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82" r:id="rId7"/>
    <p:sldId id="286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4" r:id="rId18"/>
    <p:sldId id="285" r:id="rId19"/>
    <p:sldId id="269" r:id="rId20"/>
    <p:sldId id="283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4259" y="1312453"/>
            <a:ext cx="7915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6000" i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Searching for gene—potential as DNA barcode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8E4E3-EADD-4DF6-9D39-9DCB983F4252}"/>
              </a:ext>
            </a:extLst>
          </p:cNvPr>
          <p:cNvSpPr txBox="1"/>
          <p:nvPr/>
        </p:nvSpPr>
        <p:spPr>
          <a:xfrm>
            <a:off x="4799052" y="4359441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Annisa, </a:t>
            </a:r>
            <a:r>
              <a:rPr lang="en-US" sz="2400" dirty="0" err="1"/>
              <a:t>M.Si</a:t>
            </a:r>
            <a:r>
              <a:rPr lang="en-US" sz="2400" dirty="0"/>
              <a:t>., </a:t>
            </a:r>
            <a:r>
              <a:rPr lang="en-US" sz="2400" dirty="0" err="1"/>
              <a:t>Ph.D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963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945"/>
          <a:stretch/>
        </p:blipFill>
        <p:spPr>
          <a:xfrm>
            <a:off x="1404710" y="1015999"/>
            <a:ext cx="9687631" cy="49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0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669" t="4527" r="669" b="3558"/>
          <a:stretch/>
        </p:blipFill>
        <p:spPr>
          <a:xfrm>
            <a:off x="1709511" y="1045028"/>
            <a:ext cx="9100027" cy="4457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43315" y="3701143"/>
            <a:ext cx="1059542" cy="696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527"/>
          <a:stretch/>
        </p:blipFill>
        <p:spPr>
          <a:xfrm>
            <a:off x="1404709" y="805433"/>
            <a:ext cx="9855741" cy="50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8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317"/>
          <a:stretch/>
        </p:blipFill>
        <p:spPr>
          <a:xfrm>
            <a:off x="2014311" y="537691"/>
            <a:ext cx="9451975" cy="48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6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527"/>
          <a:stretch/>
        </p:blipFill>
        <p:spPr>
          <a:xfrm>
            <a:off x="1564367" y="822469"/>
            <a:ext cx="10050463" cy="51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15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154"/>
          <a:stretch/>
        </p:blipFill>
        <p:spPr>
          <a:xfrm>
            <a:off x="1390196" y="734122"/>
            <a:ext cx="10438946" cy="52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0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36"/>
          <a:stretch/>
        </p:blipFill>
        <p:spPr>
          <a:xfrm>
            <a:off x="1346653" y="1092229"/>
            <a:ext cx="9916432" cy="50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84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93B4EF-7B62-4773-BF12-5DF6213BF31F}"/>
              </a:ext>
            </a:extLst>
          </p:cNvPr>
          <p:cNvSpPr txBox="1"/>
          <p:nvPr/>
        </p:nvSpPr>
        <p:spPr>
          <a:xfrm>
            <a:off x="720436" y="346364"/>
            <a:ext cx="581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Menyimpan</a:t>
            </a:r>
            <a:r>
              <a:rPr lang="en-US" sz="2400" dirty="0"/>
              <a:t> data </a:t>
            </a:r>
            <a:r>
              <a:rPr lang="en-US" sz="2400" dirty="0" err="1"/>
              <a:t>dari</a:t>
            </a:r>
            <a:r>
              <a:rPr lang="en-US" sz="2400" dirty="0"/>
              <a:t> NCBI </a:t>
            </a:r>
            <a:r>
              <a:rPr lang="en-US" sz="2400" dirty="0">
                <a:sym typeface="Wingdings" panose="05000000000000000000" pitchFamily="2" charset="2"/>
              </a:rPr>
              <a:t> format FASTA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F7255-2B49-4E0C-886A-C73C31EF4E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50" t="5116" r="12046"/>
          <a:stretch/>
        </p:blipFill>
        <p:spPr>
          <a:xfrm>
            <a:off x="872836" y="881950"/>
            <a:ext cx="7823645" cy="45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00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70189-1588-41C7-B970-D2D2A6A31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5" t="12579" r="30227"/>
          <a:stretch/>
        </p:blipFill>
        <p:spPr>
          <a:xfrm>
            <a:off x="318655" y="0"/>
            <a:ext cx="4668982" cy="4125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23D4D3-7381-4B92-908A-D5FD19E12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23" t="8741" r="35568"/>
          <a:stretch/>
        </p:blipFill>
        <p:spPr>
          <a:xfrm>
            <a:off x="2549235" y="771210"/>
            <a:ext cx="3934692" cy="3953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7DD63A-1569-4A29-85E6-0DD815C2F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92" r="47159"/>
          <a:stretch/>
        </p:blipFill>
        <p:spPr>
          <a:xfrm>
            <a:off x="5630334" y="149321"/>
            <a:ext cx="4350949" cy="3826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D1D3EB-B2BF-45E4-831F-8871AEA1DC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8" t="3410" r="44773"/>
          <a:stretch/>
        </p:blipFill>
        <p:spPr>
          <a:xfrm>
            <a:off x="8013937" y="2753469"/>
            <a:ext cx="3934692" cy="39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862D4-2252-4048-AFF0-2F1A16BB6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4" y="305439"/>
            <a:ext cx="11177212" cy="59568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1647" y="595745"/>
            <a:ext cx="943428" cy="803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9106176-D76C-408D-B7FA-887E92630B8C}"/>
              </a:ext>
            </a:extLst>
          </p:cNvPr>
          <p:cNvSpPr/>
          <p:nvPr/>
        </p:nvSpPr>
        <p:spPr>
          <a:xfrm rot="2306481">
            <a:off x="1185201" y="1384756"/>
            <a:ext cx="805412" cy="502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9617AB-56A5-4EBE-9AB3-9601C36B6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403" y="1437392"/>
            <a:ext cx="3638550" cy="23050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DF81BF7-E488-4E43-8A7D-ED8E9F241BF8}"/>
              </a:ext>
            </a:extLst>
          </p:cNvPr>
          <p:cNvSpPr/>
          <p:nvPr/>
        </p:nvSpPr>
        <p:spPr>
          <a:xfrm>
            <a:off x="4283219" y="2897988"/>
            <a:ext cx="943428" cy="803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C8513AC-3B5A-4DF5-A0EB-5007B49FE25F}"/>
              </a:ext>
            </a:extLst>
          </p:cNvPr>
          <p:cNvSpPr/>
          <p:nvPr/>
        </p:nvSpPr>
        <p:spPr>
          <a:xfrm rot="2306481">
            <a:off x="5270794" y="3421896"/>
            <a:ext cx="830625" cy="471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276544-4DE4-4C10-BD20-2390D5217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69363"/>
            <a:ext cx="41148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7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173" y="368490"/>
            <a:ext cx="7234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 dirty="0">
                <a:solidFill>
                  <a:srgbClr val="C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BLAST -- </a:t>
            </a:r>
            <a:r>
              <a:rPr lang="en-US" sz="2800" i="1" dirty="0">
                <a:solidFill>
                  <a:srgbClr val="C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Basic Local Alignment Search Tool </a:t>
            </a:r>
            <a:endParaRPr lang="en-ID" sz="2800" i="1" dirty="0">
              <a:solidFill>
                <a:srgbClr val="C0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174" y="1296536"/>
            <a:ext cx="10794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err="1"/>
              <a:t>menemukan</a:t>
            </a:r>
            <a:r>
              <a:rPr lang="en-ID" sz="2400" dirty="0"/>
              <a:t> </a:t>
            </a:r>
            <a:r>
              <a:rPr lang="en-ID" sz="2400" dirty="0" err="1"/>
              <a:t>daerah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kesamaan</a:t>
            </a:r>
            <a:r>
              <a:rPr lang="en-ID" sz="2400" dirty="0"/>
              <a:t> </a:t>
            </a:r>
            <a:r>
              <a:rPr lang="en-ID" sz="2400" dirty="0" err="1"/>
              <a:t>lokal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sekuens</a:t>
            </a:r>
            <a:r>
              <a:rPr lang="en-ID" sz="2400" dirty="0"/>
              <a:t>. Program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membandingkan</a:t>
            </a:r>
            <a:r>
              <a:rPr lang="en-ID" sz="2400" dirty="0"/>
              <a:t> </a:t>
            </a:r>
            <a:r>
              <a:rPr lang="en-ID" sz="2400" dirty="0" err="1"/>
              <a:t>urutan</a:t>
            </a:r>
            <a:r>
              <a:rPr lang="en-ID" sz="2400" dirty="0"/>
              <a:t> </a:t>
            </a:r>
            <a:r>
              <a:rPr lang="en-ID" sz="2400" dirty="0" err="1"/>
              <a:t>nukleotida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protein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menyusun</a:t>
            </a:r>
            <a:r>
              <a:rPr lang="en-ID" sz="2400" dirty="0"/>
              <a:t> basis data dan </a:t>
            </a:r>
            <a:r>
              <a:rPr lang="en-ID" sz="2400" dirty="0" err="1"/>
              <a:t>menghitung</a:t>
            </a:r>
            <a:r>
              <a:rPr lang="en-ID" sz="2400" dirty="0"/>
              <a:t> </a:t>
            </a:r>
            <a:r>
              <a:rPr lang="en-ID" sz="2400" dirty="0" err="1"/>
              <a:t>signifikansi</a:t>
            </a:r>
            <a:r>
              <a:rPr lang="en-ID" sz="2400" dirty="0"/>
              <a:t> </a:t>
            </a:r>
            <a:r>
              <a:rPr lang="en-ID" sz="2400" dirty="0" err="1"/>
              <a:t>kecocokan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statistik</a:t>
            </a:r>
            <a:r>
              <a:rPr lang="en-ID" sz="2400" dirty="0"/>
              <a:t>. BLAST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menyimpulkan</a:t>
            </a:r>
            <a:r>
              <a:rPr lang="en-ID" sz="2400" dirty="0"/>
              <a:t> </a:t>
            </a:r>
            <a:r>
              <a:rPr lang="en-ID" sz="2400" dirty="0" err="1"/>
              <a:t>hubungan</a:t>
            </a:r>
            <a:r>
              <a:rPr lang="en-ID" sz="2400" dirty="0"/>
              <a:t> </a:t>
            </a:r>
            <a:r>
              <a:rPr lang="en-ID" sz="2400" dirty="0" err="1"/>
              <a:t>fungsional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evolusi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urutan</a:t>
            </a:r>
            <a:r>
              <a:rPr lang="en-ID" sz="2400" dirty="0"/>
              <a:t>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membantu</a:t>
            </a:r>
            <a:r>
              <a:rPr lang="en-ID" sz="2400" dirty="0"/>
              <a:t> </a:t>
            </a:r>
            <a:r>
              <a:rPr lang="en-ID" sz="2400" dirty="0" err="1"/>
              <a:t>mengidentifikasi</a:t>
            </a:r>
            <a:r>
              <a:rPr lang="en-ID" sz="2400" dirty="0"/>
              <a:t> </a:t>
            </a:r>
            <a:r>
              <a:rPr lang="en-ID" sz="2400" dirty="0" err="1"/>
              <a:t>anggota</a:t>
            </a:r>
            <a:r>
              <a:rPr lang="en-ID" sz="2400" dirty="0"/>
              <a:t> </a:t>
            </a:r>
            <a:r>
              <a:rPr lang="en-ID" sz="2400" i="1" dirty="0"/>
              <a:t>family gene</a:t>
            </a:r>
            <a:r>
              <a:rPr lang="en-ID" sz="2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19046-FC9F-4D02-B66B-30055EBE8A99}"/>
              </a:ext>
            </a:extLst>
          </p:cNvPr>
          <p:cNvSpPr txBox="1"/>
          <p:nvPr/>
        </p:nvSpPr>
        <p:spPr>
          <a:xfrm>
            <a:off x="1078173" y="3640354"/>
            <a:ext cx="84512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NCBI -- </a:t>
            </a:r>
            <a:r>
              <a:rPr lang="en-US" sz="2800" b="0" i="0" strike="noStrike" dirty="0">
                <a:solidFill>
                  <a:srgbClr val="FF000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Center for Biotechnology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16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7D8D29-F66D-4CB2-88C2-44101B09E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82" y="105538"/>
            <a:ext cx="6244669" cy="43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34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65" y="197983"/>
            <a:ext cx="3963038" cy="2635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630" y="2137001"/>
            <a:ext cx="6891001" cy="2260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683" y="1814285"/>
            <a:ext cx="7975374" cy="49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3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68" y="448236"/>
            <a:ext cx="10192204" cy="543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29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654" y="979187"/>
            <a:ext cx="9495518" cy="506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14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360" y="1335316"/>
            <a:ext cx="4990941" cy="276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18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64" y="113862"/>
            <a:ext cx="7536089" cy="4016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567" y="1477369"/>
            <a:ext cx="9132661" cy="4867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482" y="2888106"/>
            <a:ext cx="7971518" cy="396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1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38" y="372010"/>
            <a:ext cx="10975975" cy="58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86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53" y="590851"/>
            <a:ext cx="11150146" cy="5942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2229" y="1030514"/>
            <a:ext cx="7692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9600" dirty="0">
                <a:solidFill>
                  <a:srgbClr val="C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38795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052" y="711200"/>
            <a:ext cx="10177689" cy="54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64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453" y="593995"/>
            <a:ext cx="9481003" cy="50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1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60453" y="520937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795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800" dirty="0"/>
              <a:t>E-value</a:t>
            </a:r>
            <a:br>
              <a:rPr lang="en-US" altLang="en-US" sz="4800" dirty="0"/>
            </a:br>
            <a:endParaRPr lang="en-US" altLang="en-US" sz="4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34494" y="1505188"/>
            <a:ext cx="103206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795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Secara</a:t>
            </a:r>
            <a:r>
              <a:rPr lang="en-US" alt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altLang="en-US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teori</a:t>
            </a:r>
            <a:r>
              <a:rPr lang="en-US" alt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en-US" altLang="en-US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apabila</a:t>
            </a:r>
            <a:r>
              <a:rPr lang="en-US" alt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altLang="en-US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hasil</a:t>
            </a:r>
            <a:r>
              <a:rPr lang="en-US" alt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E-value ≤ 1, </a:t>
            </a:r>
            <a:r>
              <a:rPr lang="en-US" altLang="en-US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maka</a:t>
            </a:r>
            <a:r>
              <a:rPr lang="en-US" alt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altLang="en-US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kita</a:t>
            </a:r>
            <a:r>
              <a:rPr lang="en-US" alt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altLang="en-US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dapat</a:t>
            </a:r>
            <a:r>
              <a:rPr lang="en-US" alt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altLang="en-US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mempercayai</a:t>
            </a:r>
            <a:r>
              <a:rPr lang="en-US" alt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altLang="en-US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hasilnya</a:t>
            </a:r>
            <a:r>
              <a:rPr lang="en-US" altLang="en-US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4494" y="2705517"/>
            <a:ext cx="1018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Semakin</a:t>
            </a:r>
            <a:r>
              <a:rPr lang="en-ID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rendah</a:t>
            </a:r>
            <a:r>
              <a:rPr lang="en-ID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nilai</a:t>
            </a:r>
            <a:r>
              <a:rPr lang="en-ID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E, </a:t>
            </a:r>
            <a:r>
              <a:rPr lang="en-ID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atau</a:t>
            </a:r>
            <a:r>
              <a:rPr lang="en-ID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semakin</a:t>
            </a:r>
            <a:r>
              <a:rPr lang="en-ID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dekat</a:t>
            </a:r>
            <a:r>
              <a:rPr lang="en-ID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</a:t>
            </a:r>
            <a:r>
              <a:rPr lang="en-ID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nol</a:t>
            </a:r>
            <a:r>
              <a:rPr lang="en-ID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en-ID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semakin</a:t>
            </a:r>
            <a:r>
              <a:rPr lang="en-ID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"</a:t>
            </a:r>
            <a:r>
              <a:rPr lang="en-ID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signifikan</a:t>
            </a:r>
            <a:r>
              <a:rPr lang="en-ID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"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E490C-896E-4684-A374-7AA736F68F68}"/>
              </a:ext>
            </a:extLst>
          </p:cNvPr>
          <p:cNvSpPr txBox="1"/>
          <p:nvPr/>
        </p:nvSpPr>
        <p:spPr>
          <a:xfrm>
            <a:off x="1460452" y="3781724"/>
            <a:ext cx="103206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sz="2000" dirty="0"/>
              <a:t>the lower the E-value, the better the hit. The E-value is dependent on the length of the query sequence and the size of the database. For example, an alignment obtaining an E-value of 0.05 means that there is a 5 in 100 chance of occurring by chance alone.”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8DBDF7-C754-49A3-95A8-EC9CEEA5217A}"/>
              </a:ext>
            </a:extLst>
          </p:cNvPr>
          <p:cNvSpPr txBox="1"/>
          <p:nvPr/>
        </p:nvSpPr>
        <p:spPr>
          <a:xfrm>
            <a:off x="1460452" y="5089118"/>
            <a:ext cx="977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https://resources.qiagenbioinformatics.com/manuals/clcgenomicsworkbench/650/_E_value.html</a:t>
            </a:r>
          </a:p>
        </p:txBody>
      </p:sp>
    </p:spTree>
    <p:extLst>
      <p:ext uri="{BB962C8B-B14F-4D97-AF65-F5344CB8AC3E}">
        <p14:creationId xmlns:p14="http://schemas.microsoft.com/office/powerpoint/2010/main" val="2033727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411" y="736979"/>
            <a:ext cx="10590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err="1"/>
              <a:t>Apabila</a:t>
            </a:r>
            <a:r>
              <a:rPr lang="en-ID" sz="2400" dirty="0"/>
              <a:t>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pemeriksaan</a:t>
            </a:r>
            <a:r>
              <a:rPr lang="en-ID" sz="2400" dirty="0"/>
              <a:t> (</a:t>
            </a:r>
            <a:r>
              <a:rPr lang="en-ID" sz="2400" i="1" dirty="0"/>
              <a:t>by eyes), </a:t>
            </a:r>
            <a:r>
              <a:rPr lang="en-ID" sz="2400" dirty="0"/>
              <a:t> </a:t>
            </a:r>
            <a:r>
              <a:rPr lang="en-ID" sz="2400" dirty="0" err="1"/>
              <a:t>pasangan</a:t>
            </a:r>
            <a:r>
              <a:rPr lang="en-ID" sz="2400" dirty="0"/>
              <a:t> primer </a:t>
            </a:r>
            <a:r>
              <a:rPr lang="en-ID" sz="2400" dirty="0" err="1"/>
              <a:t>baru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dibuat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mengapit</a:t>
            </a:r>
            <a:r>
              <a:rPr lang="en-ID" sz="2400" dirty="0"/>
              <a:t> area yang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banyak</a:t>
            </a:r>
            <a:r>
              <a:rPr lang="en-ID" sz="2400" dirty="0"/>
              <a:t> </a:t>
            </a:r>
            <a:r>
              <a:rPr lang="en-ID" sz="2400" dirty="0" err="1"/>
              <a:t>variasi</a:t>
            </a:r>
            <a:r>
              <a:rPr lang="en-ID" sz="2400" dirty="0"/>
              <a:t>.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836" y="1707728"/>
            <a:ext cx="9191839" cy="4898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45288" y="2279177"/>
            <a:ext cx="3193577" cy="1323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ight Arrow 6"/>
          <p:cNvSpPr/>
          <p:nvPr/>
        </p:nvSpPr>
        <p:spPr>
          <a:xfrm>
            <a:off x="4053384" y="3256339"/>
            <a:ext cx="1091821" cy="90075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00B0F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8538948" y="1567976"/>
            <a:ext cx="1091821" cy="90075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4519" y="464024"/>
            <a:ext cx="5244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dirty="0" err="1"/>
              <a:t>Bagaimana</a:t>
            </a:r>
            <a:r>
              <a:rPr lang="en-ID" sz="2400" dirty="0"/>
              <a:t> </a:t>
            </a:r>
            <a:r>
              <a:rPr lang="en-ID" sz="2400" dirty="0" err="1"/>
              <a:t>kalau</a:t>
            </a:r>
            <a:r>
              <a:rPr lang="en-ID" sz="2400" dirty="0"/>
              <a:t> data </a:t>
            </a:r>
            <a:r>
              <a:rPr lang="en-ID" sz="2400" dirty="0" err="1"/>
              <a:t>nya</a:t>
            </a:r>
            <a:r>
              <a:rPr lang="en-ID" sz="2400" dirty="0"/>
              <a:t> </a:t>
            </a:r>
            <a:r>
              <a:rPr lang="en-ID" sz="2400" dirty="0" err="1"/>
              <a:t>seperti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00753" y="1629951"/>
            <a:ext cx="10754436" cy="1440798"/>
            <a:chOff x="0" y="1397936"/>
            <a:chExt cx="10754436" cy="14407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52607"/>
            <a:stretch/>
          </p:blipFill>
          <p:spPr>
            <a:xfrm>
              <a:off x="0" y="1427796"/>
              <a:ext cx="5478134" cy="13836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4849" b="53310"/>
            <a:stretch/>
          </p:blipFill>
          <p:spPr>
            <a:xfrm>
              <a:off x="5478134" y="1397936"/>
              <a:ext cx="5276302" cy="144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392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3804" y="483370"/>
            <a:ext cx="908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Cek</a:t>
            </a:r>
            <a:r>
              <a:rPr lang="en-ID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data </a:t>
            </a:r>
            <a:r>
              <a:rPr lang="en-ID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dengan</a:t>
            </a:r>
            <a:r>
              <a:rPr lang="en-ID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menggunakan</a:t>
            </a:r>
            <a:r>
              <a:rPr lang="en-ID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Blast </a:t>
            </a:r>
            <a:r>
              <a:rPr lang="en-ID" sz="2400" dirty="0">
                <a:latin typeface="Adobe Fan Heiti Std B" panose="020B0700000000000000" pitchFamily="34" charset="-128"/>
                <a:ea typeface="Adobe Fan Heiti Std B" panose="020B0700000000000000" pitchFamily="34" charset="-128"/>
                <a:sym typeface="Wingdings" panose="05000000000000000000" pitchFamily="2" charset="2"/>
              </a:rPr>
              <a:t> </a:t>
            </a:r>
            <a:r>
              <a:rPr lang="en-ID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  <a:sym typeface="Wingdings" panose="05000000000000000000" pitchFamily="2" charset="2"/>
              </a:rPr>
              <a:t>lihat</a:t>
            </a:r>
            <a:r>
              <a:rPr lang="en-ID" sz="2400" dirty="0">
                <a:latin typeface="Adobe Fan Heiti Std B" panose="020B0700000000000000" pitchFamily="34" charset="-128"/>
                <a:ea typeface="Adobe Fan Heiti Std B" panose="020B0700000000000000" pitchFamily="34" charset="-128"/>
                <a:sym typeface="Wingdings" panose="05000000000000000000" pitchFamily="2" charset="2"/>
              </a:rPr>
              <a:t> </a:t>
            </a:r>
            <a:r>
              <a:rPr lang="en-ID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  <a:sym typeface="Wingdings" panose="05000000000000000000" pitchFamily="2" charset="2"/>
              </a:rPr>
              <a:t>homologi</a:t>
            </a:r>
            <a:r>
              <a:rPr lang="en-ID" sz="2400" dirty="0">
                <a:latin typeface="Adobe Fan Heiti Std B" panose="020B0700000000000000" pitchFamily="34" charset="-128"/>
                <a:ea typeface="Adobe Fan Heiti Std B" panose="020B0700000000000000" pitchFamily="34" charset="-128"/>
                <a:sym typeface="Wingdings" panose="05000000000000000000" pitchFamily="2" charset="2"/>
              </a:rPr>
              <a:t> </a:t>
            </a:r>
            <a:r>
              <a:rPr lang="en-ID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  <a:sym typeface="Wingdings" panose="05000000000000000000" pitchFamily="2" charset="2"/>
              </a:rPr>
              <a:t>sekuens</a:t>
            </a:r>
            <a:endParaRPr lang="en-ID" sz="2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108"/>
          <a:stretch/>
        </p:blipFill>
        <p:spPr>
          <a:xfrm>
            <a:off x="1594281" y="1393714"/>
            <a:ext cx="8914061" cy="455553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142514" y="3294743"/>
            <a:ext cx="62411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91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82E815-EAA4-40A7-8C8B-ADF0CD8BBE59}"/>
              </a:ext>
            </a:extLst>
          </p:cNvPr>
          <p:cNvSpPr txBox="1"/>
          <p:nvPr/>
        </p:nvSpPr>
        <p:spPr>
          <a:xfrm>
            <a:off x="789708" y="346364"/>
            <a:ext cx="6149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Mengumpulkan</a:t>
            </a:r>
            <a:r>
              <a:rPr lang="en-US" sz="2400" dirty="0"/>
              <a:t> data </a:t>
            </a:r>
            <a:r>
              <a:rPr lang="en-US" sz="2400" dirty="0" err="1"/>
              <a:t>sekunder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Genebank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932CBD-AA30-4F83-914C-71A3AED61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" t="5969" r="15227" b="20256"/>
          <a:stretch/>
        </p:blipFill>
        <p:spPr>
          <a:xfrm>
            <a:off x="303118" y="835738"/>
            <a:ext cx="6734991" cy="320978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6C5F6D9-5956-49F5-B02F-D27054438B63}"/>
              </a:ext>
            </a:extLst>
          </p:cNvPr>
          <p:cNvSpPr/>
          <p:nvPr/>
        </p:nvSpPr>
        <p:spPr>
          <a:xfrm rot="10800000" flipV="1">
            <a:off x="2909454" y="877303"/>
            <a:ext cx="3821876" cy="90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Tuliskan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nama</a:t>
            </a:r>
            <a:r>
              <a:rPr lang="en-US" dirty="0">
                <a:solidFill>
                  <a:srgbClr val="FF0000"/>
                </a:solidFill>
              </a:rPr>
              <a:t> gen dan species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591621-6606-46D3-9D70-BCEA310EC6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5" t="5330" r="20342" b="40511"/>
          <a:stretch/>
        </p:blipFill>
        <p:spPr>
          <a:xfrm>
            <a:off x="4419601" y="1829436"/>
            <a:ext cx="7469281" cy="27936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3D1B7A-9F92-4AB0-AE3E-72BAACF7AEF7}"/>
              </a:ext>
            </a:extLst>
          </p:cNvPr>
          <p:cNvSpPr txBox="1"/>
          <p:nvPr/>
        </p:nvSpPr>
        <p:spPr>
          <a:xfrm>
            <a:off x="8769927" y="5070763"/>
            <a:ext cx="297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7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ADC997-5BDB-4DA7-925D-E08FDB649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5" t="4476" r="3977"/>
          <a:stretch/>
        </p:blipFill>
        <p:spPr>
          <a:xfrm>
            <a:off x="692728" y="0"/>
            <a:ext cx="6317672" cy="3455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21C5A-4976-41BC-B3EF-AEEDA9DA1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90" r="33977" b="27931"/>
          <a:stretch/>
        </p:blipFill>
        <p:spPr>
          <a:xfrm>
            <a:off x="5838176" y="250693"/>
            <a:ext cx="6353824" cy="3455781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3538FE3-A77D-4EE9-8CCE-D3F0934ACE2A}"/>
              </a:ext>
            </a:extLst>
          </p:cNvPr>
          <p:cNvSpPr/>
          <p:nvPr/>
        </p:nvSpPr>
        <p:spPr>
          <a:xfrm>
            <a:off x="8354291" y="2046927"/>
            <a:ext cx="554182" cy="484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DB412-4616-4099-9DE1-610353210F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03" r="26818"/>
          <a:stretch/>
        </p:blipFill>
        <p:spPr>
          <a:xfrm>
            <a:off x="1371600" y="3402219"/>
            <a:ext cx="4724400" cy="327182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7B4AD3-E614-4300-BCF5-3B2986711353}"/>
              </a:ext>
            </a:extLst>
          </p:cNvPr>
          <p:cNvCxnSpPr>
            <a:cxnSpLocks/>
          </p:cNvCxnSpPr>
          <p:nvPr/>
        </p:nvCxnSpPr>
        <p:spPr>
          <a:xfrm flipH="1">
            <a:off x="5838177" y="2953501"/>
            <a:ext cx="2652680" cy="137266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F106672-4966-4EFD-BAFA-803915755BE8}"/>
              </a:ext>
            </a:extLst>
          </p:cNvPr>
          <p:cNvSpPr txBox="1"/>
          <p:nvPr/>
        </p:nvSpPr>
        <p:spPr>
          <a:xfrm>
            <a:off x="6429829" y="5038133"/>
            <a:ext cx="5071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i="1" dirty="0"/>
              <a:t>complete genome.</a:t>
            </a:r>
          </a:p>
        </p:txBody>
      </p:sp>
    </p:spTree>
    <p:extLst>
      <p:ext uri="{BB962C8B-B14F-4D97-AF65-F5344CB8AC3E}">
        <p14:creationId xmlns:p14="http://schemas.microsoft.com/office/powerpoint/2010/main" val="124157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788051-703E-4C95-89DA-53399C3C1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3" r="36932"/>
          <a:stretch/>
        </p:blipFill>
        <p:spPr>
          <a:xfrm>
            <a:off x="346363" y="128229"/>
            <a:ext cx="4391891" cy="3529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893B45-B1AB-4A36-8D5C-E48E39887E1F}"/>
              </a:ext>
            </a:extLst>
          </p:cNvPr>
          <p:cNvSpPr txBox="1"/>
          <p:nvPr/>
        </p:nvSpPr>
        <p:spPr>
          <a:xfrm>
            <a:off x="5098471" y="360218"/>
            <a:ext cx="545869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Pilih</a:t>
            </a:r>
            <a:r>
              <a:rPr lang="en-US" sz="2000" dirty="0"/>
              <a:t> gen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Simpan</a:t>
            </a:r>
            <a:r>
              <a:rPr lang="en-US" sz="2000" dirty="0"/>
              <a:t> data format FASTA pada NOTEPAD.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lupa</a:t>
            </a:r>
            <a:r>
              <a:rPr lang="en-US" sz="2000" dirty="0"/>
              <a:t> </a:t>
            </a:r>
            <a:r>
              <a:rPr lang="en-US" sz="2000" dirty="0" err="1"/>
              <a:t>berikan</a:t>
            </a:r>
            <a:r>
              <a:rPr lang="en-US" sz="2000" dirty="0"/>
              <a:t> </a:t>
            </a:r>
            <a:r>
              <a:rPr lang="en-US" sz="2000" dirty="0" err="1"/>
              <a:t>nama</a:t>
            </a:r>
            <a:r>
              <a:rPr lang="en-US" sz="2000" dirty="0"/>
              <a:t> file notepad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Perpendek</a:t>
            </a:r>
            <a:r>
              <a:rPr lang="en-US" sz="2000" dirty="0"/>
              <a:t> </a:t>
            </a:r>
            <a:r>
              <a:rPr lang="en-US" sz="2000" dirty="0" err="1"/>
              <a:t>nama</a:t>
            </a:r>
            <a:r>
              <a:rPr lang="en-US" sz="2000" dirty="0"/>
              <a:t> pada notepad </a:t>
            </a:r>
            <a:r>
              <a:rPr lang="en-US" sz="2000" dirty="0" err="1"/>
              <a:t>supaya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endParaRPr lang="en-US" sz="20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61C4E-1DEE-4DAB-8B96-930AF8511F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2" r="47386" b="13114"/>
          <a:stretch/>
        </p:blipFill>
        <p:spPr>
          <a:xfrm>
            <a:off x="3366654" y="1971409"/>
            <a:ext cx="4655127" cy="4102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302531-976A-40BA-8C1C-136786C3EC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159" b="45683"/>
          <a:stretch/>
        </p:blipFill>
        <p:spPr>
          <a:xfrm>
            <a:off x="7329053" y="4610827"/>
            <a:ext cx="4267201" cy="21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1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898"/>
          <a:stretch/>
        </p:blipFill>
        <p:spPr>
          <a:xfrm>
            <a:off x="2362653" y="2244844"/>
            <a:ext cx="8769804" cy="4491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945"/>
          <a:stretch/>
        </p:blipFill>
        <p:spPr>
          <a:xfrm>
            <a:off x="2362653" y="131130"/>
            <a:ext cx="8769804" cy="444268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25487" y="2244844"/>
            <a:ext cx="3077028" cy="1920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0BFBC-5FDD-4E6C-B3CE-899DD082DFD4}"/>
              </a:ext>
            </a:extLst>
          </p:cNvPr>
          <p:cNvSpPr txBox="1"/>
          <p:nvPr/>
        </p:nvSpPr>
        <p:spPr>
          <a:xfrm>
            <a:off x="726405" y="633989"/>
            <a:ext cx="179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LAKUKAN BLAST</a:t>
            </a:r>
          </a:p>
        </p:txBody>
      </p:sp>
    </p:spTree>
    <p:extLst>
      <p:ext uri="{BB962C8B-B14F-4D97-AF65-F5344CB8AC3E}">
        <p14:creationId xmlns:p14="http://schemas.microsoft.com/office/powerpoint/2010/main" val="6265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945"/>
          <a:stretch/>
        </p:blipFill>
        <p:spPr>
          <a:xfrm>
            <a:off x="1724025" y="928914"/>
            <a:ext cx="9916838" cy="50237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0743" y="2336800"/>
            <a:ext cx="3875314" cy="972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07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ro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8781</TotalTime>
  <Words>276</Words>
  <Application>Microsoft Office PowerPoint</Application>
  <PresentationFormat>Widescreen</PresentationFormat>
  <Paragraphs>24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Adobe Fan Heiti Std B</vt:lpstr>
      <vt:lpstr>Adobe Gothic Std B</vt:lpstr>
      <vt:lpstr>Arial</vt:lpstr>
      <vt:lpstr>Franklin Gothic Book</vt:lpstr>
      <vt:lpstr>Wingdings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A1</dc:creator>
  <cp:lastModifiedBy>AA</cp:lastModifiedBy>
  <cp:revision>27</cp:revision>
  <cp:lastPrinted>2021-11-04T05:29:21Z</cp:lastPrinted>
  <dcterms:created xsi:type="dcterms:W3CDTF">2018-10-16T00:08:14Z</dcterms:created>
  <dcterms:modified xsi:type="dcterms:W3CDTF">2022-11-03T08:00:07Z</dcterms:modified>
</cp:coreProperties>
</file>