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60" r:id="rId3"/>
    <p:sldId id="257" r:id="rId4"/>
    <p:sldId id="261" r:id="rId5"/>
    <p:sldId id="262" r:id="rId6"/>
    <p:sldId id="258" r:id="rId7"/>
    <p:sldId id="265" r:id="rId8"/>
    <p:sldId id="263" r:id="rId9"/>
    <p:sldId id="259" r:id="rId10"/>
    <p:sldId id="272" r:id="rId11"/>
    <p:sldId id="264" r:id="rId12"/>
    <p:sldId id="266" r:id="rId13"/>
    <p:sldId id="267" r:id="rId14"/>
    <p:sldId id="269" r:id="rId15"/>
    <p:sldId id="270" r:id="rId16"/>
    <p:sldId id="268" r:id="rId17"/>
    <p:sldId id="271"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5"/>
  </p:normalViewPr>
  <p:slideViewPr>
    <p:cSldViewPr>
      <p:cViewPr varScale="1">
        <p:scale>
          <a:sx n="62" d="100"/>
          <a:sy n="62" d="100"/>
        </p:scale>
        <p:origin x="140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437CB5-DC2B-4964-9355-605944E3103D}" type="datetimeFigureOut">
              <a:rPr lang="id-ID" smtClean="0"/>
              <a:t>03/09/2024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CFE5F7-C262-4E76-BA4F-3A2FBC498C99}" type="slidenum">
              <a:rPr lang="id-ID" smtClean="0"/>
              <a:t>‹#›</a:t>
            </a:fld>
            <a:endParaRPr lang="id-ID"/>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37CB5-DC2B-4964-9355-605944E3103D}" type="datetimeFigureOut">
              <a:rPr lang="id-ID" smtClean="0"/>
              <a:t>03/09/2024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37CB5-DC2B-4964-9355-605944E3103D}" type="datetimeFigureOut">
              <a:rPr lang="id-ID" smtClean="0"/>
              <a:t>03/09/2024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37CB5-DC2B-4964-9355-605944E3103D}" type="datetimeFigureOut">
              <a:rPr lang="id-ID" smtClean="0"/>
              <a:t>03/09/2024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437CB5-DC2B-4964-9355-605944E3103D}" type="datetimeFigureOut">
              <a:rPr lang="id-ID" smtClean="0"/>
              <a:t>03/09/2024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CFE5F7-C262-4E76-BA4F-3A2FBC498C99}" type="slidenum">
              <a:rPr lang="id-ID" smtClean="0"/>
              <a:t>‹#›</a:t>
            </a:fld>
            <a:endParaRPr lang="id-ID"/>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437CB5-DC2B-4964-9355-605944E3103D}" type="datetimeFigureOut">
              <a:rPr lang="id-ID" smtClean="0"/>
              <a:t>03/09/2024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437CB5-DC2B-4964-9355-605944E3103D}" type="datetimeFigureOut">
              <a:rPr lang="id-ID" smtClean="0"/>
              <a:t>03/09/2024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ACFE5F7-C262-4E76-BA4F-3A2FBC498C99}" type="slidenum">
              <a:rPr lang="id-ID" smtClean="0"/>
              <a:t>‹#›</a:t>
            </a:fld>
            <a:endParaRPr lang="id-ID"/>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437CB5-DC2B-4964-9355-605944E3103D}" type="datetimeFigureOut">
              <a:rPr lang="id-ID" smtClean="0"/>
              <a:t>03/09/2024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37CB5-DC2B-4964-9355-605944E3103D}" type="datetimeFigureOut">
              <a:rPr lang="id-ID" smtClean="0"/>
              <a:t>03/09/2024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437CB5-DC2B-4964-9355-605944E3103D}" type="datetimeFigureOut">
              <a:rPr lang="id-ID" smtClean="0"/>
              <a:t>03/09/2024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CFE5F7-C262-4E76-BA4F-3A2FBC498C99}" type="slidenum">
              <a:rPr lang="id-ID" smtClean="0"/>
              <a:t>‹#›</a:t>
            </a:fld>
            <a:endParaRPr lang="id-ID"/>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437CB5-DC2B-4964-9355-605944E3103D}" type="datetimeFigureOut">
              <a:rPr lang="id-ID" smtClean="0"/>
              <a:t>03/09/2024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CFE5F7-C262-4E76-BA4F-3A2FBC498C9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48437CB5-DC2B-4964-9355-605944E3103D}" type="datetimeFigureOut">
              <a:rPr lang="id-ID" smtClean="0"/>
              <a:t>03/09/2024</a:t>
            </a:fld>
            <a:endParaRPr lang="id-ID"/>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d-ID"/>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ACFE5F7-C262-4E76-BA4F-3A2FBC498C99}" type="slidenum">
              <a:rPr lang="id-ID" smtClean="0"/>
              <a:t>‹#›</a:t>
            </a:fld>
            <a:endParaRPr lang="id-ID"/>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dirty="0">
                <a:latin typeface="Arial Black" panose="020B0A04020102020204" pitchFamily="34" charset="0"/>
                <a:cs typeface="Calibri" panose="020F0502020204030204" pitchFamily="34" charset="0"/>
              </a:rPr>
              <a:t>MASYARAKAT, BANGSA DAN NEGARA</a:t>
            </a:r>
          </a:p>
        </p:txBody>
      </p:sp>
      <p:sp>
        <p:nvSpPr>
          <p:cNvPr id="3" name="Subtitle 2"/>
          <p:cNvSpPr>
            <a:spLocks noGrp="1"/>
          </p:cNvSpPr>
          <p:nvPr>
            <p:ph type="subTitle" idx="1"/>
          </p:nvPr>
        </p:nvSpPr>
        <p:spPr>
          <a:xfrm>
            <a:off x="762000" y="4724400"/>
            <a:ext cx="6858000" cy="1368896"/>
          </a:xfrm>
        </p:spPr>
        <p:txBody>
          <a:bodyPr>
            <a:normAutofit fontScale="92500" lnSpcReduction="10000"/>
          </a:bodyPr>
          <a:lstStyle/>
          <a:p>
            <a:r>
              <a:rPr lang="id-ID" dirty="0">
                <a:latin typeface="Calibri" panose="020F0502020204030204" pitchFamily="34" charset="0"/>
                <a:cs typeface="Calibri" panose="020F0502020204030204" pitchFamily="34" charset="0"/>
              </a:rPr>
              <a:t>Pertemuan Ketiga</a:t>
            </a:r>
          </a:p>
          <a:p>
            <a:r>
              <a:rPr lang="id-ID" dirty="0">
                <a:latin typeface="Calibri" panose="020F0502020204030204" pitchFamily="34" charset="0"/>
                <a:cs typeface="Calibri" panose="020F0502020204030204" pitchFamily="34" charset="0"/>
              </a:rPr>
              <a:t>Dasar-Dasar Ilmu Sosial</a:t>
            </a:r>
          </a:p>
          <a:p>
            <a:r>
              <a:rPr lang="id-ID" dirty="0">
                <a:latin typeface="Calibri" panose="020F0502020204030204" pitchFamily="34" charset="0"/>
                <a:cs typeface="Calibri" panose="020F0502020204030204" pitchFamily="34" charset="0"/>
              </a:rPr>
              <a:t>FISIP Unpad 202</a:t>
            </a:r>
            <a:r>
              <a:rPr lang="en-US">
                <a:latin typeface="Calibri" panose="020F0502020204030204" pitchFamily="34" charset="0"/>
                <a:cs typeface="Calibri" panose="020F0502020204030204" pitchFamily="34" charset="0"/>
              </a:rPr>
              <a:t>4</a:t>
            </a:r>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23882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DISKUSI</a:t>
            </a:r>
          </a:p>
        </p:txBody>
      </p:sp>
      <p:sp>
        <p:nvSpPr>
          <p:cNvPr id="3" name="Content Placeholder 2"/>
          <p:cNvSpPr>
            <a:spLocks noGrp="1"/>
          </p:cNvSpPr>
          <p:nvPr>
            <p:ph idx="1"/>
          </p:nvPr>
        </p:nvSpPr>
        <p:spPr/>
        <p:txBody>
          <a:bodyPr/>
          <a:lstStyle/>
          <a:p>
            <a:pPr marL="274320" lvl="1"/>
            <a:r>
              <a:rPr lang="id-ID" sz="2400" dirty="0">
                <a:latin typeface="Calibri" panose="020F0502020204030204" pitchFamily="34" charset="0"/>
                <a:cs typeface="Calibri" panose="020F0502020204030204" pitchFamily="34" charset="0"/>
              </a:rPr>
              <a:t>Silakan diskusikan, bagaimana terbentuknya Bangsa Indonesia dan apa saja karakter dari Bangsa Indonesia?</a:t>
            </a:r>
          </a:p>
          <a:p>
            <a:endParaRPr lang="id-ID" dirty="0"/>
          </a:p>
        </p:txBody>
      </p:sp>
    </p:spTree>
    <p:extLst>
      <p:ext uri="{BB962C8B-B14F-4D97-AF65-F5344CB8AC3E}">
        <p14:creationId xmlns:p14="http://schemas.microsoft.com/office/powerpoint/2010/main" val="3974367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p:txBody>
          <a:bodyPr/>
          <a:lstStyle/>
          <a:p>
            <a:r>
              <a:rPr lang="id-ID" dirty="0">
                <a:latin typeface="Calibri" panose="020F0502020204030204" pitchFamily="34" charset="0"/>
                <a:cs typeface="Calibri" panose="020F0502020204030204" pitchFamily="34" charset="0"/>
              </a:rPr>
              <a:t>Yunani: dicetus oleh Socrates, Plato, Aristoteles</a:t>
            </a:r>
          </a:p>
          <a:p>
            <a:r>
              <a:rPr lang="id-ID" dirty="0">
                <a:latin typeface="Calibri" panose="020F0502020204030204" pitchFamily="34" charset="0"/>
                <a:cs typeface="Calibri" panose="020F0502020204030204" pitchFamily="34" charset="0"/>
              </a:rPr>
              <a:t>Sanskerta, yaitu nagari atau nagara yang berarti wilayah atau penguasa</a:t>
            </a:r>
          </a:p>
          <a:p>
            <a:r>
              <a:rPr lang="id-ID" dirty="0">
                <a:latin typeface="Calibri" panose="020F0502020204030204" pitchFamily="34" charset="0"/>
                <a:cs typeface="Calibri" panose="020F0502020204030204" pitchFamily="34" charset="0"/>
              </a:rPr>
              <a:t>Latin, yaitu statum yang berarti menempatkan dalam keadaan berdiri atau membuat berdiri</a:t>
            </a:r>
          </a:p>
          <a:p>
            <a:r>
              <a:rPr lang="id-ID" dirty="0">
                <a:latin typeface="Calibri" panose="020F0502020204030204" pitchFamily="34" charset="0"/>
                <a:cs typeface="Calibri" panose="020F0502020204030204" pitchFamily="34" charset="0"/>
              </a:rPr>
              <a:t>Inggris, yaitu </a:t>
            </a:r>
            <a:r>
              <a:rPr lang="id-ID" i="1" dirty="0">
                <a:latin typeface="Calibri" panose="020F0502020204030204" pitchFamily="34" charset="0"/>
                <a:cs typeface="Calibri" panose="020F0502020204030204" pitchFamily="34" charset="0"/>
              </a:rPr>
              <a:t>state,</a:t>
            </a:r>
            <a:r>
              <a:rPr lang="id-ID" dirty="0">
                <a:latin typeface="Calibri" panose="020F0502020204030204" pitchFamily="34" charset="0"/>
                <a:cs typeface="Calibri" panose="020F0502020204030204" pitchFamily="34" charset="0"/>
              </a:rPr>
              <a:t> dan dalam bahasa Prancis yaitu </a:t>
            </a:r>
            <a:r>
              <a:rPr lang="id-ID" i="1" dirty="0">
                <a:latin typeface="Calibri" panose="020F0502020204030204" pitchFamily="34" charset="0"/>
                <a:cs typeface="Calibri" panose="020F0502020204030204" pitchFamily="34" charset="0"/>
              </a:rPr>
              <a:t>etat.</a:t>
            </a:r>
            <a:endParaRPr lang="id-ID" dirty="0">
              <a:latin typeface="Calibri" panose="020F0502020204030204" pitchFamily="34" charset="0"/>
              <a:cs typeface="Calibri" panose="020F0502020204030204" pitchFamily="34" charset="0"/>
            </a:endParaRPr>
          </a:p>
          <a:p>
            <a:endParaRPr lang="id-ID" dirty="0"/>
          </a:p>
        </p:txBody>
      </p:sp>
    </p:spTree>
    <p:extLst>
      <p:ext uri="{BB962C8B-B14F-4D97-AF65-F5344CB8AC3E}">
        <p14:creationId xmlns:p14="http://schemas.microsoft.com/office/powerpoint/2010/main" val="1851719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a:xfrm>
            <a:off x="762000" y="404664"/>
            <a:ext cx="7543800" cy="4824536"/>
          </a:xfrm>
        </p:spPr>
        <p:txBody>
          <a:bodyPr>
            <a:noAutofit/>
          </a:bodyPr>
          <a:lstStyle/>
          <a:p>
            <a:pPr fontAlgn="base"/>
            <a:r>
              <a:rPr lang="id-ID" dirty="0">
                <a:solidFill>
                  <a:schemeClr val="tx1"/>
                </a:solidFill>
                <a:latin typeface="Calibri" panose="020F0502020204030204" pitchFamily="34" charset="0"/>
                <a:cs typeface="Calibri" panose="020F0502020204030204" pitchFamily="34" charset="0"/>
              </a:rPr>
              <a:t>Suatu persekutuan dari keluarga dan desa untuk mencapai kehidupan yang sebaik baiknya (Aristoteles)</a:t>
            </a:r>
          </a:p>
          <a:p>
            <a:pPr fontAlgn="base"/>
            <a:r>
              <a:rPr lang="id-ID" dirty="0">
                <a:solidFill>
                  <a:schemeClr val="tx1"/>
                </a:solidFill>
                <a:latin typeface="Calibri" panose="020F0502020204030204" pitchFamily="34" charset="0"/>
                <a:cs typeface="Calibri" panose="020F0502020204030204" pitchFamily="34" charset="0"/>
              </a:rPr>
              <a:t>Alat </a:t>
            </a:r>
            <a:r>
              <a:rPr lang="id-ID" i="1" dirty="0">
                <a:solidFill>
                  <a:schemeClr val="tx1"/>
                </a:solidFill>
                <a:latin typeface="Calibri" panose="020F0502020204030204" pitchFamily="34" charset="0"/>
                <a:cs typeface="Calibri" panose="020F0502020204030204" pitchFamily="34" charset="0"/>
              </a:rPr>
              <a:t>(agency)</a:t>
            </a:r>
            <a:r>
              <a:rPr lang="id-ID" dirty="0">
                <a:solidFill>
                  <a:schemeClr val="tx1"/>
                </a:solidFill>
                <a:latin typeface="Calibri" panose="020F0502020204030204" pitchFamily="34" charset="0"/>
                <a:cs typeface="Calibri" panose="020F0502020204030204" pitchFamily="34" charset="0"/>
              </a:rPr>
              <a:t> atau wewenang </a:t>
            </a:r>
            <a:r>
              <a:rPr lang="id-ID" i="1" dirty="0">
                <a:solidFill>
                  <a:schemeClr val="tx1"/>
                </a:solidFill>
                <a:latin typeface="Calibri" panose="020F0502020204030204" pitchFamily="34" charset="0"/>
                <a:cs typeface="Calibri" panose="020F0502020204030204" pitchFamily="34" charset="0"/>
              </a:rPr>
              <a:t>(authority)</a:t>
            </a:r>
            <a:r>
              <a:rPr lang="id-ID" dirty="0">
                <a:solidFill>
                  <a:schemeClr val="tx1"/>
                </a:solidFill>
                <a:latin typeface="Calibri" panose="020F0502020204030204" pitchFamily="34" charset="0"/>
                <a:cs typeface="Calibri" panose="020F0502020204030204" pitchFamily="34" charset="0"/>
              </a:rPr>
              <a:t> yang mengatur atau mengendalikan persoalan bersama atas nama rakyat (Roger H. Soltau)</a:t>
            </a:r>
          </a:p>
          <a:p>
            <a:pPr fontAlgn="base"/>
            <a:r>
              <a:rPr lang="id-ID" dirty="0">
                <a:solidFill>
                  <a:schemeClr val="tx1"/>
                </a:solidFill>
                <a:latin typeface="Calibri" panose="020F0502020204030204" pitchFamily="34" charset="0"/>
                <a:cs typeface="Calibri" panose="020F0502020204030204" pitchFamily="34" charset="0"/>
              </a:rPr>
              <a:t>Masyarakat yang mempunyai wazi’ dan mulk (kewibawaan dan kekuasaan) (Ibnu Chaldun)</a:t>
            </a:r>
          </a:p>
          <a:p>
            <a:pPr fontAlgn="base"/>
            <a:r>
              <a:rPr lang="id-ID" dirty="0">
                <a:solidFill>
                  <a:schemeClr val="tx1"/>
                </a:solidFill>
                <a:latin typeface="Calibri" panose="020F0502020204030204" pitchFamily="34" charset="0"/>
                <a:cs typeface="Calibri" panose="020F0502020204030204" pitchFamily="34" charset="0"/>
              </a:rPr>
              <a:t>Sifat-sifat khusus dari negara menjadi manifestasi dari kedaulatan yang dimilikinya dan hanya terdapat pada negara saja serta tidak terdapat pada asosiasi atau organisasi lainnya (Miriam Budiardjo)</a:t>
            </a:r>
            <a:endParaRPr lang="en-US" dirty="0">
              <a:solidFill>
                <a:schemeClr val="tx1"/>
              </a:solidFill>
              <a:latin typeface="Calibri" panose="020F0502020204030204" pitchFamily="34" charset="0"/>
              <a:cs typeface="Calibri" panose="020F0502020204030204" pitchFamily="34" charset="0"/>
            </a:endParaRPr>
          </a:p>
          <a:p>
            <a:endParaRPr lang="id-ID"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0738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a:xfrm>
            <a:off x="762000" y="404664"/>
            <a:ext cx="7842448" cy="5256584"/>
          </a:xfrm>
        </p:spPr>
        <p:txBody>
          <a:bodyPr>
            <a:normAutofit fontScale="85000" lnSpcReduction="10000"/>
          </a:bodyPr>
          <a:lstStyle/>
          <a:p>
            <a:endParaRPr lang="id-ID" dirty="0">
              <a:latin typeface="Calibri" panose="020F0502020204030204" pitchFamily="34" charset="0"/>
              <a:cs typeface="Calibri" panose="020F0502020204030204" pitchFamily="34" charset="0"/>
            </a:endParaRPr>
          </a:p>
          <a:p>
            <a:r>
              <a:rPr lang="id-ID" sz="2600" dirty="0">
                <a:latin typeface="Calibri" panose="020F0502020204030204" pitchFamily="34" charset="0"/>
                <a:cs typeface="Calibri" panose="020F0502020204030204" pitchFamily="34" charset="0"/>
              </a:rPr>
              <a:t>Berdasarkan Konvensi Montevideo 1933, jika negara ingin dikategorikan sebagai subjek hukum internasional, maka terdapat tiga unsur yang harus dimiliki, yaitu 1) Penduduk yang menetap; 2) Wilayah tertentu; 3) Suatu pemerintahan.</a:t>
            </a:r>
          </a:p>
          <a:p>
            <a:endParaRPr lang="id-ID" sz="2600" dirty="0">
              <a:latin typeface="Calibri" panose="020F0502020204030204" pitchFamily="34" charset="0"/>
              <a:cs typeface="Calibri" panose="020F0502020204030204" pitchFamily="34" charset="0"/>
            </a:endParaRPr>
          </a:p>
          <a:p>
            <a:r>
              <a:rPr lang="id-ID" sz="2600" dirty="0">
                <a:latin typeface="Calibri" panose="020F0502020204030204" pitchFamily="34" charset="0"/>
                <a:cs typeface="Calibri" panose="020F0502020204030204" pitchFamily="34" charset="0"/>
              </a:rPr>
              <a:t>terdapat unsur deklaratif yang bukan syarat wajib bagi negara untuk memenuhinya, yaitu pengakuan dari negara lain.</a:t>
            </a:r>
          </a:p>
          <a:p>
            <a:endParaRPr lang="id-ID" sz="2600" dirty="0">
              <a:latin typeface="Calibri" panose="020F0502020204030204" pitchFamily="34" charset="0"/>
              <a:cs typeface="Calibri" panose="020F0502020204030204" pitchFamily="34" charset="0"/>
            </a:endParaRPr>
          </a:p>
          <a:p>
            <a:r>
              <a:rPr lang="id-ID" sz="2600" dirty="0">
                <a:latin typeface="Calibri" panose="020F0502020204030204" pitchFamily="34" charset="0"/>
                <a:cs typeface="Calibri" panose="020F0502020204030204" pitchFamily="34" charset="0"/>
              </a:rPr>
              <a:t>Bentuk-bentuk negara mulai muncul pasa saat masa Yunani Kuno. Dahulu pada saat Yunani Kuno hanya terdapat 3 bentuk. Hal ini disbebkan saat itu negara masih hanya sebesar kota (sehingga terkenal dengan istilah polis: Negara-Kota). Urusan negara saat itu pun masih jauh dari kata kompleks. Tiga bentuk pokok itu ialah Monarki, Oligarki, dan Demokrasi yang bisa dibedakan dengan melihat jumlah dari pemegang kekuasannya.</a:t>
            </a:r>
          </a:p>
          <a:p>
            <a:endParaRPr lang="id-ID" sz="2600" dirty="0">
              <a:latin typeface="Calibri" panose="020F0502020204030204" pitchFamily="34" charset="0"/>
              <a:cs typeface="Calibri" panose="020F0502020204030204" pitchFamily="34" charset="0"/>
            </a:endParaRPr>
          </a:p>
          <a:p>
            <a:endParaRPr lang="id-ID"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74318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p:txBody>
          <a:bodyPr/>
          <a:lstStyle/>
          <a:p>
            <a:r>
              <a:rPr lang="id-ID" dirty="0">
                <a:latin typeface="Calibri" panose="020F0502020204030204" pitchFamily="34" charset="0"/>
                <a:cs typeface="Calibri" panose="020F0502020204030204" pitchFamily="34" charset="0"/>
              </a:rPr>
              <a:t>Sifat-sifat negara:</a:t>
            </a:r>
          </a:p>
          <a:p>
            <a:pPr lvl="1"/>
            <a:r>
              <a:rPr lang="id-ID" sz="2400" dirty="0">
                <a:latin typeface="Calibri" panose="020F0502020204030204" pitchFamily="34" charset="0"/>
                <a:cs typeface="Calibri" panose="020F0502020204030204" pitchFamily="34" charset="0"/>
              </a:rPr>
              <a:t>Sifat Memaksa; negara memaksa rakyatnya untuk menaati undang-undang yang telah ditetapkan.</a:t>
            </a:r>
          </a:p>
          <a:p>
            <a:pPr lvl="1"/>
            <a:r>
              <a:rPr lang="id-ID" sz="2400" dirty="0">
                <a:latin typeface="Calibri" panose="020F0502020204030204" pitchFamily="34" charset="0"/>
                <a:cs typeface="Calibri" panose="020F0502020204030204" pitchFamily="34" charset="0"/>
              </a:rPr>
              <a:t>Sifat Monopoli; negara memonopoli dalam menetapkan tujuan bersama negara.</a:t>
            </a:r>
          </a:p>
          <a:p>
            <a:pPr lvl="1"/>
            <a:r>
              <a:rPr lang="id-ID" sz="2400" dirty="0">
                <a:latin typeface="Calibri" panose="020F0502020204030204" pitchFamily="34" charset="0"/>
                <a:cs typeface="Calibri" panose="020F0502020204030204" pitchFamily="34" charset="0"/>
              </a:rPr>
              <a:t>Sifat Mencakup semua. Dalam sifat ini, peraturan perundang-undangan dan hukum yang dibuat berlaku pada setiap orang dalam rangka mencapai tujuan bersama.</a:t>
            </a:r>
          </a:p>
          <a:p>
            <a:pPr lvl="1"/>
            <a:endParaRPr lang="id-ID" dirty="0"/>
          </a:p>
        </p:txBody>
      </p:sp>
    </p:spTree>
    <p:extLst>
      <p:ext uri="{BB962C8B-B14F-4D97-AF65-F5344CB8AC3E}">
        <p14:creationId xmlns:p14="http://schemas.microsoft.com/office/powerpoint/2010/main" val="920323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p:txBody>
          <a:bodyPr>
            <a:normAutofit/>
          </a:bodyPr>
          <a:lstStyle/>
          <a:p>
            <a:r>
              <a:rPr lang="id-ID" dirty="0">
                <a:latin typeface="Calibri" panose="020F0502020204030204" pitchFamily="34" charset="0"/>
                <a:cs typeface="Calibri" panose="020F0502020204030204" pitchFamily="34" charset="0"/>
              </a:rPr>
              <a:t>Fungsi-Fungsi Negara </a:t>
            </a:r>
          </a:p>
          <a:p>
            <a:pPr lvl="1"/>
            <a:r>
              <a:rPr lang="id-ID" sz="2400" dirty="0">
                <a:latin typeface="Calibri" panose="020F0502020204030204" pitchFamily="34" charset="0"/>
                <a:cs typeface="Calibri" panose="020F0502020204030204" pitchFamily="34" charset="0"/>
              </a:rPr>
              <a:t>Keamanan eksternal, ketertiban internal, keadilan, kesejahteraan umum, kebebesan (Charles E. Merriam)</a:t>
            </a:r>
          </a:p>
          <a:p>
            <a:pPr lvl="1"/>
            <a:r>
              <a:rPr lang="id-ID" sz="2400" dirty="0">
                <a:latin typeface="Calibri" panose="020F0502020204030204" pitchFamily="34" charset="0"/>
                <a:cs typeface="Calibri" panose="020F0502020204030204" pitchFamily="34" charset="0"/>
              </a:rPr>
              <a:t>Eksekutif, Legislatif, Yudikatif (Montesquieu)</a:t>
            </a:r>
          </a:p>
          <a:p>
            <a:pPr lvl="1"/>
            <a:r>
              <a:rPr lang="id-ID" sz="2400" dirty="0">
                <a:latin typeface="Calibri" panose="020F0502020204030204" pitchFamily="34" charset="0"/>
                <a:cs typeface="Calibri" panose="020F0502020204030204" pitchFamily="34" charset="0"/>
              </a:rPr>
              <a:t>Melaksanakan penertiban, mengusahakan kesejahteraan dan kemakmuran rakyat, pertahanan, menegakkan keadilan (Miriam Budiarjo)</a:t>
            </a:r>
          </a:p>
        </p:txBody>
      </p:sp>
    </p:spTree>
    <p:extLst>
      <p:ext uri="{BB962C8B-B14F-4D97-AF65-F5344CB8AC3E}">
        <p14:creationId xmlns:p14="http://schemas.microsoft.com/office/powerpoint/2010/main" val="4247635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NEGARA</a:t>
            </a:r>
          </a:p>
        </p:txBody>
      </p:sp>
      <p:sp>
        <p:nvSpPr>
          <p:cNvPr id="3" name="Content Placeholder 2"/>
          <p:cNvSpPr>
            <a:spLocks noGrp="1"/>
          </p:cNvSpPr>
          <p:nvPr>
            <p:ph idx="1"/>
          </p:nvPr>
        </p:nvSpPr>
        <p:spPr>
          <a:xfrm>
            <a:off x="467544" y="685800"/>
            <a:ext cx="8424936" cy="4327376"/>
          </a:xfrm>
        </p:spPr>
        <p:txBody>
          <a:bodyPr>
            <a:noAutofit/>
          </a:bodyPr>
          <a:lstStyle/>
          <a:p>
            <a:r>
              <a:rPr lang="id-ID" sz="2200" dirty="0">
                <a:latin typeface="Calibri" panose="020F0502020204030204" pitchFamily="34" charset="0"/>
                <a:cs typeface="Calibri" panose="020F0502020204030204" pitchFamily="34" charset="0"/>
              </a:rPr>
              <a:t>Dalam Ilmu Negara, teori tentang bentuk negara dibagi menjadi dua yaitu: Monarki dan Republik. Jika hanya satu orang saja yang menentukan suatu kehendak, negara tersebut bisa dibilang berbentuk Monarki. Sementara itu, Republik ditentukan kehendak negaranya melalui pendapat banyak orang atau suatu majelis.</a:t>
            </a:r>
          </a:p>
          <a:p>
            <a:r>
              <a:rPr lang="id-ID" sz="2200" dirty="0">
                <a:latin typeface="Calibri" panose="020F0502020204030204" pitchFamily="34" charset="0"/>
                <a:cs typeface="Calibri" panose="020F0502020204030204" pitchFamily="34" charset="0"/>
              </a:rPr>
              <a:t>Pada perkembangannya, bentuk-bentuk negara telah menjadi lebih kompleks. Saat ini, bentuk negara dikenal dengan bentuk negara kesatuan (Unitarianisme) dan negara serikat (Federasi). Negara kesatuan adalah bentuk suatu negara yang merdeka dan berdaulat dengan satu perintah pusat yang berkuasa dan mengatur seluruh daerah. Negara Serikat atau Federasi yang terdiri dari gabungan beberapa negara bagian dari sebuah negara serikat. Negara-negara bagian tersebut merupakan negara yang merdeka, berdaulat dan berdiri sendiri.</a:t>
            </a:r>
          </a:p>
        </p:txBody>
      </p:sp>
    </p:spTree>
    <p:extLst>
      <p:ext uri="{BB962C8B-B14F-4D97-AF65-F5344CB8AC3E}">
        <p14:creationId xmlns:p14="http://schemas.microsoft.com/office/powerpoint/2010/main" val="2809148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DISKUSI</a:t>
            </a:r>
          </a:p>
        </p:txBody>
      </p:sp>
      <p:sp>
        <p:nvSpPr>
          <p:cNvPr id="3" name="Content Placeholder 2"/>
          <p:cNvSpPr>
            <a:spLocks noGrp="1"/>
          </p:cNvSpPr>
          <p:nvPr>
            <p:ph idx="1"/>
          </p:nvPr>
        </p:nvSpPr>
        <p:spPr/>
        <p:txBody>
          <a:bodyPr/>
          <a:lstStyle/>
          <a:p>
            <a:r>
              <a:rPr lang="id-ID" dirty="0">
                <a:latin typeface="Calibri" panose="020F0502020204030204" pitchFamily="34" charset="0"/>
                <a:cs typeface="Calibri" panose="020F0502020204030204" pitchFamily="34" charset="0"/>
              </a:rPr>
              <a:t>Apa perbedaan negara dan bangsa?</a:t>
            </a:r>
          </a:p>
          <a:p>
            <a:r>
              <a:rPr lang="id-ID" dirty="0">
                <a:latin typeface="Calibri" panose="020F0502020204030204" pitchFamily="34" charset="0"/>
                <a:cs typeface="Calibri" panose="020F0502020204030204" pitchFamily="34" charset="0"/>
              </a:rPr>
              <a:t>Adakah bangsa yang tidak memiliki negara? Adakah negara yang tidak memiliki bangsa? </a:t>
            </a:r>
          </a:p>
        </p:txBody>
      </p:sp>
    </p:spTree>
    <p:extLst>
      <p:ext uri="{BB962C8B-B14F-4D97-AF65-F5344CB8AC3E}">
        <p14:creationId xmlns:p14="http://schemas.microsoft.com/office/powerpoint/2010/main" val="1564835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PENGANTAR</a:t>
            </a:r>
          </a:p>
        </p:txBody>
      </p:sp>
      <p:sp>
        <p:nvSpPr>
          <p:cNvPr id="3" name="Content Placeholder 2"/>
          <p:cNvSpPr>
            <a:spLocks noGrp="1"/>
          </p:cNvSpPr>
          <p:nvPr>
            <p:ph idx="1"/>
          </p:nvPr>
        </p:nvSpPr>
        <p:spPr/>
        <p:txBody>
          <a:bodyPr/>
          <a:lstStyle/>
          <a:p>
            <a:r>
              <a:rPr lang="id-ID" dirty="0">
                <a:latin typeface="Calibri" panose="020F0502020204030204" pitchFamily="34" charset="0"/>
                <a:cs typeface="Calibri" panose="020F0502020204030204" pitchFamily="34" charset="0"/>
              </a:rPr>
              <a:t>Manusia sebagai makhluk sosial artinya manusia sebagai bagian dari masyarakat. Dalam kehidupan sehari-hari manusia tidak dapat hidup sendiri atau mencukupi kebutuhan sendiri. Meskipun dia mempunyai kedudukan dan kekayaan, dia selalu membutuhkan manusia lain. </a:t>
            </a:r>
          </a:p>
          <a:p>
            <a:r>
              <a:rPr lang="id-ID" dirty="0">
                <a:latin typeface="Calibri" panose="020F0502020204030204" pitchFamily="34" charset="0"/>
                <a:cs typeface="Calibri" panose="020F0502020204030204" pitchFamily="34" charset="0"/>
              </a:rPr>
              <a:t>Setiap manusia cenderung untuk berkomunikasi, berinteraksi, dan bersosialisasi dengan manusia lainnya. Dapat dikatakan bahwa sejak lahir, manusia sudah disebut sebagai makhluk sosial.</a:t>
            </a:r>
          </a:p>
        </p:txBody>
      </p:sp>
    </p:spTree>
    <p:extLst>
      <p:ext uri="{BB962C8B-B14F-4D97-AF65-F5344CB8AC3E}">
        <p14:creationId xmlns:p14="http://schemas.microsoft.com/office/powerpoint/2010/main" val="3551662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5301208"/>
            <a:ext cx="6781800" cy="870992"/>
          </a:xfrm>
        </p:spPr>
        <p:txBody>
          <a:bodyPr>
            <a:normAutofit/>
          </a:bodyPr>
          <a:lstStyle/>
          <a:p>
            <a:r>
              <a:rPr lang="id-ID" sz="4400" dirty="0"/>
              <a:t>MASYARAKAT</a:t>
            </a:r>
          </a:p>
        </p:txBody>
      </p:sp>
      <p:sp>
        <p:nvSpPr>
          <p:cNvPr id="2" name="Content Placeholder 1"/>
          <p:cNvSpPr>
            <a:spLocks noGrp="1"/>
          </p:cNvSpPr>
          <p:nvPr>
            <p:ph idx="1"/>
          </p:nvPr>
        </p:nvSpPr>
        <p:spPr>
          <a:xfrm>
            <a:off x="467544" y="0"/>
            <a:ext cx="8280920" cy="5373216"/>
          </a:xfrm>
        </p:spPr>
        <p:txBody>
          <a:bodyPr>
            <a:normAutofit fontScale="70000" lnSpcReduction="20000"/>
          </a:bodyPr>
          <a:lstStyle/>
          <a:p>
            <a:endParaRPr lang="id-ID" dirty="0"/>
          </a:p>
          <a:p>
            <a:r>
              <a:rPr lang="id-ID" dirty="0">
                <a:latin typeface="Calibri" panose="020F0502020204030204" pitchFamily="34" charset="0"/>
                <a:cs typeface="Calibri" panose="020F0502020204030204" pitchFamily="34" charset="0"/>
              </a:rPr>
              <a:t>Kesatuan hidup manusia yang berinteraksi menurut suatu sistem adat istiadat tertentu yang bersifat kontinyu dan terikat oleh suatu rasa identitas yang sama (Koentjaraningrat)</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Setiap kelompok manusia yang telah hidup dan bekerja sama dalam waktu lama sehingga mereka mengganggap diri mereka sebagai satu kesatuan sosial dengan batas-batas yang dirumuskan dengan jelas (Ralph Linton)</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Suatu sistem yang dibentuk dari hubungan antaranggota sehingga menampilkan realitas yang memiliki ciri tersendiri (Emil Durkheim)</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Masyarakat tidak bisa dipandang sebagai kumpulan dari berbagai individu saja. Masyarakat merupakan suatu kelompok pergaulan hidup, karena manusia hidup bersama. Masyarakat terbentuk karena setiap manusia memiliki kebutuhan yang membutuhkan manusia lain. Dengan kata lain, masyarakat adalah sebuah sistem yang lahir dari kehidupan bersama manusia, yang biasanya juga disebut sistem kemasyarakatan.</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Dapat ditarik simpulan bahwa masyarakat merupakan kelompok manusia yang hidup bersama di suatu wilayah tertentu dalam waktu yang cukup lama, memiliki kebiasaan dan tradisi yang sama. </a:t>
            </a:r>
          </a:p>
        </p:txBody>
      </p:sp>
    </p:spTree>
    <p:extLst>
      <p:ext uri="{BB962C8B-B14F-4D97-AF65-F5344CB8AC3E}">
        <p14:creationId xmlns:p14="http://schemas.microsoft.com/office/powerpoint/2010/main" val="834948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MASYARAKAT</a:t>
            </a:r>
          </a:p>
        </p:txBody>
      </p:sp>
      <p:sp>
        <p:nvSpPr>
          <p:cNvPr id="3" name="Content Placeholder 2"/>
          <p:cNvSpPr>
            <a:spLocks noGrp="1"/>
          </p:cNvSpPr>
          <p:nvPr>
            <p:ph idx="1"/>
          </p:nvPr>
        </p:nvSpPr>
        <p:spPr>
          <a:xfrm>
            <a:off x="762000" y="476672"/>
            <a:ext cx="7543800" cy="4824536"/>
          </a:xfrm>
        </p:spPr>
        <p:txBody>
          <a:bodyPr>
            <a:normAutofit fontScale="92500" lnSpcReduction="20000"/>
          </a:bodyPr>
          <a:lstStyle/>
          <a:p>
            <a:r>
              <a:rPr lang="id-ID" dirty="0">
                <a:latin typeface="Calibri" panose="020F0502020204030204" pitchFamily="34" charset="0"/>
                <a:cs typeface="Calibri" panose="020F0502020204030204" pitchFamily="34" charset="0"/>
              </a:rPr>
              <a:t>Unsur-Unsur masyarakat menurut Horton dan Hunt:</a:t>
            </a:r>
          </a:p>
          <a:p>
            <a:pPr lvl="1"/>
            <a:r>
              <a:rPr lang="id-ID" dirty="0">
                <a:latin typeface="Calibri" panose="020F0502020204030204" pitchFamily="34" charset="0"/>
                <a:cs typeface="Calibri" panose="020F0502020204030204" pitchFamily="34" charset="0"/>
              </a:rPr>
              <a:t>Sekelompok manusia</a:t>
            </a:r>
          </a:p>
          <a:p>
            <a:pPr lvl="1"/>
            <a:r>
              <a:rPr lang="id-ID" dirty="0">
                <a:latin typeface="Calibri" panose="020F0502020204030204" pitchFamily="34" charset="0"/>
                <a:cs typeface="Calibri" panose="020F0502020204030204" pitchFamily="34" charset="0"/>
              </a:rPr>
              <a:t>Memiliki kebebasan dan bersifat menetap</a:t>
            </a:r>
          </a:p>
          <a:p>
            <a:pPr lvl="1"/>
            <a:r>
              <a:rPr lang="id-ID" dirty="0">
                <a:latin typeface="Calibri" panose="020F0502020204030204" pitchFamily="34" charset="0"/>
                <a:cs typeface="Calibri" panose="020F0502020204030204" pitchFamily="34" charset="0"/>
              </a:rPr>
              <a:t>Menempati suatu kawasan tertentu</a:t>
            </a:r>
          </a:p>
          <a:p>
            <a:pPr lvl="1"/>
            <a:r>
              <a:rPr lang="id-ID" dirty="0">
                <a:latin typeface="Calibri" panose="020F0502020204030204" pitchFamily="34" charset="0"/>
                <a:cs typeface="Calibri" panose="020F0502020204030204" pitchFamily="34" charset="0"/>
              </a:rPr>
              <a:t>Memiliki kebudayaan</a:t>
            </a:r>
          </a:p>
          <a:p>
            <a:pPr lvl="1"/>
            <a:r>
              <a:rPr lang="id-ID" dirty="0">
                <a:latin typeface="Calibri" panose="020F0502020204030204" pitchFamily="34" charset="0"/>
                <a:cs typeface="Calibri" panose="020F0502020204030204" pitchFamily="34" charset="0"/>
              </a:rPr>
              <a:t>Memiliki hubungan dalam kelompok yang bersangkutan</a:t>
            </a:r>
          </a:p>
          <a:p>
            <a:pPr marL="320040" lvl="1" indent="0">
              <a:buNone/>
            </a:pPr>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Fungsi Masyarakat:</a:t>
            </a:r>
          </a:p>
          <a:p>
            <a:pPr lvl="1"/>
            <a:r>
              <a:rPr lang="id-ID" dirty="0">
                <a:latin typeface="Calibri" panose="020F0502020204030204" pitchFamily="34" charset="0"/>
                <a:cs typeface="Calibri" panose="020F0502020204030204" pitchFamily="34" charset="0"/>
              </a:rPr>
              <a:t>Social Allignment: Pengelompokan berdasarkan status sosial, kekerabatan, jenis kelamin, usia.</a:t>
            </a:r>
          </a:p>
          <a:p>
            <a:pPr lvl="1"/>
            <a:r>
              <a:rPr lang="id-ID" dirty="0">
                <a:latin typeface="Calibri" panose="020F0502020204030204" pitchFamily="34" charset="0"/>
                <a:cs typeface="Calibri" panose="020F0502020204030204" pitchFamily="34" charset="0"/>
              </a:rPr>
              <a:t>Social Control: Mengatur kegiatan dan tingkah laku tiap individu</a:t>
            </a:r>
          </a:p>
          <a:p>
            <a:pPr lvl="1"/>
            <a:r>
              <a:rPr lang="id-ID" dirty="0">
                <a:latin typeface="Calibri" panose="020F0502020204030204" pitchFamily="34" charset="0"/>
                <a:cs typeface="Calibri" panose="020F0502020204030204" pitchFamily="34" charset="0"/>
              </a:rPr>
              <a:t>Social Media: media para anggota untuk berinteraksi dan berkomunikasi dengan sesamanya</a:t>
            </a:r>
          </a:p>
          <a:p>
            <a:pPr lvl="1"/>
            <a:r>
              <a:rPr lang="id-ID" dirty="0">
                <a:latin typeface="Calibri" panose="020F0502020204030204" pitchFamily="34" charset="0"/>
                <a:cs typeface="Calibri" panose="020F0502020204030204" pitchFamily="34" charset="0"/>
              </a:rPr>
              <a:t>Social Standards: ukuran sosial yang digunakan untuk menilai dan menentukan seluruh kegiatan </a:t>
            </a:r>
          </a:p>
        </p:txBody>
      </p:sp>
    </p:spTree>
    <p:extLst>
      <p:ext uri="{BB962C8B-B14F-4D97-AF65-F5344CB8AC3E}">
        <p14:creationId xmlns:p14="http://schemas.microsoft.com/office/powerpoint/2010/main" val="346441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01208"/>
            <a:ext cx="6781800" cy="870992"/>
          </a:xfrm>
        </p:spPr>
        <p:txBody>
          <a:bodyPr>
            <a:normAutofit fontScale="90000"/>
          </a:bodyPr>
          <a:lstStyle/>
          <a:p>
            <a:r>
              <a:rPr lang="id-ID" dirty="0"/>
              <a:t>MASYARAKAT</a:t>
            </a:r>
          </a:p>
        </p:txBody>
      </p:sp>
      <p:sp>
        <p:nvSpPr>
          <p:cNvPr id="3" name="Content Placeholder 2"/>
          <p:cNvSpPr>
            <a:spLocks noGrp="1"/>
          </p:cNvSpPr>
          <p:nvPr>
            <p:ph idx="1"/>
          </p:nvPr>
        </p:nvSpPr>
        <p:spPr>
          <a:xfrm>
            <a:off x="611560" y="476672"/>
            <a:ext cx="8136904" cy="4896544"/>
          </a:xfrm>
        </p:spPr>
        <p:txBody>
          <a:bodyPr>
            <a:normAutofit fontScale="92500" lnSpcReduction="20000"/>
          </a:bodyPr>
          <a:lstStyle/>
          <a:p>
            <a:r>
              <a:rPr lang="id-ID" dirty="0">
                <a:latin typeface="Calibri" panose="020F0502020204030204" pitchFamily="34" charset="0"/>
                <a:cs typeface="Calibri" panose="020F0502020204030204" pitchFamily="34" charset="0"/>
              </a:rPr>
              <a:t>Bentuk/macam-macam masyarakat:</a:t>
            </a:r>
          </a:p>
          <a:p>
            <a:pPr lvl="1"/>
            <a:r>
              <a:rPr lang="id-ID" dirty="0">
                <a:latin typeface="Calibri" panose="020F0502020204030204" pitchFamily="34" charset="0"/>
                <a:cs typeface="Calibri" panose="020F0502020204030204" pitchFamily="34" charset="0"/>
              </a:rPr>
              <a:t>Masyarakat modern: masyarakat yang tidak terikat pada adat istiadat, mengadopsi nilai-nilai baru yang cenderung rasional dan memiliki solidaritas terhadap spesialisasi. </a:t>
            </a:r>
          </a:p>
          <a:p>
            <a:pPr lvl="1"/>
            <a:r>
              <a:rPr lang="id-ID" dirty="0">
                <a:latin typeface="Calibri" panose="020F0502020204030204" pitchFamily="34" charset="0"/>
                <a:cs typeface="Calibri" panose="020F0502020204030204" pitchFamily="34" charset="0"/>
              </a:rPr>
              <a:t>Masyarakat tradisional: masyarakat yang melangsungkan kehidupannya berdasar pada patokan kebiasaan adat-istiadat yang ada di dalam lingkungannya.</a:t>
            </a:r>
          </a:p>
          <a:p>
            <a:pPr lvl="1"/>
            <a:endParaRPr lang="id-ID" dirty="0">
              <a:latin typeface="Calibri" panose="020F0502020204030204" pitchFamily="34" charset="0"/>
              <a:cs typeface="Calibri" panose="020F0502020204030204" pitchFamily="34" charset="0"/>
            </a:endParaRPr>
          </a:p>
          <a:p>
            <a:pPr marL="320040" lvl="1" indent="0">
              <a:buNone/>
            </a:pPr>
            <a:r>
              <a:rPr lang="id-ID" dirty="0">
                <a:latin typeface="Calibri" panose="020F0502020204030204" pitchFamily="34" charset="0"/>
                <a:cs typeface="Calibri" panose="020F0502020204030204" pitchFamily="34" charset="0"/>
              </a:rPr>
              <a:t>Perkembangan saat ini: Lahir konsep </a:t>
            </a:r>
            <a:r>
              <a:rPr lang="id-ID" b="1" dirty="0">
                <a:solidFill>
                  <a:schemeClr val="tx1"/>
                </a:solidFill>
                <a:latin typeface="Calibri" panose="020F0502020204030204" pitchFamily="34" charset="0"/>
                <a:cs typeface="Calibri" panose="020F0502020204030204" pitchFamily="34" charset="0"/>
              </a:rPr>
              <a:t>Masyarakat 5.0 (Society 5.0); </a:t>
            </a:r>
            <a:r>
              <a:rPr lang="id-ID" dirty="0">
                <a:latin typeface="Calibri" panose="020F0502020204030204" pitchFamily="34" charset="0"/>
                <a:cs typeface="Calibri" panose="020F0502020204030204" pitchFamily="34" charset="0"/>
              </a:rPr>
              <a:t>masyarakat yang berpusat pada manusia (</a:t>
            </a:r>
            <a:r>
              <a:rPr lang="id-ID" i="1" dirty="0">
                <a:latin typeface="Calibri" panose="020F0502020204030204" pitchFamily="34" charset="0"/>
                <a:cs typeface="Calibri" panose="020F0502020204030204" pitchFamily="34" charset="0"/>
              </a:rPr>
              <a:t>human-centered</a:t>
            </a:r>
            <a:r>
              <a:rPr lang="id-ID" dirty="0">
                <a:latin typeface="Calibri" panose="020F0502020204030204" pitchFamily="34" charset="0"/>
                <a:cs typeface="Calibri" panose="020F0502020204030204" pitchFamily="34" charset="0"/>
              </a:rPr>
              <a:t>) dan berbasis teknologi (</a:t>
            </a:r>
            <a:r>
              <a:rPr lang="id-ID" i="1" dirty="0">
                <a:latin typeface="Calibri" panose="020F0502020204030204" pitchFamily="34" charset="0"/>
                <a:cs typeface="Calibri" panose="020F0502020204030204" pitchFamily="34" charset="0"/>
              </a:rPr>
              <a:t>technology based</a:t>
            </a:r>
            <a:r>
              <a:rPr lang="id-ID" dirty="0">
                <a:latin typeface="Calibri" panose="020F0502020204030204" pitchFamily="34" charset="0"/>
                <a:cs typeface="Calibri" panose="020F0502020204030204" pitchFamily="34" charset="0"/>
              </a:rPr>
              <a:t>). Konsep ini lahir sebagai pengembangan dari revolusi industri 4.0 yang dinilai berpotensi mendegradasi peran manusia; Kemunculan kecerdasan buatan (artificial intelligence) yang mentransformasi big data (</a:t>
            </a:r>
            <a:r>
              <a:rPr lang="id-ID" i="1" dirty="0">
                <a:latin typeface="Calibri" panose="020F0502020204030204" pitchFamily="34" charset="0"/>
                <a:cs typeface="Calibri" panose="020F0502020204030204" pitchFamily="34" charset="0"/>
              </a:rPr>
              <a:t>the internet of Things</a:t>
            </a:r>
            <a:r>
              <a:rPr lang="id-ID" dirty="0">
                <a:latin typeface="Calibri" panose="020F0502020204030204" pitchFamily="34" charset="0"/>
                <a:cs typeface="Calibri" panose="020F0502020204030204" pitchFamily="34" charset="0"/>
              </a:rPr>
              <a:t>) menjadi suatu kearifan baru bagi peningkatan kualitas hidup. Sebelumnya terdapat Society 1.0 (masyarakat pemburu dan pengumpul), Society 2.0 (masyarakat pertanian), Society 3.0 (masyarakat industri), Society 4.0 (masyarakat informasi).</a:t>
            </a:r>
          </a:p>
        </p:txBody>
      </p:sp>
    </p:spTree>
    <p:extLst>
      <p:ext uri="{BB962C8B-B14F-4D97-AF65-F5344CB8AC3E}">
        <p14:creationId xmlns:p14="http://schemas.microsoft.com/office/powerpoint/2010/main" val="909360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800" dirty="0"/>
              <a:t>BANGSA</a:t>
            </a:r>
            <a:endParaRPr lang="id-ID" dirty="0"/>
          </a:p>
        </p:txBody>
      </p:sp>
      <p:sp>
        <p:nvSpPr>
          <p:cNvPr id="3" name="Content Placeholder 2"/>
          <p:cNvSpPr>
            <a:spLocks noGrp="1"/>
          </p:cNvSpPr>
          <p:nvPr>
            <p:ph idx="1"/>
          </p:nvPr>
        </p:nvSpPr>
        <p:spPr>
          <a:xfrm>
            <a:off x="762000" y="476672"/>
            <a:ext cx="7842448" cy="4968552"/>
          </a:xfrm>
        </p:spPr>
        <p:txBody>
          <a:bodyPr>
            <a:normAutofit fontScale="77500" lnSpcReduction="20000"/>
          </a:bodyPr>
          <a:lstStyle/>
          <a:p>
            <a:r>
              <a:rPr lang="id-ID" dirty="0">
                <a:solidFill>
                  <a:schemeClr val="tx1"/>
                </a:solidFill>
                <a:latin typeface="Calibri" panose="020F0502020204030204" pitchFamily="34" charset="0"/>
                <a:cs typeface="Calibri" panose="020F0502020204030204" pitchFamily="34" charset="0"/>
              </a:rPr>
              <a:t>Istilah Bangsa mulai populer tahun 1835 (Bangsa/Natie/Kabilah)</a:t>
            </a:r>
          </a:p>
          <a:p>
            <a:pPr marL="0" indent="0">
              <a:buNone/>
            </a:pPr>
            <a:endParaRPr lang="id-ID" dirty="0">
              <a:solidFill>
                <a:schemeClr val="tx1"/>
              </a:solidFill>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Sekumpulan </a:t>
            </a:r>
            <a:r>
              <a:rPr lang="en-ID" dirty="0" err="1">
                <a:latin typeface="Calibri" panose="020F0502020204030204" pitchFamily="34" charset="0"/>
                <a:cs typeface="Calibri" panose="020F0502020204030204" pitchFamily="34" charset="0"/>
              </a:rPr>
              <a:t>manusia</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besar</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mempunyai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keinginan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bersatu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hidup</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bersama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mempunyai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persamaan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nasib</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atau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karakter</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persamaan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watak</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hidup</a:t>
            </a:r>
            <a:r>
              <a:rPr lang="en-ID" dirty="0">
                <a:latin typeface="Calibri" panose="020F0502020204030204" pitchFamily="34" charset="0"/>
                <a:cs typeface="Calibri" panose="020F0502020204030204" pitchFamily="34" charset="0"/>
              </a:rPr>
              <a:t> di </a:t>
            </a:r>
            <a:r>
              <a:rPr lang="en-ID" dirty="0" err="1">
                <a:latin typeface="Calibri" panose="020F0502020204030204" pitchFamily="34" charset="0"/>
                <a:cs typeface="Calibri" panose="020F0502020204030204" pitchFamily="34" charset="0"/>
              </a:rPr>
              <a:t>satu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wilayah</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nyata</a:t>
            </a:r>
            <a:r>
              <a:rPr lang="id-ID" dirty="0">
                <a:latin typeface="Calibri" panose="020F0502020204030204" pitchFamily="34" charset="0"/>
                <a:cs typeface="Calibri" panose="020F0502020204030204" pitchFamily="34" charset="0"/>
              </a:rPr>
              <a:t> (Soekarno)</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Satu jiwa yang melekat pada sekelompok manusia yang merasa dirinya bersatu karena memiliki nasib dan penderitaan yang sama pada masa lampau dan memiliki cita – cita yang sama tentang masa depan (Ernest Renan)</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Suatu kelompok manusia yang mempunyai karakter yang sama antara yang terbentuk karena adanya perasaan senasib yang sama (Otto van Bauer)</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Suatu komunitas manusia yang memiliki nama, menguasai suatu tanah air, memiliki mitos-mitos dan sejarah bersama, budaya politik bersama, perekonomian tunggal, dan hak serta kewajiban bersama bagi semua anggotanya (Anthony D. Smith)</a:t>
            </a:r>
          </a:p>
        </p:txBody>
      </p:sp>
    </p:spTree>
    <p:extLst>
      <p:ext uri="{BB962C8B-B14F-4D97-AF65-F5344CB8AC3E}">
        <p14:creationId xmlns:p14="http://schemas.microsoft.com/office/powerpoint/2010/main" val="3976795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BANGSA</a:t>
            </a:r>
          </a:p>
        </p:txBody>
      </p:sp>
      <p:sp>
        <p:nvSpPr>
          <p:cNvPr id="3" name="Content Placeholder 2"/>
          <p:cNvSpPr>
            <a:spLocks noGrp="1"/>
          </p:cNvSpPr>
          <p:nvPr>
            <p:ph idx="1"/>
          </p:nvPr>
        </p:nvSpPr>
        <p:spPr>
          <a:xfrm>
            <a:off x="762000" y="685800"/>
            <a:ext cx="8058472" cy="4327376"/>
          </a:xfrm>
        </p:spPr>
        <p:txBody>
          <a:bodyPr>
            <a:normAutofit fontScale="92500" lnSpcReduction="20000"/>
          </a:bodyPr>
          <a:lstStyle/>
          <a:p>
            <a:r>
              <a:rPr lang="id-ID" dirty="0">
                <a:latin typeface="Calibri" panose="020F0502020204030204" pitchFamily="34" charset="0"/>
                <a:cs typeface="Calibri" panose="020F0502020204030204" pitchFamily="34" charset="0"/>
              </a:rPr>
              <a:t>Makna </a:t>
            </a:r>
            <a:r>
              <a:rPr lang="en-ID" dirty="0" err="1">
                <a:latin typeface="Calibri" panose="020F0502020204030204" pitchFamily="34" charset="0"/>
                <a:cs typeface="Calibri" panose="020F0502020204030204" pitchFamily="34" charset="0"/>
              </a:rPr>
              <a:t>sosio-antropologis</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unsur</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terbentuknya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suatu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bangsa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adalah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himpunan</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bersifat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etnik</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bersifat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alami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atau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bawaan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contohnya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Suku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Sunda</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bertempat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tinggal</a:t>
            </a:r>
            <a:r>
              <a:rPr lang="en-ID" dirty="0">
                <a:latin typeface="Calibri" panose="020F0502020204030204" pitchFamily="34" charset="0"/>
                <a:cs typeface="Calibri" panose="020F0502020204030204" pitchFamily="34" charset="0"/>
              </a:rPr>
              <a:t> di Bandung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Suku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Batak</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bertempat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tinggal</a:t>
            </a:r>
            <a:r>
              <a:rPr lang="en-ID" dirty="0">
                <a:latin typeface="Calibri" panose="020F0502020204030204" pitchFamily="34" charset="0"/>
                <a:cs typeface="Calibri" panose="020F0502020204030204" pitchFamily="34" charset="0"/>
              </a:rPr>
              <a:t> di Sumatera Utara. </a:t>
            </a:r>
            <a:r>
              <a:rPr lang="en-ID" dirty="0" err="1">
                <a:latin typeface="Calibri" panose="020F0502020204030204" pitchFamily="34" charset="0"/>
                <a:cs typeface="Calibri" panose="020F0502020204030204" pitchFamily="34" charset="0"/>
              </a:rPr>
              <a:t>Unsur-unsurnya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meliputi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tempat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tinggal</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tanah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kelahiran</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sama;kesamaan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budaya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adat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bahasa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budaya;persamaan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darah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hubungan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kekeluargaan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keturunan</a:t>
            </a:r>
            <a:r>
              <a:rPr lang="en-ID" dirty="0">
                <a:latin typeface="Calibri" panose="020F0502020204030204" pitchFamily="34" charset="0"/>
                <a:cs typeface="Calibri" panose="020F0502020204030204" pitchFamily="34" charset="0"/>
              </a:rPr>
              <a:t>.</a:t>
            </a:r>
            <a:endParaRPr lang="id-ID" dirty="0">
              <a:latin typeface="Calibri" panose="020F0502020204030204" pitchFamily="34" charset="0"/>
              <a:cs typeface="Calibri" panose="020F0502020204030204" pitchFamily="34" charset="0"/>
            </a:endParaRP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Makna </a:t>
            </a:r>
            <a:r>
              <a:rPr lang="en-ID" dirty="0" err="1">
                <a:latin typeface="Calibri" panose="020F0502020204030204" pitchFamily="34" charset="0"/>
                <a:cs typeface="Calibri" panose="020F0502020204030204" pitchFamily="34" charset="0"/>
              </a:rPr>
              <a:t>politis</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bersifat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etis</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unsur</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tersebut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dibuat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dengan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sengaja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sesuai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dengan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kesepakatan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umum</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unsur-unsur</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ini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bersifat</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buatan</a:t>
            </a:r>
            <a:r>
              <a:rPr lang="en-ID" dirty="0">
                <a:latin typeface="Calibri" panose="020F0502020204030204" pitchFamily="34" charset="0"/>
                <a:cs typeface="Calibri" panose="020F0502020204030204" pitchFamily="34" charset="0"/>
              </a:rPr>
              <a:t>, di </a:t>
            </a:r>
            <a:r>
              <a:rPr lang="en-ID" dirty="0" err="1">
                <a:latin typeface="Calibri" panose="020F0502020204030204" pitchFamily="34" charset="0"/>
                <a:cs typeface="Calibri" panose="020F0502020204030204" pitchFamily="34" charset="0"/>
              </a:rPr>
              <a:t>antaranya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keinginan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bersama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untuk</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memperoleh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kemajuan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kedamaian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hidup</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adanya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nasib</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penanggungan</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sama</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dan</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mendiami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suatu</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wilayah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bersama</a:t>
            </a:r>
            <a:r>
              <a:rPr lang="en-ID" dirty="0">
                <a:latin typeface="Calibri" panose="020F0502020204030204" pitchFamily="34" charset="0"/>
                <a:cs typeface="Calibri" panose="020F0502020204030204" pitchFamily="34" charset="0"/>
              </a:rPr>
              <a:t> yang </a:t>
            </a:r>
            <a:r>
              <a:rPr lang="en-ID" dirty="0" err="1">
                <a:latin typeface="Calibri" panose="020F0502020204030204" pitchFamily="34" charset="0"/>
                <a:cs typeface="Calibri" panose="020F0502020204030204" pitchFamily="34" charset="0"/>
              </a:rPr>
              <a:t>dianggap</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wilayah</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dari</a:t>
            </a:r>
            <a:r>
              <a:rPr lang="en-ID" dirty="0">
                <a:latin typeface="Calibri" panose="020F0502020204030204" pitchFamily="34" charset="0"/>
                <a:cs typeface="Calibri" panose="020F0502020204030204" pitchFamily="34" charset="0"/>
              </a:rPr>
              <a:t> </a:t>
            </a:r>
            <a:r>
              <a:rPr lang="en-ID" dirty="0" err="1">
                <a:latin typeface="Calibri" panose="020F0502020204030204" pitchFamily="34" charset="0"/>
                <a:cs typeface="Calibri" panose="020F0502020204030204" pitchFamily="34" charset="0"/>
              </a:rPr>
              <a:t>bangsanya</a:t>
            </a:r>
            <a:r>
              <a:rPr lang="en-ID" dirty="0">
                <a:latin typeface="Calibri" panose="020F0502020204030204" pitchFamily="34" charset="0"/>
                <a:cs typeface="Calibri" panose="020F0502020204030204" pitchFamily="34" charset="0"/>
              </a:rPr>
              <a:t>.</a:t>
            </a:r>
            <a:endParaRPr lang="id-ID" dirty="0">
              <a:latin typeface="Calibri" panose="020F0502020204030204" pitchFamily="34" charset="0"/>
              <a:cs typeface="Calibri" panose="020F0502020204030204" pitchFamily="34" charset="0"/>
            </a:endParaRPr>
          </a:p>
          <a:p>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8814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BANGSA</a:t>
            </a:r>
          </a:p>
        </p:txBody>
      </p:sp>
      <p:sp>
        <p:nvSpPr>
          <p:cNvPr id="3" name="Content Placeholder 2"/>
          <p:cNvSpPr>
            <a:spLocks noGrp="1"/>
          </p:cNvSpPr>
          <p:nvPr>
            <p:ph idx="1"/>
          </p:nvPr>
        </p:nvSpPr>
        <p:spPr>
          <a:xfrm>
            <a:off x="762000" y="685800"/>
            <a:ext cx="7543800" cy="4111352"/>
          </a:xfrm>
        </p:spPr>
        <p:txBody>
          <a:bodyPr>
            <a:normAutofit fontScale="92500"/>
          </a:bodyPr>
          <a:lstStyle/>
          <a:p>
            <a:r>
              <a:rPr lang="id-ID" dirty="0">
                <a:latin typeface="Calibri" panose="020F0502020204030204" pitchFamily="34" charset="0"/>
                <a:cs typeface="Calibri" panose="020F0502020204030204" pitchFamily="34" charset="0"/>
              </a:rPr>
              <a:t>Terdapat empat unsur terbentuknya bangsa (Friedrich Hertz):</a:t>
            </a:r>
          </a:p>
          <a:p>
            <a:pPr lvl="1"/>
            <a:r>
              <a:rPr lang="id-ID" dirty="0">
                <a:latin typeface="Calibri" panose="020F0502020204030204" pitchFamily="34" charset="0"/>
                <a:cs typeface="Calibri" panose="020F0502020204030204" pitchFamily="34" charset="0"/>
              </a:rPr>
              <a:t>Keinginan untuk mencapai kesatuan nasional yang terdiri atas kesatuan sosial, ekonomi, politik, agama, kebudayaan, komunikasi, dan solidaritas.</a:t>
            </a:r>
          </a:p>
          <a:p>
            <a:pPr lvl="1"/>
            <a:r>
              <a:rPr lang="id-ID" dirty="0">
                <a:latin typeface="Calibri" panose="020F0502020204030204" pitchFamily="34" charset="0"/>
                <a:cs typeface="Calibri" panose="020F0502020204030204" pitchFamily="34" charset="0"/>
              </a:rPr>
              <a:t>Keinginan untuk mencapai kemerdekaan dan kebebasan nasional sepenuhnya, yaitu bebas dari dominasi dan campur tangan bangsa asing terhadap urusan dalam negerinya.</a:t>
            </a:r>
          </a:p>
          <a:p>
            <a:pPr lvl="1"/>
            <a:r>
              <a:rPr lang="id-ID" dirty="0">
                <a:latin typeface="Calibri" panose="020F0502020204030204" pitchFamily="34" charset="0"/>
                <a:cs typeface="Calibri" panose="020F0502020204030204" pitchFamily="34" charset="0"/>
              </a:rPr>
              <a:t>Keinginan dalam kemandirian, keunggulan, individualitas, keaslian, atau kekhasan. Misalnya, menjunjung tinggi bahasa nasional yang mandiri.</a:t>
            </a:r>
          </a:p>
          <a:p>
            <a:pPr lvl="1"/>
            <a:r>
              <a:rPr lang="id-ID" dirty="0">
                <a:latin typeface="Calibri" panose="020F0502020204030204" pitchFamily="34" charset="0"/>
                <a:cs typeface="Calibri" panose="020F0502020204030204" pitchFamily="34" charset="0"/>
              </a:rPr>
              <a:t>Keinginan untuk menonjol (unggul) di antara bangsa-bangsa dalam mengejar kehormatan, pengaruh, dan prestise.</a:t>
            </a:r>
          </a:p>
        </p:txBody>
      </p:sp>
    </p:spTree>
    <p:extLst>
      <p:ext uri="{BB962C8B-B14F-4D97-AF65-F5344CB8AC3E}">
        <p14:creationId xmlns:p14="http://schemas.microsoft.com/office/powerpoint/2010/main" val="149628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BANGSA</a:t>
            </a:r>
          </a:p>
        </p:txBody>
      </p:sp>
      <p:sp>
        <p:nvSpPr>
          <p:cNvPr id="3" name="Content Placeholder 2"/>
          <p:cNvSpPr>
            <a:spLocks noGrp="1"/>
          </p:cNvSpPr>
          <p:nvPr>
            <p:ph idx="1"/>
          </p:nvPr>
        </p:nvSpPr>
        <p:spPr>
          <a:xfrm>
            <a:off x="762000" y="404664"/>
            <a:ext cx="7986464" cy="4824536"/>
          </a:xfrm>
        </p:spPr>
        <p:txBody>
          <a:bodyPr>
            <a:normAutofit lnSpcReduction="10000"/>
          </a:bodyPr>
          <a:lstStyle/>
          <a:p>
            <a:r>
              <a:rPr lang="id-ID" dirty="0">
                <a:latin typeface="Calibri" panose="020F0502020204030204" pitchFamily="34" charset="0"/>
                <a:cs typeface="Calibri" panose="020F0502020204030204" pitchFamily="34" charset="0"/>
              </a:rPr>
              <a:t>Karakter bangsa: ciri khas dan sikap suatu bangsa yang tercermin pada tingkah laku dan kepribadian warga suatu negara. Sikap tersebut dapat dipengaruhi oleh sesuatu yang given (yang sudah ada) dan dapat pula karena willed (yang diusahakan negara/pemerintah) demi kemajuan bangsanya. Oleh sebab itu, karakter bangsa sangat bergantung pada political will pemerintah atau para penguasa suatu negara.</a:t>
            </a:r>
          </a:p>
          <a:p>
            <a:endParaRPr lang="id-ID" dirty="0">
              <a:latin typeface="Calibri" panose="020F0502020204030204" pitchFamily="34" charset="0"/>
              <a:cs typeface="Calibri" panose="020F0502020204030204" pitchFamily="34" charset="0"/>
            </a:endParaRPr>
          </a:p>
          <a:p>
            <a:r>
              <a:rPr lang="id-ID" dirty="0">
                <a:latin typeface="Calibri" panose="020F0502020204030204" pitchFamily="34" charset="0"/>
                <a:cs typeface="Calibri" panose="020F0502020204030204" pitchFamily="34" charset="0"/>
              </a:rPr>
              <a:t>Karakter bangsa berisi nasionalisme dan rasa cinta pada tanah air. Untuk mempertahankan eksistensinya sebagai bangsa, anggota dari suatu bangsa harus memiliki apa yang disebut sebagai kesamaan rasa dimiliki dan memiliki (sense of belonging) dan mewujudkan suatu derajat nasionalisme</a:t>
            </a:r>
          </a:p>
          <a:p>
            <a:pPr marL="0" indent="0">
              <a:buNone/>
            </a:pPr>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7262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TotalTime>
  <Words>1452</Words>
  <Application>Microsoft Office PowerPoint</Application>
  <PresentationFormat>On-screen Show (4:3)</PresentationFormat>
  <Paragraphs>96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Black</vt:lpstr>
      <vt:lpstr>Calibri</vt:lpstr>
      <vt:lpstr>Impact</vt:lpstr>
      <vt:lpstr>Times New Roman</vt:lpstr>
      <vt:lpstr>NewsPrint</vt:lpstr>
      <vt:lpstr>MASYARAKAT, BANGSA DAN NEGARA</vt:lpstr>
      <vt:lpstr>PENGANTAR</vt:lpstr>
      <vt:lpstr>MASYARAKAT</vt:lpstr>
      <vt:lpstr>MASYARAKAT</vt:lpstr>
      <vt:lpstr>MASYARAKAT</vt:lpstr>
      <vt:lpstr>BANGSA</vt:lpstr>
      <vt:lpstr>BANGSA</vt:lpstr>
      <vt:lpstr>BANGSA</vt:lpstr>
      <vt:lpstr>BANGSA</vt:lpstr>
      <vt:lpstr>DISKUSI</vt:lpstr>
      <vt:lpstr>NEGARA</vt:lpstr>
      <vt:lpstr>NEGARA</vt:lpstr>
      <vt:lpstr>NEGARA</vt:lpstr>
      <vt:lpstr>NEGARA</vt:lpstr>
      <vt:lpstr>NEGARA</vt:lpstr>
      <vt:lpstr>NEGARA</vt:lpstr>
      <vt:lpstr>DISKUSI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MASYARAKAT, BANGSA DAN NEGARA</dc:title>
  <dc:creator>Windy Dermawan</dc:creator>
  <cp:lastModifiedBy>ardi maulana</cp:lastModifiedBy>
  <cp:revision>32</cp:revision>
  <dcterms:created xsi:type="dcterms:W3CDTF">2021-09-11T00:18:30Z</dcterms:created>
  <dcterms:modified xsi:type="dcterms:W3CDTF">2024-09-03T09:52:09Z</dcterms:modified>
</cp:coreProperties>
</file>