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15" r:id="rId1"/>
  </p:sldMasterIdLst>
  <p:notesMasterIdLst>
    <p:notesMasterId r:id="rId80"/>
  </p:notesMasterIdLst>
  <p:sldIdLst>
    <p:sldId id="256" r:id="rId2"/>
    <p:sldId id="353" r:id="rId3"/>
    <p:sldId id="354" r:id="rId4"/>
    <p:sldId id="356" r:id="rId5"/>
    <p:sldId id="352" r:id="rId6"/>
    <p:sldId id="357" r:id="rId7"/>
    <p:sldId id="358" r:id="rId8"/>
    <p:sldId id="1145" r:id="rId9"/>
    <p:sldId id="599" r:id="rId10"/>
    <p:sldId id="287" r:id="rId11"/>
    <p:sldId id="259" r:id="rId12"/>
    <p:sldId id="600" r:id="rId13"/>
    <p:sldId id="281" r:id="rId14"/>
    <p:sldId id="286" r:id="rId15"/>
    <p:sldId id="1126" r:id="rId16"/>
    <p:sldId id="1114" r:id="rId17"/>
    <p:sldId id="502" r:id="rId18"/>
    <p:sldId id="504" r:id="rId19"/>
    <p:sldId id="472" r:id="rId20"/>
    <p:sldId id="1143" r:id="rId21"/>
    <p:sldId id="1130" r:id="rId22"/>
    <p:sldId id="470" r:id="rId23"/>
    <p:sldId id="505" r:id="rId24"/>
    <p:sldId id="598" r:id="rId25"/>
    <p:sldId id="586" r:id="rId26"/>
    <p:sldId id="500" r:id="rId27"/>
    <p:sldId id="1142" r:id="rId28"/>
    <p:sldId id="501" r:id="rId29"/>
    <p:sldId id="1144" r:id="rId30"/>
    <p:sldId id="506" r:id="rId31"/>
    <p:sldId id="1128" r:id="rId32"/>
    <p:sldId id="508" r:id="rId33"/>
    <p:sldId id="597" r:id="rId34"/>
    <p:sldId id="596" r:id="rId35"/>
    <p:sldId id="602" r:id="rId36"/>
    <p:sldId id="272" r:id="rId37"/>
    <p:sldId id="273" r:id="rId38"/>
    <p:sldId id="1138" r:id="rId39"/>
    <p:sldId id="1139" r:id="rId40"/>
    <p:sldId id="258" r:id="rId41"/>
    <p:sldId id="962" r:id="rId42"/>
    <p:sldId id="1132" r:id="rId43"/>
    <p:sldId id="1140" r:id="rId44"/>
    <p:sldId id="1001" r:id="rId45"/>
    <p:sldId id="1131" r:id="rId46"/>
    <p:sldId id="522" r:id="rId47"/>
    <p:sldId id="1141" r:id="rId48"/>
    <p:sldId id="595" r:id="rId49"/>
    <p:sldId id="606" r:id="rId50"/>
    <p:sldId id="594" r:id="rId51"/>
    <p:sldId id="609" r:id="rId52"/>
    <p:sldId id="603" r:id="rId53"/>
    <p:sldId id="1146" r:id="rId54"/>
    <p:sldId id="282" r:id="rId55"/>
    <p:sldId id="285" r:id="rId56"/>
    <p:sldId id="299" r:id="rId57"/>
    <p:sldId id="308" r:id="rId58"/>
    <p:sldId id="498" r:id="rId59"/>
    <p:sldId id="314" r:id="rId60"/>
    <p:sldId id="303" r:id="rId61"/>
    <p:sldId id="306" r:id="rId62"/>
    <p:sldId id="496" r:id="rId63"/>
    <p:sldId id="309" r:id="rId64"/>
    <p:sldId id="499" r:id="rId65"/>
    <p:sldId id="1147" r:id="rId66"/>
    <p:sldId id="587" r:id="rId67"/>
    <p:sldId id="495" r:id="rId68"/>
    <p:sldId id="312" r:id="rId69"/>
    <p:sldId id="497" r:id="rId70"/>
    <p:sldId id="588" r:id="rId71"/>
    <p:sldId id="311" r:id="rId72"/>
    <p:sldId id="607" r:id="rId73"/>
    <p:sldId id="1151" r:id="rId74"/>
    <p:sldId id="1150" r:id="rId75"/>
    <p:sldId id="1149" r:id="rId76"/>
    <p:sldId id="1148" r:id="rId77"/>
    <p:sldId id="355" r:id="rId78"/>
    <p:sldId id="492"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0C4"/>
    <a:srgbClr val="00FA00"/>
    <a:srgbClr val="C83ACF"/>
    <a:srgbClr val="0432FF"/>
    <a:srgbClr val="00EED0"/>
    <a:srgbClr val="FF4BFF"/>
    <a:srgbClr val="D43DDC"/>
    <a:srgbClr val="E041E2"/>
    <a:srgbClr val="FF9300"/>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77"/>
    <p:restoredTop sz="95424"/>
  </p:normalViewPr>
  <p:slideViewPr>
    <p:cSldViewPr snapToGrid="0" snapToObjects="1">
      <p:cViewPr varScale="1">
        <p:scale>
          <a:sx n="131" d="100"/>
          <a:sy n="131" d="100"/>
        </p:scale>
        <p:origin x="9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image" Target="../media/image11.png"/><Relationship Id="rId4"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2.jpg"/><Relationship Id="rId1" Type="http://schemas.openxmlformats.org/officeDocument/2006/relationships/image" Target="../media/image11.png"/><Relationship Id="rId4"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3D13AF-F351-4A4F-8D4F-57DA89136102}"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US"/>
        </a:p>
      </dgm:t>
    </dgm:pt>
    <dgm:pt modelId="{A153EA0A-7F72-6041-AB7F-D48D620A5679}">
      <dgm:prSet phldrT="[Text]" custT="1"/>
      <dgm:spPr/>
      <dgm:t>
        <a:bodyPr/>
        <a:lstStyle/>
        <a:p>
          <a:r>
            <a:rPr lang="en-ID" sz="900" b="1" dirty="0"/>
            <a:t>The cultural progress of society is divided into 3 eras: the theological era, where people have beliefs in magic, spirits and religion. The age of metaphysics, where human thinking is still shackled by abstract and universal philosophical concepts. The positivist era, where all explanations of social and natural phenomena were carried out by referring to scientific descriptions (Comte).</a:t>
          </a:r>
          <a:endParaRPr lang="en-US" sz="900" b="1" dirty="0"/>
        </a:p>
      </dgm:t>
    </dgm:pt>
    <dgm:pt modelId="{FF73A728-EB04-B14F-904E-65959F3F8EE8}" type="parTrans" cxnId="{4F1D4F56-3549-7B47-89A5-9969E01664DA}">
      <dgm:prSet/>
      <dgm:spPr/>
      <dgm:t>
        <a:bodyPr/>
        <a:lstStyle/>
        <a:p>
          <a:endParaRPr lang="en-US"/>
        </a:p>
      </dgm:t>
    </dgm:pt>
    <dgm:pt modelId="{93D769E1-B3FB-B749-B6CC-D5D4CB4E877E}" type="sibTrans" cxnId="{4F1D4F56-3549-7B47-89A5-9969E01664DA}">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t>
        <a:bodyPr/>
        <a:lstStyle/>
        <a:p>
          <a:endParaRPr lang="en-US"/>
        </a:p>
      </dgm:t>
    </dgm:pt>
    <dgm:pt modelId="{7B5F042C-6821-D842-AB89-A6A03F27D5C7}">
      <dgm:prSet phldrT="[Text]" custT="1"/>
      <dgm:spPr/>
      <dgm:t>
        <a:bodyPr/>
        <a:lstStyle/>
        <a:p>
          <a:r>
            <a:rPr lang="en-ID" sz="1000" b="1" i="0" u="none" dirty="0"/>
            <a:t>In the capitalist mode of production, this manifests itself in the conflict between the ruling class (bourgeoisie) who control the means of production and the working class (proletariat) who enable these means by selling their </a:t>
          </a:r>
          <a:r>
            <a:rPr lang="en-ID" sz="1000" b="1" i="0" u="none" dirty="0" err="1"/>
            <a:t>labor</a:t>
          </a:r>
          <a:r>
            <a:rPr lang="en-ID" sz="1000" b="1" i="0" u="none" dirty="0"/>
            <a:t> power in return for wages (Marx).</a:t>
          </a:r>
          <a:endParaRPr lang="en-US" sz="1000" b="1" dirty="0">
            <a:solidFill>
              <a:schemeClr val="bg1"/>
            </a:solidFill>
          </a:endParaRPr>
        </a:p>
      </dgm:t>
    </dgm:pt>
    <dgm:pt modelId="{431655ED-78A6-884E-90F5-2655A955517D}" type="parTrans" cxnId="{3300F747-4947-1443-9EF6-9FC1BC45C4F9}">
      <dgm:prSet/>
      <dgm:spPr/>
      <dgm:t>
        <a:bodyPr/>
        <a:lstStyle/>
        <a:p>
          <a:endParaRPr lang="en-US"/>
        </a:p>
      </dgm:t>
    </dgm:pt>
    <dgm:pt modelId="{0C1A8EAB-225B-0947-A016-467ACE8B9E56}" type="sibTrans" cxnId="{3300F747-4947-1443-9EF6-9FC1BC45C4F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dgm:spPr>
      <dgm:t>
        <a:bodyPr/>
        <a:lstStyle/>
        <a:p>
          <a:endParaRPr lang="en-US"/>
        </a:p>
      </dgm:t>
    </dgm:pt>
    <dgm:pt modelId="{8AE50B19-114A-D94B-97A1-6D8EE8482437}">
      <dgm:prSet phldrT="[Text]" custT="1"/>
      <dgm:spPr/>
      <dgm:t>
        <a:bodyPr/>
        <a:lstStyle/>
        <a:p>
          <a:r>
            <a:rPr lang="en-ID" sz="1000" b="1" dirty="0"/>
            <a:t>The study of social action through interpretive means or verstehen ("to understand") must be based on an understanding of the subjective meaning and purpose that individuals attach to their actions (Weber). </a:t>
          </a:r>
          <a:endParaRPr lang="en-US" sz="1000" b="1" dirty="0">
            <a:solidFill>
              <a:schemeClr val="bg1"/>
            </a:solidFill>
          </a:endParaRPr>
        </a:p>
      </dgm:t>
    </dgm:pt>
    <dgm:pt modelId="{6971DB94-1E05-2D49-9AF7-8562F68524C3}" type="parTrans" cxnId="{A6403976-2F52-0046-B67C-52CC9F0BC4BA}">
      <dgm:prSet/>
      <dgm:spPr/>
      <dgm:t>
        <a:bodyPr/>
        <a:lstStyle/>
        <a:p>
          <a:endParaRPr lang="en-US"/>
        </a:p>
      </dgm:t>
    </dgm:pt>
    <dgm:pt modelId="{8CD1F6FF-409F-3145-8E4F-2E9BD847C0D8}" type="sibTrans" cxnId="{A6403976-2F52-0046-B67C-52CC9F0BC4BA}">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34000" b="-34000"/>
          </a:stretch>
        </a:blipFill>
      </dgm:spPr>
      <dgm:t>
        <a:bodyPr/>
        <a:lstStyle/>
        <a:p>
          <a:endParaRPr lang="en-US"/>
        </a:p>
      </dgm:t>
    </dgm:pt>
    <dgm:pt modelId="{7826B7ED-1F53-7D42-96C0-8C1B8C43A685}">
      <dgm:prSet custT="1"/>
      <dgm:spPr/>
      <dgm:t>
        <a:bodyPr/>
        <a:lstStyle/>
        <a:p>
          <a:r>
            <a:rPr lang="en-ID" sz="1000" b="1" dirty="0"/>
            <a:t>The very complex division of </a:t>
          </a:r>
          <a:r>
            <a:rPr lang="en-ID" sz="1000" b="1" dirty="0" err="1"/>
            <a:t>labor</a:t>
          </a:r>
          <a:r>
            <a:rPr lang="en-ID" sz="1000" b="1" dirty="0"/>
            <a:t> produces 'organic' solidarity, where differences in areas of work and social roles create dependencies that bind people to each other. In a ‘mechanical’ society, self-sufficient and held together by a common heritage and a common occupation (Durkheim).</a:t>
          </a:r>
          <a:endParaRPr lang="en-US" sz="1000" b="1" dirty="0"/>
        </a:p>
      </dgm:t>
    </dgm:pt>
    <dgm:pt modelId="{5B4F3A2F-83D0-6347-836E-CB399AF0E7CC}" type="parTrans" cxnId="{080171EE-C71C-2B4A-BF29-E3D32BBBAFAD}">
      <dgm:prSet/>
      <dgm:spPr/>
      <dgm:t>
        <a:bodyPr/>
        <a:lstStyle/>
        <a:p>
          <a:endParaRPr lang="en-US"/>
        </a:p>
      </dgm:t>
    </dgm:pt>
    <dgm:pt modelId="{7A6731D8-D4CD-CD4C-A105-C8D7299E8997}" type="sibTrans" cxnId="{080171EE-C71C-2B4A-BF29-E3D32BBBAFAD}">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23000" b="-23000"/>
          </a:stretch>
        </a:blipFill>
      </dgm:spPr>
      <dgm:t>
        <a:bodyPr/>
        <a:lstStyle/>
        <a:p>
          <a:endParaRPr lang="en-US"/>
        </a:p>
      </dgm:t>
    </dgm:pt>
    <dgm:pt modelId="{74173735-D03A-9D4A-85A4-B2007F9E7356}" type="pres">
      <dgm:prSet presAssocID="{D93D13AF-F351-4A4F-8D4F-57DA89136102}" presName="Name0" presStyleCnt="0">
        <dgm:presLayoutVars>
          <dgm:chMax val="21"/>
          <dgm:chPref val="21"/>
        </dgm:presLayoutVars>
      </dgm:prSet>
      <dgm:spPr/>
    </dgm:pt>
    <dgm:pt modelId="{7B96BE3A-922F-C44F-AEA1-F59C0F2A58EB}" type="pres">
      <dgm:prSet presAssocID="{A153EA0A-7F72-6041-AB7F-D48D620A5679}" presName="text1" presStyleCnt="0"/>
      <dgm:spPr/>
    </dgm:pt>
    <dgm:pt modelId="{C1A109BC-C978-6849-931F-A1EE9065F719}" type="pres">
      <dgm:prSet presAssocID="{A153EA0A-7F72-6041-AB7F-D48D620A5679}" presName="textRepeatNode" presStyleLbl="alignNode1" presStyleIdx="0" presStyleCnt="4">
        <dgm:presLayoutVars>
          <dgm:chMax val="0"/>
          <dgm:chPref val="0"/>
          <dgm:bulletEnabled val="1"/>
        </dgm:presLayoutVars>
      </dgm:prSet>
      <dgm:spPr/>
    </dgm:pt>
    <dgm:pt modelId="{91C71E48-F174-0B4D-BCAF-791FBE46F1A8}" type="pres">
      <dgm:prSet presAssocID="{A153EA0A-7F72-6041-AB7F-D48D620A5679}" presName="textaccent1" presStyleCnt="0"/>
      <dgm:spPr/>
    </dgm:pt>
    <dgm:pt modelId="{E3AC08FA-1199-D547-B3F7-A7FAF4A95DBC}" type="pres">
      <dgm:prSet presAssocID="{A153EA0A-7F72-6041-AB7F-D48D620A5679}" presName="accentRepeatNode" presStyleLbl="solidAlignAcc1" presStyleIdx="0" presStyleCnt="8"/>
      <dgm:spPr/>
    </dgm:pt>
    <dgm:pt modelId="{6BF0C12B-A46C-4641-AB31-8AF05CAD566A}" type="pres">
      <dgm:prSet presAssocID="{93D769E1-B3FB-B749-B6CC-D5D4CB4E877E}" presName="image1" presStyleCnt="0"/>
      <dgm:spPr/>
    </dgm:pt>
    <dgm:pt modelId="{42C33979-2E0A-9B42-8469-CB28D9CA63F7}" type="pres">
      <dgm:prSet presAssocID="{93D769E1-B3FB-B749-B6CC-D5D4CB4E877E}" presName="imageRepeatNode" presStyleLbl="alignAcc1" presStyleIdx="0" presStyleCnt="4"/>
      <dgm:spPr/>
    </dgm:pt>
    <dgm:pt modelId="{258195FE-2FEF-354B-8580-73A9379044FE}" type="pres">
      <dgm:prSet presAssocID="{93D769E1-B3FB-B749-B6CC-D5D4CB4E877E}" presName="imageaccent1" presStyleCnt="0"/>
      <dgm:spPr/>
    </dgm:pt>
    <dgm:pt modelId="{3B23F830-2561-3645-ADFE-D30B046F0F5E}" type="pres">
      <dgm:prSet presAssocID="{93D769E1-B3FB-B749-B6CC-D5D4CB4E877E}" presName="accentRepeatNode" presStyleLbl="solidAlignAcc1" presStyleIdx="1" presStyleCnt="8"/>
      <dgm:spPr/>
    </dgm:pt>
    <dgm:pt modelId="{6754B2A2-DDF8-344C-B085-495AAFE48FDE}" type="pres">
      <dgm:prSet presAssocID="{7B5F042C-6821-D842-AB89-A6A03F27D5C7}" presName="text2" presStyleCnt="0"/>
      <dgm:spPr/>
    </dgm:pt>
    <dgm:pt modelId="{BC0D71D9-6602-894A-B878-D480C53C0D7F}" type="pres">
      <dgm:prSet presAssocID="{7B5F042C-6821-D842-AB89-A6A03F27D5C7}" presName="textRepeatNode" presStyleLbl="alignNode1" presStyleIdx="1" presStyleCnt="4">
        <dgm:presLayoutVars>
          <dgm:chMax val="0"/>
          <dgm:chPref val="0"/>
          <dgm:bulletEnabled val="1"/>
        </dgm:presLayoutVars>
      </dgm:prSet>
      <dgm:spPr/>
    </dgm:pt>
    <dgm:pt modelId="{620AC820-CD42-9949-BB1C-F604784C9F6C}" type="pres">
      <dgm:prSet presAssocID="{7B5F042C-6821-D842-AB89-A6A03F27D5C7}" presName="textaccent2" presStyleCnt="0"/>
      <dgm:spPr/>
    </dgm:pt>
    <dgm:pt modelId="{13E6999F-3620-844A-9BE0-DC8546938A36}" type="pres">
      <dgm:prSet presAssocID="{7B5F042C-6821-D842-AB89-A6A03F27D5C7}" presName="accentRepeatNode" presStyleLbl="solidAlignAcc1" presStyleIdx="2" presStyleCnt="8"/>
      <dgm:spPr/>
    </dgm:pt>
    <dgm:pt modelId="{64554891-147D-7540-8DA2-22E6DC0E2F3B}" type="pres">
      <dgm:prSet presAssocID="{0C1A8EAB-225B-0947-A016-467ACE8B9E56}" presName="image2" presStyleCnt="0"/>
      <dgm:spPr/>
    </dgm:pt>
    <dgm:pt modelId="{FA588276-3968-514F-AC2B-06709791C597}" type="pres">
      <dgm:prSet presAssocID="{0C1A8EAB-225B-0947-A016-467ACE8B9E56}" presName="imageRepeatNode" presStyleLbl="alignAcc1" presStyleIdx="1" presStyleCnt="4"/>
      <dgm:spPr/>
    </dgm:pt>
    <dgm:pt modelId="{CA1FEBD8-2D40-2A42-B2A8-BA542FF8250E}" type="pres">
      <dgm:prSet presAssocID="{0C1A8EAB-225B-0947-A016-467ACE8B9E56}" presName="imageaccent2" presStyleCnt="0"/>
      <dgm:spPr/>
    </dgm:pt>
    <dgm:pt modelId="{CAE0B42D-DC61-C84E-86EF-C4FE9B7FFA52}" type="pres">
      <dgm:prSet presAssocID="{0C1A8EAB-225B-0947-A016-467ACE8B9E56}" presName="accentRepeatNode" presStyleLbl="solidAlignAcc1" presStyleIdx="3" presStyleCnt="8"/>
      <dgm:spPr/>
    </dgm:pt>
    <dgm:pt modelId="{BCD1C5E5-CBA0-344E-AF33-B8CCE9EB815B}" type="pres">
      <dgm:prSet presAssocID="{7826B7ED-1F53-7D42-96C0-8C1B8C43A685}" presName="text3" presStyleCnt="0"/>
      <dgm:spPr/>
    </dgm:pt>
    <dgm:pt modelId="{53990DCF-93B8-2A49-9F03-095477F49EE2}" type="pres">
      <dgm:prSet presAssocID="{7826B7ED-1F53-7D42-96C0-8C1B8C43A685}" presName="textRepeatNode" presStyleLbl="alignNode1" presStyleIdx="2" presStyleCnt="4">
        <dgm:presLayoutVars>
          <dgm:chMax val="0"/>
          <dgm:chPref val="0"/>
          <dgm:bulletEnabled val="1"/>
        </dgm:presLayoutVars>
      </dgm:prSet>
      <dgm:spPr/>
    </dgm:pt>
    <dgm:pt modelId="{A60100BD-596E-4040-9222-26D4954B597C}" type="pres">
      <dgm:prSet presAssocID="{7826B7ED-1F53-7D42-96C0-8C1B8C43A685}" presName="textaccent3" presStyleCnt="0"/>
      <dgm:spPr/>
    </dgm:pt>
    <dgm:pt modelId="{4FC0BB6F-6EE2-1642-8BB1-1D6172A2E323}" type="pres">
      <dgm:prSet presAssocID="{7826B7ED-1F53-7D42-96C0-8C1B8C43A685}" presName="accentRepeatNode" presStyleLbl="solidAlignAcc1" presStyleIdx="4" presStyleCnt="8"/>
      <dgm:spPr/>
    </dgm:pt>
    <dgm:pt modelId="{8BE75C93-22A5-EB41-94E0-279B46BB7D20}" type="pres">
      <dgm:prSet presAssocID="{7A6731D8-D4CD-CD4C-A105-C8D7299E8997}" presName="image3" presStyleCnt="0"/>
      <dgm:spPr/>
    </dgm:pt>
    <dgm:pt modelId="{C559DDAB-F3DC-B14E-AB40-D60DBFB441C9}" type="pres">
      <dgm:prSet presAssocID="{7A6731D8-D4CD-CD4C-A105-C8D7299E8997}" presName="imageRepeatNode" presStyleLbl="alignAcc1" presStyleIdx="2" presStyleCnt="4"/>
      <dgm:spPr/>
    </dgm:pt>
    <dgm:pt modelId="{EB91768E-AD5A-CA4C-B217-CBB713CB8E93}" type="pres">
      <dgm:prSet presAssocID="{7A6731D8-D4CD-CD4C-A105-C8D7299E8997}" presName="imageaccent3" presStyleCnt="0"/>
      <dgm:spPr/>
    </dgm:pt>
    <dgm:pt modelId="{2A6199EC-F80C-A24A-9679-95D43E898B9C}" type="pres">
      <dgm:prSet presAssocID="{7A6731D8-D4CD-CD4C-A105-C8D7299E8997}" presName="accentRepeatNode" presStyleLbl="solidAlignAcc1" presStyleIdx="5" presStyleCnt="8"/>
      <dgm:spPr/>
    </dgm:pt>
    <dgm:pt modelId="{0D18652E-9729-074F-8A2C-4E484C86BC8D}" type="pres">
      <dgm:prSet presAssocID="{8AE50B19-114A-D94B-97A1-6D8EE8482437}" presName="text4" presStyleCnt="0"/>
      <dgm:spPr/>
    </dgm:pt>
    <dgm:pt modelId="{792CC895-08A8-FF42-AC3B-2B053C1BC2FA}" type="pres">
      <dgm:prSet presAssocID="{8AE50B19-114A-D94B-97A1-6D8EE8482437}" presName="textRepeatNode" presStyleLbl="alignNode1" presStyleIdx="3" presStyleCnt="4">
        <dgm:presLayoutVars>
          <dgm:chMax val="0"/>
          <dgm:chPref val="0"/>
          <dgm:bulletEnabled val="1"/>
        </dgm:presLayoutVars>
      </dgm:prSet>
      <dgm:spPr/>
    </dgm:pt>
    <dgm:pt modelId="{486D8872-898E-D947-816E-0C3BAE6EEC0E}" type="pres">
      <dgm:prSet presAssocID="{8AE50B19-114A-D94B-97A1-6D8EE8482437}" presName="textaccent4" presStyleCnt="0"/>
      <dgm:spPr/>
    </dgm:pt>
    <dgm:pt modelId="{EEB0F13C-33CE-5341-9E4B-5661D555A571}" type="pres">
      <dgm:prSet presAssocID="{8AE50B19-114A-D94B-97A1-6D8EE8482437}" presName="accentRepeatNode" presStyleLbl="solidAlignAcc1" presStyleIdx="6" presStyleCnt="8"/>
      <dgm:spPr/>
    </dgm:pt>
    <dgm:pt modelId="{C06D08AD-7B25-964D-87EE-00EA3CF20296}" type="pres">
      <dgm:prSet presAssocID="{8CD1F6FF-409F-3145-8E4F-2E9BD847C0D8}" presName="image4" presStyleCnt="0"/>
      <dgm:spPr/>
    </dgm:pt>
    <dgm:pt modelId="{9E8F7FAA-0143-0D4A-9CE0-0FC591424176}" type="pres">
      <dgm:prSet presAssocID="{8CD1F6FF-409F-3145-8E4F-2E9BD847C0D8}" presName="imageRepeatNode" presStyleLbl="alignAcc1" presStyleIdx="3" presStyleCnt="4"/>
      <dgm:spPr/>
    </dgm:pt>
    <dgm:pt modelId="{3E41D182-16DD-114A-B324-78D24A9D4E41}" type="pres">
      <dgm:prSet presAssocID="{8CD1F6FF-409F-3145-8E4F-2E9BD847C0D8}" presName="imageaccent4" presStyleCnt="0"/>
      <dgm:spPr/>
    </dgm:pt>
    <dgm:pt modelId="{A6D85F7A-0839-D64B-9102-DD06912E7217}" type="pres">
      <dgm:prSet presAssocID="{8CD1F6FF-409F-3145-8E4F-2E9BD847C0D8}" presName="accentRepeatNode" presStyleLbl="solidAlignAcc1" presStyleIdx="7" presStyleCnt="8"/>
      <dgm:spPr/>
    </dgm:pt>
  </dgm:ptLst>
  <dgm:cxnLst>
    <dgm:cxn modelId="{74392705-6ECC-2B40-A1F3-5A2CB6759458}" type="presOf" srcId="{8AE50B19-114A-D94B-97A1-6D8EE8482437}" destId="{792CC895-08A8-FF42-AC3B-2B053C1BC2FA}" srcOrd="0" destOrd="0" presId="urn:microsoft.com/office/officeart/2008/layout/HexagonCluster"/>
    <dgm:cxn modelId="{3300F747-4947-1443-9EF6-9FC1BC45C4F9}" srcId="{D93D13AF-F351-4A4F-8D4F-57DA89136102}" destId="{7B5F042C-6821-D842-AB89-A6A03F27D5C7}" srcOrd="1" destOrd="0" parTransId="{431655ED-78A6-884E-90F5-2655A955517D}" sibTransId="{0C1A8EAB-225B-0947-A016-467ACE8B9E56}"/>
    <dgm:cxn modelId="{03C1824B-EFD0-CB4E-8996-F2A24D35432D}" type="presOf" srcId="{7826B7ED-1F53-7D42-96C0-8C1B8C43A685}" destId="{53990DCF-93B8-2A49-9F03-095477F49EE2}" srcOrd="0" destOrd="0" presId="urn:microsoft.com/office/officeart/2008/layout/HexagonCluster"/>
    <dgm:cxn modelId="{D920834D-08C5-6B48-B2A0-70B4605DE704}" type="presOf" srcId="{8CD1F6FF-409F-3145-8E4F-2E9BD847C0D8}" destId="{9E8F7FAA-0143-0D4A-9CE0-0FC591424176}" srcOrd="0" destOrd="0" presId="urn:microsoft.com/office/officeart/2008/layout/HexagonCluster"/>
    <dgm:cxn modelId="{4F1D4F56-3549-7B47-89A5-9969E01664DA}" srcId="{D93D13AF-F351-4A4F-8D4F-57DA89136102}" destId="{A153EA0A-7F72-6041-AB7F-D48D620A5679}" srcOrd="0" destOrd="0" parTransId="{FF73A728-EB04-B14F-904E-65959F3F8EE8}" sibTransId="{93D769E1-B3FB-B749-B6CC-D5D4CB4E877E}"/>
    <dgm:cxn modelId="{C47AF668-F096-654F-B8A0-81BF3049B397}" type="presOf" srcId="{0C1A8EAB-225B-0947-A016-467ACE8B9E56}" destId="{FA588276-3968-514F-AC2B-06709791C597}" srcOrd="0" destOrd="0" presId="urn:microsoft.com/office/officeart/2008/layout/HexagonCluster"/>
    <dgm:cxn modelId="{A6403976-2F52-0046-B67C-52CC9F0BC4BA}" srcId="{D93D13AF-F351-4A4F-8D4F-57DA89136102}" destId="{8AE50B19-114A-D94B-97A1-6D8EE8482437}" srcOrd="3" destOrd="0" parTransId="{6971DB94-1E05-2D49-9AF7-8562F68524C3}" sibTransId="{8CD1F6FF-409F-3145-8E4F-2E9BD847C0D8}"/>
    <dgm:cxn modelId="{A0DC0989-965D-A044-9C4D-C2B563FE2EA8}" type="presOf" srcId="{7A6731D8-D4CD-CD4C-A105-C8D7299E8997}" destId="{C559DDAB-F3DC-B14E-AB40-D60DBFB441C9}" srcOrd="0" destOrd="0" presId="urn:microsoft.com/office/officeart/2008/layout/HexagonCluster"/>
    <dgm:cxn modelId="{88760B89-A919-994D-9E87-F922353E9E9C}" type="presOf" srcId="{7B5F042C-6821-D842-AB89-A6A03F27D5C7}" destId="{BC0D71D9-6602-894A-B878-D480C53C0D7F}" srcOrd="0" destOrd="0" presId="urn:microsoft.com/office/officeart/2008/layout/HexagonCluster"/>
    <dgm:cxn modelId="{56A139A1-33F5-D843-9C7E-AAAED8B8EA1C}" type="presOf" srcId="{93D769E1-B3FB-B749-B6CC-D5D4CB4E877E}" destId="{42C33979-2E0A-9B42-8469-CB28D9CA63F7}" srcOrd="0" destOrd="0" presId="urn:microsoft.com/office/officeart/2008/layout/HexagonCluster"/>
    <dgm:cxn modelId="{2CE265A9-6243-3F48-A951-10F76AE5FA6E}" type="presOf" srcId="{A153EA0A-7F72-6041-AB7F-D48D620A5679}" destId="{C1A109BC-C978-6849-931F-A1EE9065F719}" srcOrd="0" destOrd="0" presId="urn:microsoft.com/office/officeart/2008/layout/HexagonCluster"/>
    <dgm:cxn modelId="{245112E6-76BC-5C40-A1E5-EC9C22490814}" type="presOf" srcId="{D93D13AF-F351-4A4F-8D4F-57DA89136102}" destId="{74173735-D03A-9D4A-85A4-B2007F9E7356}" srcOrd="0" destOrd="0" presId="urn:microsoft.com/office/officeart/2008/layout/HexagonCluster"/>
    <dgm:cxn modelId="{080171EE-C71C-2B4A-BF29-E3D32BBBAFAD}" srcId="{D93D13AF-F351-4A4F-8D4F-57DA89136102}" destId="{7826B7ED-1F53-7D42-96C0-8C1B8C43A685}" srcOrd="2" destOrd="0" parTransId="{5B4F3A2F-83D0-6347-836E-CB399AF0E7CC}" sibTransId="{7A6731D8-D4CD-CD4C-A105-C8D7299E8997}"/>
    <dgm:cxn modelId="{9EAEDE1E-71C6-E04C-BACF-37A57ED4C622}" type="presParOf" srcId="{74173735-D03A-9D4A-85A4-B2007F9E7356}" destId="{7B96BE3A-922F-C44F-AEA1-F59C0F2A58EB}" srcOrd="0" destOrd="0" presId="urn:microsoft.com/office/officeart/2008/layout/HexagonCluster"/>
    <dgm:cxn modelId="{0B1CE88A-26E0-8441-A74A-37D0651670AD}" type="presParOf" srcId="{7B96BE3A-922F-C44F-AEA1-F59C0F2A58EB}" destId="{C1A109BC-C978-6849-931F-A1EE9065F719}" srcOrd="0" destOrd="0" presId="urn:microsoft.com/office/officeart/2008/layout/HexagonCluster"/>
    <dgm:cxn modelId="{BE4B4565-94BF-CE48-AC0D-B3A46C2FC4AF}" type="presParOf" srcId="{74173735-D03A-9D4A-85A4-B2007F9E7356}" destId="{91C71E48-F174-0B4D-BCAF-791FBE46F1A8}" srcOrd="1" destOrd="0" presId="urn:microsoft.com/office/officeart/2008/layout/HexagonCluster"/>
    <dgm:cxn modelId="{46DC1BCE-7844-F544-B47B-C976E2D667D8}" type="presParOf" srcId="{91C71E48-F174-0B4D-BCAF-791FBE46F1A8}" destId="{E3AC08FA-1199-D547-B3F7-A7FAF4A95DBC}" srcOrd="0" destOrd="0" presId="urn:microsoft.com/office/officeart/2008/layout/HexagonCluster"/>
    <dgm:cxn modelId="{EBEAE011-084F-7F44-9272-4C815E72C67C}" type="presParOf" srcId="{74173735-D03A-9D4A-85A4-B2007F9E7356}" destId="{6BF0C12B-A46C-4641-AB31-8AF05CAD566A}" srcOrd="2" destOrd="0" presId="urn:microsoft.com/office/officeart/2008/layout/HexagonCluster"/>
    <dgm:cxn modelId="{2281B7E8-5AD9-F54F-9DF3-E159200303C0}" type="presParOf" srcId="{6BF0C12B-A46C-4641-AB31-8AF05CAD566A}" destId="{42C33979-2E0A-9B42-8469-CB28D9CA63F7}" srcOrd="0" destOrd="0" presId="urn:microsoft.com/office/officeart/2008/layout/HexagonCluster"/>
    <dgm:cxn modelId="{7B9C16F3-6391-8342-8994-D94FB4C60CCC}" type="presParOf" srcId="{74173735-D03A-9D4A-85A4-B2007F9E7356}" destId="{258195FE-2FEF-354B-8580-73A9379044FE}" srcOrd="3" destOrd="0" presId="urn:microsoft.com/office/officeart/2008/layout/HexagonCluster"/>
    <dgm:cxn modelId="{2C7EF97F-62B1-8B42-9731-E62CDAD6AE51}" type="presParOf" srcId="{258195FE-2FEF-354B-8580-73A9379044FE}" destId="{3B23F830-2561-3645-ADFE-D30B046F0F5E}" srcOrd="0" destOrd="0" presId="urn:microsoft.com/office/officeart/2008/layout/HexagonCluster"/>
    <dgm:cxn modelId="{20EF2865-011A-8743-BCE0-5DA3066F8E62}" type="presParOf" srcId="{74173735-D03A-9D4A-85A4-B2007F9E7356}" destId="{6754B2A2-DDF8-344C-B085-495AAFE48FDE}" srcOrd="4" destOrd="0" presId="urn:microsoft.com/office/officeart/2008/layout/HexagonCluster"/>
    <dgm:cxn modelId="{2D39E2E7-4A53-384B-A402-0E54FA42968A}" type="presParOf" srcId="{6754B2A2-DDF8-344C-B085-495AAFE48FDE}" destId="{BC0D71D9-6602-894A-B878-D480C53C0D7F}" srcOrd="0" destOrd="0" presId="urn:microsoft.com/office/officeart/2008/layout/HexagonCluster"/>
    <dgm:cxn modelId="{EB69F8DA-902A-7D4E-B9A6-3240642C9879}" type="presParOf" srcId="{74173735-D03A-9D4A-85A4-B2007F9E7356}" destId="{620AC820-CD42-9949-BB1C-F604784C9F6C}" srcOrd="5" destOrd="0" presId="urn:microsoft.com/office/officeart/2008/layout/HexagonCluster"/>
    <dgm:cxn modelId="{947663F5-A726-4D47-A7ED-0BB47534E486}" type="presParOf" srcId="{620AC820-CD42-9949-BB1C-F604784C9F6C}" destId="{13E6999F-3620-844A-9BE0-DC8546938A36}" srcOrd="0" destOrd="0" presId="urn:microsoft.com/office/officeart/2008/layout/HexagonCluster"/>
    <dgm:cxn modelId="{859E690E-2677-0941-A5D1-1FFEBB0E9006}" type="presParOf" srcId="{74173735-D03A-9D4A-85A4-B2007F9E7356}" destId="{64554891-147D-7540-8DA2-22E6DC0E2F3B}" srcOrd="6" destOrd="0" presId="urn:microsoft.com/office/officeart/2008/layout/HexagonCluster"/>
    <dgm:cxn modelId="{12325F37-B5B0-5049-9D26-C7EA25CE10D7}" type="presParOf" srcId="{64554891-147D-7540-8DA2-22E6DC0E2F3B}" destId="{FA588276-3968-514F-AC2B-06709791C597}" srcOrd="0" destOrd="0" presId="urn:microsoft.com/office/officeart/2008/layout/HexagonCluster"/>
    <dgm:cxn modelId="{4F469DAA-FC1E-7949-8845-DF63A908779B}" type="presParOf" srcId="{74173735-D03A-9D4A-85A4-B2007F9E7356}" destId="{CA1FEBD8-2D40-2A42-B2A8-BA542FF8250E}" srcOrd="7" destOrd="0" presId="urn:microsoft.com/office/officeart/2008/layout/HexagonCluster"/>
    <dgm:cxn modelId="{622E6F7B-2C58-B845-B937-35FE095E6423}" type="presParOf" srcId="{CA1FEBD8-2D40-2A42-B2A8-BA542FF8250E}" destId="{CAE0B42D-DC61-C84E-86EF-C4FE9B7FFA52}" srcOrd="0" destOrd="0" presId="urn:microsoft.com/office/officeart/2008/layout/HexagonCluster"/>
    <dgm:cxn modelId="{FE9AF733-5756-CE47-A26D-1DC964F908E5}" type="presParOf" srcId="{74173735-D03A-9D4A-85A4-B2007F9E7356}" destId="{BCD1C5E5-CBA0-344E-AF33-B8CCE9EB815B}" srcOrd="8" destOrd="0" presId="urn:microsoft.com/office/officeart/2008/layout/HexagonCluster"/>
    <dgm:cxn modelId="{793808A8-1236-BB4E-B021-7A99C3767E1D}" type="presParOf" srcId="{BCD1C5E5-CBA0-344E-AF33-B8CCE9EB815B}" destId="{53990DCF-93B8-2A49-9F03-095477F49EE2}" srcOrd="0" destOrd="0" presId="urn:microsoft.com/office/officeart/2008/layout/HexagonCluster"/>
    <dgm:cxn modelId="{B1BAC20B-6FAD-8E4A-AC0D-A46E80EDB110}" type="presParOf" srcId="{74173735-D03A-9D4A-85A4-B2007F9E7356}" destId="{A60100BD-596E-4040-9222-26D4954B597C}" srcOrd="9" destOrd="0" presId="urn:microsoft.com/office/officeart/2008/layout/HexagonCluster"/>
    <dgm:cxn modelId="{374E72E7-2382-B84B-8E12-8512AAA720F1}" type="presParOf" srcId="{A60100BD-596E-4040-9222-26D4954B597C}" destId="{4FC0BB6F-6EE2-1642-8BB1-1D6172A2E323}" srcOrd="0" destOrd="0" presId="urn:microsoft.com/office/officeart/2008/layout/HexagonCluster"/>
    <dgm:cxn modelId="{546B3281-F72A-8B4A-B313-CB45C851168A}" type="presParOf" srcId="{74173735-D03A-9D4A-85A4-B2007F9E7356}" destId="{8BE75C93-22A5-EB41-94E0-279B46BB7D20}" srcOrd="10" destOrd="0" presId="urn:microsoft.com/office/officeart/2008/layout/HexagonCluster"/>
    <dgm:cxn modelId="{C2BC49F8-E92B-3B48-96C0-9C1604BFD199}" type="presParOf" srcId="{8BE75C93-22A5-EB41-94E0-279B46BB7D20}" destId="{C559DDAB-F3DC-B14E-AB40-D60DBFB441C9}" srcOrd="0" destOrd="0" presId="urn:microsoft.com/office/officeart/2008/layout/HexagonCluster"/>
    <dgm:cxn modelId="{3FAFF9FF-984D-864F-B076-88384A18FBFE}" type="presParOf" srcId="{74173735-D03A-9D4A-85A4-B2007F9E7356}" destId="{EB91768E-AD5A-CA4C-B217-CBB713CB8E93}" srcOrd="11" destOrd="0" presId="urn:microsoft.com/office/officeart/2008/layout/HexagonCluster"/>
    <dgm:cxn modelId="{DA8CCCB6-36C5-2044-94F6-E89476EDD6A6}" type="presParOf" srcId="{EB91768E-AD5A-CA4C-B217-CBB713CB8E93}" destId="{2A6199EC-F80C-A24A-9679-95D43E898B9C}" srcOrd="0" destOrd="0" presId="urn:microsoft.com/office/officeart/2008/layout/HexagonCluster"/>
    <dgm:cxn modelId="{5C42C341-51C4-FA4F-97C5-F972B36C7804}" type="presParOf" srcId="{74173735-D03A-9D4A-85A4-B2007F9E7356}" destId="{0D18652E-9729-074F-8A2C-4E484C86BC8D}" srcOrd="12" destOrd="0" presId="urn:microsoft.com/office/officeart/2008/layout/HexagonCluster"/>
    <dgm:cxn modelId="{B685D073-D378-2640-A132-27799CE7B908}" type="presParOf" srcId="{0D18652E-9729-074F-8A2C-4E484C86BC8D}" destId="{792CC895-08A8-FF42-AC3B-2B053C1BC2FA}" srcOrd="0" destOrd="0" presId="urn:microsoft.com/office/officeart/2008/layout/HexagonCluster"/>
    <dgm:cxn modelId="{1B46BF74-6B91-3B4D-AD41-F0F4B0056F8A}" type="presParOf" srcId="{74173735-D03A-9D4A-85A4-B2007F9E7356}" destId="{486D8872-898E-D947-816E-0C3BAE6EEC0E}" srcOrd="13" destOrd="0" presId="urn:microsoft.com/office/officeart/2008/layout/HexagonCluster"/>
    <dgm:cxn modelId="{1F6CBF8E-D398-6C45-81D8-89E3F2053A76}" type="presParOf" srcId="{486D8872-898E-D947-816E-0C3BAE6EEC0E}" destId="{EEB0F13C-33CE-5341-9E4B-5661D555A571}" srcOrd="0" destOrd="0" presId="urn:microsoft.com/office/officeart/2008/layout/HexagonCluster"/>
    <dgm:cxn modelId="{813DAA64-F27B-A046-9E96-56469FD06F6C}" type="presParOf" srcId="{74173735-D03A-9D4A-85A4-B2007F9E7356}" destId="{C06D08AD-7B25-964D-87EE-00EA3CF20296}" srcOrd="14" destOrd="0" presId="urn:microsoft.com/office/officeart/2008/layout/HexagonCluster"/>
    <dgm:cxn modelId="{6A3B2D93-8480-EE4D-878A-70BFB4BDE9C2}" type="presParOf" srcId="{C06D08AD-7B25-964D-87EE-00EA3CF20296}" destId="{9E8F7FAA-0143-0D4A-9CE0-0FC591424176}" srcOrd="0" destOrd="0" presId="urn:microsoft.com/office/officeart/2008/layout/HexagonCluster"/>
    <dgm:cxn modelId="{8E89D04A-C937-CD43-A2EF-880D293AFA59}" type="presParOf" srcId="{74173735-D03A-9D4A-85A4-B2007F9E7356}" destId="{3E41D182-16DD-114A-B324-78D24A9D4E41}" srcOrd="15" destOrd="0" presId="urn:microsoft.com/office/officeart/2008/layout/HexagonCluster"/>
    <dgm:cxn modelId="{765FAB7E-B834-4540-AFD4-F99CF883C21F}" type="presParOf" srcId="{3E41D182-16DD-114A-B324-78D24A9D4E41}" destId="{A6D85F7A-0839-D64B-9102-DD06912E7217}"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8A84A7-DB11-5D4C-B559-9A1CD32C064B}" type="doc">
      <dgm:prSet loTypeId="urn:microsoft.com/office/officeart/2005/8/layout/gear1" loCatId="" qsTypeId="urn:microsoft.com/office/officeart/2005/8/quickstyle/simple1" qsCatId="simple" csTypeId="urn:microsoft.com/office/officeart/2005/8/colors/accent1_2" csCatId="accent1" phldr="1"/>
      <dgm:spPr/>
      <dgm:t>
        <a:bodyPr/>
        <a:lstStyle/>
        <a:p>
          <a:endParaRPr lang="en-US"/>
        </a:p>
      </dgm:t>
    </dgm:pt>
    <dgm:pt modelId="{A384C185-227A-8548-A09B-32623B26F956}">
      <dgm:prSet phldrT="[Text]" custT="1"/>
      <dgm:spPr/>
      <dgm:t>
        <a:bodyPr/>
        <a:lstStyle/>
        <a:p>
          <a:r>
            <a:rPr lang="en-ID" sz="1300" b="1" dirty="0"/>
            <a:t>Social scientists are aware of the overlapping nature of their disciplines, and they often borrow from each other _ </a:t>
          </a:r>
          <a:r>
            <a:rPr lang="en-ID" sz="1300" b="1" dirty="0">
              <a:solidFill>
                <a:srgbClr val="FFFF00"/>
              </a:solidFill>
            </a:rPr>
            <a:t>interdisciplinary, multidisciplinary, and transdisciplinary</a:t>
          </a:r>
          <a:r>
            <a:rPr lang="en-ID" sz="1300" b="1" dirty="0"/>
            <a:t>. In short, </a:t>
          </a:r>
          <a:r>
            <a:rPr lang="en-ID" sz="1300" b="1" dirty="0">
              <a:solidFill>
                <a:srgbClr val="FFFF00"/>
              </a:solidFill>
            </a:rPr>
            <a:t>the difference is a matter of emphasis.</a:t>
          </a:r>
          <a:endParaRPr lang="en-US" sz="1300" b="1" dirty="0">
            <a:solidFill>
              <a:srgbClr val="FFFF00"/>
            </a:solidFill>
          </a:endParaRPr>
        </a:p>
      </dgm:t>
    </dgm:pt>
    <dgm:pt modelId="{8F8F9E10-6C8E-054F-9D7B-8AE6128ED104}" type="parTrans" cxnId="{A1DBB3F6-A624-7B48-B484-5B7A2A51D51F}">
      <dgm:prSet/>
      <dgm:spPr/>
      <dgm:t>
        <a:bodyPr/>
        <a:lstStyle/>
        <a:p>
          <a:endParaRPr lang="en-US"/>
        </a:p>
      </dgm:t>
    </dgm:pt>
    <dgm:pt modelId="{316C999C-AA4E-814F-A3D8-09DB22CCBFB4}" type="sibTrans" cxnId="{A1DBB3F6-A624-7B48-B484-5B7A2A51D51F}">
      <dgm:prSet/>
      <dgm:spPr/>
      <dgm:t>
        <a:bodyPr/>
        <a:lstStyle/>
        <a:p>
          <a:endParaRPr lang="en-US"/>
        </a:p>
      </dgm:t>
    </dgm:pt>
    <dgm:pt modelId="{4388923A-2735-184A-BE8B-B2F5615A5E34}">
      <dgm:prSet phldrT="[Text]" custT="1"/>
      <dgm:spPr>
        <a:solidFill>
          <a:schemeClr val="bg1">
            <a:lumMod val="50000"/>
          </a:schemeClr>
        </a:solidFill>
      </dgm:spPr>
      <dgm:t>
        <a:bodyPr/>
        <a:lstStyle/>
        <a:p>
          <a:r>
            <a:rPr lang="en-ID" sz="1300" b="1" dirty="0"/>
            <a:t>Each discipline, however, focuses on a particular aspect of that environment and </a:t>
          </a:r>
          <a:r>
            <a:rPr lang="en-ID" sz="1300" b="1" dirty="0" err="1"/>
            <a:t>behavior</a:t>
          </a:r>
          <a:r>
            <a:rPr lang="en-ID" sz="1300" b="1" dirty="0"/>
            <a:t>, which essentially </a:t>
          </a:r>
          <a:r>
            <a:rPr lang="en-ID" sz="1300" b="1" dirty="0">
              <a:solidFill>
                <a:srgbClr val="FF0000"/>
              </a:solidFill>
            </a:rPr>
            <a:t>allows social scientists to specialize.</a:t>
          </a:r>
          <a:endParaRPr lang="en-US" sz="1300" b="1" dirty="0">
            <a:solidFill>
              <a:srgbClr val="FF0000"/>
            </a:solidFill>
          </a:endParaRPr>
        </a:p>
      </dgm:t>
    </dgm:pt>
    <dgm:pt modelId="{8C0C3117-58BB-6942-8801-4A921A6E4DE3}" type="parTrans" cxnId="{F36EA124-CD30-7244-BBB6-9A117CB67BF7}">
      <dgm:prSet/>
      <dgm:spPr/>
      <dgm:t>
        <a:bodyPr/>
        <a:lstStyle/>
        <a:p>
          <a:endParaRPr lang="en-US"/>
        </a:p>
      </dgm:t>
    </dgm:pt>
    <dgm:pt modelId="{54F5979A-FE5A-EA4D-918F-95AFF02628BB}" type="sibTrans" cxnId="{F36EA124-CD30-7244-BBB6-9A117CB67BF7}">
      <dgm:prSet/>
      <dgm:spPr/>
      <dgm:t>
        <a:bodyPr/>
        <a:lstStyle/>
        <a:p>
          <a:endParaRPr lang="en-US"/>
        </a:p>
      </dgm:t>
    </dgm:pt>
    <dgm:pt modelId="{BB3DF5F0-CB6C-3444-BC21-57E70940DCA8}">
      <dgm:prSet phldrT="[Text]" custT="1"/>
      <dgm:spPr>
        <a:solidFill>
          <a:schemeClr val="accent1">
            <a:lumMod val="40000"/>
            <a:lumOff val="60000"/>
          </a:schemeClr>
        </a:solidFill>
      </dgm:spPr>
      <dgm:t>
        <a:bodyPr/>
        <a:lstStyle/>
        <a:p>
          <a:r>
            <a:rPr lang="en-ID" sz="1300" b="1" dirty="0">
              <a:solidFill>
                <a:srgbClr val="FF0000"/>
              </a:solidFill>
            </a:rPr>
            <a:t>The boundaries between the social sciences are artificial</a:t>
          </a:r>
          <a:r>
            <a:rPr lang="en-ID" sz="1300" b="1" dirty="0"/>
            <a:t> in the sense that they all study the same thing: </a:t>
          </a:r>
          <a:r>
            <a:rPr lang="en-ID" sz="1300" b="1" dirty="0">
              <a:solidFill>
                <a:srgbClr val="FF0000"/>
              </a:solidFill>
            </a:rPr>
            <a:t>"human </a:t>
          </a:r>
          <a:r>
            <a:rPr lang="en-ID" sz="1300" b="1" dirty="0" err="1">
              <a:solidFill>
                <a:srgbClr val="FF0000"/>
              </a:solidFill>
            </a:rPr>
            <a:t>behavior</a:t>
          </a:r>
          <a:r>
            <a:rPr lang="en-ID" sz="1300" b="1" dirty="0">
              <a:solidFill>
                <a:srgbClr val="FF0000"/>
              </a:solidFill>
            </a:rPr>
            <a:t> in the social environment"</a:t>
          </a:r>
          <a:r>
            <a:rPr lang="id-ID" sz="1300" b="1" dirty="0">
              <a:solidFill>
                <a:srgbClr val="FF0000"/>
              </a:solidFill>
            </a:rPr>
            <a:t>.</a:t>
          </a:r>
          <a:endParaRPr lang="en-US" sz="1300" b="1" dirty="0">
            <a:solidFill>
              <a:srgbClr val="FF0000"/>
            </a:solidFill>
          </a:endParaRPr>
        </a:p>
      </dgm:t>
    </dgm:pt>
    <dgm:pt modelId="{0E79543E-8ED0-0C4F-B967-5EDA816A52C8}" type="parTrans" cxnId="{DB52B0A2-AB94-9745-938D-0A7154EE0558}">
      <dgm:prSet/>
      <dgm:spPr/>
      <dgm:t>
        <a:bodyPr/>
        <a:lstStyle/>
        <a:p>
          <a:endParaRPr lang="en-US"/>
        </a:p>
      </dgm:t>
    </dgm:pt>
    <dgm:pt modelId="{3D081DB4-FC5E-3348-90C9-47B96596FDF0}" type="sibTrans" cxnId="{DB52B0A2-AB94-9745-938D-0A7154EE0558}">
      <dgm:prSet/>
      <dgm:spPr/>
      <dgm:t>
        <a:bodyPr/>
        <a:lstStyle/>
        <a:p>
          <a:endParaRPr lang="en-US"/>
        </a:p>
      </dgm:t>
    </dgm:pt>
    <dgm:pt modelId="{4F9F4F9D-07BD-3B42-AF3C-2A5D87568FE3}" type="pres">
      <dgm:prSet presAssocID="{DD8A84A7-DB11-5D4C-B559-9A1CD32C064B}" presName="composite" presStyleCnt="0">
        <dgm:presLayoutVars>
          <dgm:chMax val="3"/>
          <dgm:animLvl val="lvl"/>
          <dgm:resizeHandles val="exact"/>
        </dgm:presLayoutVars>
      </dgm:prSet>
      <dgm:spPr/>
    </dgm:pt>
    <dgm:pt modelId="{A64F3779-E595-B942-8C8F-07521D257909}" type="pres">
      <dgm:prSet presAssocID="{A384C185-227A-8548-A09B-32623B26F956}" presName="gear1" presStyleLbl="node1" presStyleIdx="0" presStyleCnt="3" custScaleX="113245" custScaleY="102123" custLinFactNeighborX="22177" custLinFactNeighborY="-12362">
        <dgm:presLayoutVars>
          <dgm:chMax val="1"/>
          <dgm:bulletEnabled val="1"/>
        </dgm:presLayoutVars>
      </dgm:prSet>
      <dgm:spPr/>
    </dgm:pt>
    <dgm:pt modelId="{DE697F17-E3DD-7C4A-A483-C2F446DF91D2}" type="pres">
      <dgm:prSet presAssocID="{A384C185-227A-8548-A09B-32623B26F956}" presName="gear1srcNode" presStyleLbl="node1" presStyleIdx="0" presStyleCnt="3"/>
      <dgm:spPr/>
    </dgm:pt>
    <dgm:pt modelId="{60844EE0-5A6A-274A-A4D7-6E47DD7F7F27}" type="pres">
      <dgm:prSet presAssocID="{A384C185-227A-8548-A09B-32623B26F956}" presName="gear1dstNode" presStyleLbl="node1" presStyleIdx="0" presStyleCnt="3"/>
      <dgm:spPr/>
    </dgm:pt>
    <dgm:pt modelId="{C1744703-87DC-9848-AEF4-6739B27A1FA0}" type="pres">
      <dgm:prSet presAssocID="{4388923A-2735-184A-BE8B-B2F5615A5E34}" presName="gear2" presStyleLbl="node1" presStyleIdx="1" presStyleCnt="3" custScaleX="148952" custScaleY="136003" custLinFactNeighborX="-4055" custLinFactNeighborY="24232">
        <dgm:presLayoutVars>
          <dgm:chMax val="1"/>
          <dgm:bulletEnabled val="1"/>
        </dgm:presLayoutVars>
      </dgm:prSet>
      <dgm:spPr/>
    </dgm:pt>
    <dgm:pt modelId="{44FE4E31-60FE-0946-9414-43DE01AB6D74}" type="pres">
      <dgm:prSet presAssocID="{4388923A-2735-184A-BE8B-B2F5615A5E34}" presName="gear2srcNode" presStyleLbl="node1" presStyleIdx="1" presStyleCnt="3"/>
      <dgm:spPr/>
    </dgm:pt>
    <dgm:pt modelId="{1BB9147A-E8E9-9B45-9D1B-E8A645ED77EE}" type="pres">
      <dgm:prSet presAssocID="{4388923A-2735-184A-BE8B-B2F5615A5E34}" presName="gear2dstNode" presStyleLbl="node1" presStyleIdx="1" presStyleCnt="3"/>
      <dgm:spPr/>
    </dgm:pt>
    <dgm:pt modelId="{8CC0C588-D8F7-B24F-8ABA-5EBFE193D9E6}" type="pres">
      <dgm:prSet presAssocID="{BB3DF5F0-CB6C-3444-BC21-57E70940DCA8}" presName="gear3" presStyleLbl="node1" presStyleIdx="2" presStyleCnt="3" custAng="20548259" custScaleX="134677" custScaleY="136379" custLinFactNeighborX="9707" custLinFactNeighborY="-4675"/>
      <dgm:spPr/>
    </dgm:pt>
    <dgm:pt modelId="{33BBD485-991E-2E48-AFBE-B8121192435B}" type="pres">
      <dgm:prSet presAssocID="{BB3DF5F0-CB6C-3444-BC21-57E70940DCA8}" presName="gear3tx" presStyleLbl="node1" presStyleIdx="2" presStyleCnt="3">
        <dgm:presLayoutVars>
          <dgm:chMax val="1"/>
          <dgm:bulletEnabled val="1"/>
        </dgm:presLayoutVars>
      </dgm:prSet>
      <dgm:spPr/>
    </dgm:pt>
    <dgm:pt modelId="{D0F466DE-3CA6-5A47-942F-18B7FF4FE739}" type="pres">
      <dgm:prSet presAssocID="{BB3DF5F0-CB6C-3444-BC21-57E70940DCA8}" presName="gear3srcNode" presStyleLbl="node1" presStyleIdx="2" presStyleCnt="3"/>
      <dgm:spPr/>
    </dgm:pt>
    <dgm:pt modelId="{5E073F52-822C-2047-96E8-B4BC16C4783D}" type="pres">
      <dgm:prSet presAssocID="{BB3DF5F0-CB6C-3444-BC21-57E70940DCA8}" presName="gear3dstNode" presStyleLbl="node1" presStyleIdx="2" presStyleCnt="3"/>
      <dgm:spPr/>
    </dgm:pt>
    <dgm:pt modelId="{73D18635-70C9-ED44-9DA0-4639EF37553E}" type="pres">
      <dgm:prSet presAssocID="{316C999C-AA4E-814F-A3D8-09DB22CCBFB4}" presName="connector1" presStyleLbl="sibTrans2D1" presStyleIdx="0" presStyleCnt="3" custScaleX="107225" custScaleY="110565" custLinFactNeighborX="17081" custLinFactNeighborY="-13173"/>
      <dgm:spPr/>
    </dgm:pt>
    <dgm:pt modelId="{6A011B0B-BC47-DA4F-AAF9-E879C026CE11}" type="pres">
      <dgm:prSet presAssocID="{54F5979A-FE5A-EA4D-918F-95AFF02628BB}" presName="connector2" presStyleLbl="sibTrans2D1" presStyleIdx="1" presStyleCnt="3" custLinFactNeighborX="-23923" custLinFactNeighborY="12725"/>
      <dgm:spPr/>
    </dgm:pt>
    <dgm:pt modelId="{E46A200F-E4D6-5A45-B29C-81A2DF3D5B95}" type="pres">
      <dgm:prSet presAssocID="{3D081DB4-FC5E-3348-90C9-47B96596FDF0}" presName="connector3" presStyleLbl="sibTrans2D1" presStyleIdx="2" presStyleCnt="3"/>
      <dgm:spPr/>
    </dgm:pt>
  </dgm:ptLst>
  <dgm:cxnLst>
    <dgm:cxn modelId="{2B8BDC04-937C-1242-9E8D-AFA9CA30CBFA}" type="presOf" srcId="{316C999C-AA4E-814F-A3D8-09DB22CCBFB4}" destId="{73D18635-70C9-ED44-9DA0-4639EF37553E}" srcOrd="0" destOrd="0" presId="urn:microsoft.com/office/officeart/2005/8/layout/gear1"/>
    <dgm:cxn modelId="{E2A65018-5F50-9747-AF7B-DFF48143D976}" type="presOf" srcId="{BB3DF5F0-CB6C-3444-BC21-57E70940DCA8}" destId="{33BBD485-991E-2E48-AFBE-B8121192435B}" srcOrd="1" destOrd="0" presId="urn:microsoft.com/office/officeart/2005/8/layout/gear1"/>
    <dgm:cxn modelId="{F36EA124-CD30-7244-BBB6-9A117CB67BF7}" srcId="{DD8A84A7-DB11-5D4C-B559-9A1CD32C064B}" destId="{4388923A-2735-184A-BE8B-B2F5615A5E34}" srcOrd="1" destOrd="0" parTransId="{8C0C3117-58BB-6942-8801-4A921A6E4DE3}" sibTransId="{54F5979A-FE5A-EA4D-918F-95AFF02628BB}"/>
    <dgm:cxn modelId="{1485832B-823B-5C4C-8F1B-6B07E41E13C0}" type="presOf" srcId="{4388923A-2735-184A-BE8B-B2F5615A5E34}" destId="{44FE4E31-60FE-0946-9414-43DE01AB6D74}" srcOrd="1" destOrd="0" presId="urn:microsoft.com/office/officeart/2005/8/layout/gear1"/>
    <dgm:cxn modelId="{F9C7B332-DB32-FA47-94FA-4FB12089F1E6}" type="presOf" srcId="{A384C185-227A-8548-A09B-32623B26F956}" destId="{DE697F17-E3DD-7C4A-A483-C2F446DF91D2}" srcOrd="1" destOrd="0" presId="urn:microsoft.com/office/officeart/2005/8/layout/gear1"/>
    <dgm:cxn modelId="{2475FE56-0A69-6242-8949-81FD9A012092}" type="presOf" srcId="{4388923A-2735-184A-BE8B-B2F5615A5E34}" destId="{1BB9147A-E8E9-9B45-9D1B-E8A645ED77EE}" srcOrd="2" destOrd="0" presId="urn:microsoft.com/office/officeart/2005/8/layout/gear1"/>
    <dgm:cxn modelId="{2F3E2C5F-9487-FD49-AD17-9FBFCD6E6C8A}" type="presOf" srcId="{4388923A-2735-184A-BE8B-B2F5615A5E34}" destId="{C1744703-87DC-9848-AEF4-6739B27A1FA0}" srcOrd="0" destOrd="0" presId="urn:microsoft.com/office/officeart/2005/8/layout/gear1"/>
    <dgm:cxn modelId="{6DAB7466-A7DE-EE4D-B0F4-E000CB9E6A41}" type="presOf" srcId="{DD8A84A7-DB11-5D4C-B559-9A1CD32C064B}" destId="{4F9F4F9D-07BD-3B42-AF3C-2A5D87568FE3}" srcOrd="0" destOrd="0" presId="urn:microsoft.com/office/officeart/2005/8/layout/gear1"/>
    <dgm:cxn modelId="{C8B44378-B8C6-B64A-8C0B-856ACD008E97}" type="presOf" srcId="{54F5979A-FE5A-EA4D-918F-95AFF02628BB}" destId="{6A011B0B-BC47-DA4F-AAF9-E879C026CE11}" srcOrd="0" destOrd="0" presId="urn:microsoft.com/office/officeart/2005/8/layout/gear1"/>
    <dgm:cxn modelId="{D74EC57F-07B5-6343-9F6D-EF733DE0BC61}" type="presOf" srcId="{3D081DB4-FC5E-3348-90C9-47B96596FDF0}" destId="{E46A200F-E4D6-5A45-B29C-81A2DF3D5B95}" srcOrd="0" destOrd="0" presId="urn:microsoft.com/office/officeart/2005/8/layout/gear1"/>
    <dgm:cxn modelId="{0F13B997-7BF8-404D-9835-9ABDC6900BA2}" type="presOf" srcId="{A384C185-227A-8548-A09B-32623B26F956}" destId="{A64F3779-E595-B942-8C8F-07521D257909}" srcOrd="0" destOrd="0" presId="urn:microsoft.com/office/officeart/2005/8/layout/gear1"/>
    <dgm:cxn modelId="{DB52B0A2-AB94-9745-938D-0A7154EE0558}" srcId="{DD8A84A7-DB11-5D4C-B559-9A1CD32C064B}" destId="{BB3DF5F0-CB6C-3444-BC21-57E70940DCA8}" srcOrd="2" destOrd="0" parTransId="{0E79543E-8ED0-0C4F-B967-5EDA816A52C8}" sibTransId="{3D081DB4-FC5E-3348-90C9-47B96596FDF0}"/>
    <dgm:cxn modelId="{84FCDEAB-B180-2F4C-BA70-18CBE90A9473}" type="presOf" srcId="{A384C185-227A-8548-A09B-32623B26F956}" destId="{60844EE0-5A6A-274A-A4D7-6E47DD7F7F27}" srcOrd="2" destOrd="0" presId="urn:microsoft.com/office/officeart/2005/8/layout/gear1"/>
    <dgm:cxn modelId="{48ABEEAF-F834-5C40-B86C-D1E2DFAA8C6C}" type="presOf" srcId="{BB3DF5F0-CB6C-3444-BC21-57E70940DCA8}" destId="{D0F466DE-3CA6-5A47-942F-18B7FF4FE739}" srcOrd="2" destOrd="0" presId="urn:microsoft.com/office/officeart/2005/8/layout/gear1"/>
    <dgm:cxn modelId="{7EED9ECD-9028-E142-A6F8-6EC9DAFE08AB}" type="presOf" srcId="{BB3DF5F0-CB6C-3444-BC21-57E70940DCA8}" destId="{5E073F52-822C-2047-96E8-B4BC16C4783D}" srcOrd="3" destOrd="0" presId="urn:microsoft.com/office/officeart/2005/8/layout/gear1"/>
    <dgm:cxn modelId="{0D48E7D1-3F56-1A4F-AD5F-2A9383B38D5F}" type="presOf" srcId="{BB3DF5F0-CB6C-3444-BC21-57E70940DCA8}" destId="{8CC0C588-D8F7-B24F-8ABA-5EBFE193D9E6}" srcOrd="0" destOrd="0" presId="urn:microsoft.com/office/officeart/2005/8/layout/gear1"/>
    <dgm:cxn modelId="{A1DBB3F6-A624-7B48-B484-5B7A2A51D51F}" srcId="{DD8A84A7-DB11-5D4C-B559-9A1CD32C064B}" destId="{A384C185-227A-8548-A09B-32623B26F956}" srcOrd="0" destOrd="0" parTransId="{8F8F9E10-6C8E-054F-9D7B-8AE6128ED104}" sibTransId="{316C999C-AA4E-814F-A3D8-09DB22CCBFB4}"/>
    <dgm:cxn modelId="{521B3405-0833-8947-8607-FDE393B07410}" type="presParOf" srcId="{4F9F4F9D-07BD-3B42-AF3C-2A5D87568FE3}" destId="{A64F3779-E595-B942-8C8F-07521D257909}" srcOrd="0" destOrd="0" presId="urn:microsoft.com/office/officeart/2005/8/layout/gear1"/>
    <dgm:cxn modelId="{E7E4E62B-A17A-A647-9395-535A6A9F89C3}" type="presParOf" srcId="{4F9F4F9D-07BD-3B42-AF3C-2A5D87568FE3}" destId="{DE697F17-E3DD-7C4A-A483-C2F446DF91D2}" srcOrd="1" destOrd="0" presId="urn:microsoft.com/office/officeart/2005/8/layout/gear1"/>
    <dgm:cxn modelId="{F991BA7B-78E1-1B49-B009-9F2796A1AFC7}" type="presParOf" srcId="{4F9F4F9D-07BD-3B42-AF3C-2A5D87568FE3}" destId="{60844EE0-5A6A-274A-A4D7-6E47DD7F7F27}" srcOrd="2" destOrd="0" presId="urn:microsoft.com/office/officeart/2005/8/layout/gear1"/>
    <dgm:cxn modelId="{58BD6795-64E1-5F4E-9BE1-DB3948E3DEC4}" type="presParOf" srcId="{4F9F4F9D-07BD-3B42-AF3C-2A5D87568FE3}" destId="{C1744703-87DC-9848-AEF4-6739B27A1FA0}" srcOrd="3" destOrd="0" presId="urn:microsoft.com/office/officeart/2005/8/layout/gear1"/>
    <dgm:cxn modelId="{47A29BC3-C2F7-4249-B9E1-2F829AAC243F}" type="presParOf" srcId="{4F9F4F9D-07BD-3B42-AF3C-2A5D87568FE3}" destId="{44FE4E31-60FE-0946-9414-43DE01AB6D74}" srcOrd="4" destOrd="0" presId="urn:microsoft.com/office/officeart/2005/8/layout/gear1"/>
    <dgm:cxn modelId="{BF60B21A-D218-794D-8136-0C9471F0744C}" type="presParOf" srcId="{4F9F4F9D-07BD-3B42-AF3C-2A5D87568FE3}" destId="{1BB9147A-E8E9-9B45-9D1B-E8A645ED77EE}" srcOrd="5" destOrd="0" presId="urn:microsoft.com/office/officeart/2005/8/layout/gear1"/>
    <dgm:cxn modelId="{3512E593-9001-B244-B218-EBD18414C0F9}" type="presParOf" srcId="{4F9F4F9D-07BD-3B42-AF3C-2A5D87568FE3}" destId="{8CC0C588-D8F7-B24F-8ABA-5EBFE193D9E6}" srcOrd="6" destOrd="0" presId="urn:microsoft.com/office/officeart/2005/8/layout/gear1"/>
    <dgm:cxn modelId="{12815ED7-33C4-464D-850A-075D4251B0FF}" type="presParOf" srcId="{4F9F4F9D-07BD-3B42-AF3C-2A5D87568FE3}" destId="{33BBD485-991E-2E48-AFBE-B8121192435B}" srcOrd="7" destOrd="0" presId="urn:microsoft.com/office/officeart/2005/8/layout/gear1"/>
    <dgm:cxn modelId="{53979482-0136-7C41-8979-884E93FC1D2D}" type="presParOf" srcId="{4F9F4F9D-07BD-3B42-AF3C-2A5D87568FE3}" destId="{D0F466DE-3CA6-5A47-942F-18B7FF4FE739}" srcOrd="8" destOrd="0" presId="urn:microsoft.com/office/officeart/2005/8/layout/gear1"/>
    <dgm:cxn modelId="{3F28D765-B2DE-8340-8EA1-9FC15BC31B50}" type="presParOf" srcId="{4F9F4F9D-07BD-3B42-AF3C-2A5D87568FE3}" destId="{5E073F52-822C-2047-96E8-B4BC16C4783D}" srcOrd="9" destOrd="0" presId="urn:microsoft.com/office/officeart/2005/8/layout/gear1"/>
    <dgm:cxn modelId="{994A3D76-0776-FD42-A9FB-9F8040F4DB9F}" type="presParOf" srcId="{4F9F4F9D-07BD-3B42-AF3C-2A5D87568FE3}" destId="{73D18635-70C9-ED44-9DA0-4639EF37553E}" srcOrd="10" destOrd="0" presId="urn:microsoft.com/office/officeart/2005/8/layout/gear1"/>
    <dgm:cxn modelId="{A5D61F33-789A-0147-9427-159DE57C274C}" type="presParOf" srcId="{4F9F4F9D-07BD-3B42-AF3C-2A5D87568FE3}" destId="{6A011B0B-BC47-DA4F-AAF9-E879C026CE11}" srcOrd="11" destOrd="0" presId="urn:microsoft.com/office/officeart/2005/8/layout/gear1"/>
    <dgm:cxn modelId="{82908206-4152-1145-B4E5-7AA8313B6417}" type="presParOf" srcId="{4F9F4F9D-07BD-3B42-AF3C-2A5D87568FE3}" destId="{E46A200F-E4D6-5A45-B29C-81A2DF3D5B95}" srcOrd="12" destOrd="0" presId="urn:microsoft.com/office/officeart/2005/8/layout/gear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670271-C92C-2446-B409-14A3D1EE139C}" type="doc">
      <dgm:prSet loTypeId="urn:microsoft.com/office/officeart/2005/8/layout/hierarchy5" loCatId="" qsTypeId="urn:microsoft.com/office/officeart/2005/8/quickstyle/simple1" qsCatId="simple" csTypeId="urn:microsoft.com/office/officeart/2005/8/colors/accent1_2" csCatId="accent1" phldr="1"/>
      <dgm:spPr/>
      <dgm:t>
        <a:bodyPr/>
        <a:lstStyle/>
        <a:p>
          <a:endParaRPr lang="en-US"/>
        </a:p>
      </dgm:t>
    </dgm:pt>
    <dgm:pt modelId="{D67EBBB7-321E-7440-B7DD-7C9DD16F1A68}">
      <dgm:prSet phldrT="[Text]" custT="1"/>
      <dgm:spPr>
        <a:solidFill>
          <a:srgbClr val="FFC000"/>
        </a:solidFill>
      </dgm:spPr>
      <dgm:t>
        <a:bodyPr/>
        <a:lstStyle/>
        <a:p>
          <a:r>
            <a:rPr lang="en-ID" sz="2000" b="1" dirty="0">
              <a:solidFill>
                <a:schemeClr val="tx1"/>
              </a:solidFill>
            </a:rPr>
            <a:t>Nature and Human</a:t>
          </a:r>
          <a:endParaRPr lang="en-US" sz="2000" b="1" dirty="0">
            <a:solidFill>
              <a:schemeClr val="tx1"/>
            </a:solidFill>
          </a:endParaRPr>
        </a:p>
      </dgm:t>
    </dgm:pt>
    <dgm:pt modelId="{035DC160-2E6E-1548-BF5C-D5098AAE81BA}" type="parTrans" cxnId="{A834EA4F-9DA1-8B45-8488-1F2619076507}">
      <dgm:prSet/>
      <dgm:spPr/>
      <dgm:t>
        <a:bodyPr/>
        <a:lstStyle/>
        <a:p>
          <a:endParaRPr lang="en-US"/>
        </a:p>
      </dgm:t>
    </dgm:pt>
    <dgm:pt modelId="{CB58BD1B-AF9E-3D42-AFA9-E4D48D7F1C3E}" type="sibTrans" cxnId="{A834EA4F-9DA1-8B45-8488-1F2619076507}">
      <dgm:prSet/>
      <dgm:spPr/>
      <dgm:t>
        <a:bodyPr/>
        <a:lstStyle/>
        <a:p>
          <a:endParaRPr lang="en-US"/>
        </a:p>
      </dgm:t>
    </dgm:pt>
    <dgm:pt modelId="{F8E846F2-488A-BB40-A797-FB8F016F7754}">
      <dgm:prSet phldrT="[Text]" custT="1"/>
      <dgm:spPr/>
      <dgm:t>
        <a:bodyPr/>
        <a:lstStyle/>
        <a:p>
          <a:r>
            <a:rPr lang="en-ID" sz="1050" b="1" dirty="0"/>
            <a:t>Natural phenomena (Physical/Movement, Biological (Humans, Plants, Animals), Substances/Elements, Earth, Water, Solar System, Atmosphere, Air, Viruses, Bacteria, etc.)</a:t>
          </a:r>
          <a:endParaRPr lang="en-US" sz="1050" b="1" dirty="0">
            <a:solidFill>
              <a:schemeClr val="bg1"/>
            </a:solidFill>
          </a:endParaRPr>
        </a:p>
      </dgm:t>
    </dgm:pt>
    <dgm:pt modelId="{A7707D01-2456-9240-ABF9-2E899925DE09}" type="parTrans" cxnId="{3F4AEC9E-3E30-6047-B3A1-B69474F7C8F7}">
      <dgm:prSet/>
      <dgm:spPr/>
      <dgm:t>
        <a:bodyPr/>
        <a:lstStyle/>
        <a:p>
          <a:endParaRPr lang="en-US"/>
        </a:p>
      </dgm:t>
    </dgm:pt>
    <dgm:pt modelId="{FE8EFACB-1FB7-5646-8431-A3B34E328808}" type="sibTrans" cxnId="{3F4AEC9E-3E30-6047-B3A1-B69474F7C8F7}">
      <dgm:prSet/>
      <dgm:spPr/>
      <dgm:t>
        <a:bodyPr/>
        <a:lstStyle/>
        <a:p>
          <a:endParaRPr lang="en-US"/>
        </a:p>
      </dgm:t>
    </dgm:pt>
    <dgm:pt modelId="{613BA249-C2EE-1148-8C9B-7012305A5387}">
      <dgm:prSet phldrT="[Text]" custT="1"/>
      <dgm:spPr/>
      <dgm:t>
        <a:bodyPr/>
        <a:lstStyle/>
        <a:p>
          <a:r>
            <a:rPr lang="en-ID" sz="1050" b="1" dirty="0"/>
            <a:t>Natural Science (Physics, Biology, Chemistry, Formal Science (Mathematics, Statistics, Informatics), Geology, Astronomy, Meteorology, Anatomy, Zoology, Botany, etc.)</a:t>
          </a:r>
          <a:endParaRPr lang="en-US" sz="1050" b="1" dirty="0">
            <a:solidFill>
              <a:schemeClr val="bg1"/>
            </a:solidFill>
          </a:endParaRPr>
        </a:p>
      </dgm:t>
    </dgm:pt>
    <dgm:pt modelId="{E16D84CC-E080-1B4F-B05D-50282875BA62}" type="parTrans" cxnId="{EB81B056-A269-9842-AE68-5B9839E9EF16}">
      <dgm:prSet/>
      <dgm:spPr/>
      <dgm:t>
        <a:bodyPr/>
        <a:lstStyle/>
        <a:p>
          <a:endParaRPr lang="en-US"/>
        </a:p>
      </dgm:t>
    </dgm:pt>
    <dgm:pt modelId="{100F7B87-70B6-1C45-9945-A895F6331D4A}" type="sibTrans" cxnId="{EB81B056-A269-9842-AE68-5B9839E9EF16}">
      <dgm:prSet/>
      <dgm:spPr/>
      <dgm:t>
        <a:bodyPr/>
        <a:lstStyle/>
        <a:p>
          <a:endParaRPr lang="en-US"/>
        </a:p>
      </dgm:t>
    </dgm:pt>
    <dgm:pt modelId="{D7F40C33-64DD-5A48-8795-0BC72E4D1446}">
      <dgm:prSet phldrT="[Text]" custT="1"/>
      <dgm:spPr>
        <a:solidFill>
          <a:srgbClr val="0432FF"/>
        </a:solidFill>
      </dgm:spPr>
      <dgm:t>
        <a:bodyPr/>
        <a:lstStyle/>
        <a:p>
          <a:r>
            <a:rPr lang="en-ID" sz="1100" b="1" dirty="0"/>
            <a:t>Social Phenomenon (Scarcity (Economy), Power (Government and State), Justice (Law), Wealth, Prosperity, Security, etc.)</a:t>
          </a:r>
          <a:endParaRPr lang="en-US" sz="1100" b="1" dirty="0">
            <a:solidFill>
              <a:srgbClr val="FFFF00"/>
            </a:solidFill>
          </a:endParaRPr>
        </a:p>
      </dgm:t>
    </dgm:pt>
    <dgm:pt modelId="{8608A8EA-D079-A543-B795-94A68DE68DCC}" type="parTrans" cxnId="{0337FD38-9525-CD43-8313-2440A6B205D4}">
      <dgm:prSet/>
      <dgm:spPr/>
      <dgm:t>
        <a:bodyPr/>
        <a:lstStyle/>
        <a:p>
          <a:endParaRPr lang="en-US"/>
        </a:p>
      </dgm:t>
    </dgm:pt>
    <dgm:pt modelId="{C7600A72-4B19-5949-BB94-9DD47B9C0D95}" type="sibTrans" cxnId="{0337FD38-9525-CD43-8313-2440A6B205D4}">
      <dgm:prSet/>
      <dgm:spPr/>
      <dgm:t>
        <a:bodyPr/>
        <a:lstStyle/>
        <a:p>
          <a:endParaRPr lang="en-US"/>
        </a:p>
      </dgm:t>
    </dgm:pt>
    <dgm:pt modelId="{8CAE52B5-D4F1-CA4F-9193-48D4A198CBF4}">
      <dgm:prSet phldrT="[Text]" custT="1"/>
      <dgm:spPr>
        <a:solidFill>
          <a:srgbClr val="0432FF"/>
        </a:solidFill>
      </dgm:spPr>
      <dgm:t>
        <a:bodyPr/>
        <a:lstStyle/>
        <a:p>
          <a:r>
            <a:rPr lang="en-ID" sz="1000" b="1" dirty="0"/>
            <a:t>Social Sciences (Economics, Anthropology, Sociology, Psychology, Political Science, Geography, History, International Relations, Public Administration, Business Administration, Social Welfare, Government Science, etc.)</a:t>
          </a:r>
          <a:endParaRPr lang="en-US" sz="1000" b="1" dirty="0">
            <a:solidFill>
              <a:srgbClr val="FFFF00"/>
            </a:solidFill>
          </a:endParaRPr>
        </a:p>
      </dgm:t>
    </dgm:pt>
    <dgm:pt modelId="{4B011168-B5CC-9F46-89C8-908BF1F58A7F}" type="parTrans" cxnId="{2837E58D-6AB4-5B43-8DB5-0E5B1E2F4193}">
      <dgm:prSet/>
      <dgm:spPr/>
      <dgm:t>
        <a:bodyPr/>
        <a:lstStyle/>
        <a:p>
          <a:endParaRPr lang="en-US"/>
        </a:p>
      </dgm:t>
    </dgm:pt>
    <dgm:pt modelId="{CE609AD9-5825-0C40-BB1F-45C82DBD5321}" type="sibTrans" cxnId="{2837E58D-6AB4-5B43-8DB5-0E5B1E2F4193}">
      <dgm:prSet/>
      <dgm:spPr/>
      <dgm:t>
        <a:bodyPr/>
        <a:lstStyle/>
        <a:p>
          <a:endParaRPr lang="en-US"/>
        </a:p>
      </dgm:t>
    </dgm:pt>
    <dgm:pt modelId="{EBB7CFAA-6E11-8249-A4FA-5772FE32438F}">
      <dgm:prSet phldrT="[Text]" custT="1"/>
      <dgm:spPr/>
      <dgm:t>
        <a:bodyPr/>
        <a:lstStyle/>
        <a:p>
          <a:r>
            <a:rPr lang="en-US" sz="2400" b="1" i="1" dirty="0"/>
            <a:t>Origin</a:t>
          </a:r>
          <a:endParaRPr lang="en-US" sz="2400" b="1" dirty="0"/>
        </a:p>
      </dgm:t>
    </dgm:pt>
    <dgm:pt modelId="{F71C46E4-AD37-784D-9EB2-CFB2D56CA93F}" type="parTrans" cxnId="{55B2645B-C37D-B04B-93E3-2383710AC1D9}">
      <dgm:prSet/>
      <dgm:spPr/>
      <dgm:t>
        <a:bodyPr/>
        <a:lstStyle/>
        <a:p>
          <a:endParaRPr lang="en-US"/>
        </a:p>
      </dgm:t>
    </dgm:pt>
    <dgm:pt modelId="{1278174C-77B8-904E-8FDC-8869D805F456}" type="sibTrans" cxnId="{55B2645B-C37D-B04B-93E3-2383710AC1D9}">
      <dgm:prSet/>
      <dgm:spPr/>
      <dgm:t>
        <a:bodyPr/>
        <a:lstStyle/>
        <a:p>
          <a:endParaRPr lang="en-US"/>
        </a:p>
      </dgm:t>
    </dgm:pt>
    <dgm:pt modelId="{9A46CF51-C721-344A-BD18-C5074360EAF0}">
      <dgm:prSet phldrT="[Text]" custT="1"/>
      <dgm:spPr/>
      <dgm:t>
        <a:bodyPr/>
        <a:lstStyle/>
        <a:p>
          <a:r>
            <a:rPr lang="en-US" sz="2400" b="1" i="1" dirty="0"/>
            <a:t>Object of Study</a:t>
          </a:r>
          <a:endParaRPr lang="en-US" sz="2400" b="1" dirty="0"/>
        </a:p>
      </dgm:t>
    </dgm:pt>
    <dgm:pt modelId="{9B52E9F1-25AB-E542-A7A2-462EC5755B38}" type="parTrans" cxnId="{F5A49F62-F267-C943-B37A-6EAAD47482F6}">
      <dgm:prSet/>
      <dgm:spPr/>
      <dgm:t>
        <a:bodyPr/>
        <a:lstStyle/>
        <a:p>
          <a:endParaRPr lang="en-US"/>
        </a:p>
      </dgm:t>
    </dgm:pt>
    <dgm:pt modelId="{14180CE8-5641-F846-9C6E-660BD63E2C99}" type="sibTrans" cxnId="{F5A49F62-F267-C943-B37A-6EAAD47482F6}">
      <dgm:prSet/>
      <dgm:spPr/>
      <dgm:t>
        <a:bodyPr/>
        <a:lstStyle/>
        <a:p>
          <a:endParaRPr lang="en-US"/>
        </a:p>
      </dgm:t>
    </dgm:pt>
    <dgm:pt modelId="{9F878BA0-E95E-1F43-AA5C-FDCBF105E573}">
      <dgm:prSet phldrT="[Text]" custT="1"/>
      <dgm:spPr/>
      <dgm:t>
        <a:bodyPr/>
        <a:lstStyle/>
        <a:p>
          <a:r>
            <a:rPr lang="en-US" sz="2400" b="1" i="1" dirty="0"/>
            <a:t>Philosophy of Science</a:t>
          </a:r>
          <a:endParaRPr lang="en-US" sz="2400" b="1" dirty="0"/>
        </a:p>
      </dgm:t>
    </dgm:pt>
    <dgm:pt modelId="{1882CC72-55E4-3C4D-8AE1-9F242F8857F1}" type="parTrans" cxnId="{126D48E3-5A3E-D247-882C-15357600C621}">
      <dgm:prSet/>
      <dgm:spPr/>
      <dgm:t>
        <a:bodyPr/>
        <a:lstStyle/>
        <a:p>
          <a:endParaRPr lang="en-US"/>
        </a:p>
      </dgm:t>
    </dgm:pt>
    <dgm:pt modelId="{166FE67C-F509-424A-8B04-E7538F674AA1}" type="sibTrans" cxnId="{126D48E3-5A3E-D247-882C-15357600C621}">
      <dgm:prSet/>
      <dgm:spPr/>
      <dgm:t>
        <a:bodyPr/>
        <a:lstStyle/>
        <a:p>
          <a:endParaRPr lang="en-US"/>
        </a:p>
      </dgm:t>
    </dgm:pt>
    <dgm:pt modelId="{DFFF21D2-1B9E-9349-9A9A-90CF9E2864DA}" type="pres">
      <dgm:prSet presAssocID="{0F670271-C92C-2446-B409-14A3D1EE139C}" presName="mainComposite" presStyleCnt="0">
        <dgm:presLayoutVars>
          <dgm:chPref val="1"/>
          <dgm:dir/>
          <dgm:animOne val="branch"/>
          <dgm:animLvl val="lvl"/>
          <dgm:resizeHandles val="exact"/>
        </dgm:presLayoutVars>
      </dgm:prSet>
      <dgm:spPr/>
    </dgm:pt>
    <dgm:pt modelId="{746C8CD1-6029-6C49-ADA8-2ACC785843CC}" type="pres">
      <dgm:prSet presAssocID="{0F670271-C92C-2446-B409-14A3D1EE139C}" presName="hierFlow" presStyleCnt="0"/>
      <dgm:spPr/>
    </dgm:pt>
    <dgm:pt modelId="{E868BD5A-D78B-4341-A6AB-EC497F97E850}" type="pres">
      <dgm:prSet presAssocID="{0F670271-C92C-2446-B409-14A3D1EE139C}" presName="firstBuf" presStyleCnt="0"/>
      <dgm:spPr/>
    </dgm:pt>
    <dgm:pt modelId="{EF2ABBCC-DF96-CC44-B875-BC5D90BAE818}" type="pres">
      <dgm:prSet presAssocID="{0F670271-C92C-2446-B409-14A3D1EE139C}" presName="hierChild1" presStyleCnt="0">
        <dgm:presLayoutVars>
          <dgm:chPref val="1"/>
          <dgm:animOne val="branch"/>
          <dgm:animLvl val="lvl"/>
        </dgm:presLayoutVars>
      </dgm:prSet>
      <dgm:spPr/>
    </dgm:pt>
    <dgm:pt modelId="{4EC50F7A-3370-6F46-AF08-BC7C24AEA95E}" type="pres">
      <dgm:prSet presAssocID="{D67EBBB7-321E-7440-B7DD-7C9DD16F1A68}" presName="Name17" presStyleCnt="0"/>
      <dgm:spPr/>
    </dgm:pt>
    <dgm:pt modelId="{7A21F32A-0862-E84E-A180-219751C52213}" type="pres">
      <dgm:prSet presAssocID="{D67EBBB7-321E-7440-B7DD-7C9DD16F1A68}" presName="level1Shape" presStyleLbl="node0" presStyleIdx="0" presStyleCnt="1">
        <dgm:presLayoutVars>
          <dgm:chPref val="3"/>
        </dgm:presLayoutVars>
      </dgm:prSet>
      <dgm:spPr/>
    </dgm:pt>
    <dgm:pt modelId="{3F5C9996-EF44-764A-A8B2-2475F67CD7DD}" type="pres">
      <dgm:prSet presAssocID="{D67EBBB7-321E-7440-B7DD-7C9DD16F1A68}" presName="hierChild2" presStyleCnt="0"/>
      <dgm:spPr/>
    </dgm:pt>
    <dgm:pt modelId="{31AE0207-A375-2447-95EB-9D401891856E}" type="pres">
      <dgm:prSet presAssocID="{A7707D01-2456-9240-ABF9-2E899925DE09}" presName="Name25" presStyleLbl="parChTrans1D2" presStyleIdx="0" presStyleCnt="2"/>
      <dgm:spPr/>
    </dgm:pt>
    <dgm:pt modelId="{EFC69232-1563-3C48-9277-64C178382305}" type="pres">
      <dgm:prSet presAssocID="{A7707D01-2456-9240-ABF9-2E899925DE09}" presName="connTx" presStyleLbl="parChTrans1D2" presStyleIdx="0" presStyleCnt="2"/>
      <dgm:spPr/>
    </dgm:pt>
    <dgm:pt modelId="{6FFC04FF-06F4-0D4B-AEE4-A3B704ED0CA4}" type="pres">
      <dgm:prSet presAssocID="{F8E846F2-488A-BB40-A797-FB8F016F7754}" presName="Name30" presStyleCnt="0"/>
      <dgm:spPr/>
    </dgm:pt>
    <dgm:pt modelId="{6FBC8FBD-FB2B-2746-A842-E64C6D4533E4}" type="pres">
      <dgm:prSet presAssocID="{F8E846F2-488A-BB40-A797-FB8F016F7754}" presName="level2Shape" presStyleLbl="node2" presStyleIdx="0" presStyleCnt="2"/>
      <dgm:spPr/>
    </dgm:pt>
    <dgm:pt modelId="{4881E59D-802B-B74D-B084-EBEB533FCDD1}" type="pres">
      <dgm:prSet presAssocID="{F8E846F2-488A-BB40-A797-FB8F016F7754}" presName="hierChild3" presStyleCnt="0"/>
      <dgm:spPr/>
    </dgm:pt>
    <dgm:pt modelId="{9B64DD9C-21F2-FC40-9A3E-C36889AA451C}" type="pres">
      <dgm:prSet presAssocID="{E16D84CC-E080-1B4F-B05D-50282875BA62}" presName="Name25" presStyleLbl="parChTrans1D3" presStyleIdx="0" presStyleCnt="2"/>
      <dgm:spPr/>
    </dgm:pt>
    <dgm:pt modelId="{0BF6D1A9-7447-744E-8256-C4249DAA8B19}" type="pres">
      <dgm:prSet presAssocID="{E16D84CC-E080-1B4F-B05D-50282875BA62}" presName="connTx" presStyleLbl="parChTrans1D3" presStyleIdx="0" presStyleCnt="2"/>
      <dgm:spPr/>
    </dgm:pt>
    <dgm:pt modelId="{CDE29505-7821-5544-8A32-0AA5827D08A1}" type="pres">
      <dgm:prSet presAssocID="{613BA249-C2EE-1148-8C9B-7012305A5387}" presName="Name30" presStyleCnt="0"/>
      <dgm:spPr/>
    </dgm:pt>
    <dgm:pt modelId="{47893A49-0C1D-D643-BE7C-CCE8B373AEB0}" type="pres">
      <dgm:prSet presAssocID="{613BA249-C2EE-1148-8C9B-7012305A5387}" presName="level2Shape" presStyleLbl="node3" presStyleIdx="0" presStyleCnt="2"/>
      <dgm:spPr/>
    </dgm:pt>
    <dgm:pt modelId="{2EE11F1B-FD14-6A4E-B2D7-4AE3431C34D2}" type="pres">
      <dgm:prSet presAssocID="{613BA249-C2EE-1148-8C9B-7012305A5387}" presName="hierChild3" presStyleCnt="0"/>
      <dgm:spPr/>
    </dgm:pt>
    <dgm:pt modelId="{81225483-9323-5A4B-B8C6-B5836AE60176}" type="pres">
      <dgm:prSet presAssocID="{8608A8EA-D079-A543-B795-94A68DE68DCC}" presName="Name25" presStyleLbl="parChTrans1D2" presStyleIdx="1" presStyleCnt="2"/>
      <dgm:spPr/>
    </dgm:pt>
    <dgm:pt modelId="{74A62297-4B89-654C-AA71-457F4FF3DB85}" type="pres">
      <dgm:prSet presAssocID="{8608A8EA-D079-A543-B795-94A68DE68DCC}" presName="connTx" presStyleLbl="parChTrans1D2" presStyleIdx="1" presStyleCnt="2"/>
      <dgm:spPr/>
    </dgm:pt>
    <dgm:pt modelId="{7E1C120E-F534-104A-83ED-E033DB79EDA7}" type="pres">
      <dgm:prSet presAssocID="{D7F40C33-64DD-5A48-8795-0BC72E4D1446}" presName="Name30" presStyleCnt="0"/>
      <dgm:spPr/>
    </dgm:pt>
    <dgm:pt modelId="{F677FA85-2B6B-FD46-9614-36A04ADEFB54}" type="pres">
      <dgm:prSet presAssocID="{D7F40C33-64DD-5A48-8795-0BC72E4D1446}" presName="level2Shape" presStyleLbl="node2" presStyleIdx="1" presStyleCnt="2"/>
      <dgm:spPr/>
    </dgm:pt>
    <dgm:pt modelId="{66062BED-7A74-D149-B663-D3100AAFB2ED}" type="pres">
      <dgm:prSet presAssocID="{D7F40C33-64DD-5A48-8795-0BC72E4D1446}" presName="hierChild3" presStyleCnt="0"/>
      <dgm:spPr/>
    </dgm:pt>
    <dgm:pt modelId="{866982C9-A973-4942-BF51-9BE2CFEF5707}" type="pres">
      <dgm:prSet presAssocID="{4B011168-B5CC-9F46-89C8-908BF1F58A7F}" presName="Name25" presStyleLbl="parChTrans1D3" presStyleIdx="1" presStyleCnt="2"/>
      <dgm:spPr/>
    </dgm:pt>
    <dgm:pt modelId="{B3FD407A-D98A-0343-BDD4-3E4AADD4837E}" type="pres">
      <dgm:prSet presAssocID="{4B011168-B5CC-9F46-89C8-908BF1F58A7F}" presName="connTx" presStyleLbl="parChTrans1D3" presStyleIdx="1" presStyleCnt="2"/>
      <dgm:spPr/>
    </dgm:pt>
    <dgm:pt modelId="{CB671616-043D-0447-954B-7625C4173941}" type="pres">
      <dgm:prSet presAssocID="{8CAE52B5-D4F1-CA4F-9193-48D4A198CBF4}" presName="Name30" presStyleCnt="0"/>
      <dgm:spPr/>
    </dgm:pt>
    <dgm:pt modelId="{3919DE54-5557-7B41-90E5-6E72FDF4F9F0}" type="pres">
      <dgm:prSet presAssocID="{8CAE52B5-D4F1-CA4F-9193-48D4A198CBF4}" presName="level2Shape" presStyleLbl="node3" presStyleIdx="1" presStyleCnt="2"/>
      <dgm:spPr/>
    </dgm:pt>
    <dgm:pt modelId="{722B109E-9A43-8346-88D4-7A1CD909C5D2}" type="pres">
      <dgm:prSet presAssocID="{8CAE52B5-D4F1-CA4F-9193-48D4A198CBF4}" presName="hierChild3" presStyleCnt="0"/>
      <dgm:spPr/>
    </dgm:pt>
    <dgm:pt modelId="{1832FBF3-BF02-4D4F-A7E1-AF1A6A494A3B}" type="pres">
      <dgm:prSet presAssocID="{0F670271-C92C-2446-B409-14A3D1EE139C}" presName="bgShapesFlow" presStyleCnt="0"/>
      <dgm:spPr/>
    </dgm:pt>
    <dgm:pt modelId="{13E8B999-306C-9546-B47F-5322AF63E84B}" type="pres">
      <dgm:prSet presAssocID="{EBB7CFAA-6E11-8249-A4FA-5772FE32438F}" presName="rectComp" presStyleCnt="0"/>
      <dgm:spPr/>
    </dgm:pt>
    <dgm:pt modelId="{9B426BE0-3C8E-DC4F-9DD5-61CAEA568EF8}" type="pres">
      <dgm:prSet presAssocID="{EBB7CFAA-6E11-8249-A4FA-5772FE32438F}" presName="bgRect" presStyleLbl="bgShp" presStyleIdx="0" presStyleCnt="3"/>
      <dgm:spPr/>
    </dgm:pt>
    <dgm:pt modelId="{DD56577E-D723-AF41-B30E-184C2C82D911}" type="pres">
      <dgm:prSet presAssocID="{EBB7CFAA-6E11-8249-A4FA-5772FE32438F}" presName="bgRectTx" presStyleLbl="bgShp" presStyleIdx="0" presStyleCnt="3">
        <dgm:presLayoutVars>
          <dgm:bulletEnabled val="1"/>
        </dgm:presLayoutVars>
      </dgm:prSet>
      <dgm:spPr/>
    </dgm:pt>
    <dgm:pt modelId="{F9FA2640-F696-B44C-B65D-8D672B034520}" type="pres">
      <dgm:prSet presAssocID="{EBB7CFAA-6E11-8249-A4FA-5772FE32438F}" presName="spComp" presStyleCnt="0"/>
      <dgm:spPr/>
    </dgm:pt>
    <dgm:pt modelId="{D0298A50-3B19-444E-A564-1D1616022765}" type="pres">
      <dgm:prSet presAssocID="{EBB7CFAA-6E11-8249-A4FA-5772FE32438F}" presName="hSp" presStyleCnt="0"/>
      <dgm:spPr/>
    </dgm:pt>
    <dgm:pt modelId="{D62469DC-86F4-3E40-9231-C0CC013ABCA5}" type="pres">
      <dgm:prSet presAssocID="{9A46CF51-C721-344A-BD18-C5074360EAF0}" presName="rectComp" presStyleCnt="0"/>
      <dgm:spPr/>
    </dgm:pt>
    <dgm:pt modelId="{14854F06-6FAD-D246-8BD8-194A129A6F09}" type="pres">
      <dgm:prSet presAssocID="{9A46CF51-C721-344A-BD18-C5074360EAF0}" presName="bgRect" presStyleLbl="bgShp" presStyleIdx="1" presStyleCnt="3"/>
      <dgm:spPr/>
    </dgm:pt>
    <dgm:pt modelId="{F6EB24E9-3A93-3942-BCB8-4857911BF596}" type="pres">
      <dgm:prSet presAssocID="{9A46CF51-C721-344A-BD18-C5074360EAF0}" presName="bgRectTx" presStyleLbl="bgShp" presStyleIdx="1" presStyleCnt="3">
        <dgm:presLayoutVars>
          <dgm:bulletEnabled val="1"/>
        </dgm:presLayoutVars>
      </dgm:prSet>
      <dgm:spPr/>
    </dgm:pt>
    <dgm:pt modelId="{4E43A9C6-5A6A-6D43-9DBC-890EC555CD14}" type="pres">
      <dgm:prSet presAssocID="{9A46CF51-C721-344A-BD18-C5074360EAF0}" presName="spComp" presStyleCnt="0"/>
      <dgm:spPr/>
    </dgm:pt>
    <dgm:pt modelId="{CC697447-F920-824F-86BD-0FB9F451821C}" type="pres">
      <dgm:prSet presAssocID="{9A46CF51-C721-344A-BD18-C5074360EAF0}" presName="hSp" presStyleCnt="0"/>
      <dgm:spPr/>
    </dgm:pt>
    <dgm:pt modelId="{12FDB557-E0F4-D545-8EB2-364E1B937FE1}" type="pres">
      <dgm:prSet presAssocID="{9F878BA0-E95E-1F43-AA5C-FDCBF105E573}" presName="rectComp" presStyleCnt="0"/>
      <dgm:spPr/>
    </dgm:pt>
    <dgm:pt modelId="{B5E7F258-019C-F74B-AAD0-3134A0B01AC3}" type="pres">
      <dgm:prSet presAssocID="{9F878BA0-E95E-1F43-AA5C-FDCBF105E573}" presName="bgRect" presStyleLbl="bgShp" presStyleIdx="2" presStyleCnt="3"/>
      <dgm:spPr/>
    </dgm:pt>
    <dgm:pt modelId="{D3174910-CA89-0744-A42D-990F03C3B93F}" type="pres">
      <dgm:prSet presAssocID="{9F878BA0-E95E-1F43-AA5C-FDCBF105E573}" presName="bgRectTx" presStyleLbl="bgShp" presStyleIdx="2" presStyleCnt="3">
        <dgm:presLayoutVars>
          <dgm:bulletEnabled val="1"/>
        </dgm:presLayoutVars>
      </dgm:prSet>
      <dgm:spPr/>
    </dgm:pt>
  </dgm:ptLst>
  <dgm:cxnLst>
    <dgm:cxn modelId="{E5964202-1001-2145-956D-D2378AE8E884}" type="presOf" srcId="{EBB7CFAA-6E11-8249-A4FA-5772FE32438F}" destId="{9B426BE0-3C8E-DC4F-9DD5-61CAEA568EF8}" srcOrd="0" destOrd="0" presId="urn:microsoft.com/office/officeart/2005/8/layout/hierarchy5"/>
    <dgm:cxn modelId="{1828F90C-BA9F-8D41-AA41-8EF0543D1183}" type="presOf" srcId="{9F878BA0-E95E-1F43-AA5C-FDCBF105E573}" destId="{D3174910-CA89-0744-A42D-990F03C3B93F}" srcOrd="1" destOrd="0" presId="urn:microsoft.com/office/officeart/2005/8/layout/hierarchy5"/>
    <dgm:cxn modelId="{0000BE12-5ACF-B244-9334-A88153D65ECD}" type="presOf" srcId="{EBB7CFAA-6E11-8249-A4FA-5772FE32438F}" destId="{DD56577E-D723-AF41-B30E-184C2C82D911}" srcOrd="1" destOrd="0" presId="urn:microsoft.com/office/officeart/2005/8/layout/hierarchy5"/>
    <dgm:cxn modelId="{B6133C14-A0C0-0349-91B6-89E5619172B7}" type="presOf" srcId="{8608A8EA-D079-A543-B795-94A68DE68DCC}" destId="{74A62297-4B89-654C-AA71-457F4FF3DB85}" srcOrd="1" destOrd="0" presId="urn:microsoft.com/office/officeart/2005/8/layout/hierarchy5"/>
    <dgm:cxn modelId="{3F69CC17-8E20-BB44-A28A-CA7DCE7CAEDF}" type="presOf" srcId="{8608A8EA-D079-A543-B795-94A68DE68DCC}" destId="{81225483-9323-5A4B-B8C6-B5836AE60176}" srcOrd="0" destOrd="0" presId="urn:microsoft.com/office/officeart/2005/8/layout/hierarchy5"/>
    <dgm:cxn modelId="{EF462E1A-7C9F-BF41-82C2-57181DD1ABD6}" type="presOf" srcId="{4B011168-B5CC-9F46-89C8-908BF1F58A7F}" destId="{866982C9-A973-4942-BF51-9BE2CFEF5707}" srcOrd="0" destOrd="0" presId="urn:microsoft.com/office/officeart/2005/8/layout/hierarchy5"/>
    <dgm:cxn modelId="{8B5E052C-2CE1-1047-B2B5-9C8B773661BB}" type="presOf" srcId="{D67EBBB7-321E-7440-B7DD-7C9DD16F1A68}" destId="{7A21F32A-0862-E84E-A180-219751C52213}" srcOrd="0" destOrd="0" presId="urn:microsoft.com/office/officeart/2005/8/layout/hierarchy5"/>
    <dgm:cxn modelId="{0337FD38-9525-CD43-8313-2440A6B205D4}" srcId="{D67EBBB7-321E-7440-B7DD-7C9DD16F1A68}" destId="{D7F40C33-64DD-5A48-8795-0BC72E4D1446}" srcOrd="1" destOrd="0" parTransId="{8608A8EA-D079-A543-B795-94A68DE68DCC}" sibTransId="{C7600A72-4B19-5949-BB94-9DD47B9C0D95}"/>
    <dgm:cxn modelId="{6B011941-B118-E54D-BC2D-886FAC36A80F}" type="presOf" srcId="{D7F40C33-64DD-5A48-8795-0BC72E4D1446}" destId="{F677FA85-2B6B-FD46-9614-36A04ADEFB54}" srcOrd="0" destOrd="0" presId="urn:microsoft.com/office/officeart/2005/8/layout/hierarchy5"/>
    <dgm:cxn modelId="{A834EA4F-9DA1-8B45-8488-1F2619076507}" srcId="{0F670271-C92C-2446-B409-14A3D1EE139C}" destId="{D67EBBB7-321E-7440-B7DD-7C9DD16F1A68}" srcOrd="0" destOrd="0" parTransId="{035DC160-2E6E-1548-BF5C-D5098AAE81BA}" sibTransId="{CB58BD1B-AF9E-3D42-AFA9-E4D48D7F1C3E}"/>
    <dgm:cxn modelId="{EB81B056-A269-9842-AE68-5B9839E9EF16}" srcId="{F8E846F2-488A-BB40-A797-FB8F016F7754}" destId="{613BA249-C2EE-1148-8C9B-7012305A5387}" srcOrd="0" destOrd="0" parTransId="{E16D84CC-E080-1B4F-B05D-50282875BA62}" sibTransId="{100F7B87-70B6-1C45-9945-A895F6331D4A}"/>
    <dgm:cxn modelId="{55B2645B-C37D-B04B-93E3-2383710AC1D9}" srcId="{0F670271-C92C-2446-B409-14A3D1EE139C}" destId="{EBB7CFAA-6E11-8249-A4FA-5772FE32438F}" srcOrd="1" destOrd="0" parTransId="{F71C46E4-AD37-784D-9EB2-CFB2D56CA93F}" sibTransId="{1278174C-77B8-904E-8FDC-8869D805F456}"/>
    <dgm:cxn modelId="{F5A49F62-F267-C943-B37A-6EAAD47482F6}" srcId="{0F670271-C92C-2446-B409-14A3D1EE139C}" destId="{9A46CF51-C721-344A-BD18-C5074360EAF0}" srcOrd="2" destOrd="0" parTransId="{9B52E9F1-25AB-E542-A7A2-462EC5755B38}" sibTransId="{14180CE8-5641-F846-9C6E-660BD63E2C99}"/>
    <dgm:cxn modelId="{6F781265-EAE6-D549-9DDE-C92B91DBB68A}" type="presOf" srcId="{A7707D01-2456-9240-ABF9-2E899925DE09}" destId="{31AE0207-A375-2447-95EB-9D401891856E}" srcOrd="0" destOrd="0" presId="urn:microsoft.com/office/officeart/2005/8/layout/hierarchy5"/>
    <dgm:cxn modelId="{311B3766-B73E-B34C-8F6F-C60FFB6DC6D9}" type="presOf" srcId="{9F878BA0-E95E-1F43-AA5C-FDCBF105E573}" destId="{B5E7F258-019C-F74B-AAD0-3134A0B01AC3}" srcOrd="0" destOrd="0" presId="urn:microsoft.com/office/officeart/2005/8/layout/hierarchy5"/>
    <dgm:cxn modelId="{44710B69-91DC-A147-BAF1-D5816DCEC6B6}" type="presOf" srcId="{F8E846F2-488A-BB40-A797-FB8F016F7754}" destId="{6FBC8FBD-FB2B-2746-A842-E64C6D4533E4}" srcOrd="0" destOrd="0" presId="urn:microsoft.com/office/officeart/2005/8/layout/hierarchy5"/>
    <dgm:cxn modelId="{FDAD556D-3E8D-974C-A820-2B4E1B9EE03A}" type="presOf" srcId="{9A46CF51-C721-344A-BD18-C5074360EAF0}" destId="{14854F06-6FAD-D246-8BD8-194A129A6F09}" srcOrd="0" destOrd="0" presId="urn:microsoft.com/office/officeart/2005/8/layout/hierarchy5"/>
    <dgm:cxn modelId="{C6BAD475-E1B7-E94A-939B-085E29BF270C}" type="presOf" srcId="{E16D84CC-E080-1B4F-B05D-50282875BA62}" destId="{0BF6D1A9-7447-744E-8256-C4249DAA8B19}" srcOrd="1" destOrd="0" presId="urn:microsoft.com/office/officeart/2005/8/layout/hierarchy5"/>
    <dgm:cxn modelId="{2837E58D-6AB4-5B43-8DB5-0E5B1E2F4193}" srcId="{D7F40C33-64DD-5A48-8795-0BC72E4D1446}" destId="{8CAE52B5-D4F1-CA4F-9193-48D4A198CBF4}" srcOrd="0" destOrd="0" parTransId="{4B011168-B5CC-9F46-89C8-908BF1F58A7F}" sibTransId="{CE609AD9-5825-0C40-BB1F-45C82DBD5321}"/>
    <dgm:cxn modelId="{4494779A-2CA1-AA44-8A7C-BEABFF5348F6}" type="presOf" srcId="{E16D84CC-E080-1B4F-B05D-50282875BA62}" destId="{9B64DD9C-21F2-FC40-9A3E-C36889AA451C}" srcOrd="0" destOrd="0" presId="urn:microsoft.com/office/officeart/2005/8/layout/hierarchy5"/>
    <dgm:cxn modelId="{3F4AEC9E-3E30-6047-B3A1-B69474F7C8F7}" srcId="{D67EBBB7-321E-7440-B7DD-7C9DD16F1A68}" destId="{F8E846F2-488A-BB40-A797-FB8F016F7754}" srcOrd="0" destOrd="0" parTransId="{A7707D01-2456-9240-ABF9-2E899925DE09}" sibTransId="{FE8EFACB-1FB7-5646-8431-A3B34E328808}"/>
    <dgm:cxn modelId="{DCB693A4-2FD0-B941-8372-9E1450AA50C6}" type="presOf" srcId="{8CAE52B5-D4F1-CA4F-9193-48D4A198CBF4}" destId="{3919DE54-5557-7B41-90E5-6E72FDF4F9F0}" srcOrd="0" destOrd="0" presId="urn:microsoft.com/office/officeart/2005/8/layout/hierarchy5"/>
    <dgm:cxn modelId="{9C6D01A6-91A1-8D47-8ABF-F8267586E3E0}" type="presOf" srcId="{0F670271-C92C-2446-B409-14A3D1EE139C}" destId="{DFFF21D2-1B9E-9349-9A9A-90CF9E2864DA}" srcOrd="0" destOrd="0" presId="urn:microsoft.com/office/officeart/2005/8/layout/hierarchy5"/>
    <dgm:cxn modelId="{EAD262BE-B957-4D42-B3EC-AE0AEDE796EC}" type="presOf" srcId="{A7707D01-2456-9240-ABF9-2E899925DE09}" destId="{EFC69232-1563-3C48-9277-64C178382305}" srcOrd="1" destOrd="0" presId="urn:microsoft.com/office/officeart/2005/8/layout/hierarchy5"/>
    <dgm:cxn modelId="{F73493C3-7466-A846-84FA-8D8061E10AEE}" type="presOf" srcId="{613BA249-C2EE-1148-8C9B-7012305A5387}" destId="{47893A49-0C1D-D643-BE7C-CCE8B373AEB0}" srcOrd="0" destOrd="0" presId="urn:microsoft.com/office/officeart/2005/8/layout/hierarchy5"/>
    <dgm:cxn modelId="{0426C7C7-06C0-7F4F-8999-6176416A3760}" type="presOf" srcId="{4B011168-B5CC-9F46-89C8-908BF1F58A7F}" destId="{B3FD407A-D98A-0343-BDD4-3E4AADD4837E}" srcOrd="1" destOrd="0" presId="urn:microsoft.com/office/officeart/2005/8/layout/hierarchy5"/>
    <dgm:cxn modelId="{126D48E3-5A3E-D247-882C-15357600C621}" srcId="{0F670271-C92C-2446-B409-14A3D1EE139C}" destId="{9F878BA0-E95E-1F43-AA5C-FDCBF105E573}" srcOrd="3" destOrd="0" parTransId="{1882CC72-55E4-3C4D-8AE1-9F242F8857F1}" sibTransId="{166FE67C-F509-424A-8B04-E7538F674AA1}"/>
    <dgm:cxn modelId="{015F82F9-A4A9-114E-8D0D-41EE5241D175}" type="presOf" srcId="{9A46CF51-C721-344A-BD18-C5074360EAF0}" destId="{F6EB24E9-3A93-3942-BCB8-4857911BF596}" srcOrd="1" destOrd="0" presId="urn:microsoft.com/office/officeart/2005/8/layout/hierarchy5"/>
    <dgm:cxn modelId="{2D37CDEE-6005-5344-ABCC-099435B3882A}" type="presParOf" srcId="{DFFF21D2-1B9E-9349-9A9A-90CF9E2864DA}" destId="{746C8CD1-6029-6C49-ADA8-2ACC785843CC}" srcOrd="0" destOrd="0" presId="urn:microsoft.com/office/officeart/2005/8/layout/hierarchy5"/>
    <dgm:cxn modelId="{AE250D51-7975-714B-9CDF-00FC3D857D7E}" type="presParOf" srcId="{746C8CD1-6029-6C49-ADA8-2ACC785843CC}" destId="{E868BD5A-D78B-4341-A6AB-EC497F97E850}" srcOrd="0" destOrd="0" presId="urn:microsoft.com/office/officeart/2005/8/layout/hierarchy5"/>
    <dgm:cxn modelId="{9DFCDA89-3116-D646-93E1-B4D1B72D2229}" type="presParOf" srcId="{746C8CD1-6029-6C49-ADA8-2ACC785843CC}" destId="{EF2ABBCC-DF96-CC44-B875-BC5D90BAE818}" srcOrd="1" destOrd="0" presId="urn:microsoft.com/office/officeart/2005/8/layout/hierarchy5"/>
    <dgm:cxn modelId="{66854D75-56D1-4340-956E-0401A8B9CB9F}" type="presParOf" srcId="{EF2ABBCC-DF96-CC44-B875-BC5D90BAE818}" destId="{4EC50F7A-3370-6F46-AF08-BC7C24AEA95E}" srcOrd="0" destOrd="0" presId="urn:microsoft.com/office/officeart/2005/8/layout/hierarchy5"/>
    <dgm:cxn modelId="{A6BEE6A1-45ED-3145-9CBA-B56E0CDFFAD2}" type="presParOf" srcId="{4EC50F7A-3370-6F46-AF08-BC7C24AEA95E}" destId="{7A21F32A-0862-E84E-A180-219751C52213}" srcOrd="0" destOrd="0" presId="urn:microsoft.com/office/officeart/2005/8/layout/hierarchy5"/>
    <dgm:cxn modelId="{EB98638A-A2EF-BD4C-BF76-636607E52D04}" type="presParOf" srcId="{4EC50F7A-3370-6F46-AF08-BC7C24AEA95E}" destId="{3F5C9996-EF44-764A-A8B2-2475F67CD7DD}" srcOrd="1" destOrd="0" presId="urn:microsoft.com/office/officeart/2005/8/layout/hierarchy5"/>
    <dgm:cxn modelId="{7B1FF5A5-75B2-324E-BF5C-3A3375614516}" type="presParOf" srcId="{3F5C9996-EF44-764A-A8B2-2475F67CD7DD}" destId="{31AE0207-A375-2447-95EB-9D401891856E}" srcOrd="0" destOrd="0" presId="urn:microsoft.com/office/officeart/2005/8/layout/hierarchy5"/>
    <dgm:cxn modelId="{3C0AB2BB-E850-1848-8C0C-29000D7C582B}" type="presParOf" srcId="{31AE0207-A375-2447-95EB-9D401891856E}" destId="{EFC69232-1563-3C48-9277-64C178382305}" srcOrd="0" destOrd="0" presId="urn:microsoft.com/office/officeart/2005/8/layout/hierarchy5"/>
    <dgm:cxn modelId="{16FCA658-F649-E943-BE2C-3F2CFADED827}" type="presParOf" srcId="{3F5C9996-EF44-764A-A8B2-2475F67CD7DD}" destId="{6FFC04FF-06F4-0D4B-AEE4-A3B704ED0CA4}" srcOrd="1" destOrd="0" presId="urn:microsoft.com/office/officeart/2005/8/layout/hierarchy5"/>
    <dgm:cxn modelId="{12507650-7D1D-1D4B-9020-FFF2B40FBF66}" type="presParOf" srcId="{6FFC04FF-06F4-0D4B-AEE4-A3B704ED0CA4}" destId="{6FBC8FBD-FB2B-2746-A842-E64C6D4533E4}" srcOrd="0" destOrd="0" presId="urn:microsoft.com/office/officeart/2005/8/layout/hierarchy5"/>
    <dgm:cxn modelId="{D0EF9686-EDEF-DC4C-BC69-E1E32FD448C7}" type="presParOf" srcId="{6FFC04FF-06F4-0D4B-AEE4-A3B704ED0CA4}" destId="{4881E59D-802B-B74D-B084-EBEB533FCDD1}" srcOrd="1" destOrd="0" presId="urn:microsoft.com/office/officeart/2005/8/layout/hierarchy5"/>
    <dgm:cxn modelId="{C88EA5C0-7EC8-4D47-8361-1501CA2B7C52}" type="presParOf" srcId="{4881E59D-802B-B74D-B084-EBEB533FCDD1}" destId="{9B64DD9C-21F2-FC40-9A3E-C36889AA451C}" srcOrd="0" destOrd="0" presId="urn:microsoft.com/office/officeart/2005/8/layout/hierarchy5"/>
    <dgm:cxn modelId="{54EF3642-5A00-EF40-8B6E-826C2746C838}" type="presParOf" srcId="{9B64DD9C-21F2-FC40-9A3E-C36889AA451C}" destId="{0BF6D1A9-7447-744E-8256-C4249DAA8B19}" srcOrd="0" destOrd="0" presId="urn:microsoft.com/office/officeart/2005/8/layout/hierarchy5"/>
    <dgm:cxn modelId="{A3AC2620-EA9F-F341-896A-BD350D2CD3BE}" type="presParOf" srcId="{4881E59D-802B-B74D-B084-EBEB533FCDD1}" destId="{CDE29505-7821-5544-8A32-0AA5827D08A1}" srcOrd="1" destOrd="0" presId="urn:microsoft.com/office/officeart/2005/8/layout/hierarchy5"/>
    <dgm:cxn modelId="{B0DBAF15-4977-944F-B549-C4D2A2285C18}" type="presParOf" srcId="{CDE29505-7821-5544-8A32-0AA5827D08A1}" destId="{47893A49-0C1D-D643-BE7C-CCE8B373AEB0}" srcOrd="0" destOrd="0" presId="urn:microsoft.com/office/officeart/2005/8/layout/hierarchy5"/>
    <dgm:cxn modelId="{3E999659-4AF4-B841-B5B5-86D218A157B1}" type="presParOf" srcId="{CDE29505-7821-5544-8A32-0AA5827D08A1}" destId="{2EE11F1B-FD14-6A4E-B2D7-4AE3431C34D2}" srcOrd="1" destOrd="0" presId="urn:microsoft.com/office/officeart/2005/8/layout/hierarchy5"/>
    <dgm:cxn modelId="{9994E84F-9D7B-EE44-B7EB-8302C0418EE8}" type="presParOf" srcId="{3F5C9996-EF44-764A-A8B2-2475F67CD7DD}" destId="{81225483-9323-5A4B-B8C6-B5836AE60176}" srcOrd="2" destOrd="0" presId="urn:microsoft.com/office/officeart/2005/8/layout/hierarchy5"/>
    <dgm:cxn modelId="{6148A594-3810-904C-8ABE-FD91E4FAE734}" type="presParOf" srcId="{81225483-9323-5A4B-B8C6-B5836AE60176}" destId="{74A62297-4B89-654C-AA71-457F4FF3DB85}" srcOrd="0" destOrd="0" presId="urn:microsoft.com/office/officeart/2005/8/layout/hierarchy5"/>
    <dgm:cxn modelId="{E4560A1A-FD74-1C4E-BF0D-8A9559D2FBA3}" type="presParOf" srcId="{3F5C9996-EF44-764A-A8B2-2475F67CD7DD}" destId="{7E1C120E-F534-104A-83ED-E033DB79EDA7}" srcOrd="3" destOrd="0" presId="urn:microsoft.com/office/officeart/2005/8/layout/hierarchy5"/>
    <dgm:cxn modelId="{E4F71E3C-D5D8-CB49-B5E3-32B491C21987}" type="presParOf" srcId="{7E1C120E-F534-104A-83ED-E033DB79EDA7}" destId="{F677FA85-2B6B-FD46-9614-36A04ADEFB54}" srcOrd="0" destOrd="0" presId="urn:microsoft.com/office/officeart/2005/8/layout/hierarchy5"/>
    <dgm:cxn modelId="{50A9A95C-4A44-1C40-8913-BE14A2AF37B7}" type="presParOf" srcId="{7E1C120E-F534-104A-83ED-E033DB79EDA7}" destId="{66062BED-7A74-D149-B663-D3100AAFB2ED}" srcOrd="1" destOrd="0" presId="urn:microsoft.com/office/officeart/2005/8/layout/hierarchy5"/>
    <dgm:cxn modelId="{C5A53EE0-9CED-B04D-A7CD-29031E09393D}" type="presParOf" srcId="{66062BED-7A74-D149-B663-D3100AAFB2ED}" destId="{866982C9-A973-4942-BF51-9BE2CFEF5707}" srcOrd="0" destOrd="0" presId="urn:microsoft.com/office/officeart/2005/8/layout/hierarchy5"/>
    <dgm:cxn modelId="{055F083B-7A2C-414E-930E-F2C50ED4C13A}" type="presParOf" srcId="{866982C9-A973-4942-BF51-9BE2CFEF5707}" destId="{B3FD407A-D98A-0343-BDD4-3E4AADD4837E}" srcOrd="0" destOrd="0" presId="urn:microsoft.com/office/officeart/2005/8/layout/hierarchy5"/>
    <dgm:cxn modelId="{1C7AC649-0BB5-3043-ADFF-237112416DAD}" type="presParOf" srcId="{66062BED-7A74-D149-B663-D3100AAFB2ED}" destId="{CB671616-043D-0447-954B-7625C4173941}" srcOrd="1" destOrd="0" presId="urn:microsoft.com/office/officeart/2005/8/layout/hierarchy5"/>
    <dgm:cxn modelId="{4AC60B0F-B242-9C47-BEA0-07D3FF8788E6}" type="presParOf" srcId="{CB671616-043D-0447-954B-7625C4173941}" destId="{3919DE54-5557-7B41-90E5-6E72FDF4F9F0}" srcOrd="0" destOrd="0" presId="urn:microsoft.com/office/officeart/2005/8/layout/hierarchy5"/>
    <dgm:cxn modelId="{0674B751-9AB3-F24B-9B73-7FD3947055F3}" type="presParOf" srcId="{CB671616-043D-0447-954B-7625C4173941}" destId="{722B109E-9A43-8346-88D4-7A1CD909C5D2}" srcOrd="1" destOrd="0" presId="urn:microsoft.com/office/officeart/2005/8/layout/hierarchy5"/>
    <dgm:cxn modelId="{5F8950A8-80A6-6043-B366-FD81A89CE888}" type="presParOf" srcId="{DFFF21D2-1B9E-9349-9A9A-90CF9E2864DA}" destId="{1832FBF3-BF02-4D4F-A7E1-AF1A6A494A3B}" srcOrd="1" destOrd="0" presId="urn:microsoft.com/office/officeart/2005/8/layout/hierarchy5"/>
    <dgm:cxn modelId="{7AE6D76D-F881-BE47-8DC5-F4C5C790BAE0}" type="presParOf" srcId="{1832FBF3-BF02-4D4F-A7E1-AF1A6A494A3B}" destId="{13E8B999-306C-9546-B47F-5322AF63E84B}" srcOrd="0" destOrd="0" presId="urn:microsoft.com/office/officeart/2005/8/layout/hierarchy5"/>
    <dgm:cxn modelId="{55C0AAEA-D33A-BF4E-A408-C84636DC58EC}" type="presParOf" srcId="{13E8B999-306C-9546-B47F-5322AF63E84B}" destId="{9B426BE0-3C8E-DC4F-9DD5-61CAEA568EF8}" srcOrd="0" destOrd="0" presId="urn:microsoft.com/office/officeart/2005/8/layout/hierarchy5"/>
    <dgm:cxn modelId="{775824B9-1224-B140-8303-B61F55D105B4}" type="presParOf" srcId="{13E8B999-306C-9546-B47F-5322AF63E84B}" destId="{DD56577E-D723-AF41-B30E-184C2C82D911}" srcOrd="1" destOrd="0" presId="urn:microsoft.com/office/officeart/2005/8/layout/hierarchy5"/>
    <dgm:cxn modelId="{130ACA2C-208F-0045-B90A-F115993161B7}" type="presParOf" srcId="{1832FBF3-BF02-4D4F-A7E1-AF1A6A494A3B}" destId="{F9FA2640-F696-B44C-B65D-8D672B034520}" srcOrd="1" destOrd="0" presId="urn:microsoft.com/office/officeart/2005/8/layout/hierarchy5"/>
    <dgm:cxn modelId="{63096883-68AC-5C4A-9854-00EEB7A7E337}" type="presParOf" srcId="{F9FA2640-F696-B44C-B65D-8D672B034520}" destId="{D0298A50-3B19-444E-A564-1D1616022765}" srcOrd="0" destOrd="0" presId="urn:microsoft.com/office/officeart/2005/8/layout/hierarchy5"/>
    <dgm:cxn modelId="{DD624709-444C-6543-8499-D2FF86C1D6E2}" type="presParOf" srcId="{1832FBF3-BF02-4D4F-A7E1-AF1A6A494A3B}" destId="{D62469DC-86F4-3E40-9231-C0CC013ABCA5}" srcOrd="2" destOrd="0" presId="urn:microsoft.com/office/officeart/2005/8/layout/hierarchy5"/>
    <dgm:cxn modelId="{579E51F8-8CD1-8042-8F14-F5B46F7AFE72}" type="presParOf" srcId="{D62469DC-86F4-3E40-9231-C0CC013ABCA5}" destId="{14854F06-6FAD-D246-8BD8-194A129A6F09}" srcOrd="0" destOrd="0" presId="urn:microsoft.com/office/officeart/2005/8/layout/hierarchy5"/>
    <dgm:cxn modelId="{B4148DD6-6EAA-CE46-AC25-E56F0BB24EAA}" type="presParOf" srcId="{D62469DC-86F4-3E40-9231-C0CC013ABCA5}" destId="{F6EB24E9-3A93-3942-BCB8-4857911BF596}" srcOrd="1" destOrd="0" presId="urn:microsoft.com/office/officeart/2005/8/layout/hierarchy5"/>
    <dgm:cxn modelId="{65B99386-ABB1-2F46-BBD9-2F5C1A838BEA}" type="presParOf" srcId="{1832FBF3-BF02-4D4F-A7E1-AF1A6A494A3B}" destId="{4E43A9C6-5A6A-6D43-9DBC-890EC555CD14}" srcOrd="3" destOrd="0" presId="urn:microsoft.com/office/officeart/2005/8/layout/hierarchy5"/>
    <dgm:cxn modelId="{9A25F004-A4DB-474A-A189-B748248B8431}" type="presParOf" srcId="{4E43A9C6-5A6A-6D43-9DBC-890EC555CD14}" destId="{CC697447-F920-824F-86BD-0FB9F451821C}" srcOrd="0" destOrd="0" presId="urn:microsoft.com/office/officeart/2005/8/layout/hierarchy5"/>
    <dgm:cxn modelId="{1C318AD9-9164-B54E-9CF2-D835644351FB}" type="presParOf" srcId="{1832FBF3-BF02-4D4F-A7E1-AF1A6A494A3B}" destId="{12FDB557-E0F4-D545-8EB2-364E1B937FE1}" srcOrd="4" destOrd="0" presId="urn:microsoft.com/office/officeart/2005/8/layout/hierarchy5"/>
    <dgm:cxn modelId="{192E71B4-B309-B348-BD0F-C3EB85D34A5F}" type="presParOf" srcId="{12FDB557-E0F4-D545-8EB2-364E1B937FE1}" destId="{B5E7F258-019C-F74B-AAD0-3134A0B01AC3}" srcOrd="0" destOrd="0" presId="urn:microsoft.com/office/officeart/2005/8/layout/hierarchy5"/>
    <dgm:cxn modelId="{F33A8F30-CCAA-4945-8CD1-B749C1AD98BF}" type="presParOf" srcId="{12FDB557-E0F4-D545-8EB2-364E1B937FE1}" destId="{D3174910-CA89-0744-A42D-990F03C3B93F}"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1F8AE8-BAA6-1940-9E0F-DA2AC2C62BDC}" type="doc">
      <dgm:prSet loTypeId="urn:microsoft.com/office/officeart/2005/8/layout/bProcess3" loCatId="" qsTypeId="urn:microsoft.com/office/officeart/2005/8/quickstyle/simple1" qsCatId="simple" csTypeId="urn:microsoft.com/office/officeart/2005/8/colors/accent1_2" csCatId="accent1" phldr="1"/>
      <dgm:spPr/>
      <dgm:t>
        <a:bodyPr/>
        <a:lstStyle/>
        <a:p>
          <a:endParaRPr lang="en-US"/>
        </a:p>
      </dgm:t>
    </dgm:pt>
    <dgm:pt modelId="{AF9936D8-03E8-1442-8B20-52DCB1CA381C}">
      <dgm:prSet phldrT="[Text]" custT="1"/>
      <dgm:spPr>
        <a:solidFill>
          <a:schemeClr val="accent6">
            <a:lumMod val="50000"/>
          </a:schemeClr>
        </a:solidFill>
      </dgm:spPr>
      <dgm:t>
        <a:bodyPr/>
        <a:lstStyle/>
        <a:p>
          <a:r>
            <a:rPr lang="en-ID" sz="1400" b="1" dirty="0"/>
            <a:t>Social Sciences is a field of human knowledge that relates to all aspects of the lives of human groups. This may change with changes in human </a:t>
          </a:r>
          <a:r>
            <a:rPr lang="en-ID" sz="1400" b="1" dirty="0" err="1"/>
            <a:t>behavior</a:t>
          </a:r>
          <a:r>
            <a:rPr lang="en-ID" sz="1400" b="1" dirty="0"/>
            <a:t>. This scientific discipline is concerned with the systematic study of social phenomena, which relate to institutions, the functioning of human society, and the interpersonal relationships of individuals as members of society.</a:t>
          </a:r>
          <a:endParaRPr lang="en-US" sz="1400" b="1" dirty="0"/>
        </a:p>
      </dgm:t>
    </dgm:pt>
    <dgm:pt modelId="{29969718-0BF8-4A4C-AE1E-BE98B0B59FF6}" type="parTrans" cxnId="{455A2497-1528-BD43-842D-60A7DB3E3FB6}">
      <dgm:prSet/>
      <dgm:spPr/>
      <dgm:t>
        <a:bodyPr/>
        <a:lstStyle/>
        <a:p>
          <a:endParaRPr lang="en-US"/>
        </a:p>
      </dgm:t>
    </dgm:pt>
    <dgm:pt modelId="{88669D41-B075-7F47-A938-0EB7D7097EBD}" type="sibTrans" cxnId="{455A2497-1528-BD43-842D-60A7DB3E3FB6}">
      <dgm:prSet/>
      <dgm:spPr>
        <a:ln w="38100"/>
      </dgm:spPr>
      <dgm:t>
        <a:bodyPr/>
        <a:lstStyle/>
        <a:p>
          <a:endParaRPr lang="en-US"/>
        </a:p>
      </dgm:t>
    </dgm:pt>
    <dgm:pt modelId="{2BB9D211-8B8A-7849-8235-AAB0291735B6}">
      <dgm:prSet phldrT="[Text]" custT="1"/>
      <dgm:spPr>
        <a:solidFill>
          <a:schemeClr val="accent6">
            <a:lumMod val="75000"/>
          </a:schemeClr>
        </a:solidFill>
      </dgm:spPr>
      <dgm:t>
        <a:bodyPr/>
        <a:lstStyle/>
        <a:p>
          <a:r>
            <a:rPr lang="en-ID" sz="1600" b="1" dirty="0"/>
            <a:t>Meanwhile, Natural Science is a branch of science that seeks to explain the rules that govern nature using empirical and scientific methods.</a:t>
          </a:r>
          <a:endParaRPr lang="en-US" sz="1600" b="1" dirty="0">
            <a:solidFill>
              <a:srgbClr val="FFFF00"/>
            </a:solidFill>
          </a:endParaRPr>
        </a:p>
      </dgm:t>
    </dgm:pt>
    <dgm:pt modelId="{5FEF1920-4734-4F4E-8708-A185A7F54BB0}" type="parTrans" cxnId="{401B7904-1772-BD4D-90D7-72805AFB0D7A}">
      <dgm:prSet/>
      <dgm:spPr/>
      <dgm:t>
        <a:bodyPr/>
        <a:lstStyle/>
        <a:p>
          <a:endParaRPr lang="en-US"/>
        </a:p>
      </dgm:t>
    </dgm:pt>
    <dgm:pt modelId="{898743A5-87C6-E84D-87C6-C30E43E21800}" type="sibTrans" cxnId="{401B7904-1772-BD4D-90D7-72805AFB0D7A}">
      <dgm:prSet/>
      <dgm:spPr>
        <a:ln w="38100"/>
      </dgm:spPr>
      <dgm:t>
        <a:bodyPr/>
        <a:lstStyle/>
        <a:p>
          <a:endParaRPr lang="en-US"/>
        </a:p>
      </dgm:t>
    </dgm:pt>
    <dgm:pt modelId="{39988576-395A-164E-AAA7-4AC83F6588D1}">
      <dgm:prSet phldrT="[Text]" custT="1"/>
      <dgm:spPr>
        <a:solidFill>
          <a:schemeClr val="accent6">
            <a:lumMod val="60000"/>
            <a:lumOff val="40000"/>
          </a:schemeClr>
        </a:solidFill>
      </dgm:spPr>
      <dgm:t>
        <a:bodyPr/>
        <a:lstStyle/>
        <a:p>
          <a:r>
            <a:rPr lang="en-ID" sz="1600" b="1" dirty="0">
              <a:solidFill>
                <a:schemeClr val="tx1"/>
              </a:solidFill>
            </a:rPr>
            <a:t>Natural Science is concerned with the description, explanation, prediction and understanding of natural phenomena, basically based on observational and empirical evidence. Fields of study in Natural Sciences include Physics, Astronomy, Chemistry, Biology, Geology, Astronomy</a:t>
          </a:r>
          <a:endParaRPr lang="en-US" sz="1600" b="1" dirty="0">
            <a:solidFill>
              <a:schemeClr val="tx1"/>
            </a:solidFill>
          </a:endParaRPr>
        </a:p>
      </dgm:t>
    </dgm:pt>
    <dgm:pt modelId="{BB171252-29E7-294B-814F-741D49E15FFE}" type="parTrans" cxnId="{7AB1660D-D5E0-234A-9DC5-5CB437290236}">
      <dgm:prSet/>
      <dgm:spPr/>
      <dgm:t>
        <a:bodyPr/>
        <a:lstStyle/>
        <a:p>
          <a:endParaRPr lang="en-US"/>
        </a:p>
      </dgm:t>
    </dgm:pt>
    <dgm:pt modelId="{30CA6827-B8D4-4D4B-8127-C4020E5957ED}" type="sibTrans" cxnId="{7AB1660D-D5E0-234A-9DC5-5CB437290236}">
      <dgm:prSet/>
      <dgm:spPr>
        <a:ln w="38100"/>
      </dgm:spPr>
      <dgm:t>
        <a:bodyPr/>
        <a:lstStyle/>
        <a:p>
          <a:endParaRPr lang="en-US"/>
        </a:p>
      </dgm:t>
    </dgm:pt>
    <dgm:pt modelId="{FFD02E3B-BDDF-9A45-86FC-1430281231D0}">
      <dgm:prSet phldrT="[Text]" custT="1"/>
      <dgm:spPr>
        <a:solidFill>
          <a:schemeClr val="accent6">
            <a:lumMod val="40000"/>
            <a:lumOff val="60000"/>
          </a:schemeClr>
        </a:solidFill>
      </dgm:spPr>
      <dgm:t>
        <a:bodyPr/>
        <a:lstStyle/>
        <a:p>
          <a:r>
            <a:rPr lang="en-ID" sz="1600" b="1" dirty="0">
              <a:solidFill>
                <a:schemeClr val="tx1"/>
              </a:solidFill>
            </a:rPr>
            <a:t>Natural science or science is a way of using a system that relies on rational research on empirical fact testing. The aim of the scientific method is to obtain evidence that can be verified and can be replicated. Science makes no judgments and even shows "facts" that seem clear and supported by evidence (evidence base).</a:t>
          </a:r>
          <a:endParaRPr lang="en-US" sz="1600" b="1" dirty="0">
            <a:solidFill>
              <a:schemeClr val="tx1"/>
            </a:solidFill>
          </a:endParaRPr>
        </a:p>
      </dgm:t>
    </dgm:pt>
    <dgm:pt modelId="{6E4AFB8A-DEEE-274F-86D6-C74B2D98C09E}" type="parTrans" cxnId="{0C68D9DB-863B-144C-9360-3C3F65F2983F}">
      <dgm:prSet/>
      <dgm:spPr/>
      <dgm:t>
        <a:bodyPr/>
        <a:lstStyle/>
        <a:p>
          <a:endParaRPr lang="en-US"/>
        </a:p>
      </dgm:t>
    </dgm:pt>
    <dgm:pt modelId="{664EC218-D9E2-9148-BB26-61FCE7B776A7}" type="sibTrans" cxnId="{0C68D9DB-863B-144C-9360-3C3F65F2983F}">
      <dgm:prSet/>
      <dgm:spPr>
        <a:ln w="38100"/>
      </dgm:spPr>
      <dgm:t>
        <a:bodyPr/>
        <a:lstStyle/>
        <a:p>
          <a:endParaRPr lang="en-US"/>
        </a:p>
      </dgm:t>
    </dgm:pt>
    <dgm:pt modelId="{49E798B7-803F-DD48-93BF-6AA6D9680398}">
      <dgm:prSet phldrT="[Text]" custT="1"/>
      <dgm:spPr>
        <a:solidFill>
          <a:schemeClr val="accent6">
            <a:lumMod val="20000"/>
            <a:lumOff val="80000"/>
          </a:schemeClr>
        </a:solidFill>
      </dgm:spPr>
      <dgm:t>
        <a:bodyPr/>
        <a:lstStyle/>
        <a:p>
          <a:r>
            <a:rPr lang="en-ID" sz="1600" dirty="0">
              <a:solidFill>
                <a:schemeClr val="tx1"/>
              </a:solidFill>
            </a:rPr>
            <a:t>That's why social scientists want to solve social problems, and they think they can do it by applying scientific methods to human </a:t>
          </a:r>
          <a:r>
            <a:rPr lang="en-ID" sz="1600" dirty="0" err="1">
              <a:solidFill>
                <a:schemeClr val="tx1"/>
              </a:solidFill>
            </a:rPr>
            <a:t>behavior</a:t>
          </a:r>
          <a:r>
            <a:rPr lang="en-ID" sz="1600" dirty="0">
              <a:solidFill>
                <a:schemeClr val="tx1"/>
              </a:solidFill>
            </a:rPr>
            <a:t>. So the Social Sciences arose.</a:t>
          </a:r>
          <a:endParaRPr lang="en-US" sz="1600" dirty="0">
            <a:solidFill>
              <a:schemeClr val="tx1"/>
            </a:solidFill>
          </a:endParaRPr>
        </a:p>
      </dgm:t>
    </dgm:pt>
    <dgm:pt modelId="{EBC1EB72-B544-E047-8D10-82DD8C49D832}" type="parTrans" cxnId="{A825F95C-1883-7B4A-A2A0-3152ED9473BD}">
      <dgm:prSet/>
      <dgm:spPr/>
      <dgm:t>
        <a:bodyPr/>
        <a:lstStyle/>
        <a:p>
          <a:endParaRPr lang="en-US"/>
        </a:p>
      </dgm:t>
    </dgm:pt>
    <dgm:pt modelId="{43A19C4E-3C84-424C-BF17-AE84F9F09B18}" type="sibTrans" cxnId="{A825F95C-1883-7B4A-A2A0-3152ED9473BD}">
      <dgm:prSet/>
      <dgm:spPr/>
      <dgm:t>
        <a:bodyPr/>
        <a:lstStyle/>
        <a:p>
          <a:endParaRPr lang="en-US"/>
        </a:p>
      </dgm:t>
    </dgm:pt>
    <dgm:pt modelId="{5D340863-A3AA-664E-A393-70CC99CF5E28}" type="pres">
      <dgm:prSet presAssocID="{321F8AE8-BAA6-1940-9E0F-DA2AC2C62BDC}" presName="Name0" presStyleCnt="0">
        <dgm:presLayoutVars>
          <dgm:dir/>
          <dgm:resizeHandles val="exact"/>
        </dgm:presLayoutVars>
      </dgm:prSet>
      <dgm:spPr/>
    </dgm:pt>
    <dgm:pt modelId="{8139FA83-8F44-244B-9021-8AF763694858}" type="pres">
      <dgm:prSet presAssocID="{AF9936D8-03E8-1442-8B20-52DCB1CA381C}" presName="node" presStyleLbl="node1" presStyleIdx="0" presStyleCnt="5" custScaleY="132801" custLinFactNeighborX="-121" custLinFactNeighborY="823">
        <dgm:presLayoutVars>
          <dgm:bulletEnabled val="1"/>
        </dgm:presLayoutVars>
      </dgm:prSet>
      <dgm:spPr/>
    </dgm:pt>
    <dgm:pt modelId="{24D2FE01-3E63-CA4A-BA70-D32A881F4EB5}" type="pres">
      <dgm:prSet presAssocID="{88669D41-B075-7F47-A938-0EB7D7097EBD}" presName="sibTrans" presStyleLbl="sibTrans1D1" presStyleIdx="0" presStyleCnt="4"/>
      <dgm:spPr/>
    </dgm:pt>
    <dgm:pt modelId="{1C192434-E89C-0E45-893C-E139639B2D73}" type="pres">
      <dgm:prSet presAssocID="{88669D41-B075-7F47-A938-0EB7D7097EBD}" presName="connectorText" presStyleLbl="sibTrans1D1" presStyleIdx="0" presStyleCnt="4"/>
      <dgm:spPr/>
    </dgm:pt>
    <dgm:pt modelId="{467E18C0-14D1-AA4F-A49C-7EC2B80D9897}" type="pres">
      <dgm:prSet presAssocID="{2BB9D211-8B8A-7849-8235-AAB0291735B6}" presName="node" presStyleLbl="node1" presStyleIdx="1" presStyleCnt="5" custScaleY="133031">
        <dgm:presLayoutVars>
          <dgm:bulletEnabled val="1"/>
        </dgm:presLayoutVars>
      </dgm:prSet>
      <dgm:spPr/>
    </dgm:pt>
    <dgm:pt modelId="{EAAEF8C5-F3A2-644A-8C05-9EAE20BED749}" type="pres">
      <dgm:prSet presAssocID="{898743A5-87C6-E84D-87C6-C30E43E21800}" presName="sibTrans" presStyleLbl="sibTrans1D1" presStyleIdx="1" presStyleCnt="4"/>
      <dgm:spPr/>
    </dgm:pt>
    <dgm:pt modelId="{C0FE92EC-7C3D-B348-B3E1-7F8BC5BEED6D}" type="pres">
      <dgm:prSet presAssocID="{898743A5-87C6-E84D-87C6-C30E43E21800}" presName="connectorText" presStyleLbl="sibTrans1D1" presStyleIdx="1" presStyleCnt="4"/>
      <dgm:spPr/>
    </dgm:pt>
    <dgm:pt modelId="{DD7EC587-8F07-1444-B8C5-B9B9D6C40A36}" type="pres">
      <dgm:prSet presAssocID="{39988576-395A-164E-AAA7-4AC83F6588D1}" presName="node" presStyleLbl="node1" presStyleIdx="2" presStyleCnt="5" custScaleY="133497">
        <dgm:presLayoutVars>
          <dgm:bulletEnabled val="1"/>
        </dgm:presLayoutVars>
      </dgm:prSet>
      <dgm:spPr/>
    </dgm:pt>
    <dgm:pt modelId="{55D63C72-46A8-534E-B607-EBD910FC8729}" type="pres">
      <dgm:prSet presAssocID="{30CA6827-B8D4-4D4B-8127-C4020E5957ED}" presName="sibTrans" presStyleLbl="sibTrans1D1" presStyleIdx="2" presStyleCnt="4"/>
      <dgm:spPr/>
    </dgm:pt>
    <dgm:pt modelId="{8DC3CAC6-5C75-164A-BF0C-738C80B53E16}" type="pres">
      <dgm:prSet presAssocID="{30CA6827-B8D4-4D4B-8127-C4020E5957ED}" presName="connectorText" presStyleLbl="sibTrans1D1" presStyleIdx="2" presStyleCnt="4"/>
      <dgm:spPr/>
    </dgm:pt>
    <dgm:pt modelId="{D4CDD577-D3C8-394B-90A3-67D3DA0D20D4}" type="pres">
      <dgm:prSet presAssocID="{FFD02E3B-BDDF-9A45-86FC-1430281231D0}" presName="node" presStyleLbl="node1" presStyleIdx="3" presStyleCnt="5" custScaleX="174800" custScaleY="107381" custLinFactNeighborX="364">
        <dgm:presLayoutVars>
          <dgm:bulletEnabled val="1"/>
        </dgm:presLayoutVars>
      </dgm:prSet>
      <dgm:spPr/>
    </dgm:pt>
    <dgm:pt modelId="{859B21B3-07E9-AE44-84ED-D15D8D4F63DE}" type="pres">
      <dgm:prSet presAssocID="{664EC218-D9E2-9148-BB26-61FCE7B776A7}" presName="sibTrans" presStyleLbl="sibTrans1D1" presStyleIdx="3" presStyleCnt="4"/>
      <dgm:spPr/>
    </dgm:pt>
    <dgm:pt modelId="{AF3D2D17-1B9B-DE47-B78B-59B53020C267}" type="pres">
      <dgm:prSet presAssocID="{664EC218-D9E2-9148-BB26-61FCE7B776A7}" presName="connectorText" presStyleLbl="sibTrans1D1" presStyleIdx="3" presStyleCnt="4"/>
      <dgm:spPr/>
    </dgm:pt>
    <dgm:pt modelId="{BEC3DE10-7E3A-EE48-A447-4752E9F2590C}" type="pres">
      <dgm:prSet presAssocID="{49E798B7-803F-DD48-93BF-6AA6D9680398}" presName="node" presStyleLbl="node1" presStyleIdx="4" presStyleCnt="5" custScaleX="163137" custScaleY="107875" custLinFactNeighborX="62014">
        <dgm:presLayoutVars>
          <dgm:bulletEnabled val="1"/>
        </dgm:presLayoutVars>
      </dgm:prSet>
      <dgm:spPr/>
    </dgm:pt>
  </dgm:ptLst>
  <dgm:cxnLst>
    <dgm:cxn modelId="{401B7904-1772-BD4D-90D7-72805AFB0D7A}" srcId="{321F8AE8-BAA6-1940-9E0F-DA2AC2C62BDC}" destId="{2BB9D211-8B8A-7849-8235-AAB0291735B6}" srcOrd="1" destOrd="0" parTransId="{5FEF1920-4734-4F4E-8708-A185A7F54BB0}" sibTransId="{898743A5-87C6-E84D-87C6-C30E43E21800}"/>
    <dgm:cxn modelId="{7AB1660D-D5E0-234A-9DC5-5CB437290236}" srcId="{321F8AE8-BAA6-1940-9E0F-DA2AC2C62BDC}" destId="{39988576-395A-164E-AAA7-4AC83F6588D1}" srcOrd="2" destOrd="0" parTransId="{BB171252-29E7-294B-814F-741D49E15FFE}" sibTransId="{30CA6827-B8D4-4D4B-8127-C4020E5957ED}"/>
    <dgm:cxn modelId="{F4D3CD0E-184C-D34D-B176-E8056C711DAF}" type="presOf" srcId="{88669D41-B075-7F47-A938-0EB7D7097EBD}" destId="{1C192434-E89C-0E45-893C-E139639B2D73}" srcOrd="1" destOrd="0" presId="urn:microsoft.com/office/officeart/2005/8/layout/bProcess3"/>
    <dgm:cxn modelId="{3CB16A12-2321-1A47-AF39-21F13A5FBADD}" type="presOf" srcId="{664EC218-D9E2-9148-BB26-61FCE7B776A7}" destId="{AF3D2D17-1B9B-DE47-B78B-59B53020C267}" srcOrd="1" destOrd="0" presId="urn:microsoft.com/office/officeart/2005/8/layout/bProcess3"/>
    <dgm:cxn modelId="{67FE0040-8C72-D04C-9BC2-8EC6F1596644}" type="presOf" srcId="{49E798B7-803F-DD48-93BF-6AA6D9680398}" destId="{BEC3DE10-7E3A-EE48-A447-4752E9F2590C}" srcOrd="0" destOrd="0" presId="urn:microsoft.com/office/officeart/2005/8/layout/bProcess3"/>
    <dgm:cxn modelId="{A825F95C-1883-7B4A-A2A0-3152ED9473BD}" srcId="{321F8AE8-BAA6-1940-9E0F-DA2AC2C62BDC}" destId="{49E798B7-803F-DD48-93BF-6AA6D9680398}" srcOrd="4" destOrd="0" parTransId="{EBC1EB72-B544-E047-8D10-82DD8C49D832}" sibTransId="{43A19C4E-3C84-424C-BF17-AE84F9F09B18}"/>
    <dgm:cxn modelId="{EB859565-9D7D-394E-9FC7-732544D2BD03}" type="presOf" srcId="{88669D41-B075-7F47-A938-0EB7D7097EBD}" destId="{24D2FE01-3E63-CA4A-BA70-D32A881F4EB5}" srcOrd="0" destOrd="0" presId="urn:microsoft.com/office/officeart/2005/8/layout/bProcess3"/>
    <dgm:cxn modelId="{20C4866E-06EA-9B4D-B58A-6CC2A9635D4A}" type="presOf" srcId="{664EC218-D9E2-9148-BB26-61FCE7B776A7}" destId="{859B21B3-07E9-AE44-84ED-D15D8D4F63DE}" srcOrd="0" destOrd="0" presId="urn:microsoft.com/office/officeart/2005/8/layout/bProcess3"/>
    <dgm:cxn modelId="{068A8A81-D86A-2145-9B29-4324A510FB04}" type="presOf" srcId="{AF9936D8-03E8-1442-8B20-52DCB1CA381C}" destId="{8139FA83-8F44-244B-9021-8AF763694858}" srcOrd="0" destOrd="0" presId="urn:microsoft.com/office/officeart/2005/8/layout/bProcess3"/>
    <dgm:cxn modelId="{32909086-88E8-B544-9A37-92DA98EEDAA3}" type="presOf" srcId="{30CA6827-B8D4-4D4B-8127-C4020E5957ED}" destId="{55D63C72-46A8-534E-B607-EBD910FC8729}" srcOrd="0" destOrd="0" presId="urn:microsoft.com/office/officeart/2005/8/layout/bProcess3"/>
    <dgm:cxn modelId="{A8499C95-611E-B941-B100-A1C3B66F904D}" type="presOf" srcId="{39988576-395A-164E-AAA7-4AC83F6588D1}" destId="{DD7EC587-8F07-1444-B8C5-B9B9D6C40A36}" srcOrd="0" destOrd="0" presId="urn:microsoft.com/office/officeart/2005/8/layout/bProcess3"/>
    <dgm:cxn modelId="{455A2497-1528-BD43-842D-60A7DB3E3FB6}" srcId="{321F8AE8-BAA6-1940-9E0F-DA2AC2C62BDC}" destId="{AF9936D8-03E8-1442-8B20-52DCB1CA381C}" srcOrd="0" destOrd="0" parTransId="{29969718-0BF8-4A4C-AE1E-BE98B0B59FF6}" sibTransId="{88669D41-B075-7F47-A938-0EB7D7097EBD}"/>
    <dgm:cxn modelId="{269D46AC-94F3-014D-8FB1-1FA0A9F84BCD}" type="presOf" srcId="{321F8AE8-BAA6-1940-9E0F-DA2AC2C62BDC}" destId="{5D340863-A3AA-664E-A393-70CC99CF5E28}" srcOrd="0" destOrd="0" presId="urn:microsoft.com/office/officeart/2005/8/layout/bProcess3"/>
    <dgm:cxn modelId="{AF3D69AD-FCBD-1B43-B055-DCC4429FEBDA}" type="presOf" srcId="{30CA6827-B8D4-4D4B-8127-C4020E5957ED}" destId="{8DC3CAC6-5C75-164A-BF0C-738C80B53E16}" srcOrd="1" destOrd="0" presId="urn:microsoft.com/office/officeart/2005/8/layout/bProcess3"/>
    <dgm:cxn modelId="{CB4550BA-9519-0C43-B752-1F86822316A1}" type="presOf" srcId="{898743A5-87C6-E84D-87C6-C30E43E21800}" destId="{EAAEF8C5-F3A2-644A-8C05-9EAE20BED749}" srcOrd="0" destOrd="0" presId="urn:microsoft.com/office/officeart/2005/8/layout/bProcess3"/>
    <dgm:cxn modelId="{89CDA7D3-4262-4A42-8529-7066110FE7A3}" type="presOf" srcId="{898743A5-87C6-E84D-87C6-C30E43E21800}" destId="{C0FE92EC-7C3D-B348-B3E1-7F8BC5BEED6D}" srcOrd="1" destOrd="0" presId="urn:microsoft.com/office/officeart/2005/8/layout/bProcess3"/>
    <dgm:cxn modelId="{0C68D9DB-863B-144C-9360-3C3F65F2983F}" srcId="{321F8AE8-BAA6-1940-9E0F-DA2AC2C62BDC}" destId="{FFD02E3B-BDDF-9A45-86FC-1430281231D0}" srcOrd="3" destOrd="0" parTransId="{6E4AFB8A-DEEE-274F-86D6-C74B2D98C09E}" sibTransId="{664EC218-D9E2-9148-BB26-61FCE7B776A7}"/>
    <dgm:cxn modelId="{FE53DAF0-917D-4B47-A300-BCA4B8CABFEE}" type="presOf" srcId="{FFD02E3B-BDDF-9A45-86FC-1430281231D0}" destId="{D4CDD577-D3C8-394B-90A3-67D3DA0D20D4}" srcOrd="0" destOrd="0" presId="urn:microsoft.com/office/officeart/2005/8/layout/bProcess3"/>
    <dgm:cxn modelId="{D58ED0FB-4598-DC41-B023-E011F69CFDE4}" type="presOf" srcId="{2BB9D211-8B8A-7849-8235-AAB0291735B6}" destId="{467E18C0-14D1-AA4F-A49C-7EC2B80D9897}" srcOrd="0" destOrd="0" presId="urn:microsoft.com/office/officeart/2005/8/layout/bProcess3"/>
    <dgm:cxn modelId="{1CF3200F-E446-C84B-ACBE-A1009A294F96}" type="presParOf" srcId="{5D340863-A3AA-664E-A393-70CC99CF5E28}" destId="{8139FA83-8F44-244B-9021-8AF763694858}" srcOrd="0" destOrd="0" presId="urn:microsoft.com/office/officeart/2005/8/layout/bProcess3"/>
    <dgm:cxn modelId="{C61187EF-7207-984A-BCA9-612222DE6730}" type="presParOf" srcId="{5D340863-A3AA-664E-A393-70CC99CF5E28}" destId="{24D2FE01-3E63-CA4A-BA70-D32A881F4EB5}" srcOrd="1" destOrd="0" presId="urn:microsoft.com/office/officeart/2005/8/layout/bProcess3"/>
    <dgm:cxn modelId="{04B9C83E-A684-C347-9EB3-903D9BED041A}" type="presParOf" srcId="{24D2FE01-3E63-CA4A-BA70-D32A881F4EB5}" destId="{1C192434-E89C-0E45-893C-E139639B2D73}" srcOrd="0" destOrd="0" presId="urn:microsoft.com/office/officeart/2005/8/layout/bProcess3"/>
    <dgm:cxn modelId="{6B788A04-4D19-A94A-AD02-910CBB531399}" type="presParOf" srcId="{5D340863-A3AA-664E-A393-70CC99CF5E28}" destId="{467E18C0-14D1-AA4F-A49C-7EC2B80D9897}" srcOrd="2" destOrd="0" presId="urn:microsoft.com/office/officeart/2005/8/layout/bProcess3"/>
    <dgm:cxn modelId="{E7B7560C-62B1-0C4C-8720-02B6725FBC65}" type="presParOf" srcId="{5D340863-A3AA-664E-A393-70CC99CF5E28}" destId="{EAAEF8C5-F3A2-644A-8C05-9EAE20BED749}" srcOrd="3" destOrd="0" presId="urn:microsoft.com/office/officeart/2005/8/layout/bProcess3"/>
    <dgm:cxn modelId="{3BC68A76-1D07-0146-AC27-58328F218BDF}" type="presParOf" srcId="{EAAEF8C5-F3A2-644A-8C05-9EAE20BED749}" destId="{C0FE92EC-7C3D-B348-B3E1-7F8BC5BEED6D}" srcOrd="0" destOrd="0" presId="urn:microsoft.com/office/officeart/2005/8/layout/bProcess3"/>
    <dgm:cxn modelId="{66C4E541-5999-A248-9E00-3B7CD5C922F6}" type="presParOf" srcId="{5D340863-A3AA-664E-A393-70CC99CF5E28}" destId="{DD7EC587-8F07-1444-B8C5-B9B9D6C40A36}" srcOrd="4" destOrd="0" presId="urn:microsoft.com/office/officeart/2005/8/layout/bProcess3"/>
    <dgm:cxn modelId="{217FAA69-8106-DE4D-BB98-D4B6B3FE88E9}" type="presParOf" srcId="{5D340863-A3AA-664E-A393-70CC99CF5E28}" destId="{55D63C72-46A8-534E-B607-EBD910FC8729}" srcOrd="5" destOrd="0" presId="urn:microsoft.com/office/officeart/2005/8/layout/bProcess3"/>
    <dgm:cxn modelId="{83094B4C-C7F5-8A41-87C0-A8FEFEA92FAB}" type="presParOf" srcId="{55D63C72-46A8-534E-B607-EBD910FC8729}" destId="{8DC3CAC6-5C75-164A-BF0C-738C80B53E16}" srcOrd="0" destOrd="0" presId="urn:microsoft.com/office/officeart/2005/8/layout/bProcess3"/>
    <dgm:cxn modelId="{93A17E41-F098-4446-9C02-31F207F1AAFA}" type="presParOf" srcId="{5D340863-A3AA-664E-A393-70CC99CF5E28}" destId="{D4CDD577-D3C8-394B-90A3-67D3DA0D20D4}" srcOrd="6" destOrd="0" presId="urn:microsoft.com/office/officeart/2005/8/layout/bProcess3"/>
    <dgm:cxn modelId="{03124E3C-6316-A94C-B5BA-8CF3191E9AE9}" type="presParOf" srcId="{5D340863-A3AA-664E-A393-70CC99CF5E28}" destId="{859B21B3-07E9-AE44-84ED-D15D8D4F63DE}" srcOrd="7" destOrd="0" presId="urn:microsoft.com/office/officeart/2005/8/layout/bProcess3"/>
    <dgm:cxn modelId="{66DFC7E2-CB03-4348-A4AB-622F7916FE02}" type="presParOf" srcId="{859B21B3-07E9-AE44-84ED-D15D8D4F63DE}" destId="{AF3D2D17-1B9B-DE47-B78B-59B53020C267}" srcOrd="0" destOrd="0" presId="urn:microsoft.com/office/officeart/2005/8/layout/bProcess3"/>
    <dgm:cxn modelId="{3A656139-EC7E-4E47-823C-0807F1606B01}" type="presParOf" srcId="{5D340863-A3AA-664E-A393-70CC99CF5E28}" destId="{BEC3DE10-7E3A-EE48-A447-4752E9F2590C}" srcOrd="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C59263-5E2C-0948-805D-F1057605C152}"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n-US"/>
        </a:p>
      </dgm:t>
    </dgm:pt>
    <dgm:pt modelId="{235CDDD5-5925-DA4D-8B73-3DE61C33BA73}">
      <dgm:prSet phldrT="[Text]"/>
      <dgm:spPr>
        <a:solidFill>
          <a:srgbClr val="FF0000"/>
        </a:solidFill>
      </dgm:spPr>
      <dgm:t>
        <a:bodyPr/>
        <a:lstStyle/>
        <a:p>
          <a:r>
            <a:rPr lang="en-ID" b="1" dirty="0">
              <a:solidFill>
                <a:schemeClr val="bg1"/>
              </a:solidFill>
            </a:rPr>
            <a:t>Social Sciences are closely related to Arts and Humanities because both relate to humans and their culture. In some ways, the Social Sciences are related to the Humanities in that they focus on the creative, emotional and self-feeling side of human experience, where the Humanities are more concerned with human expression, while the Social Sciences are more concerned with the basic elements of culture that determine general patterns of human </a:t>
          </a:r>
          <a:r>
            <a:rPr lang="en-ID" b="1" dirty="0" err="1">
              <a:solidFill>
                <a:schemeClr val="bg1"/>
              </a:solidFill>
            </a:rPr>
            <a:t>behavior</a:t>
          </a:r>
          <a:r>
            <a:rPr lang="en-ID" b="1" dirty="0">
              <a:solidFill>
                <a:schemeClr val="bg1"/>
              </a:solidFill>
            </a:rPr>
            <a:t>.</a:t>
          </a:r>
          <a:endParaRPr lang="en-US" b="1" dirty="0">
            <a:solidFill>
              <a:schemeClr val="bg1"/>
            </a:solidFill>
          </a:endParaRPr>
        </a:p>
      </dgm:t>
    </dgm:pt>
    <dgm:pt modelId="{F9EEB854-01AB-B94D-B991-0D8D94449386}" type="parTrans" cxnId="{139F169C-B71A-9E44-8CAB-7D53A12DC324}">
      <dgm:prSet/>
      <dgm:spPr/>
      <dgm:t>
        <a:bodyPr/>
        <a:lstStyle/>
        <a:p>
          <a:endParaRPr lang="en-US"/>
        </a:p>
      </dgm:t>
    </dgm:pt>
    <dgm:pt modelId="{9B70CFAC-5D57-A145-96EA-FB60A5B23BB2}" type="sibTrans" cxnId="{139F169C-B71A-9E44-8CAB-7D53A12DC324}">
      <dgm:prSet/>
      <dgm:spPr/>
      <dgm:t>
        <a:bodyPr/>
        <a:lstStyle/>
        <a:p>
          <a:endParaRPr lang="en-US"/>
        </a:p>
      </dgm:t>
    </dgm:pt>
    <dgm:pt modelId="{A4B5CED2-E8FE-EF42-A6D4-78FAF0F288E5}">
      <dgm:prSet phldrT="[Text]"/>
      <dgm:spPr>
        <a:solidFill>
          <a:srgbClr val="FFC000"/>
        </a:solidFill>
      </dgm:spPr>
      <dgm:t>
        <a:bodyPr/>
        <a:lstStyle/>
        <a:p>
          <a:r>
            <a:rPr lang="en-ID" b="1" dirty="0"/>
            <a:t>The humanities deal with specific aspects of human culture and are primarily concerned with our efforts to express spiritual and aesthetic values ​​and find meaning in life. The humanities are academic disciplines that study the human condition, using methods that are primarily analytical, critical, or speculative.</a:t>
          </a:r>
          <a:endParaRPr lang="en-US" b="1" dirty="0">
            <a:solidFill>
              <a:schemeClr val="tx1"/>
            </a:solidFill>
          </a:endParaRPr>
        </a:p>
      </dgm:t>
    </dgm:pt>
    <dgm:pt modelId="{EA2220ED-5663-A24A-8AF8-50F9238E0817}" type="parTrans" cxnId="{AEA51151-EF92-C144-9F8C-CA6EAD6E172F}">
      <dgm:prSet/>
      <dgm:spPr/>
      <dgm:t>
        <a:bodyPr/>
        <a:lstStyle/>
        <a:p>
          <a:endParaRPr lang="en-US"/>
        </a:p>
      </dgm:t>
    </dgm:pt>
    <dgm:pt modelId="{08CF3265-F708-7F41-B4AB-464E7A803814}" type="sibTrans" cxnId="{AEA51151-EF92-C144-9F8C-CA6EAD6E172F}">
      <dgm:prSet/>
      <dgm:spPr/>
      <dgm:t>
        <a:bodyPr/>
        <a:lstStyle/>
        <a:p>
          <a:endParaRPr lang="en-US"/>
        </a:p>
      </dgm:t>
    </dgm:pt>
    <dgm:pt modelId="{286E30D7-2541-AF4A-917E-06E8D1293E20}">
      <dgm:prSet phldrT="[Text]"/>
      <dgm:spPr>
        <a:solidFill>
          <a:srgbClr val="FFFF00"/>
        </a:solidFill>
      </dgm:spPr>
      <dgm:t>
        <a:bodyPr/>
        <a:lstStyle/>
        <a:p>
          <a:r>
            <a:rPr lang="en-ID" b="1" dirty="0"/>
            <a:t>Part of the goal of the Social Sciences is to study systematically all aspects of the human condition and human </a:t>
          </a:r>
          <a:r>
            <a:rPr lang="en-ID" b="1" dirty="0" err="1"/>
            <a:t>behavior</a:t>
          </a:r>
          <a:r>
            <a:rPr lang="en-ID" b="1" dirty="0"/>
            <a:t>, using methodology borrowed from the Natural Sciences wherever possible. This insistence on systematic and methodical study is what differentiates the Social Sciences from Philosophy, Arts, and Literature (Humanities).</a:t>
          </a:r>
          <a:endParaRPr lang="en-US" b="1" dirty="0">
            <a:solidFill>
              <a:srgbClr val="FF0000"/>
            </a:solidFill>
          </a:endParaRPr>
        </a:p>
      </dgm:t>
    </dgm:pt>
    <dgm:pt modelId="{39C3796E-272B-4049-A43F-D6FA41417800}" type="parTrans" cxnId="{1B9F5810-B2A8-7E4D-AA4F-16A3FCDA1584}">
      <dgm:prSet/>
      <dgm:spPr/>
      <dgm:t>
        <a:bodyPr/>
        <a:lstStyle/>
        <a:p>
          <a:endParaRPr lang="en-US"/>
        </a:p>
      </dgm:t>
    </dgm:pt>
    <dgm:pt modelId="{1ED6531C-3BD0-624F-802B-B094B7E241B3}" type="sibTrans" cxnId="{1B9F5810-B2A8-7E4D-AA4F-16A3FCDA1584}">
      <dgm:prSet/>
      <dgm:spPr/>
      <dgm:t>
        <a:bodyPr/>
        <a:lstStyle/>
        <a:p>
          <a:endParaRPr lang="en-US"/>
        </a:p>
      </dgm:t>
    </dgm:pt>
    <dgm:pt modelId="{275BFDEA-06C4-3B4A-9219-FD908936CE89}">
      <dgm:prSet phldrT="[Text]"/>
      <dgm:spPr>
        <a:solidFill>
          <a:srgbClr val="00B050"/>
        </a:solidFill>
        <a:ln>
          <a:solidFill>
            <a:srgbClr val="00B050"/>
          </a:solidFill>
        </a:ln>
      </dgm:spPr>
      <dgm:t>
        <a:bodyPr/>
        <a:lstStyle/>
        <a:p>
          <a:r>
            <a:rPr lang="en-ID" b="1" dirty="0">
              <a:solidFill>
                <a:schemeClr val="bg1"/>
              </a:solidFill>
            </a:rPr>
            <a:t>Artists, poets, and philosophers express their insights into human </a:t>
          </a:r>
          <a:r>
            <a:rPr lang="en-ID" b="1" dirty="0" err="1">
              <a:solidFill>
                <a:schemeClr val="bg1"/>
              </a:solidFill>
            </a:rPr>
            <a:t>behavior</a:t>
          </a:r>
          <a:r>
            <a:rPr lang="en-ID" b="1" dirty="0">
              <a:solidFill>
                <a:schemeClr val="bg1"/>
              </a:solidFill>
            </a:rPr>
            <a:t> by utilizing tools such as intuition, imagination, authority, tradition, rational thought, and common sense. This tool is available to all of us and we use it every day. Unfortunately, these tools have major shortcomings: they are not always accurate and comprehensive, and are often </a:t>
          </a:r>
          <a:r>
            <a:rPr lang="en-ID" b="1" dirty="0" err="1">
              <a:solidFill>
                <a:schemeClr val="bg1"/>
              </a:solidFill>
            </a:rPr>
            <a:t>colored</a:t>
          </a:r>
          <a:r>
            <a:rPr lang="en-ID" b="1" dirty="0">
              <a:solidFill>
                <a:schemeClr val="bg1"/>
              </a:solidFill>
            </a:rPr>
            <a:t> by individual or societal beliefs and prejudices.</a:t>
          </a:r>
          <a:endParaRPr lang="en-US" b="1" dirty="0">
            <a:solidFill>
              <a:schemeClr val="bg1"/>
            </a:solidFill>
          </a:endParaRPr>
        </a:p>
      </dgm:t>
    </dgm:pt>
    <dgm:pt modelId="{CC17A2A8-97FD-454F-B0C6-EE5CF68EA947}" type="parTrans" cxnId="{D25426F6-78C4-DF49-A59E-E0B2604A855E}">
      <dgm:prSet/>
      <dgm:spPr/>
      <dgm:t>
        <a:bodyPr/>
        <a:lstStyle/>
        <a:p>
          <a:endParaRPr lang="en-US"/>
        </a:p>
      </dgm:t>
    </dgm:pt>
    <dgm:pt modelId="{8140B3FF-4009-A64E-82A2-DA619CD113CA}" type="sibTrans" cxnId="{D25426F6-78C4-DF49-A59E-E0B2604A855E}">
      <dgm:prSet/>
      <dgm:spPr/>
      <dgm:t>
        <a:bodyPr/>
        <a:lstStyle/>
        <a:p>
          <a:endParaRPr lang="en-US"/>
        </a:p>
      </dgm:t>
    </dgm:pt>
    <dgm:pt modelId="{3843FAD9-1E0C-A840-9CDF-0EC8802F39AD}">
      <dgm:prSet phldrT="[Text]"/>
      <dgm:spPr>
        <a:solidFill>
          <a:srgbClr val="0432FF"/>
        </a:solidFill>
      </dgm:spPr>
      <dgm:t>
        <a:bodyPr/>
        <a:lstStyle/>
        <a:p>
          <a:r>
            <a:rPr lang="en-ID" b="1" dirty="0">
              <a:solidFill>
                <a:schemeClr val="bg1"/>
              </a:solidFill>
            </a:rPr>
            <a:t>Humanities refers to the study of the ways in which human experience is processed and documented, and includes the fields of Philosophy, Literature, Religion, History and Language (Ancient and Modern), Visual and Performing Arts (Music, Fine Arts, and Theatre Arts).</a:t>
          </a:r>
          <a:endParaRPr lang="en-US" b="1" dirty="0">
            <a:solidFill>
              <a:schemeClr val="bg1"/>
            </a:solidFill>
          </a:endParaRPr>
        </a:p>
      </dgm:t>
    </dgm:pt>
    <dgm:pt modelId="{34E7A09C-062F-AA40-90C3-343E9374DED3}" type="parTrans" cxnId="{5FA91BFF-28A6-1046-9669-B8FD82A00C57}">
      <dgm:prSet/>
      <dgm:spPr/>
      <dgm:t>
        <a:bodyPr/>
        <a:lstStyle/>
        <a:p>
          <a:endParaRPr lang="en-US"/>
        </a:p>
      </dgm:t>
    </dgm:pt>
    <dgm:pt modelId="{DD9ACB3A-5DDF-C341-BE6E-DC72F11A2A28}" type="sibTrans" cxnId="{5FA91BFF-28A6-1046-9669-B8FD82A00C57}">
      <dgm:prSet/>
      <dgm:spPr/>
      <dgm:t>
        <a:bodyPr/>
        <a:lstStyle/>
        <a:p>
          <a:endParaRPr lang="en-US"/>
        </a:p>
      </dgm:t>
    </dgm:pt>
    <dgm:pt modelId="{B9AEDDF4-FBBF-1C44-83B5-5E8023559539}" type="pres">
      <dgm:prSet presAssocID="{5DC59263-5E2C-0948-805D-F1057605C152}" presName="Name0" presStyleCnt="0">
        <dgm:presLayoutVars>
          <dgm:chMax val="7"/>
          <dgm:dir/>
          <dgm:animLvl val="lvl"/>
          <dgm:resizeHandles val="exact"/>
        </dgm:presLayoutVars>
      </dgm:prSet>
      <dgm:spPr/>
    </dgm:pt>
    <dgm:pt modelId="{53CD79CD-21BC-1342-8D57-D194FC22C9E6}" type="pres">
      <dgm:prSet presAssocID="{235CDDD5-5925-DA4D-8B73-3DE61C33BA73}" presName="circle1" presStyleLbl="node1" presStyleIdx="0" presStyleCnt="5"/>
      <dgm:spPr>
        <a:solidFill>
          <a:srgbClr val="FF0000"/>
        </a:solidFill>
      </dgm:spPr>
    </dgm:pt>
    <dgm:pt modelId="{4F72F080-0EDB-7B4C-9D2A-7FDD1C876B43}" type="pres">
      <dgm:prSet presAssocID="{235CDDD5-5925-DA4D-8B73-3DE61C33BA73}" presName="space" presStyleCnt="0"/>
      <dgm:spPr/>
    </dgm:pt>
    <dgm:pt modelId="{0199E403-521E-0247-9383-8DA5E31AD42B}" type="pres">
      <dgm:prSet presAssocID="{235CDDD5-5925-DA4D-8B73-3DE61C33BA73}" presName="rect1" presStyleLbl="alignAcc1" presStyleIdx="0" presStyleCnt="5"/>
      <dgm:spPr/>
    </dgm:pt>
    <dgm:pt modelId="{8EE4EB84-B5E9-C34E-9B47-06397C198615}" type="pres">
      <dgm:prSet presAssocID="{A4B5CED2-E8FE-EF42-A6D4-78FAF0F288E5}" presName="vertSpace2" presStyleLbl="node1" presStyleIdx="0" presStyleCnt="5"/>
      <dgm:spPr/>
    </dgm:pt>
    <dgm:pt modelId="{8C800936-E0F1-D841-8C67-47E76F0BA5A7}" type="pres">
      <dgm:prSet presAssocID="{A4B5CED2-E8FE-EF42-A6D4-78FAF0F288E5}" presName="circle2" presStyleLbl="node1" presStyleIdx="1" presStyleCnt="5"/>
      <dgm:spPr>
        <a:solidFill>
          <a:srgbClr val="FFC000"/>
        </a:solidFill>
      </dgm:spPr>
    </dgm:pt>
    <dgm:pt modelId="{1D1CB4A1-E22D-CF49-83C5-F0DBFAA07E74}" type="pres">
      <dgm:prSet presAssocID="{A4B5CED2-E8FE-EF42-A6D4-78FAF0F288E5}" presName="rect2" presStyleLbl="alignAcc1" presStyleIdx="1" presStyleCnt="5"/>
      <dgm:spPr/>
    </dgm:pt>
    <dgm:pt modelId="{949EC0E0-E0C9-CD4E-B49B-8B7BFD6BF029}" type="pres">
      <dgm:prSet presAssocID="{286E30D7-2541-AF4A-917E-06E8D1293E20}" presName="vertSpace3" presStyleLbl="node1" presStyleIdx="1" presStyleCnt="5"/>
      <dgm:spPr/>
    </dgm:pt>
    <dgm:pt modelId="{42508311-FC0D-224D-A6FE-EC1BCD8E3732}" type="pres">
      <dgm:prSet presAssocID="{286E30D7-2541-AF4A-917E-06E8D1293E20}" presName="circle3" presStyleLbl="node1" presStyleIdx="2" presStyleCnt="5"/>
      <dgm:spPr>
        <a:solidFill>
          <a:srgbClr val="FFFF00"/>
        </a:solidFill>
      </dgm:spPr>
    </dgm:pt>
    <dgm:pt modelId="{FB7B7D38-FF36-794A-93DF-4860712CCC91}" type="pres">
      <dgm:prSet presAssocID="{286E30D7-2541-AF4A-917E-06E8D1293E20}" presName="rect3" presStyleLbl="alignAcc1" presStyleIdx="2" presStyleCnt="5"/>
      <dgm:spPr/>
    </dgm:pt>
    <dgm:pt modelId="{BC5DCF76-5411-174E-BAAA-876CA7144311}" type="pres">
      <dgm:prSet presAssocID="{275BFDEA-06C4-3B4A-9219-FD908936CE89}" presName="vertSpace4" presStyleLbl="node1" presStyleIdx="2" presStyleCnt="5"/>
      <dgm:spPr/>
    </dgm:pt>
    <dgm:pt modelId="{5A05C6F3-6B66-D147-BD23-014DA8AA586A}" type="pres">
      <dgm:prSet presAssocID="{275BFDEA-06C4-3B4A-9219-FD908936CE89}" presName="circle4" presStyleLbl="node1" presStyleIdx="3" presStyleCnt="5"/>
      <dgm:spPr>
        <a:solidFill>
          <a:srgbClr val="00B050"/>
        </a:solidFill>
      </dgm:spPr>
    </dgm:pt>
    <dgm:pt modelId="{D14AEB89-1CDD-C04F-8BDA-5A65DFF39187}" type="pres">
      <dgm:prSet presAssocID="{275BFDEA-06C4-3B4A-9219-FD908936CE89}" presName="rect4" presStyleLbl="alignAcc1" presStyleIdx="3" presStyleCnt="5"/>
      <dgm:spPr/>
    </dgm:pt>
    <dgm:pt modelId="{8B704838-5BDD-F544-A6F9-C07CA08BD97A}" type="pres">
      <dgm:prSet presAssocID="{3843FAD9-1E0C-A840-9CDF-0EC8802F39AD}" presName="vertSpace5" presStyleLbl="node1" presStyleIdx="3" presStyleCnt="5"/>
      <dgm:spPr/>
    </dgm:pt>
    <dgm:pt modelId="{F1B3735C-B705-654A-85B1-A64DD22A6A3F}" type="pres">
      <dgm:prSet presAssocID="{3843FAD9-1E0C-A840-9CDF-0EC8802F39AD}" presName="circle5" presStyleLbl="node1" presStyleIdx="4" presStyleCnt="5"/>
      <dgm:spPr>
        <a:solidFill>
          <a:srgbClr val="0432FF"/>
        </a:solidFill>
      </dgm:spPr>
    </dgm:pt>
    <dgm:pt modelId="{0FD1C8C7-FB41-A34F-927E-845F3F922168}" type="pres">
      <dgm:prSet presAssocID="{3843FAD9-1E0C-A840-9CDF-0EC8802F39AD}" presName="rect5" presStyleLbl="alignAcc1" presStyleIdx="4" presStyleCnt="5"/>
      <dgm:spPr/>
    </dgm:pt>
    <dgm:pt modelId="{C5696CC2-8492-1749-8C48-A12D9604EECF}" type="pres">
      <dgm:prSet presAssocID="{235CDDD5-5925-DA4D-8B73-3DE61C33BA73}" presName="rect1ParTxNoCh" presStyleLbl="alignAcc1" presStyleIdx="4" presStyleCnt="5">
        <dgm:presLayoutVars>
          <dgm:chMax val="1"/>
          <dgm:bulletEnabled val="1"/>
        </dgm:presLayoutVars>
      </dgm:prSet>
      <dgm:spPr/>
    </dgm:pt>
    <dgm:pt modelId="{0EB7FBBE-4376-E049-9355-A5EB583457C9}" type="pres">
      <dgm:prSet presAssocID="{A4B5CED2-E8FE-EF42-A6D4-78FAF0F288E5}" presName="rect2ParTxNoCh" presStyleLbl="alignAcc1" presStyleIdx="4" presStyleCnt="5">
        <dgm:presLayoutVars>
          <dgm:chMax val="1"/>
          <dgm:bulletEnabled val="1"/>
        </dgm:presLayoutVars>
      </dgm:prSet>
      <dgm:spPr/>
    </dgm:pt>
    <dgm:pt modelId="{64201DBB-E4D1-E848-9863-5FA15FF73B0D}" type="pres">
      <dgm:prSet presAssocID="{286E30D7-2541-AF4A-917E-06E8D1293E20}" presName="rect3ParTxNoCh" presStyleLbl="alignAcc1" presStyleIdx="4" presStyleCnt="5">
        <dgm:presLayoutVars>
          <dgm:chMax val="1"/>
          <dgm:bulletEnabled val="1"/>
        </dgm:presLayoutVars>
      </dgm:prSet>
      <dgm:spPr/>
    </dgm:pt>
    <dgm:pt modelId="{F2AEA40E-AD5A-D645-B2CE-C37BB5FE70AF}" type="pres">
      <dgm:prSet presAssocID="{275BFDEA-06C4-3B4A-9219-FD908936CE89}" presName="rect4ParTxNoCh" presStyleLbl="alignAcc1" presStyleIdx="4" presStyleCnt="5">
        <dgm:presLayoutVars>
          <dgm:chMax val="1"/>
          <dgm:bulletEnabled val="1"/>
        </dgm:presLayoutVars>
      </dgm:prSet>
      <dgm:spPr/>
    </dgm:pt>
    <dgm:pt modelId="{1F41322C-AB80-0949-A886-FB0DC57D2C36}" type="pres">
      <dgm:prSet presAssocID="{3843FAD9-1E0C-A840-9CDF-0EC8802F39AD}" presName="rect5ParTxNoCh" presStyleLbl="alignAcc1" presStyleIdx="4" presStyleCnt="5">
        <dgm:presLayoutVars>
          <dgm:chMax val="1"/>
          <dgm:bulletEnabled val="1"/>
        </dgm:presLayoutVars>
      </dgm:prSet>
      <dgm:spPr/>
    </dgm:pt>
  </dgm:ptLst>
  <dgm:cxnLst>
    <dgm:cxn modelId="{30C1CB07-5C29-8B41-83F3-8CA9EE52CC24}" type="presOf" srcId="{A4B5CED2-E8FE-EF42-A6D4-78FAF0F288E5}" destId="{0EB7FBBE-4376-E049-9355-A5EB583457C9}" srcOrd="1" destOrd="0" presId="urn:microsoft.com/office/officeart/2005/8/layout/target3"/>
    <dgm:cxn modelId="{5A12180D-5C2B-A440-A3FA-27FC92BC9C05}" type="presOf" srcId="{3843FAD9-1E0C-A840-9CDF-0EC8802F39AD}" destId="{1F41322C-AB80-0949-A886-FB0DC57D2C36}" srcOrd="1" destOrd="0" presId="urn:microsoft.com/office/officeart/2005/8/layout/target3"/>
    <dgm:cxn modelId="{1B9F5810-B2A8-7E4D-AA4F-16A3FCDA1584}" srcId="{5DC59263-5E2C-0948-805D-F1057605C152}" destId="{286E30D7-2541-AF4A-917E-06E8D1293E20}" srcOrd="2" destOrd="0" parTransId="{39C3796E-272B-4049-A43F-D6FA41417800}" sibTransId="{1ED6531C-3BD0-624F-802B-B094B7E241B3}"/>
    <dgm:cxn modelId="{AF62F714-F6B9-9B4B-ACDE-EF649F80C008}" type="presOf" srcId="{A4B5CED2-E8FE-EF42-A6D4-78FAF0F288E5}" destId="{1D1CB4A1-E22D-CF49-83C5-F0DBFAA07E74}" srcOrd="0" destOrd="0" presId="urn:microsoft.com/office/officeart/2005/8/layout/target3"/>
    <dgm:cxn modelId="{4089DA40-1604-5B43-AFFE-A5B94E3F0A9C}" type="presOf" srcId="{235CDDD5-5925-DA4D-8B73-3DE61C33BA73}" destId="{C5696CC2-8492-1749-8C48-A12D9604EECF}" srcOrd="1" destOrd="0" presId="urn:microsoft.com/office/officeart/2005/8/layout/target3"/>
    <dgm:cxn modelId="{AEA51151-EF92-C144-9F8C-CA6EAD6E172F}" srcId="{5DC59263-5E2C-0948-805D-F1057605C152}" destId="{A4B5CED2-E8FE-EF42-A6D4-78FAF0F288E5}" srcOrd="1" destOrd="0" parTransId="{EA2220ED-5663-A24A-8AF8-50F9238E0817}" sibTransId="{08CF3265-F708-7F41-B4AB-464E7A803814}"/>
    <dgm:cxn modelId="{1BBC4A5D-8CFD-F341-9EE5-DF11AFE051CE}" type="presOf" srcId="{286E30D7-2541-AF4A-917E-06E8D1293E20}" destId="{FB7B7D38-FF36-794A-93DF-4860712CCC91}" srcOrd="0" destOrd="0" presId="urn:microsoft.com/office/officeart/2005/8/layout/target3"/>
    <dgm:cxn modelId="{B797648F-7F68-1C48-9A80-9F3EA7346936}" type="presOf" srcId="{286E30D7-2541-AF4A-917E-06E8D1293E20}" destId="{64201DBB-E4D1-E848-9863-5FA15FF73B0D}" srcOrd="1" destOrd="0" presId="urn:microsoft.com/office/officeart/2005/8/layout/target3"/>
    <dgm:cxn modelId="{139F169C-B71A-9E44-8CAB-7D53A12DC324}" srcId="{5DC59263-5E2C-0948-805D-F1057605C152}" destId="{235CDDD5-5925-DA4D-8B73-3DE61C33BA73}" srcOrd="0" destOrd="0" parTransId="{F9EEB854-01AB-B94D-B991-0D8D94449386}" sibTransId="{9B70CFAC-5D57-A145-96EA-FB60A5B23BB2}"/>
    <dgm:cxn modelId="{D500CCCA-38FA-5E4F-A5D1-5F15D1B00573}" type="presOf" srcId="{275BFDEA-06C4-3B4A-9219-FD908936CE89}" destId="{D14AEB89-1CDD-C04F-8BDA-5A65DFF39187}" srcOrd="0" destOrd="0" presId="urn:microsoft.com/office/officeart/2005/8/layout/target3"/>
    <dgm:cxn modelId="{163E18CC-519C-A646-95F4-83E4DF919AB9}" type="presOf" srcId="{3843FAD9-1E0C-A840-9CDF-0EC8802F39AD}" destId="{0FD1C8C7-FB41-A34F-927E-845F3F922168}" srcOrd="0" destOrd="0" presId="urn:microsoft.com/office/officeart/2005/8/layout/target3"/>
    <dgm:cxn modelId="{98F7C0E0-47EB-3140-90FD-0D095FD62E2D}" type="presOf" srcId="{275BFDEA-06C4-3B4A-9219-FD908936CE89}" destId="{F2AEA40E-AD5A-D645-B2CE-C37BB5FE70AF}" srcOrd="1" destOrd="0" presId="urn:microsoft.com/office/officeart/2005/8/layout/target3"/>
    <dgm:cxn modelId="{4FEC8CF2-1A28-4F4C-9A93-CD322B47C7BA}" type="presOf" srcId="{235CDDD5-5925-DA4D-8B73-3DE61C33BA73}" destId="{0199E403-521E-0247-9383-8DA5E31AD42B}" srcOrd="0" destOrd="0" presId="urn:microsoft.com/office/officeart/2005/8/layout/target3"/>
    <dgm:cxn modelId="{59F9F7F5-DC7F-DE4C-9BC2-D6216C8EDCD6}" type="presOf" srcId="{5DC59263-5E2C-0948-805D-F1057605C152}" destId="{B9AEDDF4-FBBF-1C44-83B5-5E8023559539}" srcOrd="0" destOrd="0" presId="urn:microsoft.com/office/officeart/2005/8/layout/target3"/>
    <dgm:cxn modelId="{D25426F6-78C4-DF49-A59E-E0B2604A855E}" srcId="{5DC59263-5E2C-0948-805D-F1057605C152}" destId="{275BFDEA-06C4-3B4A-9219-FD908936CE89}" srcOrd="3" destOrd="0" parTransId="{CC17A2A8-97FD-454F-B0C6-EE5CF68EA947}" sibTransId="{8140B3FF-4009-A64E-82A2-DA619CD113CA}"/>
    <dgm:cxn modelId="{5FA91BFF-28A6-1046-9669-B8FD82A00C57}" srcId="{5DC59263-5E2C-0948-805D-F1057605C152}" destId="{3843FAD9-1E0C-A840-9CDF-0EC8802F39AD}" srcOrd="4" destOrd="0" parTransId="{34E7A09C-062F-AA40-90C3-343E9374DED3}" sibTransId="{DD9ACB3A-5DDF-C341-BE6E-DC72F11A2A28}"/>
    <dgm:cxn modelId="{5B8F72CE-1D6C-C845-AE9C-305CA8512076}" type="presParOf" srcId="{B9AEDDF4-FBBF-1C44-83B5-5E8023559539}" destId="{53CD79CD-21BC-1342-8D57-D194FC22C9E6}" srcOrd="0" destOrd="0" presId="urn:microsoft.com/office/officeart/2005/8/layout/target3"/>
    <dgm:cxn modelId="{FE455130-0902-5547-878B-978DAD3A92E3}" type="presParOf" srcId="{B9AEDDF4-FBBF-1C44-83B5-5E8023559539}" destId="{4F72F080-0EDB-7B4C-9D2A-7FDD1C876B43}" srcOrd="1" destOrd="0" presId="urn:microsoft.com/office/officeart/2005/8/layout/target3"/>
    <dgm:cxn modelId="{C80FA4CB-728F-5C46-BD9D-EF708BE4C6A8}" type="presParOf" srcId="{B9AEDDF4-FBBF-1C44-83B5-5E8023559539}" destId="{0199E403-521E-0247-9383-8DA5E31AD42B}" srcOrd="2" destOrd="0" presId="urn:microsoft.com/office/officeart/2005/8/layout/target3"/>
    <dgm:cxn modelId="{2E3A8422-3269-3447-A324-D170AEC21444}" type="presParOf" srcId="{B9AEDDF4-FBBF-1C44-83B5-5E8023559539}" destId="{8EE4EB84-B5E9-C34E-9B47-06397C198615}" srcOrd="3" destOrd="0" presId="urn:microsoft.com/office/officeart/2005/8/layout/target3"/>
    <dgm:cxn modelId="{2D154E17-2F0E-B246-B0F1-07C85B829C62}" type="presParOf" srcId="{B9AEDDF4-FBBF-1C44-83B5-5E8023559539}" destId="{8C800936-E0F1-D841-8C67-47E76F0BA5A7}" srcOrd="4" destOrd="0" presId="urn:microsoft.com/office/officeart/2005/8/layout/target3"/>
    <dgm:cxn modelId="{82151556-56E1-8544-B5A2-A157A146B29E}" type="presParOf" srcId="{B9AEDDF4-FBBF-1C44-83B5-5E8023559539}" destId="{1D1CB4A1-E22D-CF49-83C5-F0DBFAA07E74}" srcOrd="5" destOrd="0" presId="urn:microsoft.com/office/officeart/2005/8/layout/target3"/>
    <dgm:cxn modelId="{FB04700A-4DF3-B948-A8A4-6F503AEEF274}" type="presParOf" srcId="{B9AEDDF4-FBBF-1C44-83B5-5E8023559539}" destId="{949EC0E0-E0C9-CD4E-B49B-8B7BFD6BF029}" srcOrd="6" destOrd="0" presId="urn:microsoft.com/office/officeart/2005/8/layout/target3"/>
    <dgm:cxn modelId="{308E7560-3ECD-4B44-B038-305DEA8B4FC5}" type="presParOf" srcId="{B9AEDDF4-FBBF-1C44-83B5-5E8023559539}" destId="{42508311-FC0D-224D-A6FE-EC1BCD8E3732}" srcOrd="7" destOrd="0" presId="urn:microsoft.com/office/officeart/2005/8/layout/target3"/>
    <dgm:cxn modelId="{D2F45576-37B1-7449-A266-6A97D03A54E2}" type="presParOf" srcId="{B9AEDDF4-FBBF-1C44-83B5-5E8023559539}" destId="{FB7B7D38-FF36-794A-93DF-4860712CCC91}" srcOrd="8" destOrd="0" presId="urn:microsoft.com/office/officeart/2005/8/layout/target3"/>
    <dgm:cxn modelId="{E81EACEB-5F55-B844-AC2C-29FE2A1A75BC}" type="presParOf" srcId="{B9AEDDF4-FBBF-1C44-83B5-5E8023559539}" destId="{BC5DCF76-5411-174E-BAAA-876CA7144311}" srcOrd="9" destOrd="0" presId="urn:microsoft.com/office/officeart/2005/8/layout/target3"/>
    <dgm:cxn modelId="{9D6F8CCB-A88A-5A4D-847F-BD30ECE596B8}" type="presParOf" srcId="{B9AEDDF4-FBBF-1C44-83B5-5E8023559539}" destId="{5A05C6F3-6B66-D147-BD23-014DA8AA586A}" srcOrd="10" destOrd="0" presId="urn:microsoft.com/office/officeart/2005/8/layout/target3"/>
    <dgm:cxn modelId="{CF043F78-206F-FA45-9607-3F7F3AEB45E2}" type="presParOf" srcId="{B9AEDDF4-FBBF-1C44-83B5-5E8023559539}" destId="{D14AEB89-1CDD-C04F-8BDA-5A65DFF39187}" srcOrd="11" destOrd="0" presId="urn:microsoft.com/office/officeart/2005/8/layout/target3"/>
    <dgm:cxn modelId="{01C75FF4-3E36-E24B-8F8B-8A7AF76ECE7D}" type="presParOf" srcId="{B9AEDDF4-FBBF-1C44-83B5-5E8023559539}" destId="{8B704838-5BDD-F544-A6F9-C07CA08BD97A}" srcOrd="12" destOrd="0" presId="urn:microsoft.com/office/officeart/2005/8/layout/target3"/>
    <dgm:cxn modelId="{39167A3A-1942-E54B-B7E7-DAC4221DC5C3}" type="presParOf" srcId="{B9AEDDF4-FBBF-1C44-83B5-5E8023559539}" destId="{F1B3735C-B705-654A-85B1-A64DD22A6A3F}" srcOrd="13" destOrd="0" presId="urn:microsoft.com/office/officeart/2005/8/layout/target3"/>
    <dgm:cxn modelId="{F07739CA-9656-C148-9949-1CAD482E2259}" type="presParOf" srcId="{B9AEDDF4-FBBF-1C44-83B5-5E8023559539}" destId="{0FD1C8C7-FB41-A34F-927E-845F3F922168}" srcOrd="14" destOrd="0" presId="urn:microsoft.com/office/officeart/2005/8/layout/target3"/>
    <dgm:cxn modelId="{18478376-B006-2845-9442-3D25420F2CB5}" type="presParOf" srcId="{B9AEDDF4-FBBF-1C44-83B5-5E8023559539}" destId="{C5696CC2-8492-1749-8C48-A12D9604EECF}" srcOrd="15" destOrd="0" presId="urn:microsoft.com/office/officeart/2005/8/layout/target3"/>
    <dgm:cxn modelId="{2ACFB6A5-4E95-854A-8A37-280FD172FD68}" type="presParOf" srcId="{B9AEDDF4-FBBF-1C44-83B5-5E8023559539}" destId="{0EB7FBBE-4376-E049-9355-A5EB583457C9}" srcOrd="16" destOrd="0" presId="urn:microsoft.com/office/officeart/2005/8/layout/target3"/>
    <dgm:cxn modelId="{B19F627D-54FE-554B-AC89-66A0C5860C47}" type="presParOf" srcId="{B9AEDDF4-FBBF-1C44-83B5-5E8023559539}" destId="{64201DBB-E4D1-E848-9863-5FA15FF73B0D}" srcOrd="17" destOrd="0" presId="urn:microsoft.com/office/officeart/2005/8/layout/target3"/>
    <dgm:cxn modelId="{081B020F-45D1-AD44-880B-8AA03F5F09AE}" type="presParOf" srcId="{B9AEDDF4-FBBF-1C44-83B5-5E8023559539}" destId="{F2AEA40E-AD5A-D645-B2CE-C37BB5FE70AF}" srcOrd="18" destOrd="0" presId="urn:microsoft.com/office/officeart/2005/8/layout/target3"/>
    <dgm:cxn modelId="{F1F5CE24-294F-EE49-8D9E-DB0B6B3C1752}" type="presParOf" srcId="{B9AEDDF4-FBBF-1C44-83B5-5E8023559539}" destId="{1F41322C-AB80-0949-A886-FB0DC57D2C36}"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109BC-C978-6849-931F-A1EE9065F719}">
      <dsp:nvSpPr>
        <dsp:cNvPr id="0" name=""/>
        <dsp:cNvSpPr/>
      </dsp:nvSpPr>
      <dsp:spPr>
        <a:xfrm>
          <a:off x="2694833" y="3456598"/>
          <a:ext cx="2453445" cy="2105999"/>
        </a:xfrm>
        <a:prstGeom prst="hexagon">
          <a:avLst>
            <a:gd name="adj" fmla="val 25000"/>
            <a:gd name="vf" fmla="val 11547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1430" rIns="0" bIns="11430" numCol="1" spcCol="1270" anchor="ctr" anchorCtr="0">
          <a:noAutofit/>
        </a:bodyPr>
        <a:lstStyle/>
        <a:p>
          <a:pPr marL="0" lvl="0" indent="0" algn="ctr" defTabSz="400050">
            <a:lnSpc>
              <a:spcPct val="90000"/>
            </a:lnSpc>
            <a:spcBef>
              <a:spcPct val="0"/>
            </a:spcBef>
            <a:spcAft>
              <a:spcPct val="35000"/>
            </a:spcAft>
            <a:buNone/>
          </a:pPr>
          <a:r>
            <a:rPr lang="en-ID" sz="900" b="1" kern="1200" dirty="0"/>
            <a:t>The cultural progress of society is divided into 3 eras: the theological era, where people have beliefs in magic, spirits and religion. The age of metaphysics, where human thinking is still shackled by abstract and universal philosophical concepts. The positivist era, where all explanations of social and natural phenomena were carried out by referring to scientific descriptions (Comte).</a:t>
          </a:r>
          <a:endParaRPr lang="en-US" sz="900" b="1" kern="1200" dirty="0"/>
        </a:p>
      </dsp:txBody>
      <dsp:txXfrm>
        <a:off x="3074787" y="3782744"/>
        <a:ext cx="1693537" cy="1453707"/>
      </dsp:txXfrm>
    </dsp:sp>
    <dsp:sp modelId="{E3AC08FA-1199-D547-B3F7-A7FAF4A95DBC}">
      <dsp:nvSpPr>
        <dsp:cNvPr id="0" name=""/>
        <dsp:cNvSpPr/>
      </dsp:nvSpPr>
      <dsp:spPr>
        <a:xfrm>
          <a:off x="2771571" y="4387221"/>
          <a:ext cx="286415" cy="246979"/>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C33979-2E0A-9B42-8469-CB28D9CA63F7}">
      <dsp:nvSpPr>
        <dsp:cNvPr id="0" name=""/>
        <dsp:cNvSpPr/>
      </dsp:nvSpPr>
      <dsp:spPr>
        <a:xfrm>
          <a:off x="612107" y="2311815"/>
          <a:ext cx="2453445" cy="2105999"/>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3F830-2561-3645-ADFE-D30B046F0F5E}">
      <dsp:nvSpPr>
        <dsp:cNvPr id="0" name=""/>
        <dsp:cNvSpPr/>
      </dsp:nvSpPr>
      <dsp:spPr>
        <a:xfrm>
          <a:off x="2273316" y="4125778"/>
          <a:ext cx="286415" cy="246979"/>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0D71D9-6602-894A-B878-D480C53C0D7F}">
      <dsp:nvSpPr>
        <dsp:cNvPr id="0" name=""/>
        <dsp:cNvSpPr/>
      </dsp:nvSpPr>
      <dsp:spPr>
        <a:xfrm>
          <a:off x="4775398" y="2295684"/>
          <a:ext cx="2453445" cy="2105999"/>
        </a:xfrm>
        <a:prstGeom prst="hexagon">
          <a:avLst>
            <a:gd name="adj" fmla="val 25000"/>
            <a:gd name="vf" fmla="val 11547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ID" sz="1000" b="1" i="0" u="none" kern="1200" dirty="0"/>
            <a:t>In the capitalist mode of production, this manifests itself in the conflict between the ruling class (bourgeoisie) who control the means of production and the working class (proletariat) who enable these means by selling their </a:t>
          </a:r>
          <a:r>
            <a:rPr lang="en-ID" sz="1000" b="1" i="0" u="none" kern="1200" dirty="0" err="1"/>
            <a:t>labor</a:t>
          </a:r>
          <a:r>
            <a:rPr lang="en-ID" sz="1000" b="1" i="0" u="none" kern="1200" dirty="0"/>
            <a:t> power in return for wages (Marx).</a:t>
          </a:r>
          <a:endParaRPr lang="en-US" sz="1000" b="1" kern="1200" dirty="0">
            <a:solidFill>
              <a:schemeClr val="bg1"/>
            </a:solidFill>
          </a:endParaRPr>
        </a:p>
      </dsp:txBody>
      <dsp:txXfrm>
        <a:off x="5155352" y="2621830"/>
        <a:ext cx="1693537" cy="1453707"/>
      </dsp:txXfrm>
    </dsp:sp>
    <dsp:sp modelId="{13E6999F-3620-844A-9BE0-DC8546938A36}">
      <dsp:nvSpPr>
        <dsp:cNvPr id="0" name=""/>
        <dsp:cNvSpPr/>
      </dsp:nvSpPr>
      <dsp:spPr>
        <a:xfrm>
          <a:off x="6456062" y="4107422"/>
          <a:ext cx="286415" cy="246979"/>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588276-3968-514F-AC2B-06709791C597}">
      <dsp:nvSpPr>
        <dsp:cNvPr id="0" name=""/>
        <dsp:cNvSpPr/>
      </dsp:nvSpPr>
      <dsp:spPr>
        <a:xfrm>
          <a:off x="6866771" y="3453260"/>
          <a:ext cx="2453445" cy="2105999"/>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8000" b="-18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E0B42D-DC61-C84E-86EF-C4FE9B7FFA52}">
      <dsp:nvSpPr>
        <dsp:cNvPr id="0" name=""/>
        <dsp:cNvSpPr/>
      </dsp:nvSpPr>
      <dsp:spPr>
        <a:xfrm>
          <a:off x="6922973" y="4396677"/>
          <a:ext cx="286415" cy="246979"/>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990DCF-93B8-2A49-9F03-095477F49EE2}">
      <dsp:nvSpPr>
        <dsp:cNvPr id="0" name=""/>
        <dsp:cNvSpPr/>
      </dsp:nvSpPr>
      <dsp:spPr>
        <a:xfrm>
          <a:off x="2694833" y="1160914"/>
          <a:ext cx="2453445" cy="2105999"/>
        </a:xfrm>
        <a:prstGeom prst="hexagon">
          <a:avLst>
            <a:gd name="adj" fmla="val 25000"/>
            <a:gd name="vf" fmla="val 11547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ID" sz="1000" b="1" kern="1200" dirty="0"/>
            <a:t>The very complex division of </a:t>
          </a:r>
          <a:r>
            <a:rPr lang="en-ID" sz="1000" b="1" kern="1200" dirty="0" err="1"/>
            <a:t>labor</a:t>
          </a:r>
          <a:r>
            <a:rPr lang="en-ID" sz="1000" b="1" kern="1200" dirty="0"/>
            <a:t> produces 'organic' solidarity, where differences in areas of work and social roles create dependencies that bind people to each other. In a ‘mechanical’ society, self-sufficient and held together by a common heritage and a common occupation (Durkheim).</a:t>
          </a:r>
          <a:endParaRPr lang="en-US" sz="1000" b="1" kern="1200" dirty="0"/>
        </a:p>
      </dsp:txBody>
      <dsp:txXfrm>
        <a:off x="3074787" y="1487060"/>
        <a:ext cx="1693537" cy="1453707"/>
      </dsp:txXfrm>
    </dsp:sp>
    <dsp:sp modelId="{4FC0BB6F-6EE2-1642-8BB1-1D6172A2E323}">
      <dsp:nvSpPr>
        <dsp:cNvPr id="0" name=""/>
        <dsp:cNvSpPr/>
      </dsp:nvSpPr>
      <dsp:spPr>
        <a:xfrm>
          <a:off x="4364689" y="1204302"/>
          <a:ext cx="286415" cy="246979"/>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59DDAB-F3DC-B14E-AB40-D60DBFB441C9}">
      <dsp:nvSpPr>
        <dsp:cNvPr id="0" name=""/>
        <dsp:cNvSpPr/>
      </dsp:nvSpPr>
      <dsp:spPr>
        <a:xfrm>
          <a:off x="4775398" y="0"/>
          <a:ext cx="2453445" cy="2105999"/>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3000" b="-23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6199EC-F80C-A24A-9679-95D43E898B9C}">
      <dsp:nvSpPr>
        <dsp:cNvPr id="0" name=""/>
        <dsp:cNvSpPr/>
      </dsp:nvSpPr>
      <dsp:spPr>
        <a:xfrm>
          <a:off x="4831600" y="933403"/>
          <a:ext cx="286415" cy="246979"/>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2CC895-08A8-FF42-AC3B-2B053C1BC2FA}">
      <dsp:nvSpPr>
        <dsp:cNvPr id="0" name=""/>
        <dsp:cNvSpPr/>
      </dsp:nvSpPr>
      <dsp:spPr>
        <a:xfrm>
          <a:off x="6866771" y="1157576"/>
          <a:ext cx="2453445" cy="2105999"/>
        </a:xfrm>
        <a:prstGeom prst="hexagon">
          <a:avLst>
            <a:gd name="adj" fmla="val 25000"/>
            <a:gd name="vf" fmla="val 115470"/>
          </a:avLst>
        </a:prstGeom>
        <a:solidFill>
          <a:schemeClr val="accen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ID" sz="1000" b="1" kern="1200" dirty="0"/>
            <a:t>The study of social action through interpretive means or verstehen ("to understand") must be based on an understanding of the subjective meaning and purpose that individuals attach to their actions (Weber). </a:t>
          </a:r>
          <a:endParaRPr lang="en-US" sz="1000" b="1" kern="1200" dirty="0">
            <a:solidFill>
              <a:schemeClr val="bg1"/>
            </a:solidFill>
          </a:endParaRPr>
        </a:p>
      </dsp:txBody>
      <dsp:txXfrm>
        <a:off x="7246725" y="1483722"/>
        <a:ext cx="1693537" cy="1453707"/>
      </dsp:txXfrm>
    </dsp:sp>
    <dsp:sp modelId="{EEB0F13C-33CE-5341-9E4B-5661D555A571}">
      <dsp:nvSpPr>
        <dsp:cNvPr id="0" name=""/>
        <dsp:cNvSpPr/>
      </dsp:nvSpPr>
      <dsp:spPr>
        <a:xfrm>
          <a:off x="8976517" y="2087086"/>
          <a:ext cx="286415" cy="246979"/>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E8F7FAA-0143-0D4A-9CE0-0FC591424176}">
      <dsp:nvSpPr>
        <dsp:cNvPr id="0" name=""/>
        <dsp:cNvSpPr/>
      </dsp:nvSpPr>
      <dsp:spPr>
        <a:xfrm>
          <a:off x="8966790" y="2315153"/>
          <a:ext cx="2453445" cy="2105999"/>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4000" b="-34000"/>
          </a:stretch>
        </a:blip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D85F7A-0839-D64B-9102-DD06912E7217}">
      <dsp:nvSpPr>
        <dsp:cNvPr id="0" name=""/>
        <dsp:cNvSpPr/>
      </dsp:nvSpPr>
      <dsp:spPr>
        <a:xfrm>
          <a:off x="9461802" y="2352422"/>
          <a:ext cx="286415" cy="246979"/>
        </a:xfrm>
        <a:prstGeom prst="hexagon">
          <a:avLst>
            <a:gd name="adj" fmla="val 25000"/>
            <a:gd name="vf" fmla="val 115470"/>
          </a:avLst>
        </a:prstGeom>
        <a:solidFill>
          <a:schemeClr val="lt1">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4F3779-E595-B942-8C8F-07521D257909}">
      <dsp:nvSpPr>
        <dsp:cNvPr id="0" name=""/>
        <dsp:cNvSpPr/>
      </dsp:nvSpPr>
      <dsp:spPr>
        <a:xfrm>
          <a:off x="6116463" y="2324378"/>
          <a:ext cx="3472561" cy="3131514"/>
        </a:xfrm>
        <a:prstGeom prst="gear9">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D" sz="1300" b="1" kern="1200" dirty="0"/>
            <a:t>Social scientists are aware of the overlapping nature of their disciplines, and they often borrow from each other _ </a:t>
          </a:r>
          <a:r>
            <a:rPr lang="en-ID" sz="1300" b="1" kern="1200" dirty="0">
              <a:solidFill>
                <a:srgbClr val="FFFF00"/>
              </a:solidFill>
            </a:rPr>
            <a:t>interdisciplinary, multidisciplinary, and transdisciplinary</a:t>
          </a:r>
          <a:r>
            <a:rPr lang="en-ID" sz="1300" b="1" kern="1200" dirty="0"/>
            <a:t>. In short, </a:t>
          </a:r>
          <a:r>
            <a:rPr lang="en-ID" sz="1300" b="1" kern="1200" dirty="0">
              <a:solidFill>
                <a:srgbClr val="FFFF00"/>
              </a:solidFill>
            </a:rPr>
            <a:t>the difference is a matter of emphasis.</a:t>
          </a:r>
          <a:endParaRPr lang="en-US" sz="1300" b="1" kern="1200" dirty="0">
            <a:solidFill>
              <a:srgbClr val="FFFF00"/>
            </a:solidFill>
          </a:endParaRPr>
        </a:p>
      </dsp:txBody>
      <dsp:txXfrm>
        <a:off x="6789113" y="3057920"/>
        <a:ext cx="2127261" cy="1609663"/>
      </dsp:txXfrm>
    </dsp:sp>
    <dsp:sp modelId="{C1744703-87DC-9848-AEF4-6739B27A1FA0}">
      <dsp:nvSpPr>
        <dsp:cNvPr id="0" name=""/>
        <dsp:cNvSpPr/>
      </dsp:nvSpPr>
      <dsp:spPr>
        <a:xfrm>
          <a:off x="3219126" y="2150157"/>
          <a:ext cx="3321808" cy="3033030"/>
        </a:xfrm>
        <a:prstGeom prst="gear6">
          <a:avLst/>
        </a:prstGeom>
        <a:solidFill>
          <a:schemeClr val="bg1">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D" sz="1300" b="1" kern="1200" dirty="0"/>
            <a:t>Each discipline, however, focuses on a particular aspect of that environment and </a:t>
          </a:r>
          <a:r>
            <a:rPr lang="en-ID" sz="1300" b="1" kern="1200" dirty="0" err="1"/>
            <a:t>behavior</a:t>
          </a:r>
          <a:r>
            <a:rPr lang="en-ID" sz="1300" b="1" kern="1200" dirty="0"/>
            <a:t>, which essentially </a:t>
          </a:r>
          <a:r>
            <a:rPr lang="en-ID" sz="1300" b="1" kern="1200" dirty="0">
              <a:solidFill>
                <a:srgbClr val="FF0000"/>
              </a:solidFill>
            </a:rPr>
            <a:t>allows social scientists to specialize.</a:t>
          </a:r>
          <a:endParaRPr lang="en-US" sz="1300" b="1" kern="1200" dirty="0">
            <a:solidFill>
              <a:srgbClr val="FF0000"/>
            </a:solidFill>
          </a:endParaRPr>
        </a:p>
      </dsp:txBody>
      <dsp:txXfrm>
        <a:off x="4024678" y="2918346"/>
        <a:ext cx="1710704" cy="1496652"/>
      </dsp:txXfrm>
    </dsp:sp>
    <dsp:sp modelId="{8CC0C588-D8F7-B24F-8ABA-5EBFE193D9E6}">
      <dsp:nvSpPr>
        <dsp:cNvPr id="0" name=""/>
        <dsp:cNvSpPr/>
      </dsp:nvSpPr>
      <dsp:spPr>
        <a:xfrm rot="19648259">
          <a:off x="4992219" y="-56713"/>
          <a:ext cx="2929164" cy="2993578"/>
        </a:xfrm>
        <a:prstGeom prst="gear6">
          <a:avLst/>
        </a:prstGeom>
        <a:solidFill>
          <a:schemeClr val="accent1">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ID" sz="1300" b="1" kern="1200" dirty="0">
              <a:solidFill>
                <a:srgbClr val="FF0000"/>
              </a:solidFill>
            </a:rPr>
            <a:t>The boundaries between the social sciences are artificial</a:t>
          </a:r>
          <a:r>
            <a:rPr lang="en-ID" sz="1300" b="1" kern="1200" dirty="0"/>
            <a:t> in the sense that they all study the same thing: </a:t>
          </a:r>
          <a:r>
            <a:rPr lang="en-ID" sz="1300" b="1" kern="1200" dirty="0">
              <a:solidFill>
                <a:srgbClr val="FF0000"/>
              </a:solidFill>
            </a:rPr>
            <a:t>"human </a:t>
          </a:r>
          <a:r>
            <a:rPr lang="en-ID" sz="1300" b="1" kern="1200" dirty="0" err="1">
              <a:solidFill>
                <a:srgbClr val="FF0000"/>
              </a:solidFill>
            </a:rPr>
            <a:t>behavior</a:t>
          </a:r>
          <a:r>
            <a:rPr lang="en-ID" sz="1300" b="1" kern="1200" dirty="0">
              <a:solidFill>
                <a:srgbClr val="FF0000"/>
              </a:solidFill>
            </a:rPr>
            <a:t> in the social environment"</a:t>
          </a:r>
          <a:r>
            <a:rPr lang="id-ID" sz="1300" b="1" kern="1200" dirty="0">
              <a:solidFill>
                <a:srgbClr val="FF0000"/>
              </a:solidFill>
            </a:rPr>
            <a:t>.</a:t>
          </a:r>
          <a:endParaRPr lang="en-US" sz="1300" b="1" kern="1200" dirty="0">
            <a:solidFill>
              <a:srgbClr val="FF0000"/>
            </a:solidFill>
          </a:endParaRPr>
        </a:p>
      </dsp:txBody>
      <dsp:txXfrm rot="900000">
        <a:off x="5630849" y="603686"/>
        <a:ext cx="1651902" cy="1672778"/>
      </dsp:txXfrm>
    </dsp:sp>
    <dsp:sp modelId="{73D18635-70C9-ED44-9DA0-4639EF37553E}">
      <dsp:nvSpPr>
        <dsp:cNvPr id="0" name=""/>
        <dsp:cNvSpPr/>
      </dsp:nvSpPr>
      <dsp:spPr>
        <a:xfrm>
          <a:off x="5947804" y="1540060"/>
          <a:ext cx="4208593" cy="4339688"/>
        </a:xfrm>
        <a:prstGeom prst="circularArrow">
          <a:avLst>
            <a:gd name="adj1" fmla="val 4688"/>
            <a:gd name="adj2" fmla="val 299029"/>
            <a:gd name="adj3" fmla="val 2541587"/>
            <a:gd name="adj4" fmla="val 1580756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011B0B-BC47-DA4F-AAF9-E879C026CE11}">
      <dsp:nvSpPr>
        <dsp:cNvPr id="0" name=""/>
        <dsp:cNvSpPr/>
      </dsp:nvSpPr>
      <dsp:spPr>
        <a:xfrm>
          <a:off x="2778223" y="1874729"/>
          <a:ext cx="2851765" cy="285176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46A200F-E4D6-5A45-B29C-81A2DF3D5B95}">
      <dsp:nvSpPr>
        <dsp:cNvPr id="0" name=""/>
        <dsp:cNvSpPr/>
      </dsp:nvSpPr>
      <dsp:spPr>
        <a:xfrm>
          <a:off x="4599069" y="-11883"/>
          <a:ext cx="3074777" cy="307477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7F258-019C-F74B-AAD0-3134A0B01AC3}">
      <dsp:nvSpPr>
        <dsp:cNvPr id="0" name=""/>
        <dsp:cNvSpPr/>
      </dsp:nvSpPr>
      <dsp:spPr>
        <a:xfrm>
          <a:off x="6015087" y="0"/>
          <a:ext cx="2575128" cy="5519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1" kern="1200" dirty="0"/>
            <a:t>Philosophy of Science</a:t>
          </a:r>
          <a:endParaRPr lang="en-US" sz="2400" b="1" kern="1200" dirty="0"/>
        </a:p>
      </dsp:txBody>
      <dsp:txXfrm>
        <a:off x="6015087" y="0"/>
        <a:ext cx="2575128" cy="1655718"/>
      </dsp:txXfrm>
    </dsp:sp>
    <dsp:sp modelId="{14854F06-6FAD-D246-8BD8-194A129A6F09}">
      <dsp:nvSpPr>
        <dsp:cNvPr id="0" name=""/>
        <dsp:cNvSpPr/>
      </dsp:nvSpPr>
      <dsp:spPr>
        <a:xfrm>
          <a:off x="3008664" y="0"/>
          <a:ext cx="2575128" cy="5519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1" kern="1200" dirty="0"/>
            <a:t>Object of Study</a:t>
          </a:r>
          <a:endParaRPr lang="en-US" sz="2400" b="1" kern="1200" dirty="0"/>
        </a:p>
      </dsp:txBody>
      <dsp:txXfrm>
        <a:off x="3008664" y="0"/>
        <a:ext cx="2575128" cy="1655718"/>
      </dsp:txXfrm>
    </dsp:sp>
    <dsp:sp modelId="{9B426BE0-3C8E-DC4F-9DD5-61CAEA568EF8}">
      <dsp:nvSpPr>
        <dsp:cNvPr id="0" name=""/>
        <dsp:cNvSpPr/>
      </dsp:nvSpPr>
      <dsp:spPr>
        <a:xfrm>
          <a:off x="2240" y="0"/>
          <a:ext cx="2575128" cy="551906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1" kern="1200" dirty="0"/>
            <a:t>Origin</a:t>
          </a:r>
          <a:endParaRPr lang="en-US" sz="2400" b="1" kern="1200" dirty="0"/>
        </a:p>
      </dsp:txBody>
      <dsp:txXfrm>
        <a:off x="2240" y="0"/>
        <a:ext cx="2575128" cy="1655718"/>
      </dsp:txXfrm>
    </dsp:sp>
    <dsp:sp modelId="{7A21F32A-0862-E84E-A180-219751C52213}">
      <dsp:nvSpPr>
        <dsp:cNvPr id="0" name=""/>
        <dsp:cNvSpPr/>
      </dsp:nvSpPr>
      <dsp:spPr>
        <a:xfrm>
          <a:off x="217887" y="2937891"/>
          <a:ext cx="2156470" cy="1078235"/>
        </a:xfrm>
        <a:prstGeom prst="roundRect">
          <a:avLst>
            <a:gd name="adj" fmla="val 10000"/>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D" sz="2000" b="1" kern="1200" dirty="0">
              <a:solidFill>
                <a:schemeClr val="tx1"/>
              </a:solidFill>
            </a:rPr>
            <a:t>Nature and Human</a:t>
          </a:r>
          <a:endParaRPr lang="en-US" sz="2000" b="1" kern="1200" dirty="0">
            <a:solidFill>
              <a:schemeClr val="tx1"/>
            </a:solidFill>
          </a:endParaRPr>
        </a:p>
      </dsp:txBody>
      <dsp:txXfrm>
        <a:off x="249467" y="2969471"/>
        <a:ext cx="2093310" cy="1015075"/>
      </dsp:txXfrm>
    </dsp:sp>
    <dsp:sp modelId="{31AE0207-A375-2447-95EB-9D401891856E}">
      <dsp:nvSpPr>
        <dsp:cNvPr id="0" name=""/>
        <dsp:cNvSpPr/>
      </dsp:nvSpPr>
      <dsp:spPr>
        <a:xfrm rot="19457599">
          <a:off x="2274512" y="3149433"/>
          <a:ext cx="1062280" cy="35165"/>
        </a:xfrm>
        <a:custGeom>
          <a:avLst/>
          <a:gdLst/>
          <a:ahLst/>
          <a:cxnLst/>
          <a:rect l="0" t="0" r="0" b="0"/>
          <a:pathLst>
            <a:path>
              <a:moveTo>
                <a:pt x="0" y="17582"/>
              </a:moveTo>
              <a:lnTo>
                <a:pt x="1062280" y="175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9095" y="3140459"/>
        <a:ext cx="53114" cy="53114"/>
      </dsp:txXfrm>
    </dsp:sp>
    <dsp:sp modelId="{6FBC8FBD-FB2B-2746-A842-E64C6D4533E4}">
      <dsp:nvSpPr>
        <dsp:cNvPr id="0" name=""/>
        <dsp:cNvSpPr/>
      </dsp:nvSpPr>
      <dsp:spPr>
        <a:xfrm>
          <a:off x="3236946" y="2317906"/>
          <a:ext cx="2156470" cy="107823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D" sz="1050" b="1" kern="1200" dirty="0"/>
            <a:t>Natural phenomena (Physical/Movement, Biological (Humans, Plants, Animals), Substances/Elements, Earth, Water, Solar System, Atmosphere, Air, Viruses, Bacteria, etc.)</a:t>
          </a:r>
          <a:endParaRPr lang="en-US" sz="1050" b="1" kern="1200" dirty="0">
            <a:solidFill>
              <a:schemeClr val="bg1"/>
            </a:solidFill>
          </a:endParaRPr>
        </a:p>
      </dsp:txBody>
      <dsp:txXfrm>
        <a:off x="3268526" y="2349486"/>
        <a:ext cx="2093310" cy="1015075"/>
      </dsp:txXfrm>
    </dsp:sp>
    <dsp:sp modelId="{9B64DD9C-21F2-FC40-9A3E-C36889AA451C}">
      <dsp:nvSpPr>
        <dsp:cNvPr id="0" name=""/>
        <dsp:cNvSpPr/>
      </dsp:nvSpPr>
      <dsp:spPr>
        <a:xfrm>
          <a:off x="5393417" y="2839440"/>
          <a:ext cx="862588" cy="35165"/>
        </a:xfrm>
        <a:custGeom>
          <a:avLst/>
          <a:gdLst/>
          <a:ahLst/>
          <a:cxnLst/>
          <a:rect l="0" t="0" r="0" b="0"/>
          <a:pathLst>
            <a:path>
              <a:moveTo>
                <a:pt x="0" y="17582"/>
              </a:moveTo>
              <a:lnTo>
                <a:pt x="862588" y="1758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03146" y="2835459"/>
        <a:ext cx="43129" cy="43129"/>
      </dsp:txXfrm>
    </dsp:sp>
    <dsp:sp modelId="{47893A49-0C1D-D643-BE7C-CCE8B373AEB0}">
      <dsp:nvSpPr>
        <dsp:cNvPr id="0" name=""/>
        <dsp:cNvSpPr/>
      </dsp:nvSpPr>
      <dsp:spPr>
        <a:xfrm>
          <a:off x="6256005" y="2317906"/>
          <a:ext cx="2156470" cy="1078235"/>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ID" sz="1050" b="1" kern="1200" dirty="0"/>
            <a:t>Natural Science (Physics, Biology, Chemistry, Formal Science (Mathematics, Statistics, Informatics), Geology, Astronomy, Meteorology, Anatomy, Zoology, Botany, etc.)</a:t>
          </a:r>
          <a:endParaRPr lang="en-US" sz="1050" b="1" kern="1200" dirty="0">
            <a:solidFill>
              <a:schemeClr val="bg1"/>
            </a:solidFill>
          </a:endParaRPr>
        </a:p>
      </dsp:txBody>
      <dsp:txXfrm>
        <a:off x="6287585" y="2349486"/>
        <a:ext cx="2093310" cy="1015075"/>
      </dsp:txXfrm>
    </dsp:sp>
    <dsp:sp modelId="{81225483-9323-5A4B-B8C6-B5836AE60176}">
      <dsp:nvSpPr>
        <dsp:cNvPr id="0" name=""/>
        <dsp:cNvSpPr/>
      </dsp:nvSpPr>
      <dsp:spPr>
        <a:xfrm rot="2142401">
          <a:off x="2274512" y="3769418"/>
          <a:ext cx="1062280" cy="35165"/>
        </a:xfrm>
        <a:custGeom>
          <a:avLst/>
          <a:gdLst/>
          <a:ahLst/>
          <a:cxnLst/>
          <a:rect l="0" t="0" r="0" b="0"/>
          <a:pathLst>
            <a:path>
              <a:moveTo>
                <a:pt x="0" y="17582"/>
              </a:moveTo>
              <a:lnTo>
                <a:pt x="1062280" y="1758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9095" y="3760444"/>
        <a:ext cx="53114" cy="53114"/>
      </dsp:txXfrm>
    </dsp:sp>
    <dsp:sp modelId="{F677FA85-2B6B-FD46-9614-36A04ADEFB54}">
      <dsp:nvSpPr>
        <dsp:cNvPr id="0" name=""/>
        <dsp:cNvSpPr/>
      </dsp:nvSpPr>
      <dsp:spPr>
        <a:xfrm>
          <a:off x="3236946" y="3557876"/>
          <a:ext cx="2156470" cy="1078235"/>
        </a:xfrm>
        <a:prstGeom prst="roundRect">
          <a:avLst>
            <a:gd name="adj" fmla="val 10000"/>
          </a:avLst>
        </a:prstGeom>
        <a:solidFill>
          <a:srgbClr val="0432FF"/>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ID" sz="1100" b="1" kern="1200" dirty="0"/>
            <a:t>Social Phenomenon (Scarcity (Economy), Power (Government and State), Justice (Law), Wealth, Prosperity, Security, etc.)</a:t>
          </a:r>
          <a:endParaRPr lang="en-US" sz="1100" b="1" kern="1200" dirty="0">
            <a:solidFill>
              <a:srgbClr val="FFFF00"/>
            </a:solidFill>
          </a:endParaRPr>
        </a:p>
      </dsp:txBody>
      <dsp:txXfrm>
        <a:off x="3268526" y="3589456"/>
        <a:ext cx="2093310" cy="1015075"/>
      </dsp:txXfrm>
    </dsp:sp>
    <dsp:sp modelId="{866982C9-A973-4942-BF51-9BE2CFEF5707}">
      <dsp:nvSpPr>
        <dsp:cNvPr id="0" name=""/>
        <dsp:cNvSpPr/>
      </dsp:nvSpPr>
      <dsp:spPr>
        <a:xfrm>
          <a:off x="5393417" y="4079411"/>
          <a:ext cx="862588" cy="35165"/>
        </a:xfrm>
        <a:custGeom>
          <a:avLst/>
          <a:gdLst/>
          <a:ahLst/>
          <a:cxnLst/>
          <a:rect l="0" t="0" r="0" b="0"/>
          <a:pathLst>
            <a:path>
              <a:moveTo>
                <a:pt x="0" y="17582"/>
              </a:moveTo>
              <a:lnTo>
                <a:pt x="862588" y="17582"/>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03146" y="4075429"/>
        <a:ext cx="43129" cy="43129"/>
      </dsp:txXfrm>
    </dsp:sp>
    <dsp:sp modelId="{3919DE54-5557-7B41-90E5-6E72FDF4F9F0}">
      <dsp:nvSpPr>
        <dsp:cNvPr id="0" name=""/>
        <dsp:cNvSpPr/>
      </dsp:nvSpPr>
      <dsp:spPr>
        <a:xfrm>
          <a:off x="6256005" y="3557876"/>
          <a:ext cx="2156470" cy="1078235"/>
        </a:xfrm>
        <a:prstGeom prst="roundRect">
          <a:avLst>
            <a:gd name="adj" fmla="val 10000"/>
          </a:avLst>
        </a:prstGeom>
        <a:solidFill>
          <a:srgbClr val="0432FF"/>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ID" sz="1000" b="1" kern="1200" dirty="0"/>
            <a:t>Social Sciences (Economics, Anthropology, Sociology, Psychology, Political Science, Geography, History, International Relations, Public Administration, Business Administration, Social Welfare, Government Science, etc.)</a:t>
          </a:r>
          <a:endParaRPr lang="en-US" sz="1000" b="1" kern="1200" dirty="0">
            <a:solidFill>
              <a:srgbClr val="FFFF00"/>
            </a:solidFill>
          </a:endParaRPr>
        </a:p>
      </dsp:txBody>
      <dsp:txXfrm>
        <a:off x="6287585" y="3589456"/>
        <a:ext cx="2093310" cy="10150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2FE01-3E63-CA4A-BA70-D32A881F4EB5}">
      <dsp:nvSpPr>
        <dsp:cNvPr id="0" name=""/>
        <dsp:cNvSpPr/>
      </dsp:nvSpPr>
      <dsp:spPr>
        <a:xfrm>
          <a:off x="3333269" y="1284728"/>
          <a:ext cx="734179" cy="91440"/>
        </a:xfrm>
        <a:custGeom>
          <a:avLst/>
          <a:gdLst/>
          <a:ahLst/>
          <a:cxnLst/>
          <a:rect l="0" t="0" r="0" b="0"/>
          <a:pathLst>
            <a:path>
              <a:moveTo>
                <a:pt x="0" y="62053"/>
              </a:moveTo>
              <a:lnTo>
                <a:pt x="384189" y="62053"/>
              </a:lnTo>
              <a:lnTo>
                <a:pt x="384189" y="45720"/>
              </a:lnTo>
              <a:lnTo>
                <a:pt x="734179" y="45720"/>
              </a:lnTo>
            </a:path>
          </a:pathLst>
        </a:custGeom>
        <a:noFill/>
        <a:ln w="38100" cap="rnd" cmpd="sng" algn="ctr">
          <a:solidFill>
            <a:scrgbClr r="0" g="0" b="0">
              <a:shade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81235" y="1326640"/>
        <a:ext cx="38247" cy="7615"/>
      </dsp:txXfrm>
    </dsp:sp>
    <dsp:sp modelId="{8139FA83-8F44-244B-9021-8AF763694858}">
      <dsp:nvSpPr>
        <dsp:cNvPr id="0" name=""/>
        <dsp:cNvSpPr/>
      </dsp:nvSpPr>
      <dsp:spPr>
        <a:xfrm>
          <a:off x="27341" y="28973"/>
          <a:ext cx="3307727" cy="2635616"/>
        </a:xfrm>
        <a:prstGeom prst="rect">
          <a:avLst/>
        </a:prstGeom>
        <a:solidFill>
          <a:schemeClr val="accent6">
            <a:lumMod val="5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ID" sz="1400" b="1" kern="1200" dirty="0"/>
            <a:t>Social Sciences is a field of human knowledge that relates to all aspects of the lives of human groups. This may change with changes in human </a:t>
          </a:r>
          <a:r>
            <a:rPr lang="en-ID" sz="1400" b="1" kern="1200" dirty="0" err="1"/>
            <a:t>behavior</a:t>
          </a:r>
          <a:r>
            <a:rPr lang="en-ID" sz="1400" b="1" kern="1200" dirty="0"/>
            <a:t>. This scientific discipline is concerned with the systematic study of social phenomena, which relate to institutions, the functioning of human society, and the interpersonal relationships of individuals as members of society.</a:t>
          </a:r>
          <a:endParaRPr lang="en-US" sz="1400" b="1" kern="1200" dirty="0"/>
        </a:p>
      </dsp:txBody>
      <dsp:txXfrm>
        <a:off x="27341" y="28973"/>
        <a:ext cx="3307727" cy="2635616"/>
      </dsp:txXfrm>
    </dsp:sp>
    <dsp:sp modelId="{EAAEF8C5-F3A2-644A-8C05-9EAE20BED749}">
      <dsp:nvSpPr>
        <dsp:cNvPr id="0" name=""/>
        <dsp:cNvSpPr/>
      </dsp:nvSpPr>
      <dsp:spPr>
        <a:xfrm>
          <a:off x="7405776" y="1284728"/>
          <a:ext cx="730177" cy="91440"/>
        </a:xfrm>
        <a:custGeom>
          <a:avLst/>
          <a:gdLst/>
          <a:ahLst/>
          <a:cxnLst/>
          <a:rect l="0" t="0" r="0" b="0"/>
          <a:pathLst>
            <a:path>
              <a:moveTo>
                <a:pt x="0" y="45720"/>
              </a:moveTo>
              <a:lnTo>
                <a:pt x="730177" y="45720"/>
              </a:lnTo>
            </a:path>
          </a:pathLst>
        </a:custGeom>
        <a:noFill/>
        <a:ln w="38100" cap="rnd" cmpd="sng" algn="ctr">
          <a:solidFill>
            <a:scrgbClr r="0" g="0" b="0">
              <a:shade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751845" y="1326640"/>
        <a:ext cx="38038" cy="7615"/>
      </dsp:txXfrm>
    </dsp:sp>
    <dsp:sp modelId="{467E18C0-14D1-AA4F-A49C-7EC2B80D9897}">
      <dsp:nvSpPr>
        <dsp:cNvPr id="0" name=""/>
        <dsp:cNvSpPr/>
      </dsp:nvSpPr>
      <dsp:spPr>
        <a:xfrm>
          <a:off x="4099848" y="10357"/>
          <a:ext cx="3307727" cy="2640181"/>
        </a:xfrm>
        <a:prstGeom prst="rect">
          <a:avLst/>
        </a:prstGeom>
        <a:solidFill>
          <a:schemeClr val="accent6">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D" sz="1600" b="1" kern="1200" dirty="0"/>
            <a:t>Meanwhile, Natural Science is a branch of science that seeks to explain the rules that govern nature using empirical and scientific methods.</a:t>
          </a:r>
          <a:endParaRPr lang="en-US" sz="1600" b="1" kern="1200" dirty="0">
            <a:solidFill>
              <a:srgbClr val="FFFF00"/>
            </a:solidFill>
          </a:endParaRPr>
        </a:p>
      </dsp:txBody>
      <dsp:txXfrm>
        <a:off x="4099848" y="10357"/>
        <a:ext cx="3307727" cy="2640181"/>
      </dsp:txXfrm>
    </dsp:sp>
    <dsp:sp modelId="{55D63C72-46A8-534E-B607-EBD910FC8729}">
      <dsp:nvSpPr>
        <dsp:cNvPr id="0" name=""/>
        <dsp:cNvSpPr/>
      </dsp:nvSpPr>
      <dsp:spPr>
        <a:xfrm>
          <a:off x="2934337" y="2653363"/>
          <a:ext cx="6887879" cy="735079"/>
        </a:xfrm>
        <a:custGeom>
          <a:avLst/>
          <a:gdLst/>
          <a:ahLst/>
          <a:cxnLst/>
          <a:rect l="0" t="0" r="0" b="0"/>
          <a:pathLst>
            <a:path>
              <a:moveTo>
                <a:pt x="6887879" y="0"/>
              </a:moveTo>
              <a:lnTo>
                <a:pt x="6887879" y="384639"/>
              </a:lnTo>
              <a:lnTo>
                <a:pt x="0" y="384639"/>
              </a:lnTo>
              <a:lnTo>
                <a:pt x="0" y="735079"/>
              </a:lnTo>
            </a:path>
          </a:pathLst>
        </a:custGeom>
        <a:noFill/>
        <a:ln w="38100" cap="rnd" cmpd="sng" algn="ctr">
          <a:solidFill>
            <a:scrgbClr r="0" g="0" b="0">
              <a:shade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05019" y="3017095"/>
        <a:ext cx="346515" cy="7615"/>
      </dsp:txXfrm>
    </dsp:sp>
    <dsp:sp modelId="{DD7EC587-8F07-1444-B8C5-B9B9D6C40A36}">
      <dsp:nvSpPr>
        <dsp:cNvPr id="0" name=""/>
        <dsp:cNvSpPr/>
      </dsp:nvSpPr>
      <dsp:spPr>
        <a:xfrm>
          <a:off x="8168353" y="5733"/>
          <a:ext cx="3307727" cy="2649430"/>
        </a:xfrm>
        <a:prstGeom prst="rect">
          <a:avLst/>
        </a:prstGeom>
        <a:solidFill>
          <a:schemeClr val="accent6">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D" sz="1600" b="1" kern="1200" dirty="0">
              <a:solidFill>
                <a:schemeClr val="tx1"/>
              </a:solidFill>
            </a:rPr>
            <a:t>Natural Science is concerned with the description, explanation, prediction and understanding of natural phenomena, basically based on observational and empirical evidence. Fields of study in Natural Sciences include Physics, Astronomy, Chemistry, Biology, Geology, Astronomy</a:t>
          </a:r>
          <a:endParaRPr lang="en-US" sz="1600" b="1" kern="1200" dirty="0">
            <a:solidFill>
              <a:schemeClr val="tx1"/>
            </a:solidFill>
          </a:endParaRPr>
        </a:p>
      </dsp:txBody>
      <dsp:txXfrm>
        <a:off x="8168353" y="5733"/>
        <a:ext cx="3307727" cy="2649430"/>
      </dsp:txXfrm>
    </dsp:sp>
    <dsp:sp modelId="{859B21B3-07E9-AE44-84ED-D15D8D4F63DE}">
      <dsp:nvSpPr>
        <dsp:cNvPr id="0" name=""/>
        <dsp:cNvSpPr/>
      </dsp:nvSpPr>
      <dsp:spPr>
        <a:xfrm>
          <a:off x="5823491" y="4440683"/>
          <a:ext cx="749481" cy="91440"/>
        </a:xfrm>
        <a:custGeom>
          <a:avLst/>
          <a:gdLst/>
          <a:ahLst/>
          <a:cxnLst/>
          <a:rect l="0" t="0" r="0" b="0"/>
          <a:pathLst>
            <a:path>
              <a:moveTo>
                <a:pt x="0" y="45720"/>
              </a:moveTo>
              <a:lnTo>
                <a:pt x="749481" y="45720"/>
              </a:lnTo>
            </a:path>
          </a:pathLst>
        </a:custGeom>
        <a:noFill/>
        <a:ln w="38100" cap="rnd" cmpd="sng" algn="ctr">
          <a:solidFill>
            <a:scrgbClr r="0" g="0" b="0">
              <a:shade val="90000"/>
            </a:scrgb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178730" y="4482596"/>
        <a:ext cx="39004" cy="7615"/>
      </dsp:txXfrm>
    </dsp:sp>
    <dsp:sp modelId="{D4CDD577-D3C8-394B-90A3-67D3DA0D20D4}">
      <dsp:nvSpPr>
        <dsp:cNvPr id="0" name=""/>
        <dsp:cNvSpPr/>
      </dsp:nvSpPr>
      <dsp:spPr>
        <a:xfrm>
          <a:off x="43384" y="3420842"/>
          <a:ext cx="5781907" cy="2131122"/>
        </a:xfrm>
        <a:prstGeom prst="rect">
          <a:avLst/>
        </a:prstGeom>
        <a:solidFill>
          <a:schemeClr val="accent6">
            <a:lumMod val="40000"/>
            <a:lumOff val="6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D" sz="1600" b="1" kern="1200" dirty="0">
              <a:solidFill>
                <a:schemeClr val="tx1"/>
              </a:solidFill>
            </a:rPr>
            <a:t>Natural science or science is a way of using a system that relies on rational research on empirical fact testing. The aim of the scientific method is to obtain evidence that can be verified and can be replicated. Science makes no judgments and even shows "facts" that seem clear and supported by evidence (evidence base).</a:t>
          </a:r>
          <a:endParaRPr lang="en-US" sz="1600" b="1" kern="1200" dirty="0">
            <a:solidFill>
              <a:schemeClr val="tx1"/>
            </a:solidFill>
          </a:endParaRPr>
        </a:p>
      </dsp:txBody>
      <dsp:txXfrm>
        <a:off x="43384" y="3420842"/>
        <a:ext cx="5781907" cy="2131122"/>
      </dsp:txXfrm>
    </dsp:sp>
    <dsp:sp modelId="{BEC3DE10-7E3A-EE48-A447-4752E9F2590C}">
      <dsp:nvSpPr>
        <dsp:cNvPr id="0" name=""/>
        <dsp:cNvSpPr/>
      </dsp:nvSpPr>
      <dsp:spPr>
        <a:xfrm>
          <a:off x="6605372" y="3415940"/>
          <a:ext cx="5396127" cy="2140926"/>
        </a:xfrm>
        <a:prstGeom prst="rect">
          <a:avLst/>
        </a:prstGeom>
        <a:solidFill>
          <a:schemeClr val="accent6">
            <a:lumMod val="20000"/>
            <a:lumOff val="8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ID" sz="1600" kern="1200" dirty="0">
              <a:solidFill>
                <a:schemeClr val="tx1"/>
              </a:solidFill>
            </a:rPr>
            <a:t>That's why social scientists want to solve social problems, and they think they can do it by applying scientific methods to human </a:t>
          </a:r>
          <a:r>
            <a:rPr lang="en-ID" sz="1600" kern="1200" dirty="0" err="1">
              <a:solidFill>
                <a:schemeClr val="tx1"/>
              </a:solidFill>
            </a:rPr>
            <a:t>behavior</a:t>
          </a:r>
          <a:r>
            <a:rPr lang="en-ID" sz="1600" kern="1200" dirty="0">
              <a:solidFill>
                <a:schemeClr val="tx1"/>
              </a:solidFill>
            </a:rPr>
            <a:t>. So the Social Sciences arose.</a:t>
          </a:r>
          <a:endParaRPr lang="en-US" sz="1600" kern="1200" dirty="0">
            <a:solidFill>
              <a:schemeClr val="tx1"/>
            </a:solidFill>
          </a:endParaRPr>
        </a:p>
      </dsp:txBody>
      <dsp:txXfrm>
        <a:off x="6605372" y="3415940"/>
        <a:ext cx="5396127" cy="21409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D79CD-21BC-1342-8D57-D194FC22C9E6}">
      <dsp:nvSpPr>
        <dsp:cNvPr id="0" name=""/>
        <dsp:cNvSpPr/>
      </dsp:nvSpPr>
      <dsp:spPr>
        <a:xfrm>
          <a:off x="0" y="0"/>
          <a:ext cx="5548090" cy="5548090"/>
        </a:xfrm>
        <a:prstGeom prst="pie">
          <a:avLst>
            <a:gd name="adj1" fmla="val 5400000"/>
            <a:gd name="adj2" fmla="val 16200000"/>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99E403-521E-0247-9383-8DA5E31AD42B}">
      <dsp:nvSpPr>
        <dsp:cNvPr id="0" name=""/>
        <dsp:cNvSpPr/>
      </dsp:nvSpPr>
      <dsp:spPr>
        <a:xfrm>
          <a:off x="2774045" y="0"/>
          <a:ext cx="9098640" cy="5548090"/>
        </a:xfrm>
        <a:prstGeom prst="rect">
          <a:avLst/>
        </a:prstGeom>
        <a:solidFill>
          <a:srgbClr val="FF0000"/>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D" sz="1200" b="1" kern="1200" dirty="0">
              <a:solidFill>
                <a:schemeClr val="bg1"/>
              </a:solidFill>
            </a:rPr>
            <a:t>Social Sciences are closely related to Arts and Humanities because both relate to humans and their culture. In some ways, the Social Sciences are related to the Humanities in that they focus on the creative, emotional and self-feeling side of human experience, where the Humanities are more concerned with human expression, while the Social Sciences are more concerned with the basic elements of culture that determine general patterns of human </a:t>
          </a:r>
          <a:r>
            <a:rPr lang="en-ID" sz="1200" b="1" kern="1200" dirty="0" err="1">
              <a:solidFill>
                <a:schemeClr val="bg1"/>
              </a:solidFill>
            </a:rPr>
            <a:t>behavior</a:t>
          </a:r>
          <a:r>
            <a:rPr lang="en-ID" sz="1200" b="1" kern="1200" dirty="0">
              <a:solidFill>
                <a:schemeClr val="bg1"/>
              </a:solidFill>
            </a:rPr>
            <a:t>.</a:t>
          </a:r>
          <a:endParaRPr lang="en-US" sz="1200" b="1" kern="1200" dirty="0">
            <a:solidFill>
              <a:schemeClr val="bg1"/>
            </a:solidFill>
          </a:endParaRPr>
        </a:p>
      </dsp:txBody>
      <dsp:txXfrm>
        <a:off x="2774045" y="0"/>
        <a:ext cx="9098640" cy="887694"/>
      </dsp:txXfrm>
    </dsp:sp>
    <dsp:sp modelId="{8C800936-E0F1-D841-8C67-47E76F0BA5A7}">
      <dsp:nvSpPr>
        <dsp:cNvPr id="0" name=""/>
        <dsp:cNvSpPr/>
      </dsp:nvSpPr>
      <dsp:spPr>
        <a:xfrm>
          <a:off x="582549" y="887694"/>
          <a:ext cx="4382991" cy="4382991"/>
        </a:xfrm>
        <a:prstGeom prst="pie">
          <a:avLst>
            <a:gd name="adj1" fmla="val 5400000"/>
            <a:gd name="adj2" fmla="val 16200000"/>
          </a:avLst>
        </a:prstGeom>
        <a:solidFill>
          <a:srgbClr val="FFC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1CB4A1-E22D-CF49-83C5-F0DBFAA07E74}">
      <dsp:nvSpPr>
        <dsp:cNvPr id="0" name=""/>
        <dsp:cNvSpPr/>
      </dsp:nvSpPr>
      <dsp:spPr>
        <a:xfrm>
          <a:off x="2774045" y="887694"/>
          <a:ext cx="9098640" cy="4382991"/>
        </a:xfrm>
        <a:prstGeom prst="rect">
          <a:avLst/>
        </a:prstGeom>
        <a:solidFill>
          <a:srgbClr val="FFC000"/>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D" sz="1200" b="1" kern="1200" dirty="0"/>
            <a:t>The humanities deal with specific aspects of human culture and are primarily concerned with our efforts to express spiritual and aesthetic values ​​and find meaning in life. The humanities are academic disciplines that study the human condition, using methods that are primarily analytical, critical, or speculative.</a:t>
          </a:r>
          <a:endParaRPr lang="en-US" sz="1200" b="1" kern="1200" dirty="0">
            <a:solidFill>
              <a:schemeClr val="tx1"/>
            </a:solidFill>
          </a:endParaRPr>
        </a:p>
      </dsp:txBody>
      <dsp:txXfrm>
        <a:off x="2774045" y="887694"/>
        <a:ext cx="9098640" cy="887694"/>
      </dsp:txXfrm>
    </dsp:sp>
    <dsp:sp modelId="{42508311-FC0D-224D-A6FE-EC1BCD8E3732}">
      <dsp:nvSpPr>
        <dsp:cNvPr id="0" name=""/>
        <dsp:cNvSpPr/>
      </dsp:nvSpPr>
      <dsp:spPr>
        <a:xfrm>
          <a:off x="1165098" y="1775388"/>
          <a:ext cx="3217892" cy="3217892"/>
        </a:xfrm>
        <a:prstGeom prst="pie">
          <a:avLst>
            <a:gd name="adj1" fmla="val 5400000"/>
            <a:gd name="adj2" fmla="val 16200000"/>
          </a:avLst>
        </a:prstGeom>
        <a:solidFill>
          <a:srgbClr val="FFFF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B7B7D38-FF36-794A-93DF-4860712CCC91}">
      <dsp:nvSpPr>
        <dsp:cNvPr id="0" name=""/>
        <dsp:cNvSpPr/>
      </dsp:nvSpPr>
      <dsp:spPr>
        <a:xfrm>
          <a:off x="2774045" y="1775388"/>
          <a:ext cx="9098640" cy="3217892"/>
        </a:xfrm>
        <a:prstGeom prst="rect">
          <a:avLst/>
        </a:prstGeom>
        <a:solidFill>
          <a:srgbClr val="FFFF00"/>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D" sz="1200" b="1" kern="1200" dirty="0"/>
            <a:t>Part of the goal of the Social Sciences is to study systematically all aspects of the human condition and human </a:t>
          </a:r>
          <a:r>
            <a:rPr lang="en-ID" sz="1200" b="1" kern="1200" dirty="0" err="1"/>
            <a:t>behavior</a:t>
          </a:r>
          <a:r>
            <a:rPr lang="en-ID" sz="1200" b="1" kern="1200" dirty="0"/>
            <a:t>, using methodology borrowed from the Natural Sciences wherever possible. This insistence on systematic and methodical study is what differentiates the Social Sciences from Philosophy, Arts, and Literature (Humanities).</a:t>
          </a:r>
          <a:endParaRPr lang="en-US" sz="1200" b="1" kern="1200" dirty="0">
            <a:solidFill>
              <a:srgbClr val="FF0000"/>
            </a:solidFill>
          </a:endParaRPr>
        </a:p>
      </dsp:txBody>
      <dsp:txXfrm>
        <a:off x="2774045" y="1775388"/>
        <a:ext cx="9098640" cy="887694"/>
      </dsp:txXfrm>
    </dsp:sp>
    <dsp:sp modelId="{5A05C6F3-6B66-D147-BD23-014DA8AA586A}">
      <dsp:nvSpPr>
        <dsp:cNvPr id="0" name=""/>
        <dsp:cNvSpPr/>
      </dsp:nvSpPr>
      <dsp:spPr>
        <a:xfrm>
          <a:off x="1747648" y="2663083"/>
          <a:ext cx="2052793" cy="2052793"/>
        </a:xfrm>
        <a:prstGeom prst="pie">
          <a:avLst>
            <a:gd name="adj1" fmla="val 5400000"/>
            <a:gd name="adj2" fmla="val 16200000"/>
          </a:avLst>
        </a:prstGeom>
        <a:solidFill>
          <a:srgbClr val="00B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4AEB89-1CDD-C04F-8BDA-5A65DFF39187}">
      <dsp:nvSpPr>
        <dsp:cNvPr id="0" name=""/>
        <dsp:cNvSpPr/>
      </dsp:nvSpPr>
      <dsp:spPr>
        <a:xfrm>
          <a:off x="2774045" y="2663083"/>
          <a:ext cx="9098640" cy="2052793"/>
        </a:xfrm>
        <a:prstGeom prst="rect">
          <a:avLst/>
        </a:prstGeom>
        <a:solidFill>
          <a:srgbClr val="00B050"/>
        </a:solidFill>
        <a:ln w="15875" cap="rnd" cmpd="sng" algn="ctr">
          <a:solidFill>
            <a:srgbClr val="00B050"/>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D" sz="1200" b="1" kern="1200" dirty="0">
              <a:solidFill>
                <a:schemeClr val="bg1"/>
              </a:solidFill>
            </a:rPr>
            <a:t>Artists, poets, and philosophers express their insights into human </a:t>
          </a:r>
          <a:r>
            <a:rPr lang="en-ID" sz="1200" b="1" kern="1200" dirty="0" err="1">
              <a:solidFill>
                <a:schemeClr val="bg1"/>
              </a:solidFill>
            </a:rPr>
            <a:t>behavior</a:t>
          </a:r>
          <a:r>
            <a:rPr lang="en-ID" sz="1200" b="1" kern="1200" dirty="0">
              <a:solidFill>
                <a:schemeClr val="bg1"/>
              </a:solidFill>
            </a:rPr>
            <a:t> by utilizing tools such as intuition, imagination, authority, tradition, rational thought, and common sense. This tool is available to all of us and we use it every day. Unfortunately, these tools have major shortcomings: they are not always accurate and comprehensive, and are often </a:t>
          </a:r>
          <a:r>
            <a:rPr lang="en-ID" sz="1200" b="1" kern="1200" dirty="0" err="1">
              <a:solidFill>
                <a:schemeClr val="bg1"/>
              </a:solidFill>
            </a:rPr>
            <a:t>colored</a:t>
          </a:r>
          <a:r>
            <a:rPr lang="en-ID" sz="1200" b="1" kern="1200" dirty="0">
              <a:solidFill>
                <a:schemeClr val="bg1"/>
              </a:solidFill>
            </a:rPr>
            <a:t> by individual or societal beliefs and prejudices.</a:t>
          </a:r>
          <a:endParaRPr lang="en-US" sz="1200" b="1" kern="1200" dirty="0">
            <a:solidFill>
              <a:schemeClr val="bg1"/>
            </a:solidFill>
          </a:endParaRPr>
        </a:p>
      </dsp:txBody>
      <dsp:txXfrm>
        <a:off x="2774045" y="2663083"/>
        <a:ext cx="9098640" cy="887694"/>
      </dsp:txXfrm>
    </dsp:sp>
    <dsp:sp modelId="{F1B3735C-B705-654A-85B1-A64DD22A6A3F}">
      <dsp:nvSpPr>
        <dsp:cNvPr id="0" name=""/>
        <dsp:cNvSpPr/>
      </dsp:nvSpPr>
      <dsp:spPr>
        <a:xfrm>
          <a:off x="2330197" y="3550777"/>
          <a:ext cx="887694" cy="887694"/>
        </a:xfrm>
        <a:prstGeom prst="pie">
          <a:avLst>
            <a:gd name="adj1" fmla="val 5400000"/>
            <a:gd name="adj2" fmla="val 16200000"/>
          </a:avLst>
        </a:prstGeom>
        <a:solidFill>
          <a:srgbClr val="0432FF"/>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D1C8C7-FB41-A34F-927E-845F3F922168}">
      <dsp:nvSpPr>
        <dsp:cNvPr id="0" name=""/>
        <dsp:cNvSpPr/>
      </dsp:nvSpPr>
      <dsp:spPr>
        <a:xfrm>
          <a:off x="2774045" y="3550777"/>
          <a:ext cx="9098640" cy="887694"/>
        </a:xfrm>
        <a:prstGeom prst="rect">
          <a:avLst/>
        </a:prstGeom>
        <a:solidFill>
          <a:srgbClr val="0432FF"/>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ID" sz="1200" b="1" kern="1200" dirty="0">
              <a:solidFill>
                <a:schemeClr val="bg1"/>
              </a:solidFill>
            </a:rPr>
            <a:t>Humanities refers to the study of the ways in which human experience is processed and documented, and includes the fields of Philosophy, Literature, Religion, History and Language (Ancient and Modern), Visual and Performing Arts (Music, Fine Arts, and Theatre Arts).</a:t>
          </a:r>
          <a:endParaRPr lang="en-US" sz="1200" b="1" kern="1200" dirty="0">
            <a:solidFill>
              <a:schemeClr val="bg1"/>
            </a:solidFill>
          </a:endParaRPr>
        </a:p>
      </dsp:txBody>
      <dsp:txXfrm>
        <a:off x="2774045" y="3550777"/>
        <a:ext cx="9098640" cy="887694"/>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71FD2B-F58F-A442-8675-A457590962A7}" type="datetimeFigureOut">
              <a:rPr lang="en-US" smtClean="0"/>
              <a:t>8/16/24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B48CC7-71FF-5F46-9BB6-B7B73EDF9F2A}" type="slidenum">
              <a:rPr lang="en-US" smtClean="0"/>
              <a:t>‹#›</a:t>
            </a:fld>
            <a:endParaRPr lang="en-US"/>
          </a:p>
        </p:txBody>
      </p:sp>
    </p:spTree>
    <p:extLst>
      <p:ext uri="{BB962C8B-B14F-4D97-AF65-F5344CB8AC3E}">
        <p14:creationId xmlns:p14="http://schemas.microsoft.com/office/powerpoint/2010/main" val="2916291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E80B46D0-75F3-740E-41E7-6E938E0236B3}"/>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E7CD87EE-2BBA-5C5F-C004-EF6FD24D64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83971" name="Slide Number Placeholder 3">
            <a:extLst>
              <a:ext uri="{FF2B5EF4-FFF2-40B4-BE49-F238E27FC236}">
                <a16:creationId xmlns:a16="http://schemas.microsoft.com/office/drawing/2014/main" id="{E22D9A53-3386-223D-8013-E727DC47FC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DE4E6C-46DD-5140-8EF3-9740B3B304A4}" type="slidenum">
              <a:rPr lang="en-US" altLang="en-US" sz="1200" smtClean="0"/>
              <a:pPr/>
              <a:t>47</a:t>
            </a:fld>
            <a:endParaRPr lang="en-US" altLang="en-US" sz="1200"/>
          </a:p>
        </p:txBody>
      </p:sp>
    </p:spTree>
    <p:extLst>
      <p:ext uri="{BB962C8B-B14F-4D97-AF65-F5344CB8AC3E}">
        <p14:creationId xmlns:p14="http://schemas.microsoft.com/office/powerpoint/2010/main" val="4210214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4810F1-C67E-A441-9449-1541A7717EA4}"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1099776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810F1-C67E-A441-9449-1541A7717EA4}"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1745703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810F1-C67E-A441-9449-1541A7717EA4}"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1B9DAF9-20FC-204C-A6FF-93FF5DE86970}"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00547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E4810F1-C67E-A441-9449-1541A7717EA4}"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233014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E4810F1-C67E-A441-9449-1541A7717EA4}"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1B9DAF9-20FC-204C-A6FF-93FF5DE86970}"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085565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E4810F1-C67E-A441-9449-1541A7717EA4}"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1111875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4810F1-C67E-A441-9449-1541A7717EA4}"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1765920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4810F1-C67E-A441-9449-1541A7717EA4}"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2151627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ontents slide layout">
    <p:spTree>
      <p:nvGrpSpPr>
        <p:cNvPr id="1" name=""/>
        <p:cNvGrpSpPr/>
        <p:nvPr/>
      </p:nvGrpSpPr>
      <p:grpSpPr>
        <a:xfrm>
          <a:off x="0" y="0"/>
          <a:ext cx="0" cy="0"/>
          <a:chOff x="0" y="0"/>
          <a:chExt cx="0" cy="0"/>
        </a:xfrm>
      </p:grpSpPr>
      <p:sp>
        <p:nvSpPr>
          <p:cNvPr id="3" name="그림 개체 틀 2"/>
          <p:cNvSpPr>
            <a:spLocks noGrp="1"/>
          </p:cNvSpPr>
          <p:nvPr>
            <p:ph type="pic" sz="quarter" idx="14" hasCustomPrompt="1"/>
          </p:nvPr>
        </p:nvSpPr>
        <p:spPr>
          <a:xfrm>
            <a:off x="0" y="0"/>
            <a:ext cx="12192000" cy="6857999"/>
          </a:xfrm>
          <a:prstGeom prst="parallelogram">
            <a:avLst>
              <a:gd name="adj" fmla="val 90695"/>
            </a:avLst>
          </a:prstGeom>
          <a:solidFill>
            <a:schemeClr val="bg1">
              <a:lumMod val="95000"/>
            </a:schemeClr>
          </a:solidFill>
        </p:spPr>
        <p:txBody>
          <a:bodyPr anchor="ctr"/>
          <a:lstStyle>
            <a:lvl1pPr marL="0" indent="0" algn="ctr">
              <a:buNone/>
              <a:defRPr sz="18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362332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4810F1-C67E-A441-9449-1541A7717EA4}"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2988661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810F1-C67E-A441-9449-1541A7717EA4}" type="datetimeFigureOut">
              <a:rPr lang="en-US" smtClean="0"/>
              <a:t>8/16/24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164914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4810F1-C67E-A441-9449-1541A7717EA4}"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3917473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4810F1-C67E-A441-9449-1541A7717EA4}" type="datetimeFigureOut">
              <a:rPr lang="en-US" smtClean="0"/>
              <a:t>8/16/24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2495526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4810F1-C67E-A441-9449-1541A7717EA4}" type="datetimeFigureOut">
              <a:rPr lang="en-US" smtClean="0"/>
              <a:t>8/16/24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2936848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10F1-C67E-A441-9449-1541A7717EA4}" type="datetimeFigureOut">
              <a:rPr lang="en-US" smtClean="0"/>
              <a:t>8/16/24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174928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4810F1-C67E-A441-9449-1541A7717EA4}"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2594517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4810F1-C67E-A441-9449-1541A7717EA4}" type="datetimeFigureOut">
              <a:rPr lang="en-US" smtClean="0"/>
              <a:t>8/16/24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1B9DAF9-20FC-204C-A6FF-93FF5DE86970}" type="slidenum">
              <a:rPr lang="en-US" smtClean="0"/>
              <a:t>‹#›</a:t>
            </a:fld>
            <a:endParaRPr lang="en-US"/>
          </a:p>
        </p:txBody>
      </p:sp>
    </p:spTree>
    <p:extLst>
      <p:ext uri="{BB962C8B-B14F-4D97-AF65-F5344CB8AC3E}">
        <p14:creationId xmlns:p14="http://schemas.microsoft.com/office/powerpoint/2010/main" val="2902753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6E4810F1-C67E-A441-9449-1541A7717EA4}" type="datetimeFigureOut">
              <a:rPr lang="en-US" smtClean="0"/>
              <a:t>8/16/24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1B9DAF9-20FC-204C-A6FF-93FF5DE86970}" type="slidenum">
              <a:rPr lang="en-US" smtClean="0"/>
              <a:t>‹#›</a:t>
            </a:fld>
            <a:endParaRPr lang="en-US"/>
          </a:p>
        </p:txBody>
      </p:sp>
    </p:spTree>
    <p:extLst>
      <p:ext uri="{BB962C8B-B14F-4D97-AF65-F5344CB8AC3E}">
        <p14:creationId xmlns:p14="http://schemas.microsoft.com/office/powerpoint/2010/main" val="4141977957"/>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 id="2147484230" r:id="rId15"/>
    <p:sldLayoutId id="2147484231" r:id="rId16"/>
    <p:sldLayoutId id="2147484232"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file:////Users/arrybainus/Library/Group%20Containers/UBF8T346G9.ms/WebArchiveCopyPasteTempFiles/com.microsoft.Word/page10image336202080"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198E-CDB6-D04A-8FBD-6F8B41A3172B}"/>
              </a:ext>
            </a:extLst>
          </p:cNvPr>
          <p:cNvSpPr>
            <a:spLocks noGrp="1"/>
          </p:cNvSpPr>
          <p:nvPr>
            <p:ph type="ctrTitle"/>
          </p:nvPr>
        </p:nvSpPr>
        <p:spPr>
          <a:xfrm>
            <a:off x="0" y="0"/>
            <a:ext cx="12191999" cy="2915322"/>
          </a:xfrm>
        </p:spPr>
        <p:txBody>
          <a:bodyPr anchor="ctr">
            <a:normAutofit/>
          </a:bodyPr>
          <a:lstStyle/>
          <a:p>
            <a:pPr algn="ctr"/>
            <a:r>
              <a:rPr lang="en-US" sz="5300" b="1" dirty="0">
                <a:solidFill>
                  <a:schemeClr val="accent3">
                    <a:lumMod val="75000"/>
                  </a:schemeClr>
                </a:solidFill>
              </a:rPr>
              <a:t>DASAR-DASAR ILMU SOSIAL</a:t>
            </a:r>
            <a:br>
              <a:rPr lang="en-US" sz="5300" b="1" dirty="0">
                <a:solidFill>
                  <a:schemeClr val="accent3">
                    <a:lumMod val="75000"/>
                  </a:schemeClr>
                </a:solidFill>
              </a:rPr>
            </a:br>
            <a:r>
              <a:rPr lang="en-US" sz="5300" b="1" dirty="0">
                <a:solidFill>
                  <a:schemeClr val="accent3">
                    <a:lumMod val="75000"/>
                  </a:schemeClr>
                </a:solidFill>
              </a:rPr>
              <a:t>(Basics of Social Sciences)</a:t>
            </a:r>
            <a:br>
              <a:rPr lang="en-US" sz="5300" b="1" dirty="0">
                <a:solidFill>
                  <a:schemeClr val="accent3">
                    <a:lumMod val="75000"/>
                  </a:schemeClr>
                </a:solidFill>
              </a:rPr>
            </a:br>
            <a:r>
              <a:rPr lang="en-US" sz="3100" b="1" dirty="0">
                <a:solidFill>
                  <a:schemeClr val="accent3">
                    <a:lumMod val="75000"/>
                  </a:schemeClr>
                </a:solidFill>
              </a:rPr>
              <a:t>(Lecture 1: The </a:t>
            </a:r>
            <a:r>
              <a:rPr lang="en-ID" sz="3100" b="1" dirty="0">
                <a:solidFill>
                  <a:schemeClr val="accent3">
                    <a:lumMod val="75000"/>
                  </a:schemeClr>
                </a:solidFill>
              </a:rPr>
              <a:t>Development of Social Phenomena and Scope, Basic Concepts and Approaches in the Social Sciences</a:t>
            </a:r>
            <a:r>
              <a:rPr lang="en-US" sz="3100" b="1" dirty="0">
                <a:solidFill>
                  <a:schemeClr val="accent3">
                    <a:lumMod val="75000"/>
                  </a:schemeClr>
                </a:solidFill>
              </a:rPr>
              <a:t>)</a:t>
            </a:r>
          </a:p>
        </p:txBody>
      </p:sp>
      <p:sp>
        <p:nvSpPr>
          <p:cNvPr id="3" name="Subtitle 2">
            <a:extLst>
              <a:ext uri="{FF2B5EF4-FFF2-40B4-BE49-F238E27FC236}">
                <a16:creationId xmlns:a16="http://schemas.microsoft.com/office/drawing/2014/main" id="{FEF85AE3-849C-4E4D-80ED-DA81EBECF208}"/>
              </a:ext>
            </a:extLst>
          </p:cNvPr>
          <p:cNvSpPr>
            <a:spLocks noGrp="1"/>
          </p:cNvSpPr>
          <p:nvPr>
            <p:ph type="subTitle" idx="1"/>
          </p:nvPr>
        </p:nvSpPr>
        <p:spPr>
          <a:xfrm>
            <a:off x="0" y="3065929"/>
            <a:ext cx="12191999" cy="3792071"/>
          </a:xfrm>
        </p:spPr>
        <p:txBody>
          <a:bodyPr anchor="ctr">
            <a:normAutofit/>
          </a:bodyPr>
          <a:lstStyle/>
          <a:p>
            <a:pPr algn="ctr"/>
            <a:r>
              <a:rPr lang="en-US" sz="3200" b="1" dirty="0">
                <a:solidFill>
                  <a:srgbClr val="C00000"/>
                </a:solidFill>
                <a:latin typeface="+mj-lt"/>
                <a:ea typeface="+mj-ea"/>
                <a:cs typeface="+mj-cs"/>
              </a:rPr>
              <a:t>Prof. Dr. Arry Bainus, M.A.</a:t>
            </a:r>
          </a:p>
          <a:p>
            <a:pPr algn="ctr"/>
            <a:endParaRPr lang="en-US" sz="4000" b="1" dirty="0">
              <a:solidFill>
                <a:schemeClr val="tx1">
                  <a:lumMod val="85000"/>
                  <a:lumOff val="15000"/>
                </a:schemeClr>
              </a:solidFill>
              <a:latin typeface="+mj-lt"/>
              <a:ea typeface="+mj-ea"/>
              <a:cs typeface="+mj-cs"/>
            </a:endParaRPr>
          </a:p>
          <a:p>
            <a:pPr algn="ctr">
              <a:spcBef>
                <a:spcPts val="0"/>
              </a:spcBef>
            </a:pPr>
            <a:r>
              <a:rPr lang="en-US" sz="4000" b="1" dirty="0">
                <a:solidFill>
                  <a:srgbClr val="0432FF"/>
                </a:solidFill>
                <a:latin typeface="+mj-lt"/>
                <a:ea typeface="+mj-ea"/>
                <a:cs typeface="+mj-cs"/>
              </a:rPr>
              <a:t>Faculty of Social and Political Sciences</a:t>
            </a:r>
          </a:p>
          <a:p>
            <a:pPr algn="ctr">
              <a:spcBef>
                <a:spcPts val="0"/>
              </a:spcBef>
            </a:pPr>
            <a:r>
              <a:rPr lang="en-US" sz="4000" b="1" dirty="0" err="1">
                <a:solidFill>
                  <a:srgbClr val="0432FF"/>
                </a:solidFill>
                <a:latin typeface="+mj-lt"/>
                <a:ea typeface="+mj-ea"/>
                <a:cs typeface="+mj-cs"/>
              </a:rPr>
              <a:t>Universitas</a:t>
            </a:r>
            <a:r>
              <a:rPr lang="en-US" sz="4000" b="1" dirty="0">
                <a:solidFill>
                  <a:srgbClr val="0432FF"/>
                </a:solidFill>
                <a:latin typeface="+mj-lt"/>
                <a:ea typeface="+mj-ea"/>
                <a:cs typeface="+mj-cs"/>
              </a:rPr>
              <a:t> </a:t>
            </a:r>
            <a:r>
              <a:rPr lang="en-US" sz="4000" b="1" dirty="0" err="1">
                <a:solidFill>
                  <a:srgbClr val="0432FF"/>
                </a:solidFill>
                <a:latin typeface="+mj-lt"/>
                <a:ea typeface="+mj-ea"/>
                <a:cs typeface="+mj-cs"/>
              </a:rPr>
              <a:t>Padjadjaran</a:t>
            </a:r>
            <a:endParaRPr lang="en-US" sz="4000" b="1" dirty="0">
              <a:solidFill>
                <a:srgbClr val="0432FF"/>
              </a:solidFill>
              <a:latin typeface="+mj-lt"/>
              <a:ea typeface="+mj-ea"/>
              <a:cs typeface="+mj-cs"/>
            </a:endParaRPr>
          </a:p>
          <a:p>
            <a:pPr algn="ctr">
              <a:spcBef>
                <a:spcPts val="0"/>
              </a:spcBef>
            </a:pPr>
            <a:r>
              <a:rPr lang="en-US" sz="4000" b="1" dirty="0">
                <a:solidFill>
                  <a:srgbClr val="0432FF"/>
                </a:solidFill>
                <a:latin typeface="+mj-lt"/>
                <a:ea typeface="+mj-ea"/>
                <a:cs typeface="+mj-cs"/>
              </a:rPr>
              <a:t>2024</a:t>
            </a:r>
          </a:p>
        </p:txBody>
      </p:sp>
    </p:spTree>
    <p:extLst>
      <p:ext uri="{BB962C8B-B14F-4D97-AF65-F5344CB8AC3E}">
        <p14:creationId xmlns:p14="http://schemas.microsoft.com/office/powerpoint/2010/main" val="310739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748BE-4BCA-D542-A9BD-BEB481F8B213}"/>
              </a:ext>
            </a:extLst>
          </p:cNvPr>
          <p:cNvSpPr>
            <a:spLocks noGrp="1"/>
          </p:cNvSpPr>
          <p:nvPr>
            <p:ph type="title"/>
          </p:nvPr>
        </p:nvSpPr>
        <p:spPr>
          <a:xfrm>
            <a:off x="174171" y="14513"/>
            <a:ext cx="12017828" cy="1123943"/>
          </a:xfrm>
        </p:spPr>
        <p:txBody>
          <a:bodyPr anchor="ctr"/>
          <a:lstStyle/>
          <a:p>
            <a:pPr algn="ctr"/>
            <a:r>
              <a:rPr lang="en-US" b="1" dirty="0"/>
              <a:t>Introduction</a:t>
            </a:r>
          </a:p>
        </p:txBody>
      </p:sp>
      <p:pic>
        <p:nvPicPr>
          <p:cNvPr id="7" name="Content Placeholder 6">
            <a:extLst>
              <a:ext uri="{FF2B5EF4-FFF2-40B4-BE49-F238E27FC236}">
                <a16:creationId xmlns:a16="http://schemas.microsoft.com/office/drawing/2014/main" id="{6DB2A242-194E-494C-B64B-B2BB32EE5B3C}"/>
              </a:ext>
            </a:extLst>
          </p:cNvPr>
          <p:cNvPicPr>
            <a:picLocks noGrp="1" noChangeAspect="1"/>
          </p:cNvPicPr>
          <p:nvPr>
            <p:ph idx="1"/>
          </p:nvPr>
        </p:nvPicPr>
        <p:blipFill>
          <a:blip r:embed="rId2"/>
          <a:stretch>
            <a:fillRect/>
          </a:stretch>
        </p:blipFill>
        <p:spPr>
          <a:xfrm>
            <a:off x="2970296" y="1295403"/>
            <a:ext cx="6503224" cy="5548084"/>
          </a:xfrm>
          <a:prstGeom prst="rect">
            <a:avLst/>
          </a:prstGeom>
        </p:spPr>
      </p:pic>
      <p:sp>
        <p:nvSpPr>
          <p:cNvPr id="10" name="Rectangle 9">
            <a:extLst>
              <a:ext uri="{FF2B5EF4-FFF2-40B4-BE49-F238E27FC236}">
                <a16:creationId xmlns:a16="http://schemas.microsoft.com/office/drawing/2014/main" id="{5E8FF1B8-0B7C-1E4C-83F0-138DA18F5D3F}"/>
              </a:ext>
            </a:extLst>
          </p:cNvPr>
          <p:cNvSpPr/>
          <p:nvPr/>
        </p:nvSpPr>
        <p:spPr>
          <a:xfrm>
            <a:off x="174171" y="1218985"/>
            <a:ext cx="3381829" cy="5632311"/>
          </a:xfrm>
          <a:prstGeom prst="rect">
            <a:avLst/>
          </a:prstGeom>
        </p:spPr>
        <p:txBody>
          <a:bodyPr wrap="square">
            <a:spAutoFit/>
          </a:bodyPr>
          <a:lstStyle/>
          <a:p>
            <a:pPr algn="just"/>
            <a:r>
              <a:rPr lang="en-ID" sz="3000" b="1" dirty="0"/>
              <a:t>Life on our planet (Earth) </a:t>
            </a:r>
            <a:r>
              <a:rPr lang="en-ID" sz="3000" b="1" dirty="0">
                <a:sym typeface="Wingdings" pitchFamily="2" charset="2"/>
              </a:rPr>
              <a:t></a:t>
            </a:r>
            <a:r>
              <a:rPr lang="en-ID" sz="3000" b="1" dirty="0"/>
              <a:t> extraordinary and dramatic changes </a:t>
            </a:r>
            <a:r>
              <a:rPr lang="en-ID" sz="3000" b="1" dirty="0">
                <a:sym typeface="Wingdings" pitchFamily="2" charset="2"/>
              </a:rPr>
              <a:t></a:t>
            </a:r>
            <a:r>
              <a:rPr lang="en-ID" sz="3000" b="1" dirty="0"/>
              <a:t> </a:t>
            </a:r>
            <a:r>
              <a:rPr lang="en-ID" sz="3000" b="1" dirty="0">
                <a:solidFill>
                  <a:srgbClr val="FF0000"/>
                </a:solidFill>
              </a:rPr>
              <a:t>the natural world </a:t>
            </a:r>
            <a:r>
              <a:rPr lang="en-ID" sz="3000" b="1" dirty="0"/>
              <a:t>in which we are born, as well as </a:t>
            </a:r>
            <a:r>
              <a:rPr lang="en-ID" sz="3000" b="1" dirty="0">
                <a:solidFill>
                  <a:srgbClr val="FF0000"/>
                </a:solidFill>
              </a:rPr>
              <a:t>the social world </a:t>
            </a:r>
            <a:r>
              <a:rPr lang="en-ID" sz="3000" b="1" dirty="0"/>
              <a:t>that we create and in which we live.</a:t>
            </a:r>
            <a:endParaRPr lang="id-ID" sz="3000" b="1" dirty="0"/>
          </a:p>
        </p:txBody>
      </p:sp>
      <p:sp>
        <p:nvSpPr>
          <p:cNvPr id="12" name="Rectangle 11">
            <a:extLst>
              <a:ext uri="{FF2B5EF4-FFF2-40B4-BE49-F238E27FC236}">
                <a16:creationId xmlns:a16="http://schemas.microsoft.com/office/drawing/2014/main" id="{4F16DCED-ABD0-8A42-A8A2-D59D1F83A1CE}"/>
              </a:ext>
            </a:extLst>
          </p:cNvPr>
          <p:cNvSpPr/>
          <p:nvPr/>
        </p:nvSpPr>
        <p:spPr>
          <a:xfrm>
            <a:off x="8636000" y="1228744"/>
            <a:ext cx="3381829" cy="5632311"/>
          </a:xfrm>
          <a:prstGeom prst="rect">
            <a:avLst/>
          </a:prstGeom>
        </p:spPr>
        <p:txBody>
          <a:bodyPr wrap="square">
            <a:spAutoFit/>
          </a:bodyPr>
          <a:lstStyle/>
          <a:p>
            <a:pPr algn="just"/>
            <a:r>
              <a:rPr lang="en-ID" sz="3000" b="1" dirty="0"/>
              <a:t>Every new human being is born into </a:t>
            </a:r>
            <a:r>
              <a:rPr lang="en-ID" sz="3000" b="1" dirty="0">
                <a:solidFill>
                  <a:srgbClr val="FF0000"/>
                </a:solidFill>
              </a:rPr>
              <a:t>an existing social world.</a:t>
            </a:r>
            <a:r>
              <a:rPr lang="en-ID" sz="3000" b="1" dirty="0"/>
              <a:t> Humans have </a:t>
            </a:r>
            <a:r>
              <a:rPr lang="en-ID" sz="3000" b="1" dirty="0">
                <a:solidFill>
                  <a:srgbClr val="FF0000"/>
                </a:solidFill>
              </a:rPr>
              <a:t>manipulated/</a:t>
            </a:r>
          </a:p>
          <a:p>
            <a:pPr algn="just"/>
            <a:r>
              <a:rPr lang="en-ID" sz="3000" b="1" dirty="0">
                <a:solidFill>
                  <a:srgbClr val="FF0000"/>
                </a:solidFill>
              </a:rPr>
              <a:t>engineered the social world </a:t>
            </a:r>
            <a:r>
              <a:rPr lang="en-ID" sz="3000" b="1" dirty="0">
                <a:sym typeface="Wingdings" pitchFamily="2" charset="2"/>
              </a:rPr>
              <a:t></a:t>
            </a:r>
            <a:r>
              <a:rPr lang="en-ID" sz="3000" b="1" dirty="0"/>
              <a:t> influencing their own lifestyles dramatically.</a:t>
            </a:r>
            <a:endParaRPr lang="id-ID" sz="3000" b="1" dirty="0"/>
          </a:p>
        </p:txBody>
      </p:sp>
    </p:spTree>
    <p:extLst>
      <p:ext uri="{BB962C8B-B14F-4D97-AF65-F5344CB8AC3E}">
        <p14:creationId xmlns:p14="http://schemas.microsoft.com/office/powerpoint/2010/main" val="3658819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2449D-3A60-5647-A9DA-3FEAF3FE93D7}"/>
              </a:ext>
            </a:extLst>
          </p:cNvPr>
          <p:cNvSpPr>
            <a:spLocks noGrp="1"/>
          </p:cNvSpPr>
          <p:nvPr>
            <p:ph type="title"/>
          </p:nvPr>
        </p:nvSpPr>
        <p:spPr>
          <a:xfrm>
            <a:off x="186267" y="14511"/>
            <a:ext cx="12005734" cy="1190345"/>
          </a:xfrm>
        </p:spPr>
        <p:txBody>
          <a:bodyPr anchor="ctr"/>
          <a:lstStyle/>
          <a:p>
            <a:pPr algn="ctr"/>
            <a:r>
              <a:rPr lang="en-US" b="1" dirty="0"/>
              <a:t>Introduction</a:t>
            </a:r>
          </a:p>
        </p:txBody>
      </p:sp>
      <p:sp>
        <p:nvSpPr>
          <p:cNvPr id="3" name="Content Placeholder 2">
            <a:extLst>
              <a:ext uri="{FF2B5EF4-FFF2-40B4-BE49-F238E27FC236}">
                <a16:creationId xmlns:a16="http://schemas.microsoft.com/office/drawing/2014/main" id="{62517B88-51EF-B746-A2D1-5775F4475A7A}"/>
              </a:ext>
            </a:extLst>
          </p:cNvPr>
          <p:cNvSpPr>
            <a:spLocks noGrp="1"/>
          </p:cNvSpPr>
          <p:nvPr>
            <p:ph idx="1"/>
          </p:nvPr>
        </p:nvSpPr>
        <p:spPr>
          <a:xfrm>
            <a:off x="186267" y="1204857"/>
            <a:ext cx="11853333" cy="5653144"/>
          </a:xfrm>
        </p:spPr>
        <p:txBody>
          <a:bodyPr>
            <a:noAutofit/>
          </a:bodyPr>
          <a:lstStyle/>
          <a:p>
            <a:pPr algn="just">
              <a:spcBef>
                <a:spcPts val="0"/>
              </a:spcBef>
            </a:pPr>
            <a:r>
              <a:rPr lang="en-ID" sz="2100" b="1" dirty="0">
                <a:solidFill>
                  <a:srgbClr val="FF0000"/>
                </a:solidFill>
              </a:rPr>
              <a:t>Social Sciences </a:t>
            </a:r>
            <a:r>
              <a:rPr lang="en-ID" sz="2100" b="1" dirty="0"/>
              <a:t>was born in </a:t>
            </a:r>
            <a:r>
              <a:rPr lang="en-ID" sz="2100" b="1" dirty="0">
                <a:solidFill>
                  <a:srgbClr val="FF0000"/>
                </a:solidFill>
              </a:rPr>
              <a:t>various times of turmoil</a:t>
            </a:r>
            <a:r>
              <a:rPr lang="en-ID" sz="2100" b="1" dirty="0"/>
              <a:t>, when </a:t>
            </a:r>
            <a:r>
              <a:rPr lang="en-ID" sz="2100" b="1" dirty="0">
                <a:solidFill>
                  <a:srgbClr val="FF0000"/>
                </a:solidFill>
              </a:rPr>
              <a:t>new ideas and beliefs emerged causing conflict and fragmentation in society</a:t>
            </a:r>
            <a:r>
              <a:rPr lang="en-ID" sz="2100" b="1" dirty="0"/>
              <a:t>. They represent </a:t>
            </a:r>
            <a:r>
              <a:rPr lang="en-ID" sz="2100" b="1" dirty="0">
                <a:solidFill>
                  <a:srgbClr val="FF0000"/>
                </a:solidFill>
              </a:rPr>
              <a:t>an attempt to understand a reality </a:t>
            </a:r>
            <a:r>
              <a:rPr lang="en-ID" sz="2100" b="1" dirty="0"/>
              <a:t>that has become </a:t>
            </a:r>
            <a:r>
              <a:rPr lang="en-ID" sz="2100" b="1" dirty="0">
                <a:solidFill>
                  <a:srgbClr val="FF0000"/>
                </a:solidFill>
              </a:rPr>
              <a:t>too difficult to understand with old tools and methods. </a:t>
            </a:r>
          </a:p>
          <a:p>
            <a:pPr algn="just">
              <a:spcBef>
                <a:spcPts val="0"/>
              </a:spcBef>
            </a:pPr>
            <a:r>
              <a:rPr lang="en-ID" sz="2100" b="1" dirty="0"/>
              <a:t>They offer hope that </a:t>
            </a:r>
            <a:r>
              <a:rPr lang="en-ID" sz="2100" b="1" dirty="0">
                <a:solidFill>
                  <a:srgbClr val="FF0000"/>
                </a:solidFill>
              </a:rPr>
              <a:t>the social world — the human way of life — can also be studied in an impartial, objective way</a:t>
            </a:r>
            <a:r>
              <a:rPr lang="en-ID" sz="2100" b="1" dirty="0"/>
              <a:t>. Such testing is expected to yield specific rules of </a:t>
            </a:r>
            <a:r>
              <a:rPr lang="en-ID" sz="2100" b="1" dirty="0" err="1"/>
              <a:t>behavior</a:t>
            </a:r>
            <a:r>
              <a:rPr lang="en-ID" sz="2100" b="1" dirty="0"/>
              <a:t> that people should follow to improve their individual and collective lives. </a:t>
            </a:r>
          </a:p>
          <a:p>
            <a:pPr algn="just">
              <a:spcBef>
                <a:spcPts val="0"/>
              </a:spcBef>
            </a:pPr>
            <a:r>
              <a:rPr lang="en-ID" sz="2100" b="1" dirty="0"/>
              <a:t>Perhaps expectations for the Social Sciences are </a:t>
            </a:r>
            <a:r>
              <a:rPr lang="en-ID" sz="2100" b="1" dirty="0">
                <a:solidFill>
                  <a:srgbClr val="FF0000"/>
                </a:solidFill>
              </a:rPr>
              <a:t>too high</a:t>
            </a:r>
            <a:r>
              <a:rPr lang="en-ID" sz="2100" b="1" dirty="0"/>
              <a:t>: despite efforts, few great theories have been developed or the secrets of social life revealed. </a:t>
            </a:r>
          </a:p>
          <a:p>
            <a:pPr algn="just">
              <a:spcBef>
                <a:spcPts val="0"/>
              </a:spcBef>
            </a:pPr>
            <a:r>
              <a:rPr lang="en-ID" sz="2100" b="1" dirty="0"/>
              <a:t>Nonetheless, </a:t>
            </a:r>
            <a:r>
              <a:rPr lang="en-ID" sz="2100" b="1" dirty="0">
                <a:solidFill>
                  <a:srgbClr val="FF0000"/>
                </a:solidFill>
              </a:rPr>
              <a:t>Social Science and its methodology remain effective—and perhaps unique—tools for rationally examining our social world</a:t>
            </a:r>
            <a:r>
              <a:rPr lang="en-ID" sz="2100" b="1" dirty="0"/>
              <a:t>. Because we are rational creatures, we want to know which </a:t>
            </a:r>
            <a:r>
              <a:rPr lang="en-ID" sz="2100" b="1" dirty="0">
                <a:solidFill>
                  <a:srgbClr val="FF0000"/>
                </a:solidFill>
              </a:rPr>
              <a:t>laws govern our lives, both in nature and in the social world we live in.</a:t>
            </a:r>
          </a:p>
          <a:p>
            <a:pPr algn="just">
              <a:spcBef>
                <a:spcPts val="0"/>
              </a:spcBef>
            </a:pPr>
            <a:r>
              <a:rPr lang="en-ID" sz="2100" b="1" dirty="0"/>
              <a:t>However, </a:t>
            </a:r>
            <a:r>
              <a:rPr lang="en-ID" sz="2100" b="1" dirty="0">
                <a:solidFill>
                  <a:srgbClr val="FF0000"/>
                </a:solidFill>
              </a:rPr>
              <a:t>these various efforts often experience frustration for the researchers and the user community</a:t>
            </a:r>
            <a:r>
              <a:rPr lang="en-ID" sz="2100" b="1" dirty="0"/>
              <a:t>, and </a:t>
            </a:r>
            <a:r>
              <a:rPr lang="en-ID" sz="2100" b="1" dirty="0">
                <a:solidFill>
                  <a:srgbClr val="FF0000"/>
                </a:solidFill>
              </a:rPr>
              <a:t>many even experience failure in describing and explaining social phenomena</a:t>
            </a:r>
            <a:r>
              <a:rPr lang="en-ID" sz="2100" b="1" dirty="0"/>
              <a:t>. So many are </a:t>
            </a:r>
            <a:r>
              <a:rPr lang="en-ID" sz="2100" b="1" dirty="0">
                <a:solidFill>
                  <a:srgbClr val="FF0000"/>
                </a:solidFill>
              </a:rPr>
              <a:t>looking for alternative solutions using alternative perspectives too.</a:t>
            </a:r>
            <a:endParaRPr lang="en-US" sz="2100" b="1" dirty="0">
              <a:solidFill>
                <a:srgbClr val="FF0000"/>
              </a:solidFill>
            </a:endParaRPr>
          </a:p>
        </p:txBody>
      </p:sp>
    </p:spTree>
    <p:extLst>
      <p:ext uri="{BB962C8B-B14F-4D97-AF65-F5344CB8AC3E}">
        <p14:creationId xmlns:p14="http://schemas.microsoft.com/office/powerpoint/2010/main" val="2353210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810E-ACB1-9642-BD27-4F96B8E2E380}"/>
              </a:ext>
            </a:extLst>
          </p:cNvPr>
          <p:cNvSpPr>
            <a:spLocks noGrp="1"/>
          </p:cNvSpPr>
          <p:nvPr>
            <p:ph type="title"/>
          </p:nvPr>
        </p:nvSpPr>
        <p:spPr>
          <a:xfrm>
            <a:off x="0" y="0"/>
            <a:ext cx="12191999" cy="6858000"/>
          </a:xfrm>
        </p:spPr>
        <p:txBody>
          <a:bodyPr anchor="ctr">
            <a:normAutofit/>
          </a:bodyPr>
          <a:lstStyle/>
          <a:p>
            <a:pPr algn="ctr"/>
            <a:r>
              <a:rPr lang="en-US" sz="6000" b="1" dirty="0">
                <a:solidFill>
                  <a:srgbClr val="FFC000"/>
                </a:solidFill>
              </a:rPr>
              <a:t>02</a:t>
            </a:r>
            <a:br>
              <a:rPr lang="en-US" sz="6000" b="1" dirty="0"/>
            </a:br>
            <a:r>
              <a:rPr lang="en-US" sz="6000" b="1" dirty="0">
                <a:solidFill>
                  <a:srgbClr val="00D0C4"/>
                </a:solidFill>
              </a:rPr>
              <a:t>History of the Development of Social Sciences</a:t>
            </a:r>
          </a:p>
        </p:txBody>
      </p:sp>
    </p:spTree>
    <p:extLst>
      <p:ext uri="{BB962C8B-B14F-4D97-AF65-F5344CB8AC3E}">
        <p14:creationId xmlns:p14="http://schemas.microsoft.com/office/powerpoint/2010/main" val="1598590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5B6A1CE-A1CC-1844-8F1A-5FE1647950C5}"/>
              </a:ext>
            </a:extLst>
          </p:cNvPr>
          <p:cNvSpPr/>
          <p:nvPr/>
        </p:nvSpPr>
        <p:spPr>
          <a:xfrm flipV="1">
            <a:off x="3149600" y="694266"/>
            <a:ext cx="6417733" cy="698845"/>
          </a:xfrm>
          <a:prstGeom prst="triangle">
            <a:avLst>
              <a:gd name="adj" fmla="val 5069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2CB1084-5DCF-5841-B8E4-DE3BDB7DEC26}"/>
              </a:ext>
            </a:extLst>
          </p:cNvPr>
          <p:cNvSpPr txBox="1"/>
          <p:nvPr/>
        </p:nvSpPr>
        <p:spPr>
          <a:xfrm>
            <a:off x="4476428" y="33868"/>
            <a:ext cx="3945311" cy="646331"/>
          </a:xfrm>
          <a:prstGeom prst="rect">
            <a:avLst/>
          </a:prstGeom>
          <a:noFill/>
        </p:spPr>
        <p:txBody>
          <a:bodyPr wrap="none" rtlCol="0">
            <a:spAutoFit/>
          </a:bodyPr>
          <a:lstStyle/>
          <a:p>
            <a:pPr algn="ctr"/>
            <a:r>
              <a:rPr lang="en-ID" b="1" dirty="0"/>
              <a:t>HISTORY OF KNOWLEDGE </a:t>
            </a:r>
          </a:p>
          <a:p>
            <a:pPr algn="ctr"/>
            <a:r>
              <a:rPr lang="en-ID" b="1" dirty="0"/>
              <a:t>Ancient Greece 600 B.C.-100 A.D.</a:t>
            </a:r>
            <a:endParaRPr lang="en-US" b="1" dirty="0"/>
          </a:p>
        </p:txBody>
      </p:sp>
      <p:sp>
        <p:nvSpPr>
          <p:cNvPr id="6" name="TextBox 5">
            <a:extLst>
              <a:ext uri="{FF2B5EF4-FFF2-40B4-BE49-F238E27FC236}">
                <a16:creationId xmlns:a16="http://schemas.microsoft.com/office/drawing/2014/main" id="{DF9562C9-7C31-F848-823F-AA24670AF8D6}"/>
              </a:ext>
            </a:extLst>
          </p:cNvPr>
          <p:cNvSpPr txBox="1"/>
          <p:nvPr/>
        </p:nvSpPr>
        <p:spPr>
          <a:xfrm>
            <a:off x="3793070" y="694269"/>
            <a:ext cx="891591" cy="307777"/>
          </a:xfrm>
          <a:prstGeom prst="rect">
            <a:avLst/>
          </a:prstGeom>
          <a:noFill/>
        </p:spPr>
        <p:txBody>
          <a:bodyPr wrap="none" rtlCol="0">
            <a:spAutoFit/>
          </a:bodyPr>
          <a:lstStyle/>
          <a:p>
            <a:r>
              <a:rPr lang="en-US" sz="1400" b="1" dirty="0" err="1"/>
              <a:t>Physiscs</a:t>
            </a:r>
            <a:endParaRPr lang="en-US" sz="1400" b="1" dirty="0"/>
          </a:p>
        </p:txBody>
      </p:sp>
      <p:sp>
        <p:nvSpPr>
          <p:cNvPr id="7" name="TextBox 6">
            <a:extLst>
              <a:ext uri="{FF2B5EF4-FFF2-40B4-BE49-F238E27FC236}">
                <a16:creationId xmlns:a16="http://schemas.microsoft.com/office/drawing/2014/main" id="{CDCFA3F4-6036-754E-9325-3CEB0404F2F3}"/>
              </a:ext>
            </a:extLst>
          </p:cNvPr>
          <p:cNvSpPr txBox="1"/>
          <p:nvPr/>
        </p:nvSpPr>
        <p:spPr>
          <a:xfrm>
            <a:off x="4775200" y="711204"/>
            <a:ext cx="1136850" cy="307777"/>
          </a:xfrm>
          <a:prstGeom prst="rect">
            <a:avLst/>
          </a:prstGeom>
          <a:noFill/>
        </p:spPr>
        <p:txBody>
          <a:bodyPr wrap="none" rtlCol="0">
            <a:spAutoFit/>
          </a:bodyPr>
          <a:lstStyle/>
          <a:p>
            <a:r>
              <a:rPr lang="en-US" sz="1400" b="1" dirty="0"/>
              <a:t>Economics</a:t>
            </a:r>
          </a:p>
        </p:txBody>
      </p:sp>
      <p:sp>
        <p:nvSpPr>
          <p:cNvPr id="8" name="TextBox 7">
            <a:extLst>
              <a:ext uri="{FF2B5EF4-FFF2-40B4-BE49-F238E27FC236}">
                <a16:creationId xmlns:a16="http://schemas.microsoft.com/office/drawing/2014/main" id="{387CF331-7014-4D4E-AB43-0266545619AC}"/>
              </a:ext>
            </a:extLst>
          </p:cNvPr>
          <p:cNvSpPr txBox="1"/>
          <p:nvPr/>
        </p:nvSpPr>
        <p:spPr>
          <a:xfrm>
            <a:off x="5870350" y="694274"/>
            <a:ext cx="1143262" cy="523220"/>
          </a:xfrm>
          <a:prstGeom prst="rect">
            <a:avLst/>
          </a:prstGeom>
          <a:noFill/>
        </p:spPr>
        <p:txBody>
          <a:bodyPr wrap="none" rtlCol="0">
            <a:spAutoFit/>
          </a:bodyPr>
          <a:lstStyle/>
          <a:p>
            <a:pPr algn="ctr"/>
            <a:r>
              <a:rPr lang="en-US" sz="1400" b="1" dirty="0"/>
              <a:t>Arts and </a:t>
            </a:r>
          </a:p>
          <a:p>
            <a:pPr algn="ctr"/>
            <a:r>
              <a:rPr lang="en-US" sz="1400" b="1" dirty="0"/>
              <a:t>Humanities</a:t>
            </a:r>
          </a:p>
        </p:txBody>
      </p:sp>
      <p:sp>
        <p:nvSpPr>
          <p:cNvPr id="9" name="TextBox 8">
            <a:extLst>
              <a:ext uri="{FF2B5EF4-FFF2-40B4-BE49-F238E27FC236}">
                <a16:creationId xmlns:a16="http://schemas.microsoft.com/office/drawing/2014/main" id="{CF9AB9B1-6855-894E-80E0-144D090B3B91}"/>
              </a:ext>
            </a:extLst>
          </p:cNvPr>
          <p:cNvSpPr txBox="1"/>
          <p:nvPr/>
        </p:nvSpPr>
        <p:spPr>
          <a:xfrm>
            <a:off x="6980855" y="694273"/>
            <a:ext cx="1188146" cy="307777"/>
          </a:xfrm>
          <a:prstGeom prst="rect">
            <a:avLst/>
          </a:prstGeom>
          <a:noFill/>
        </p:spPr>
        <p:txBody>
          <a:bodyPr wrap="none" rtlCol="0">
            <a:spAutoFit/>
          </a:bodyPr>
          <a:lstStyle/>
          <a:p>
            <a:r>
              <a:rPr lang="en-US" sz="1400" b="1" dirty="0"/>
              <a:t>Psychology</a:t>
            </a:r>
          </a:p>
        </p:txBody>
      </p:sp>
      <p:sp>
        <p:nvSpPr>
          <p:cNvPr id="10" name="TextBox 9">
            <a:extLst>
              <a:ext uri="{FF2B5EF4-FFF2-40B4-BE49-F238E27FC236}">
                <a16:creationId xmlns:a16="http://schemas.microsoft.com/office/drawing/2014/main" id="{49B314CC-4E68-E149-A87B-4F3DD0ADF9EA}"/>
              </a:ext>
            </a:extLst>
          </p:cNvPr>
          <p:cNvSpPr txBox="1"/>
          <p:nvPr/>
        </p:nvSpPr>
        <p:spPr>
          <a:xfrm>
            <a:off x="8128004" y="694272"/>
            <a:ext cx="1191352" cy="307777"/>
          </a:xfrm>
          <a:prstGeom prst="rect">
            <a:avLst/>
          </a:prstGeom>
          <a:noFill/>
        </p:spPr>
        <p:txBody>
          <a:bodyPr wrap="none" rtlCol="0">
            <a:spAutoFit/>
          </a:bodyPr>
          <a:lstStyle/>
          <a:p>
            <a:r>
              <a:rPr lang="en-US" sz="1400" b="1" dirty="0"/>
              <a:t>Geography</a:t>
            </a:r>
          </a:p>
        </p:txBody>
      </p:sp>
      <p:sp>
        <p:nvSpPr>
          <p:cNvPr id="11" name="TextBox 10">
            <a:extLst>
              <a:ext uri="{FF2B5EF4-FFF2-40B4-BE49-F238E27FC236}">
                <a16:creationId xmlns:a16="http://schemas.microsoft.com/office/drawing/2014/main" id="{5B9D75A4-B4AF-EE46-A990-C3EECF39B2A1}"/>
              </a:ext>
            </a:extLst>
          </p:cNvPr>
          <p:cNvSpPr txBox="1"/>
          <p:nvPr/>
        </p:nvSpPr>
        <p:spPr>
          <a:xfrm>
            <a:off x="5478216" y="1405478"/>
            <a:ext cx="1859805" cy="307777"/>
          </a:xfrm>
          <a:prstGeom prst="rect">
            <a:avLst/>
          </a:prstGeom>
          <a:noFill/>
        </p:spPr>
        <p:txBody>
          <a:bodyPr wrap="none" rtlCol="0">
            <a:spAutoFit/>
          </a:bodyPr>
          <a:lstStyle/>
          <a:p>
            <a:pPr algn="ctr"/>
            <a:r>
              <a:rPr lang="en-US" sz="1400" b="1" dirty="0"/>
              <a:t>Western Philosophy</a:t>
            </a:r>
          </a:p>
        </p:txBody>
      </p:sp>
      <p:sp>
        <p:nvSpPr>
          <p:cNvPr id="12" name="TextBox 11">
            <a:extLst>
              <a:ext uri="{FF2B5EF4-FFF2-40B4-BE49-F238E27FC236}">
                <a16:creationId xmlns:a16="http://schemas.microsoft.com/office/drawing/2014/main" id="{C59B0316-46F2-C245-944D-799A9A488B53}"/>
              </a:ext>
            </a:extLst>
          </p:cNvPr>
          <p:cNvSpPr txBox="1"/>
          <p:nvPr/>
        </p:nvSpPr>
        <p:spPr>
          <a:xfrm>
            <a:off x="10427849" y="1270014"/>
            <a:ext cx="1680268" cy="523220"/>
          </a:xfrm>
          <a:prstGeom prst="rect">
            <a:avLst/>
          </a:prstGeom>
          <a:noFill/>
        </p:spPr>
        <p:txBody>
          <a:bodyPr wrap="none" rtlCol="0">
            <a:spAutoFit/>
          </a:bodyPr>
          <a:lstStyle/>
          <a:p>
            <a:pPr algn="ctr"/>
            <a:r>
              <a:rPr lang="en-ID" sz="1400" b="1" dirty="0"/>
              <a:t>Roman period </a:t>
            </a:r>
          </a:p>
          <a:p>
            <a:pPr algn="ctr"/>
            <a:r>
              <a:rPr lang="en-ID" sz="1400" b="1" dirty="0"/>
              <a:t>100 A.D.-500 A.D.</a:t>
            </a:r>
            <a:endParaRPr lang="en-US" sz="1400" b="1" dirty="0"/>
          </a:p>
        </p:txBody>
      </p:sp>
      <p:sp>
        <p:nvSpPr>
          <p:cNvPr id="13" name="TextBox 12">
            <a:extLst>
              <a:ext uri="{FF2B5EF4-FFF2-40B4-BE49-F238E27FC236}">
                <a16:creationId xmlns:a16="http://schemas.microsoft.com/office/drawing/2014/main" id="{C3FF14CC-5650-E145-A105-312687986125}"/>
              </a:ext>
            </a:extLst>
          </p:cNvPr>
          <p:cNvSpPr txBox="1"/>
          <p:nvPr/>
        </p:nvSpPr>
        <p:spPr>
          <a:xfrm>
            <a:off x="10662798" y="1744152"/>
            <a:ext cx="1244251" cy="307777"/>
          </a:xfrm>
          <a:prstGeom prst="rect">
            <a:avLst/>
          </a:prstGeom>
          <a:noFill/>
        </p:spPr>
        <p:txBody>
          <a:bodyPr wrap="none" rtlCol="0">
            <a:spAutoFit/>
          </a:bodyPr>
          <a:lstStyle/>
          <a:p>
            <a:pPr algn="ctr"/>
            <a:r>
              <a:rPr lang="en-US" sz="1400" b="1" dirty="0"/>
              <a:t>Fall of Rome</a:t>
            </a:r>
          </a:p>
        </p:txBody>
      </p:sp>
      <p:sp>
        <p:nvSpPr>
          <p:cNvPr id="14" name="TextBox 13">
            <a:extLst>
              <a:ext uri="{FF2B5EF4-FFF2-40B4-BE49-F238E27FC236}">
                <a16:creationId xmlns:a16="http://schemas.microsoft.com/office/drawing/2014/main" id="{59C49C2E-EC36-8E41-8049-FC5BD9F6E435}"/>
              </a:ext>
            </a:extLst>
          </p:cNvPr>
          <p:cNvSpPr txBox="1"/>
          <p:nvPr/>
        </p:nvSpPr>
        <p:spPr>
          <a:xfrm>
            <a:off x="298186" y="1608682"/>
            <a:ext cx="2906565" cy="523220"/>
          </a:xfrm>
          <a:prstGeom prst="rect">
            <a:avLst/>
          </a:prstGeom>
          <a:noFill/>
        </p:spPr>
        <p:txBody>
          <a:bodyPr wrap="none" rtlCol="0">
            <a:spAutoFit/>
          </a:bodyPr>
          <a:lstStyle/>
          <a:p>
            <a:pPr algn="ctr"/>
            <a:r>
              <a:rPr lang="en-ID" sz="1400" b="1" dirty="0"/>
              <a:t>Preservation of Greek Learning </a:t>
            </a:r>
          </a:p>
          <a:p>
            <a:pPr algn="ctr"/>
            <a:r>
              <a:rPr lang="en-ID" sz="1400" b="1" dirty="0"/>
              <a:t>in Eastern Countries</a:t>
            </a:r>
            <a:endParaRPr lang="en-US" sz="1400" b="1" dirty="0"/>
          </a:p>
        </p:txBody>
      </p:sp>
      <p:sp>
        <p:nvSpPr>
          <p:cNvPr id="16" name="TextBox 15">
            <a:extLst>
              <a:ext uri="{FF2B5EF4-FFF2-40B4-BE49-F238E27FC236}">
                <a16:creationId xmlns:a16="http://schemas.microsoft.com/office/drawing/2014/main" id="{CD31048C-0E15-A147-B79D-0360C1E110EE}"/>
              </a:ext>
            </a:extLst>
          </p:cNvPr>
          <p:cNvSpPr txBox="1"/>
          <p:nvPr/>
        </p:nvSpPr>
        <p:spPr>
          <a:xfrm>
            <a:off x="10766895" y="2184410"/>
            <a:ext cx="1002197" cy="523220"/>
          </a:xfrm>
          <a:prstGeom prst="rect">
            <a:avLst/>
          </a:prstGeom>
          <a:noFill/>
        </p:spPr>
        <p:txBody>
          <a:bodyPr wrap="none" rtlCol="0">
            <a:spAutoFit/>
          </a:bodyPr>
          <a:lstStyle/>
          <a:p>
            <a:pPr algn="ctr"/>
            <a:r>
              <a:rPr lang="en-US" sz="1400" b="1" dirty="0"/>
              <a:t>Medieval</a:t>
            </a:r>
          </a:p>
          <a:p>
            <a:pPr algn="ctr"/>
            <a:r>
              <a:rPr lang="en-US" sz="1400" b="1" dirty="0"/>
              <a:t>476-1453</a:t>
            </a:r>
          </a:p>
        </p:txBody>
      </p:sp>
      <p:sp>
        <p:nvSpPr>
          <p:cNvPr id="17" name="TextBox 16">
            <a:extLst>
              <a:ext uri="{FF2B5EF4-FFF2-40B4-BE49-F238E27FC236}">
                <a16:creationId xmlns:a16="http://schemas.microsoft.com/office/drawing/2014/main" id="{D553F223-C2DF-CE49-96E6-310DE8E4D75C}"/>
              </a:ext>
            </a:extLst>
          </p:cNvPr>
          <p:cNvSpPr txBox="1"/>
          <p:nvPr/>
        </p:nvSpPr>
        <p:spPr>
          <a:xfrm>
            <a:off x="5250817" y="2235219"/>
            <a:ext cx="2382383" cy="307777"/>
          </a:xfrm>
          <a:prstGeom prst="rect">
            <a:avLst/>
          </a:prstGeom>
          <a:noFill/>
        </p:spPr>
        <p:txBody>
          <a:bodyPr wrap="none" rtlCol="0">
            <a:spAutoFit/>
          </a:bodyPr>
          <a:lstStyle/>
          <a:p>
            <a:pPr algn="ctr"/>
            <a:r>
              <a:rPr lang="en-US" sz="1400" b="1" dirty="0"/>
              <a:t>Religion and the Crusade</a:t>
            </a:r>
          </a:p>
        </p:txBody>
      </p:sp>
      <p:sp>
        <p:nvSpPr>
          <p:cNvPr id="18" name="TextBox 17">
            <a:extLst>
              <a:ext uri="{FF2B5EF4-FFF2-40B4-BE49-F238E27FC236}">
                <a16:creationId xmlns:a16="http://schemas.microsoft.com/office/drawing/2014/main" id="{F35226F0-77F9-AF47-B175-25502E38B93F}"/>
              </a:ext>
            </a:extLst>
          </p:cNvPr>
          <p:cNvSpPr txBox="1"/>
          <p:nvPr/>
        </p:nvSpPr>
        <p:spPr>
          <a:xfrm>
            <a:off x="5535357" y="2556944"/>
            <a:ext cx="1813318" cy="307777"/>
          </a:xfrm>
          <a:prstGeom prst="rect">
            <a:avLst/>
          </a:prstGeom>
          <a:noFill/>
        </p:spPr>
        <p:txBody>
          <a:bodyPr wrap="none" rtlCol="0">
            <a:spAutoFit/>
          </a:bodyPr>
          <a:lstStyle/>
          <a:p>
            <a:pPr algn="ctr"/>
            <a:r>
              <a:rPr lang="en-US" sz="1400" b="1" dirty="0"/>
              <a:t>International Trade</a:t>
            </a:r>
          </a:p>
        </p:txBody>
      </p:sp>
      <p:sp>
        <p:nvSpPr>
          <p:cNvPr id="19" name="TextBox 18">
            <a:extLst>
              <a:ext uri="{FF2B5EF4-FFF2-40B4-BE49-F238E27FC236}">
                <a16:creationId xmlns:a16="http://schemas.microsoft.com/office/drawing/2014/main" id="{BA80F55D-337E-5445-BDBD-D5C1DD07FBEA}"/>
              </a:ext>
            </a:extLst>
          </p:cNvPr>
          <p:cNvSpPr txBox="1"/>
          <p:nvPr/>
        </p:nvSpPr>
        <p:spPr>
          <a:xfrm>
            <a:off x="10624230" y="2726283"/>
            <a:ext cx="1287533" cy="523220"/>
          </a:xfrm>
          <a:prstGeom prst="rect">
            <a:avLst/>
          </a:prstGeom>
          <a:noFill/>
        </p:spPr>
        <p:txBody>
          <a:bodyPr wrap="none" rtlCol="0">
            <a:spAutoFit/>
          </a:bodyPr>
          <a:lstStyle/>
          <a:p>
            <a:pPr algn="ctr"/>
            <a:r>
              <a:rPr lang="en-US" sz="1400" b="1" dirty="0"/>
              <a:t>Renaissance</a:t>
            </a:r>
          </a:p>
          <a:p>
            <a:pPr algn="ctr"/>
            <a:r>
              <a:rPr lang="en-US" sz="1400" b="1" dirty="0"/>
              <a:t>1453-1690</a:t>
            </a:r>
          </a:p>
        </p:txBody>
      </p:sp>
      <p:sp>
        <p:nvSpPr>
          <p:cNvPr id="20" name="TextBox 19">
            <a:extLst>
              <a:ext uri="{FF2B5EF4-FFF2-40B4-BE49-F238E27FC236}">
                <a16:creationId xmlns:a16="http://schemas.microsoft.com/office/drawing/2014/main" id="{726A56E1-B41F-2F4A-BDFD-2942D4673072}"/>
              </a:ext>
            </a:extLst>
          </p:cNvPr>
          <p:cNvSpPr txBox="1"/>
          <p:nvPr/>
        </p:nvSpPr>
        <p:spPr>
          <a:xfrm>
            <a:off x="10696374" y="3251213"/>
            <a:ext cx="1143262" cy="523220"/>
          </a:xfrm>
          <a:prstGeom prst="rect">
            <a:avLst/>
          </a:prstGeom>
          <a:noFill/>
        </p:spPr>
        <p:txBody>
          <a:bodyPr wrap="none" rtlCol="0">
            <a:spAutoFit/>
          </a:bodyPr>
          <a:lstStyle/>
          <a:p>
            <a:pPr algn="ctr"/>
            <a:r>
              <a:rPr lang="en-US" sz="1400" b="1" dirty="0"/>
              <a:t>Arts and </a:t>
            </a:r>
          </a:p>
          <a:p>
            <a:pPr algn="ctr"/>
            <a:r>
              <a:rPr lang="en-US" sz="1400" b="1" dirty="0"/>
              <a:t>Humanities</a:t>
            </a:r>
          </a:p>
        </p:txBody>
      </p:sp>
      <p:sp>
        <p:nvSpPr>
          <p:cNvPr id="21" name="TextBox 20">
            <a:extLst>
              <a:ext uri="{FF2B5EF4-FFF2-40B4-BE49-F238E27FC236}">
                <a16:creationId xmlns:a16="http://schemas.microsoft.com/office/drawing/2014/main" id="{98A32429-EDF6-9E40-AC5F-E30CF5B25056}"/>
              </a:ext>
            </a:extLst>
          </p:cNvPr>
          <p:cNvSpPr txBox="1"/>
          <p:nvPr/>
        </p:nvSpPr>
        <p:spPr>
          <a:xfrm>
            <a:off x="3811813" y="3285079"/>
            <a:ext cx="891591" cy="307777"/>
          </a:xfrm>
          <a:prstGeom prst="rect">
            <a:avLst/>
          </a:prstGeom>
          <a:noFill/>
        </p:spPr>
        <p:txBody>
          <a:bodyPr wrap="none" rtlCol="0">
            <a:spAutoFit/>
          </a:bodyPr>
          <a:lstStyle/>
          <a:p>
            <a:pPr algn="ctr"/>
            <a:r>
              <a:rPr lang="en-US" sz="1400" b="1" dirty="0" err="1"/>
              <a:t>Physiscs</a:t>
            </a:r>
            <a:endParaRPr lang="en-US" sz="1400" b="1" dirty="0"/>
          </a:p>
        </p:txBody>
      </p:sp>
      <p:sp>
        <p:nvSpPr>
          <p:cNvPr id="22" name="TextBox 21">
            <a:extLst>
              <a:ext uri="{FF2B5EF4-FFF2-40B4-BE49-F238E27FC236}">
                <a16:creationId xmlns:a16="http://schemas.microsoft.com/office/drawing/2014/main" id="{3A88B77D-7704-5B49-90CC-375ED5AF8A49}"/>
              </a:ext>
            </a:extLst>
          </p:cNvPr>
          <p:cNvSpPr txBox="1"/>
          <p:nvPr/>
        </p:nvSpPr>
        <p:spPr>
          <a:xfrm>
            <a:off x="5784515" y="3268153"/>
            <a:ext cx="1281121" cy="307777"/>
          </a:xfrm>
          <a:prstGeom prst="rect">
            <a:avLst/>
          </a:prstGeom>
          <a:noFill/>
        </p:spPr>
        <p:txBody>
          <a:bodyPr wrap="none" rtlCol="0">
            <a:spAutoFit/>
          </a:bodyPr>
          <a:lstStyle/>
          <a:p>
            <a:pPr algn="ctr"/>
            <a:r>
              <a:rPr lang="en-US" sz="1400" b="1" dirty="0"/>
              <a:t>Metaphysics</a:t>
            </a:r>
          </a:p>
        </p:txBody>
      </p:sp>
      <p:sp>
        <p:nvSpPr>
          <p:cNvPr id="23" name="TextBox 22">
            <a:extLst>
              <a:ext uri="{FF2B5EF4-FFF2-40B4-BE49-F238E27FC236}">
                <a16:creationId xmlns:a16="http://schemas.microsoft.com/office/drawing/2014/main" id="{9B5A2F6A-4DD1-D241-B421-1CAA9CBE75BB}"/>
              </a:ext>
            </a:extLst>
          </p:cNvPr>
          <p:cNvSpPr txBox="1"/>
          <p:nvPr/>
        </p:nvSpPr>
        <p:spPr>
          <a:xfrm>
            <a:off x="8303868" y="3454419"/>
            <a:ext cx="1119217" cy="307777"/>
          </a:xfrm>
          <a:prstGeom prst="rect">
            <a:avLst/>
          </a:prstGeom>
          <a:noFill/>
        </p:spPr>
        <p:txBody>
          <a:bodyPr wrap="none" rtlCol="0">
            <a:spAutoFit/>
          </a:bodyPr>
          <a:lstStyle/>
          <a:p>
            <a:pPr algn="ctr"/>
            <a:r>
              <a:rPr lang="en-US" sz="1400" b="1" dirty="0"/>
              <a:t>Philosophy</a:t>
            </a:r>
          </a:p>
        </p:txBody>
      </p:sp>
      <p:sp>
        <p:nvSpPr>
          <p:cNvPr id="24" name="TextBox 23">
            <a:extLst>
              <a:ext uri="{FF2B5EF4-FFF2-40B4-BE49-F238E27FC236}">
                <a16:creationId xmlns:a16="http://schemas.microsoft.com/office/drawing/2014/main" id="{B71FCCC4-99F2-D24F-A0C9-66680FCA463F}"/>
              </a:ext>
            </a:extLst>
          </p:cNvPr>
          <p:cNvSpPr txBox="1"/>
          <p:nvPr/>
        </p:nvSpPr>
        <p:spPr>
          <a:xfrm>
            <a:off x="7649559" y="3962413"/>
            <a:ext cx="734496" cy="307777"/>
          </a:xfrm>
          <a:prstGeom prst="rect">
            <a:avLst/>
          </a:prstGeom>
          <a:noFill/>
        </p:spPr>
        <p:txBody>
          <a:bodyPr wrap="none" rtlCol="0">
            <a:spAutoFit/>
          </a:bodyPr>
          <a:lstStyle/>
          <a:p>
            <a:pPr algn="ctr"/>
            <a:r>
              <a:rPr lang="en-US" sz="1400" b="1" dirty="0"/>
              <a:t>Logics</a:t>
            </a:r>
          </a:p>
        </p:txBody>
      </p:sp>
      <p:sp>
        <p:nvSpPr>
          <p:cNvPr id="25" name="TextBox 24">
            <a:extLst>
              <a:ext uri="{FF2B5EF4-FFF2-40B4-BE49-F238E27FC236}">
                <a16:creationId xmlns:a16="http://schemas.microsoft.com/office/drawing/2014/main" id="{463251EC-FE38-3B45-AD06-085CA53B7029}"/>
              </a:ext>
            </a:extLst>
          </p:cNvPr>
          <p:cNvSpPr txBox="1"/>
          <p:nvPr/>
        </p:nvSpPr>
        <p:spPr>
          <a:xfrm>
            <a:off x="8483398" y="3945480"/>
            <a:ext cx="760144" cy="307777"/>
          </a:xfrm>
          <a:prstGeom prst="rect">
            <a:avLst/>
          </a:prstGeom>
          <a:noFill/>
        </p:spPr>
        <p:txBody>
          <a:bodyPr wrap="none" rtlCol="0">
            <a:spAutoFit/>
          </a:bodyPr>
          <a:lstStyle/>
          <a:p>
            <a:pPr algn="ctr"/>
            <a:r>
              <a:rPr lang="en-US" sz="1400" b="1" dirty="0"/>
              <a:t>Morals</a:t>
            </a:r>
          </a:p>
        </p:txBody>
      </p:sp>
      <p:sp>
        <p:nvSpPr>
          <p:cNvPr id="26" name="TextBox 25">
            <a:extLst>
              <a:ext uri="{FF2B5EF4-FFF2-40B4-BE49-F238E27FC236}">
                <a16:creationId xmlns:a16="http://schemas.microsoft.com/office/drawing/2014/main" id="{96A452C8-E66D-6A40-BF84-8E978CDC8296}"/>
              </a:ext>
            </a:extLst>
          </p:cNvPr>
          <p:cNvSpPr txBox="1"/>
          <p:nvPr/>
        </p:nvSpPr>
        <p:spPr>
          <a:xfrm>
            <a:off x="9338312" y="3945482"/>
            <a:ext cx="1353256" cy="307777"/>
          </a:xfrm>
          <a:prstGeom prst="rect">
            <a:avLst/>
          </a:prstGeom>
          <a:noFill/>
        </p:spPr>
        <p:txBody>
          <a:bodyPr wrap="none" rtlCol="0">
            <a:spAutoFit/>
          </a:bodyPr>
          <a:lstStyle/>
          <a:p>
            <a:pPr algn="ctr"/>
            <a:r>
              <a:rPr lang="en-US" sz="1400" b="1" dirty="0"/>
              <a:t>Epistemology</a:t>
            </a:r>
          </a:p>
        </p:txBody>
      </p:sp>
      <p:cxnSp>
        <p:nvCxnSpPr>
          <p:cNvPr id="30" name="Straight Connector 29">
            <a:extLst>
              <a:ext uri="{FF2B5EF4-FFF2-40B4-BE49-F238E27FC236}">
                <a16:creationId xmlns:a16="http://schemas.microsoft.com/office/drawing/2014/main" id="{BA03ED2D-3803-784D-893D-BC8FCB262AE0}"/>
              </a:ext>
            </a:extLst>
          </p:cNvPr>
          <p:cNvCxnSpPr>
            <a:cxnSpLocks/>
          </p:cNvCxnSpPr>
          <p:nvPr/>
        </p:nvCxnSpPr>
        <p:spPr>
          <a:xfrm>
            <a:off x="8016807" y="3928544"/>
            <a:ext cx="1998133" cy="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67953FE-DF51-964F-A8BE-932917C93E2C}"/>
              </a:ext>
            </a:extLst>
          </p:cNvPr>
          <p:cNvCxnSpPr>
            <a:cxnSpLocks/>
          </p:cNvCxnSpPr>
          <p:nvPr/>
        </p:nvCxnSpPr>
        <p:spPr>
          <a:xfrm>
            <a:off x="8033743" y="4301080"/>
            <a:ext cx="1998133" cy="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EE096CA-0E65-BD42-BEBF-81C86F7C5A3D}"/>
              </a:ext>
            </a:extLst>
          </p:cNvPr>
          <p:cNvCxnSpPr>
            <a:cxnSpLocks/>
            <a:stCxn id="25" idx="2"/>
          </p:cNvCxnSpPr>
          <p:nvPr/>
        </p:nvCxnSpPr>
        <p:spPr>
          <a:xfrm>
            <a:off x="8863470" y="4253257"/>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4D38B76-2E10-ED4F-BCB0-9564971EC79E}"/>
              </a:ext>
            </a:extLst>
          </p:cNvPr>
          <p:cNvCxnSpPr>
            <a:cxnSpLocks/>
          </p:cNvCxnSpPr>
          <p:nvPr/>
        </p:nvCxnSpPr>
        <p:spPr>
          <a:xfrm>
            <a:off x="7999880" y="4639747"/>
            <a:ext cx="1998133" cy="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1E933AF5-BA79-8343-BBDB-B6AA206732D0}"/>
              </a:ext>
            </a:extLst>
          </p:cNvPr>
          <p:cNvSpPr txBox="1"/>
          <p:nvPr/>
        </p:nvSpPr>
        <p:spPr>
          <a:xfrm>
            <a:off x="7436645" y="4318014"/>
            <a:ext cx="2853666" cy="307777"/>
          </a:xfrm>
          <a:prstGeom prst="rect">
            <a:avLst/>
          </a:prstGeom>
          <a:noFill/>
        </p:spPr>
        <p:txBody>
          <a:bodyPr wrap="none" rtlCol="0">
            <a:spAutoFit/>
          </a:bodyPr>
          <a:lstStyle/>
          <a:p>
            <a:pPr algn="ctr"/>
            <a:r>
              <a:rPr lang="en-US" sz="1400" b="1" dirty="0" err="1"/>
              <a:t>Dokumentation</a:t>
            </a:r>
            <a:r>
              <a:rPr lang="en-US" sz="1400" b="1" dirty="0"/>
              <a:t> and Evidences</a:t>
            </a:r>
          </a:p>
        </p:txBody>
      </p:sp>
      <p:cxnSp>
        <p:nvCxnSpPr>
          <p:cNvPr id="45" name="Straight Connector 44">
            <a:extLst>
              <a:ext uri="{FF2B5EF4-FFF2-40B4-BE49-F238E27FC236}">
                <a16:creationId xmlns:a16="http://schemas.microsoft.com/office/drawing/2014/main" id="{6497C88E-4378-2B42-B9EB-E32413E8A08D}"/>
              </a:ext>
            </a:extLst>
          </p:cNvPr>
          <p:cNvCxnSpPr>
            <a:cxnSpLocks/>
          </p:cNvCxnSpPr>
          <p:nvPr/>
        </p:nvCxnSpPr>
        <p:spPr>
          <a:xfrm flipH="1">
            <a:off x="8863473" y="4574993"/>
            <a:ext cx="2" cy="816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1B53095C-B432-A049-859C-0EE4AF2971B9}"/>
              </a:ext>
            </a:extLst>
          </p:cNvPr>
          <p:cNvCxnSpPr>
            <a:stCxn id="22" idx="3"/>
            <a:endCxn id="23" idx="0"/>
          </p:cNvCxnSpPr>
          <p:nvPr/>
        </p:nvCxnSpPr>
        <p:spPr>
          <a:xfrm>
            <a:off x="7065636" y="3422042"/>
            <a:ext cx="1797841" cy="32377"/>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50" name="Elbow Connector 49">
            <a:extLst>
              <a:ext uri="{FF2B5EF4-FFF2-40B4-BE49-F238E27FC236}">
                <a16:creationId xmlns:a16="http://schemas.microsoft.com/office/drawing/2014/main" id="{BFA45276-D721-BB4E-B1D5-8D8F1FB505F1}"/>
              </a:ext>
            </a:extLst>
          </p:cNvPr>
          <p:cNvCxnSpPr>
            <a:cxnSpLocks/>
            <a:endCxn id="18" idx="1"/>
          </p:cNvCxnSpPr>
          <p:nvPr/>
        </p:nvCxnSpPr>
        <p:spPr>
          <a:xfrm>
            <a:off x="1066800" y="2318167"/>
            <a:ext cx="4468557" cy="392666"/>
          </a:xfrm>
          <a:prstGeom prst="bentConnector3">
            <a:avLst>
              <a:gd name="adj1" fmla="val -69"/>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Elbow Connector 52">
            <a:extLst>
              <a:ext uri="{FF2B5EF4-FFF2-40B4-BE49-F238E27FC236}">
                <a16:creationId xmlns:a16="http://schemas.microsoft.com/office/drawing/2014/main" id="{2E7F2A4B-39FF-FC44-94F2-5D698719B413}"/>
              </a:ext>
            </a:extLst>
          </p:cNvPr>
          <p:cNvCxnSpPr>
            <a:stCxn id="17" idx="1"/>
            <a:endCxn id="14" idx="2"/>
          </p:cNvCxnSpPr>
          <p:nvPr/>
        </p:nvCxnSpPr>
        <p:spPr>
          <a:xfrm rot="10800000">
            <a:off x="1751469" y="2131902"/>
            <a:ext cx="3499348" cy="257206"/>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A103413-360B-C148-BB36-A57E9FFEEF80}"/>
              </a:ext>
            </a:extLst>
          </p:cNvPr>
          <p:cNvCxnSpPr>
            <a:cxnSpLocks/>
            <a:stCxn id="13" idx="1"/>
          </p:cNvCxnSpPr>
          <p:nvPr/>
        </p:nvCxnSpPr>
        <p:spPr>
          <a:xfrm flipH="1" flipV="1">
            <a:off x="3307343" y="1859705"/>
            <a:ext cx="7355455" cy="38336"/>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9D9A5CD-A071-804A-A5B5-410B1E10C217}"/>
              </a:ext>
            </a:extLst>
          </p:cNvPr>
          <p:cNvCxnSpPr>
            <a:cxnSpLocks/>
            <a:stCxn id="11" idx="3"/>
          </p:cNvCxnSpPr>
          <p:nvPr/>
        </p:nvCxnSpPr>
        <p:spPr>
          <a:xfrm flipV="1">
            <a:off x="7338021" y="1540720"/>
            <a:ext cx="3089826" cy="186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716F230D-0F86-434A-9709-51D1DD2B3D78}"/>
              </a:ext>
            </a:extLst>
          </p:cNvPr>
          <p:cNvSpPr txBox="1"/>
          <p:nvPr/>
        </p:nvSpPr>
        <p:spPr>
          <a:xfrm>
            <a:off x="3431911" y="3539080"/>
            <a:ext cx="1651414" cy="307777"/>
          </a:xfrm>
          <a:prstGeom prst="rect">
            <a:avLst/>
          </a:prstGeom>
          <a:noFill/>
        </p:spPr>
        <p:txBody>
          <a:bodyPr wrap="none" rtlCol="0">
            <a:spAutoFit/>
          </a:bodyPr>
          <a:lstStyle/>
          <a:p>
            <a:pPr algn="ctr"/>
            <a:r>
              <a:rPr lang="en-US" sz="1400" b="1" dirty="0"/>
              <a:t>Natural Sciences</a:t>
            </a:r>
          </a:p>
        </p:txBody>
      </p:sp>
      <p:sp>
        <p:nvSpPr>
          <p:cNvPr id="60" name="TextBox 59">
            <a:extLst>
              <a:ext uri="{FF2B5EF4-FFF2-40B4-BE49-F238E27FC236}">
                <a16:creationId xmlns:a16="http://schemas.microsoft.com/office/drawing/2014/main" id="{F7444466-52A4-3742-B7B0-5F915A617206}"/>
              </a:ext>
            </a:extLst>
          </p:cNvPr>
          <p:cNvSpPr txBox="1"/>
          <p:nvPr/>
        </p:nvSpPr>
        <p:spPr>
          <a:xfrm>
            <a:off x="2918068" y="3894681"/>
            <a:ext cx="1053494" cy="307777"/>
          </a:xfrm>
          <a:prstGeom prst="rect">
            <a:avLst/>
          </a:prstGeom>
          <a:noFill/>
        </p:spPr>
        <p:txBody>
          <a:bodyPr wrap="none" rtlCol="0">
            <a:spAutoFit/>
          </a:bodyPr>
          <a:lstStyle/>
          <a:p>
            <a:pPr algn="ctr"/>
            <a:r>
              <a:rPr lang="en-US" sz="1400" b="1" dirty="0"/>
              <a:t>Chemistry</a:t>
            </a:r>
          </a:p>
        </p:txBody>
      </p:sp>
      <p:sp>
        <p:nvSpPr>
          <p:cNvPr id="62" name="TextBox 61">
            <a:extLst>
              <a:ext uri="{FF2B5EF4-FFF2-40B4-BE49-F238E27FC236}">
                <a16:creationId xmlns:a16="http://schemas.microsoft.com/office/drawing/2014/main" id="{CBCE193F-7116-D740-AFD5-28DFA87C32B6}"/>
              </a:ext>
            </a:extLst>
          </p:cNvPr>
          <p:cNvSpPr txBox="1"/>
          <p:nvPr/>
        </p:nvSpPr>
        <p:spPr>
          <a:xfrm>
            <a:off x="3811820" y="3894685"/>
            <a:ext cx="891591" cy="307777"/>
          </a:xfrm>
          <a:prstGeom prst="rect">
            <a:avLst/>
          </a:prstGeom>
          <a:noFill/>
        </p:spPr>
        <p:txBody>
          <a:bodyPr wrap="none" rtlCol="0">
            <a:spAutoFit/>
          </a:bodyPr>
          <a:lstStyle/>
          <a:p>
            <a:pPr algn="ctr"/>
            <a:r>
              <a:rPr lang="en-US" sz="1400" b="1" dirty="0" err="1"/>
              <a:t>Physiscs</a:t>
            </a:r>
            <a:endParaRPr lang="en-US" sz="1400" b="1" dirty="0"/>
          </a:p>
        </p:txBody>
      </p:sp>
      <p:sp>
        <p:nvSpPr>
          <p:cNvPr id="63" name="TextBox 62">
            <a:extLst>
              <a:ext uri="{FF2B5EF4-FFF2-40B4-BE49-F238E27FC236}">
                <a16:creationId xmlns:a16="http://schemas.microsoft.com/office/drawing/2014/main" id="{E6B70818-65D9-6848-A0DE-5FFC6A16825C}"/>
              </a:ext>
            </a:extLst>
          </p:cNvPr>
          <p:cNvSpPr txBox="1"/>
          <p:nvPr/>
        </p:nvSpPr>
        <p:spPr>
          <a:xfrm>
            <a:off x="4672812" y="3894687"/>
            <a:ext cx="829073" cy="307777"/>
          </a:xfrm>
          <a:prstGeom prst="rect">
            <a:avLst/>
          </a:prstGeom>
          <a:noFill/>
        </p:spPr>
        <p:txBody>
          <a:bodyPr wrap="none" rtlCol="0">
            <a:spAutoFit/>
          </a:bodyPr>
          <a:lstStyle/>
          <a:p>
            <a:pPr algn="ctr"/>
            <a:r>
              <a:rPr lang="en-US" sz="1400" b="1" dirty="0"/>
              <a:t>Biology</a:t>
            </a:r>
          </a:p>
        </p:txBody>
      </p:sp>
      <p:cxnSp>
        <p:nvCxnSpPr>
          <p:cNvPr id="64" name="Straight Connector 63">
            <a:extLst>
              <a:ext uri="{FF2B5EF4-FFF2-40B4-BE49-F238E27FC236}">
                <a16:creationId xmlns:a16="http://schemas.microsoft.com/office/drawing/2014/main" id="{47ECDAFF-DDF4-CB4C-B3AE-30D16E1B6D19}"/>
              </a:ext>
            </a:extLst>
          </p:cNvPr>
          <p:cNvCxnSpPr>
            <a:cxnSpLocks/>
          </p:cNvCxnSpPr>
          <p:nvPr/>
        </p:nvCxnSpPr>
        <p:spPr>
          <a:xfrm>
            <a:off x="3444814" y="3877748"/>
            <a:ext cx="1642534" cy="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D84E1DE-FBE0-D24F-A3AF-BEC2F9F62630}"/>
              </a:ext>
            </a:extLst>
          </p:cNvPr>
          <p:cNvCxnSpPr>
            <a:cxnSpLocks/>
          </p:cNvCxnSpPr>
          <p:nvPr/>
        </p:nvCxnSpPr>
        <p:spPr>
          <a:xfrm>
            <a:off x="8863471" y="3745262"/>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0ED4635-35E8-C44B-80DC-FED17C05C0D5}"/>
              </a:ext>
            </a:extLst>
          </p:cNvPr>
          <p:cNvCxnSpPr>
            <a:cxnSpLocks/>
          </p:cNvCxnSpPr>
          <p:nvPr/>
        </p:nvCxnSpPr>
        <p:spPr>
          <a:xfrm>
            <a:off x="8016804" y="4642728"/>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58E01FE-75A7-FF44-9BB2-D4270B3CA8B4}"/>
              </a:ext>
            </a:extLst>
          </p:cNvPr>
          <p:cNvCxnSpPr>
            <a:cxnSpLocks/>
          </p:cNvCxnSpPr>
          <p:nvPr/>
        </p:nvCxnSpPr>
        <p:spPr>
          <a:xfrm>
            <a:off x="9981071" y="4659665"/>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0FB6937-8EC6-A64D-A32E-A055C1A34530}"/>
              </a:ext>
            </a:extLst>
          </p:cNvPr>
          <p:cNvCxnSpPr>
            <a:cxnSpLocks/>
          </p:cNvCxnSpPr>
          <p:nvPr/>
        </p:nvCxnSpPr>
        <p:spPr>
          <a:xfrm flipV="1">
            <a:off x="4266081" y="3234273"/>
            <a:ext cx="7001916" cy="138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67F0E89-5AFA-3E45-9BE7-65235E05F8F5}"/>
              </a:ext>
            </a:extLst>
          </p:cNvPr>
          <p:cNvCxnSpPr>
            <a:cxnSpLocks/>
          </p:cNvCxnSpPr>
          <p:nvPr/>
        </p:nvCxnSpPr>
        <p:spPr>
          <a:xfrm>
            <a:off x="4257609" y="3474330"/>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7CBE858-45E9-7E49-945C-D6707EBADDEC}"/>
              </a:ext>
            </a:extLst>
          </p:cNvPr>
          <p:cNvCxnSpPr>
            <a:cxnSpLocks/>
          </p:cNvCxnSpPr>
          <p:nvPr/>
        </p:nvCxnSpPr>
        <p:spPr>
          <a:xfrm>
            <a:off x="4240679" y="3796063"/>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E3046CF-4A2F-874D-A9D1-AF6290DB1C3C}"/>
              </a:ext>
            </a:extLst>
          </p:cNvPr>
          <p:cNvCxnSpPr>
            <a:cxnSpLocks/>
          </p:cNvCxnSpPr>
          <p:nvPr/>
        </p:nvCxnSpPr>
        <p:spPr>
          <a:xfrm>
            <a:off x="5070410" y="3863797"/>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B5307F3-5F1E-3748-A750-FE07C55AEAF9}"/>
              </a:ext>
            </a:extLst>
          </p:cNvPr>
          <p:cNvCxnSpPr>
            <a:cxnSpLocks/>
          </p:cNvCxnSpPr>
          <p:nvPr/>
        </p:nvCxnSpPr>
        <p:spPr>
          <a:xfrm>
            <a:off x="3444809" y="3863798"/>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B7C2712-DB77-E140-A0B3-276323B31CC0}"/>
              </a:ext>
            </a:extLst>
          </p:cNvPr>
          <p:cNvCxnSpPr>
            <a:cxnSpLocks/>
          </p:cNvCxnSpPr>
          <p:nvPr/>
        </p:nvCxnSpPr>
        <p:spPr>
          <a:xfrm>
            <a:off x="6425072" y="3237266"/>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B25B78A-F0FD-654D-8C46-55E2C6D948E2}"/>
              </a:ext>
            </a:extLst>
          </p:cNvPr>
          <p:cNvCxnSpPr>
            <a:cxnSpLocks/>
          </p:cNvCxnSpPr>
          <p:nvPr/>
        </p:nvCxnSpPr>
        <p:spPr>
          <a:xfrm>
            <a:off x="4257606" y="3271134"/>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90BE845B-0B6C-AE44-8DA3-E73311593234}"/>
              </a:ext>
            </a:extLst>
          </p:cNvPr>
          <p:cNvSpPr txBox="1"/>
          <p:nvPr/>
        </p:nvSpPr>
        <p:spPr>
          <a:xfrm>
            <a:off x="7501183" y="4673618"/>
            <a:ext cx="997389" cy="307777"/>
          </a:xfrm>
          <a:prstGeom prst="rect">
            <a:avLst/>
          </a:prstGeom>
          <a:noFill/>
        </p:spPr>
        <p:txBody>
          <a:bodyPr wrap="none" rtlCol="0">
            <a:spAutoFit/>
          </a:bodyPr>
          <a:lstStyle/>
          <a:p>
            <a:pPr algn="ctr"/>
            <a:r>
              <a:rPr lang="en-US" sz="1400" b="1" dirty="0"/>
              <a:t>Inductive</a:t>
            </a:r>
          </a:p>
        </p:txBody>
      </p:sp>
      <p:sp>
        <p:nvSpPr>
          <p:cNvPr id="94" name="TextBox 93">
            <a:extLst>
              <a:ext uri="{FF2B5EF4-FFF2-40B4-BE49-F238E27FC236}">
                <a16:creationId xmlns:a16="http://schemas.microsoft.com/office/drawing/2014/main" id="{EE6FCBEF-ABEC-7D40-BDB1-6F84A5098580}"/>
              </a:ext>
            </a:extLst>
          </p:cNvPr>
          <p:cNvSpPr txBox="1"/>
          <p:nvPr/>
        </p:nvSpPr>
        <p:spPr>
          <a:xfrm>
            <a:off x="9423775" y="4673620"/>
            <a:ext cx="1080745" cy="307777"/>
          </a:xfrm>
          <a:prstGeom prst="rect">
            <a:avLst/>
          </a:prstGeom>
          <a:noFill/>
        </p:spPr>
        <p:txBody>
          <a:bodyPr wrap="none" rtlCol="0">
            <a:spAutoFit/>
          </a:bodyPr>
          <a:lstStyle/>
          <a:p>
            <a:pPr algn="ctr"/>
            <a:r>
              <a:rPr lang="en-US" sz="1400" b="1" dirty="0"/>
              <a:t>Deductive</a:t>
            </a:r>
          </a:p>
        </p:txBody>
      </p:sp>
      <p:sp>
        <p:nvSpPr>
          <p:cNvPr id="95" name="TextBox 94">
            <a:extLst>
              <a:ext uri="{FF2B5EF4-FFF2-40B4-BE49-F238E27FC236}">
                <a16:creationId xmlns:a16="http://schemas.microsoft.com/office/drawing/2014/main" id="{3BB9AB16-9563-C841-A740-2274B09CBD31}"/>
              </a:ext>
            </a:extLst>
          </p:cNvPr>
          <p:cNvSpPr txBox="1"/>
          <p:nvPr/>
        </p:nvSpPr>
        <p:spPr>
          <a:xfrm>
            <a:off x="8349256" y="4826017"/>
            <a:ext cx="1197764" cy="523220"/>
          </a:xfrm>
          <a:prstGeom prst="rect">
            <a:avLst/>
          </a:prstGeom>
          <a:noFill/>
        </p:spPr>
        <p:txBody>
          <a:bodyPr wrap="none" rtlCol="0">
            <a:spAutoFit/>
          </a:bodyPr>
          <a:lstStyle/>
          <a:p>
            <a:pPr algn="ctr"/>
            <a:r>
              <a:rPr lang="en-US" sz="1400" b="1" dirty="0" err="1"/>
              <a:t>Enlightment</a:t>
            </a:r>
            <a:endParaRPr lang="en-US" sz="1400" b="1" dirty="0"/>
          </a:p>
          <a:p>
            <a:pPr algn="ctr"/>
            <a:r>
              <a:rPr lang="en-US" sz="1400" b="1" dirty="0"/>
              <a:t>1700-1800</a:t>
            </a:r>
          </a:p>
        </p:txBody>
      </p:sp>
      <p:cxnSp>
        <p:nvCxnSpPr>
          <p:cNvPr id="97" name="Elbow Connector 96">
            <a:extLst>
              <a:ext uri="{FF2B5EF4-FFF2-40B4-BE49-F238E27FC236}">
                <a16:creationId xmlns:a16="http://schemas.microsoft.com/office/drawing/2014/main" id="{75AD7C8B-96D4-A947-8C81-6EB505FC11DD}"/>
              </a:ext>
            </a:extLst>
          </p:cNvPr>
          <p:cNvCxnSpPr>
            <a:stCxn id="93" idx="2"/>
          </p:cNvCxnSpPr>
          <p:nvPr/>
        </p:nvCxnSpPr>
        <p:spPr>
          <a:xfrm rot="16200000" flipH="1">
            <a:off x="8145213" y="4836059"/>
            <a:ext cx="106232" cy="396903"/>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99" name="Elbow Connector 98">
            <a:extLst>
              <a:ext uri="{FF2B5EF4-FFF2-40B4-BE49-F238E27FC236}">
                <a16:creationId xmlns:a16="http://schemas.microsoft.com/office/drawing/2014/main" id="{416B9F28-5946-E445-8150-DBAD7183E742}"/>
              </a:ext>
            </a:extLst>
          </p:cNvPr>
          <p:cNvCxnSpPr>
            <a:stCxn id="94" idx="2"/>
            <a:endCxn id="95" idx="3"/>
          </p:cNvCxnSpPr>
          <p:nvPr/>
        </p:nvCxnSpPr>
        <p:spPr>
          <a:xfrm rot="5400000">
            <a:off x="9702469" y="4825948"/>
            <a:ext cx="106230" cy="417128"/>
          </a:xfrm>
          <a:prstGeom prst="bentConnector2">
            <a:avLst/>
          </a:prstGeom>
          <a:ln w="38100"/>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1FA10862-5512-594A-B941-C54504E49D71}"/>
              </a:ext>
            </a:extLst>
          </p:cNvPr>
          <p:cNvSpPr txBox="1"/>
          <p:nvPr/>
        </p:nvSpPr>
        <p:spPr>
          <a:xfrm>
            <a:off x="8174540" y="5283216"/>
            <a:ext cx="1547218" cy="307777"/>
          </a:xfrm>
          <a:prstGeom prst="rect">
            <a:avLst/>
          </a:prstGeom>
          <a:noFill/>
        </p:spPr>
        <p:txBody>
          <a:bodyPr wrap="none" rtlCol="0">
            <a:spAutoFit/>
          </a:bodyPr>
          <a:lstStyle/>
          <a:p>
            <a:pPr algn="ctr"/>
            <a:r>
              <a:rPr lang="en-US" sz="1400" b="1" dirty="0"/>
              <a:t>Social Sciences</a:t>
            </a:r>
          </a:p>
        </p:txBody>
      </p:sp>
      <p:sp>
        <p:nvSpPr>
          <p:cNvPr id="101" name="TextBox 100">
            <a:extLst>
              <a:ext uri="{FF2B5EF4-FFF2-40B4-BE49-F238E27FC236}">
                <a16:creationId xmlns:a16="http://schemas.microsoft.com/office/drawing/2014/main" id="{E62A2EB7-CF1C-D142-AC75-5C8D39C2C33E}"/>
              </a:ext>
            </a:extLst>
          </p:cNvPr>
          <p:cNvSpPr txBox="1"/>
          <p:nvPr/>
        </p:nvSpPr>
        <p:spPr>
          <a:xfrm>
            <a:off x="4333206" y="5757346"/>
            <a:ext cx="1846980" cy="307777"/>
          </a:xfrm>
          <a:prstGeom prst="rect">
            <a:avLst/>
          </a:prstGeom>
          <a:noFill/>
        </p:spPr>
        <p:txBody>
          <a:bodyPr wrap="none" rtlCol="0">
            <a:spAutoFit/>
          </a:bodyPr>
          <a:lstStyle/>
          <a:p>
            <a:pPr algn="ctr"/>
            <a:r>
              <a:rPr lang="en-US" sz="1400" b="1" dirty="0"/>
              <a:t>Political Philosophy</a:t>
            </a:r>
          </a:p>
        </p:txBody>
      </p:sp>
      <p:sp>
        <p:nvSpPr>
          <p:cNvPr id="102" name="TextBox 101">
            <a:extLst>
              <a:ext uri="{FF2B5EF4-FFF2-40B4-BE49-F238E27FC236}">
                <a16:creationId xmlns:a16="http://schemas.microsoft.com/office/drawing/2014/main" id="{9F596224-C978-B04F-A57A-84D91DCC33D1}"/>
              </a:ext>
            </a:extLst>
          </p:cNvPr>
          <p:cNvSpPr txBox="1"/>
          <p:nvPr/>
        </p:nvSpPr>
        <p:spPr>
          <a:xfrm>
            <a:off x="3889021" y="6011345"/>
            <a:ext cx="1617752" cy="307777"/>
          </a:xfrm>
          <a:prstGeom prst="rect">
            <a:avLst/>
          </a:prstGeom>
          <a:noFill/>
        </p:spPr>
        <p:txBody>
          <a:bodyPr wrap="none" rtlCol="0">
            <a:spAutoFit/>
          </a:bodyPr>
          <a:lstStyle/>
          <a:p>
            <a:pPr algn="ctr"/>
            <a:r>
              <a:rPr lang="en-US" sz="1400" b="1" dirty="0">
                <a:solidFill>
                  <a:srgbClr val="0070C0"/>
                </a:solidFill>
              </a:rPr>
              <a:t>Political Science</a:t>
            </a:r>
          </a:p>
        </p:txBody>
      </p:sp>
      <p:sp>
        <p:nvSpPr>
          <p:cNvPr id="103" name="TextBox 102">
            <a:extLst>
              <a:ext uri="{FF2B5EF4-FFF2-40B4-BE49-F238E27FC236}">
                <a16:creationId xmlns:a16="http://schemas.microsoft.com/office/drawing/2014/main" id="{4AC19485-06BB-7B4D-B2BB-33742BA5530F}"/>
              </a:ext>
            </a:extLst>
          </p:cNvPr>
          <p:cNvSpPr txBox="1"/>
          <p:nvPr/>
        </p:nvSpPr>
        <p:spPr>
          <a:xfrm>
            <a:off x="5448471" y="5994415"/>
            <a:ext cx="1136851" cy="307777"/>
          </a:xfrm>
          <a:prstGeom prst="rect">
            <a:avLst/>
          </a:prstGeom>
          <a:noFill/>
        </p:spPr>
        <p:txBody>
          <a:bodyPr wrap="none" rtlCol="0">
            <a:spAutoFit/>
          </a:bodyPr>
          <a:lstStyle/>
          <a:p>
            <a:pPr algn="ctr"/>
            <a:r>
              <a:rPr lang="en-US" sz="1400" b="1" dirty="0">
                <a:solidFill>
                  <a:srgbClr val="FFC000"/>
                </a:solidFill>
              </a:rPr>
              <a:t>Economics</a:t>
            </a:r>
          </a:p>
        </p:txBody>
      </p:sp>
      <p:sp>
        <p:nvSpPr>
          <p:cNvPr id="104" name="TextBox 103">
            <a:extLst>
              <a:ext uri="{FF2B5EF4-FFF2-40B4-BE49-F238E27FC236}">
                <a16:creationId xmlns:a16="http://schemas.microsoft.com/office/drawing/2014/main" id="{E8C6F089-9BCD-BC4C-A5EC-1E037620FB3C}"/>
              </a:ext>
            </a:extLst>
          </p:cNvPr>
          <p:cNvSpPr txBox="1"/>
          <p:nvPr/>
        </p:nvSpPr>
        <p:spPr>
          <a:xfrm>
            <a:off x="6528788" y="5994416"/>
            <a:ext cx="1011815" cy="307777"/>
          </a:xfrm>
          <a:prstGeom prst="rect">
            <a:avLst/>
          </a:prstGeom>
          <a:noFill/>
        </p:spPr>
        <p:txBody>
          <a:bodyPr wrap="none" rtlCol="0">
            <a:spAutoFit/>
          </a:bodyPr>
          <a:lstStyle/>
          <a:p>
            <a:pPr algn="ctr"/>
            <a:r>
              <a:rPr lang="en-US" sz="1400" b="1" dirty="0" err="1">
                <a:solidFill>
                  <a:srgbClr val="0070C0"/>
                </a:solidFill>
              </a:rPr>
              <a:t>Sosiology</a:t>
            </a:r>
            <a:endParaRPr lang="en-US" sz="1400" b="1" dirty="0">
              <a:solidFill>
                <a:srgbClr val="0070C0"/>
              </a:solidFill>
            </a:endParaRPr>
          </a:p>
        </p:txBody>
      </p:sp>
      <p:sp>
        <p:nvSpPr>
          <p:cNvPr id="105" name="TextBox 104">
            <a:extLst>
              <a:ext uri="{FF2B5EF4-FFF2-40B4-BE49-F238E27FC236}">
                <a16:creationId xmlns:a16="http://schemas.microsoft.com/office/drawing/2014/main" id="{1E230618-0297-D946-9981-E7E632C331A0}"/>
              </a:ext>
            </a:extLst>
          </p:cNvPr>
          <p:cNvSpPr txBox="1"/>
          <p:nvPr/>
        </p:nvSpPr>
        <p:spPr>
          <a:xfrm>
            <a:off x="7616849" y="5994417"/>
            <a:ext cx="1375698" cy="307777"/>
          </a:xfrm>
          <a:prstGeom prst="rect">
            <a:avLst/>
          </a:prstGeom>
          <a:noFill/>
        </p:spPr>
        <p:txBody>
          <a:bodyPr wrap="none" rtlCol="0">
            <a:spAutoFit/>
          </a:bodyPr>
          <a:lstStyle/>
          <a:p>
            <a:pPr algn="ctr"/>
            <a:r>
              <a:rPr lang="en-US" sz="1400" b="1" dirty="0">
                <a:solidFill>
                  <a:srgbClr val="0070C0"/>
                </a:solidFill>
              </a:rPr>
              <a:t>Anthropology</a:t>
            </a:r>
          </a:p>
        </p:txBody>
      </p:sp>
      <p:sp>
        <p:nvSpPr>
          <p:cNvPr id="106" name="TextBox 105">
            <a:extLst>
              <a:ext uri="{FF2B5EF4-FFF2-40B4-BE49-F238E27FC236}">
                <a16:creationId xmlns:a16="http://schemas.microsoft.com/office/drawing/2014/main" id="{0DEF7201-5B40-6B4D-9E4B-A01C6B527A11}"/>
              </a:ext>
            </a:extLst>
          </p:cNvPr>
          <p:cNvSpPr txBox="1"/>
          <p:nvPr/>
        </p:nvSpPr>
        <p:spPr>
          <a:xfrm>
            <a:off x="8979026" y="5994418"/>
            <a:ext cx="1191353" cy="307777"/>
          </a:xfrm>
          <a:prstGeom prst="rect">
            <a:avLst/>
          </a:prstGeom>
          <a:noFill/>
        </p:spPr>
        <p:txBody>
          <a:bodyPr wrap="none" rtlCol="0">
            <a:spAutoFit/>
          </a:bodyPr>
          <a:lstStyle/>
          <a:p>
            <a:pPr algn="ctr"/>
            <a:r>
              <a:rPr lang="en-US" sz="1400" b="1" dirty="0"/>
              <a:t>Geography</a:t>
            </a:r>
          </a:p>
        </p:txBody>
      </p:sp>
      <p:sp>
        <p:nvSpPr>
          <p:cNvPr id="107" name="TextBox 106">
            <a:extLst>
              <a:ext uri="{FF2B5EF4-FFF2-40B4-BE49-F238E27FC236}">
                <a16:creationId xmlns:a16="http://schemas.microsoft.com/office/drawing/2014/main" id="{8A38B8AC-3870-8A40-8D4B-D70B069BB772}"/>
              </a:ext>
            </a:extLst>
          </p:cNvPr>
          <p:cNvSpPr txBox="1"/>
          <p:nvPr/>
        </p:nvSpPr>
        <p:spPr>
          <a:xfrm>
            <a:off x="10115166" y="5977485"/>
            <a:ext cx="1188146" cy="307777"/>
          </a:xfrm>
          <a:prstGeom prst="rect">
            <a:avLst/>
          </a:prstGeom>
          <a:noFill/>
        </p:spPr>
        <p:txBody>
          <a:bodyPr wrap="none" rtlCol="0">
            <a:spAutoFit/>
          </a:bodyPr>
          <a:lstStyle/>
          <a:p>
            <a:pPr algn="ctr"/>
            <a:r>
              <a:rPr lang="en-US" sz="1400" b="1" dirty="0">
                <a:solidFill>
                  <a:srgbClr val="7030A0"/>
                </a:solidFill>
              </a:rPr>
              <a:t>Psychology</a:t>
            </a:r>
          </a:p>
        </p:txBody>
      </p:sp>
      <p:sp>
        <p:nvSpPr>
          <p:cNvPr id="108" name="TextBox 107">
            <a:extLst>
              <a:ext uri="{FF2B5EF4-FFF2-40B4-BE49-F238E27FC236}">
                <a16:creationId xmlns:a16="http://schemas.microsoft.com/office/drawing/2014/main" id="{F252D8ED-6043-A844-AB7D-E48BAD5F8D5A}"/>
              </a:ext>
            </a:extLst>
          </p:cNvPr>
          <p:cNvSpPr txBox="1"/>
          <p:nvPr/>
        </p:nvSpPr>
        <p:spPr>
          <a:xfrm>
            <a:off x="11379034" y="5960555"/>
            <a:ext cx="760144" cy="307777"/>
          </a:xfrm>
          <a:prstGeom prst="rect">
            <a:avLst/>
          </a:prstGeom>
          <a:noFill/>
        </p:spPr>
        <p:txBody>
          <a:bodyPr wrap="none" rtlCol="0">
            <a:spAutoFit/>
          </a:bodyPr>
          <a:lstStyle/>
          <a:p>
            <a:pPr algn="ctr"/>
            <a:r>
              <a:rPr lang="en-US" sz="1400" b="1" dirty="0">
                <a:solidFill>
                  <a:srgbClr val="00B0F0"/>
                </a:solidFill>
              </a:rPr>
              <a:t>History</a:t>
            </a:r>
          </a:p>
        </p:txBody>
      </p:sp>
      <p:cxnSp>
        <p:nvCxnSpPr>
          <p:cNvPr id="110" name="Straight Connector 109">
            <a:extLst>
              <a:ext uri="{FF2B5EF4-FFF2-40B4-BE49-F238E27FC236}">
                <a16:creationId xmlns:a16="http://schemas.microsoft.com/office/drawing/2014/main" id="{D7F370A6-96CD-9746-B0A7-FA055D04A03C}"/>
              </a:ext>
            </a:extLst>
          </p:cNvPr>
          <p:cNvCxnSpPr>
            <a:cxnSpLocks/>
            <a:stCxn id="12" idx="2"/>
          </p:cNvCxnSpPr>
          <p:nvPr/>
        </p:nvCxnSpPr>
        <p:spPr>
          <a:xfrm flipH="1">
            <a:off x="11267981" y="1793234"/>
            <a:ext cx="2" cy="379775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4C7789E-CB50-B541-8B1B-43492973D7F6}"/>
              </a:ext>
            </a:extLst>
          </p:cNvPr>
          <p:cNvCxnSpPr>
            <a:cxnSpLocks/>
          </p:cNvCxnSpPr>
          <p:nvPr/>
        </p:nvCxnSpPr>
        <p:spPr>
          <a:xfrm flipV="1">
            <a:off x="5256693" y="5624863"/>
            <a:ext cx="6028228" cy="478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5" name="Elbow Connector 114">
            <a:extLst>
              <a:ext uri="{FF2B5EF4-FFF2-40B4-BE49-F238E27FC236}">
                <a16:creationId xmlns:a16="http://schemas.microsoft.com/office/drawing/2014/main" id="{458D4A24-D8BA-834B-881E-3A0A397C6058}"/>
              </a:ext>
            </a:extLst>
          </p:cNvPr>
          <p:cNvCxnSpPr>
            <a:cxnSpLocks/>
          </p:cNvCxnSpPr>
          <p:nvPr/>
        </p:nvCxnSpPr>
        <p:spPr>
          <a:xfrm>
            <a:off x="11284921" y="5624863"/>
            <a:ext cx="474183" cy="335694"/>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CF7C042F-1855-FF42-89AE-207757659355}"/>
              </a:ext>
            </a:extLst>
          </p:cNvPr>
          <p:cNvCxnSpPr>
            <a:cxnSpLocks/>
          </p:cNvCxnSpPr>
          <p:nvPr/>
        </p:nvCxnSpPr>
        <p:spPr>
          <a:xfrm>
            <a:off x="10709239" y="5641794"/>
            <a:ext cx="0" cy="3526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9D6EF03-8664-254B-8568-DC468819F825}"/>
              </a:ext>
            </a:extLst>
          </p:cNvPr>
          <p:cNvCxnSpPr>
            <a:cxnSpLocks/>
          </p:cNvCxnSpPr>
          <p:nvPr/>
        </p:nvCxnSpPr>
        <p:spPr>
          <a:xfrm>
            <a:off x="9574706" y="5641793"/>
            <a:ext cx="0" cy="3526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338324BB-EB23-A04F-BCC6-B52652172725}"/>
              </a:ext>
            </a:extLst>
          </p:cNvPr>
          <p:cNvCxnSpPr>
            <a:cxnSpLocks/>
          </p:cNvCxnSpPr>
          <p:nvPr/>
        </p:nvCxnSpPr>
        <p:spPr>
          <a:xfrm>
            <a:off x="8287774" y="5658730"/>
            <a:ext cx="0" cy="3526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8EDA8CAA-30C6-524A-9C2C-91726D3DAE6F}"/>
              </a:ext>
            </a:extLst>
          </p:cNvPr>
          <p:cNvCxnSpPr>
            <a:cxnSpLocks/>
          </p:cNvCxnSpPr>
          <p:nvPr/>
        </p:nvCxnSpPr>
        <p:spPr>
          <a:xfrm>
            <a:off x="7034710" y="5675666"/>
            <a:ext cx="0" cy="35262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E254E39-4509-C94C-B543-85CA9C8F2F1D}"/>
              </a:ext>
            </a:extLst>
          </p:cNvPr>
          <p:cNvCxnSpPr>
            <a:cxnSpLocks/>
          </p:cNvCxnSpPr>
          <p:nvPr/>
        </p:nvCxnSpPr>
        <p:spPr>
          <a:xfrm>
            <a:off x="8948177" y="5269270"/>
            <a:ext cx="0" cy="352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0404A26-27C3-9847-B288-BFAB70EEF991}"/>
              </a:ext>
            </a:extLst>
          </p:cNvPr>
          <p:cNvCxnSpPr>
            <a:cxnSpLocks/>
          </p:cNvCxnSpPr>
          <p:nvPr/>
        </p:nvCxnSpPr>
        <p:spPr>
          <a:xfrm>
            <a:off x="5239739" y="5692588"/>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406F0A4-C93D-C443-8416-A7BF57E5D1EF}"/>
              </a:ext>
            </a:extLst>
          </p:cNvPr>
          <p:cNvCxnSpPr>
            <a:cxnSpLocks/>
          </p:cNvCxnSpPr>
          <p:nvPr/>
        </p:nvCxnSpPr>
        <p:spPr>
          <a:xfrm>
            <a:off x="5663071" y="6014321"/>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0027266F-93DE-8045-8346-2EBE620F8955}"/>
              </a:ext>
            </a:extLst>
          </p:cNvPr>
          <p:cNvCxnSpPr>
            <a:cxnSpLocks/>
          </p:cNvCxnSpPr>
          <p:nvPr/>
        </p:nvCxnSpPr>
        <p:spPr>
          <a:xfrm>
            <a:off x="4816405" y="5997388"/>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3E05DAB4-0D4D-DB4E-B4B2-CE6A94F421C6}"/>
              </a:ext>
            </a:extLst>
          </p:cNvPr>
          <p:cNvCxnSpPr>
            <a:cxnSpLocks/>
            <a:stCxn id="18" idx="3"/>
            <a:endCxn id="16" idx="2"/>
          </p:cNvCxnSpPr>
          <p:nvPr/>
        </p:nvCxnSpPr>
        <p:spPr>
          <a:xfrm flipV="1">
            <a:off x="7348675" y="2707630"/>
            <a:ext cx="3919319" cy="32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E678C797-79D5-FE4E-B43A-6473A34A8485}"/>
              </a:ext>
            </a:extLst>
          </p:cNvPr>
          <p:cNvCxnSpPr>
            <a:cxnSpLocks/>
            <a:endCxn id="17" idx="3"/>
          </p:cNvCxnSpPr>
          <p:nvPr/>
        </p:nvCxnSpPr>
        <p:spPr>
          <a:xfrm flipH="1">
            <a:off x="7633200" y="2389108"/>
            <a:ext cx="2807330"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2" name="TextBox 141">
            <a:extLst>
              <a:ext uri="{FF2B5EF4-FFF2-40B4-BE49-F238E27FC236}">
                <a16:creationId xmlns:a16="http://schemas.microsoft.com/office/drawing/2014/main" id="{E628E3D5-0DE2-2E4A-B355-882E83F19196}"/>
              </a:ext>
            </a:extLst>
          </p:cNvPr>
          <p:cNvSpPr txBox="1"/>
          <p:nvPr/>
        </p:nvSpPr>
        <p:spPr>
          <a:xfrm>
            <a:off x="91570" y="6553210"/>
            <a:ext cx="2032929" cy="307777"/>
          </a:xfrm>
          <a:prstGeom prst="rect">
            <a:avLst/>
          </a:prstGeom>
          <a:noFill/>
        </p:spPr>
        <p:txBody>
          <a:bodyPr wrap="none" rtlCol="0">
            <a:spAutoFit/>
          </a:bodyPr>
          <a:lstStyle/>
          <a:p>
            <a:pPr algn="ctr"/>
            <a:r>
              <a:rPr lang="en-US" sz="1400" b="1" dirty="0">
                <a:solidFill>
                  <a:srgbClr val="0070C0"/>
                </a:solidFill>
              </a:rPr>
              <a:t>Government Science</a:t>
            </a:r>
          </a:p>
        </p:txBody>
      </p:sp>
      <p:sp>
        <p:nvSpPr>
          <p:cNvPr id="143" name="TextBox 142">
            <a:extLst>
              <a:ext uri="{FF2B5EF4-FFF2-40B4-BE49-F238E27FC236}">
                <a16:creationId xmlns:a16="http://schemas.microsoft.com/office/drawing/2014/main" id="{3241F1FB-5E18-3B49-8900-289352D50691}"/>
              </a:ext>
            </a:extLst>
          </p:cNvPr>
          <p:cNvSpPr txBox="1"/>
          <p:nvPr/>
        </p:nvSpPr>
        <p:spPr>
          <a:xfrm>
            <a:off x="2085906" y="6553210"/>
            <a:ext cx="2108269" cy="307777"/>
          </a:xfrm>
          <a:prstGeom prst="rect">
            <a:avLst/>
          </a:prstGeom>
          <a:noFill/>
        </p:spPr>
        <p:txBody>
          <a:bodyPr wrap="none" rtlCol="0">
            <a:spAutoFit/>
          </a:bodyPr>
          <a:lstStyle/>
          <a:p>
            <a:pPr algn="ctr"/>
            <a:r>
              <a:rPr lang="en-US" sz="1400" b="1" dirty="0">
                <a:solidFill>
                  <a:srgbClr val="0070C0"/>
                </a:solidFill>
              </a:rPr>
              <a:t>International Relations</a:t>
            </a:r>
          </a:p>
        </p:txBody>
      </p:sp>
      <p:sp>
        <p:nvSpPr>
          <p:cNvPr id="144" name="TextBox 143">
            <a:extLst>
              <a:ext uri="{FF2B5EF4-FFF2-40B4-BE49-F238E27FC236}">
                <a16:creationId xmlns:a16="http://schemas.microsoft.com/office/drawing/2014/main" id="{FBDEACC2-875A-A945-883A-01E6C09CAD4A}"/>
              </a:ext>
            </a:extLst>
          </p:cNvPr>
          <p:cNvSpPr txBox="1"/>
          <p:nvPr/>
        </p:nvSpPr>
        <p:spPr>
          <a:xfrm>
            <a:off x="4083744" y="6553213"/>
            <a:ext cx="2007281" cy="307777"/>
          </a:xfrm>
          <a:prstGeom prst="rect">
            <a:avLst/>
          </a:prstGeom>
          <a:noFill/>
        </p:spPr>
        <p:txBody>
          <a:bodyPr wrap="none" rtlCol="0">
            <a:spAutoFit/>
          </a:bodyPr>
          <a:lstStyle/>
          <a:p>
            <a:pPr algn="ctr"/>
            <a:r>
              <a:rPr lang="en-US" sz="1400" b="1" dirty="0">
                <a:solidFill>
                  <a:srgbClr val="0070C0"/>
                </a:solidFill>
              </a:rPr>
              <a:t>Public Administration</a:t>
            </a:r>
          </a:p>
        </p:txBody>
      </p:sp>
      <p:sp>
        <p:nvSpPr>
          <p:cNvPr id="145" name="TextBox 144">
            <a:extLst>
              <a:ext uri="{FF2B5EF4-FFF2-40B4-BE49-F238E27FC236}">
                <a16:creationId xmlns:a16="http://schemas.microsoft.com/office/drawing/2014/main" id="{B1C33992-5C61-2A44-8BE5-8E7520AAF599}"/>
              </a:ext>
            </a:extLst>
          </p:cNvPr>
          <p:cNvSpPr txBox="1"/>
          <p:nvPr/>
        </p:nvSpPr>
        <p:spPr>
          <a:xfrm>
            <a:off x="6294507" y="6536280"/>
            <a:ext cx="2191627" cy="307777"/>
          </a:xfrm>
          <a:prstGeom prst="rect">
            <a:avLst/>
          </a:prstGeom>
          <a:noFill/>
        </p:spPr>
        <p:txBody>
          <a:bodyPr wrap="none" rtlCol="0">
            <a:spAutoFit/>
          </a:bodyPr>
          <a:lstStyle/>
          <a:p>
            <a:pPr algn="ctr"/>
            <a:r>
              <a:rPr lang="en-US" sz="1400" b="1" dirty="0">
                <a:solidFill>
                  <a:srgbClr val="0070C0"/>
                </a:solidFill>
              </a:rPr>
              <a:t>Business Administration</a:t>
            </a:r>
          </a:p>
        </p:txBody>
      </p:sp>
      <p:sp>
        <p:nvSpPr>
          <p:cNvPr id="146" name="TextBox 145">
            <a:extLst>
              <a:ext uri="{FF2B5EF4-FFF2-40B4-BE49-F238E27FC236}">
                <a16:creationId xmlns:a16="http://schemas.microsoft.com/office/drawing/2014/main" id="{C04434EB-4C0B-4E43-A212-60EA26CE6D61}"/>
              </a:ext>
            </a:extLst>
          </p:cNvPr>
          <p:cNvSpPr txBox="1"/>
          <p:nvPr/>
        </p:nvSpPr>
        <p:spPr>
          <a:xfrm>
            <a:off x="8455620" y="6553214"/>
            <a:ext cx="1425390" cy="307777"/>
          </a:xfrm>
          <a:prstGeom prst="rect">
            <a:avLst/>
          </a:prstGeom>
          <a:noFill/>
        </p:spPr>
        <p:txBody>
          <a:bodyPr wrap="none" rtlCol="0">
            <a:spAutoFit/>
          </a:bodyPr>
          <a:lstStyle/>
          <a:p>
            <a:pPr algn="ctr"/>
            <a:r>
              <a:rPr lang="en-US" sz="1400" b="1" dirty="0">
                <a:solidFill>
                  <a:srgbClr val="0070C0"/>
                </a:solidFill>
              </a:rPr>
              <a:t>Social Welfare</a:t>
            </a:r>
          </a:p>
        </p:txBody>
      </p:sp>
      <p:cxnSp>
        <p:nvCxnSpPr>
          <p:cNvPr id="148" name="Elbow Connector 147">
            <a:extLst>
              <a:ext uri="{FF2B5EF4-FFF2-40B4-BE49-F238E27FC236}">
                <a16:creationId xmlns:a16="http://schemas.microsoft.com/office/drawing/2014/main" id="{199DA53F-14FB-9440-8AB7-E5095780E95A}"/>
              </a:ext>
            </a:extLst>
          </p:cNvPr>
          <p:cNvCxnSpPr>
            <a:stCxn id="104" idx="2"/>
            <a:endCxn id="146" idx="0"/>
          </p:cNvCxnSpPr>
          <p:nvPr/>
        </p:nvCxnSpPr>
        <p:spPr>
          <a:xfrm rot="16200000" flipH="1">
            <a:off x="7975995" y="5360893"/>
            <a:ext cx="251021" cy="2133619"/>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50" name="Elbow Connector 149">
            <a:extLst>
              <a:ext uri="{FF2B5EF4-FFF2-40B4-BE49-F238E27FC236}">
                <a16:creationId xmlns:a16="http://schemas.microsoft.com/office/drawing/2014/main" id="{4F896017-1198-E041-8AB1-416DD33CA68D}"/>
              </a:ext>
            </a:extLst>
          </p:cNvPr>
          <p:cNvCxnSpPr>
            <a:stCxn id="102" idx="2"/>
            <a:endCxn id="142" idx="0"/>
          </p:cNvCxnSpPr>
          <p:nvPr/>
        </p:nvCxnSpPr>
        <p:spPr>
          <a:xfrm rot="5400000">
            <a:off x="2785922" y="4641235"/>
            <a:ext cx="234088" cy="3589862"/>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E6B5A83-F5FC-0944-BBE6-939474176E86}"/>
              </a:ext>
            </a:extLst>
          </p:cNvPr>
          <p:cNvCxnSpPr>
            <a:cxnSpLocks/>
          </p:cNvCxnSpPr>
          <p:nvPr/>
        </p:nvCxnSpPr>
        <p:spPr>
          <a:xfrm flipH="1">
            <a:off x="3140037" y="6437653"/>
            <a:ext cx="9563" cy="2340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C8784AC-7BAD-0A44-A501-E2808FF5B589}"/>
              </a:ext>
            </a:extLst>
          </p:cNvPr>
          <p:cNvCxnSpPr/>
          <p:nvPr/>
        </p:nvCxnSpPr>
        <p:spPr>
          <a:xfrm>
            <a:off x="4697894" y="6536280"/>
            <a:ext cx="0" cy="1693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21E13B8-F2C0-0D43-8E9A-CBEDCCB8FFB4}"/>
              </a:ext>
            </a:extLst>
          </p:cNvPr>
          <p:cNvCxnSpPr>
            <a:stCxn id="102" idx="2"/>
          </p:cNvCxnSpPr>
          <p:nvPr/>
        </p:nvCxnSpPr>
        <p:spPr>
          <a:xfrm flipH="1">
            <a:off x="4697894" y="6319122"/>
            <a:ext cx="3" cy="2340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60" name="Elbow Connector 159">
            <a:extLst>
              <a:ext uri="{FF2B5EF4-FFF2-40B4-BE49-F238E27FC236}">
                <a16:creationId xmlns:a16="http://schemas.microsoft.com/office/drawing/2014/main" id="{87FF0319-6F92-A346-AB2E-458C96564D39}"/>
              </a:ext>
            </a:extLst>
          </p:cNvPr>
          <p:cNvCxnSpPr>
            <a:cxnSpLocks/>
            <a:endCxn id="145" idx="1"/>
          </p:cNvCxnSpPr>
          <p:nvPr/>
        </p:nvCxnSpPr>
        <p:spPr>
          <a:xfrm rot="16200000" flipH="1">
            <a:off x="5962609" y="6358271"/>
            <a:ext cx="387978" cy="275817"/>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27993B85-3A91-EE4F-BCCF-861171456EB9}"/>
              </a:ext>
            </a:extLst>
          </p:cNvPr>
          <p:cNvCxnSpPr>
            <a:cxnSpLocks/>
          </p:cNvCxnSpPr>
          <p:nvPr/>
        </p:nvCxnSpPr>
        <p:spPr>
          <a:xfrm>
            <a:off x="5969090" y="6740968"/>
            <a:ext cx="57322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221D1927-9461-1845-B2D4-F398C76B0F59}"/>
              </a:ext>
            </a:extLst>
          </p:cNvPr>
          <p:cNvSpPr txBox="1"/>
          <p:nvPr/>
        </p:nvSpPr>
        <p:spPr>
          <a:xfrm>
            <a:off x="10427395" y="6519347"/>
            <a:ext cx="1241045" cy="307777"/>
          </a:xfrm>
          <a:prstGeom prst="rect">
            <a:avLst/>
          </a:prstGeom>
          <a:noFill/>
        </p:spPr>
        <p:txBody>
          <a:bodyPr wrap="none" rtlCol="0">
            <a:spAutoFit/>
          </a:bodyPr>
          <a:lstStyle/>
          <a:p>
            <a:pPr algn="ctr"/>
            <a:r>
              <a:rPr lang="en-US" sz="1400" b="1" dirty="0"/>
              <a:t>Criminology</a:t>
            </a:r>
          </a:p>
        </p:txBody>
      </p:sp>
      <p:cxnSp>
        <p:nvCxnSpPr>
          <p:cNvPr id="171" name="Elbow Connector 170">
            <a:extLst>
              <a:ext uri="{FF2B5EF4-FFF2-40B4-BE49-F238E27FC236}">
                <a16:creationId xmlns:a16="http://schemas.microsoft.com/office/drawing/2014/main" id="{10162F8A-5262-D74F-9164-49C0E98CA004}"/>
              </a:ext>
            </a:extLst>
          </p:cNvPr>
          <p:cNvCxnSpPr>
            <a:cxnSpLocks/>
          </p:cNvCxnSpPr>
          <p:nvPr/>
        </p:nvCxnSpPr>
        <p:spPr>
          <a:xfrm>
            <a:off x="9168313" y="6410770"/>
            <a:ext cx="1879605" cy="91644"/>
          </a:xfrm>
          <a:prstGeom prst="bentConnector2">
            <a:avLst/>
          </a:prstGeom>
          <a:ln w="38100"/>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91CD9CA-ADA4-1046-99D1-8B60E0F05958}"/>
              </a:ext>
            </a:extLst>
          </p:cNvPr>
          <p:cNvCxnSpPr>
            <a:cxnSpLocks/>
          </p:cNvCxnSpPr>
          <p:nvPr/>
        </p:nvCxnSpPr>
        <p:spPr>
          <a:xfrm>
            <a:off x="8033743" y="3914596"/>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75E2E1D8-E61B-B34A-A858-728E99394096}"/>
              </a:ext>
            </a:extLst>
          </p:cNvPr>
          <p:cNvCxnSpPr>
            <a:cxnSpLocks/>
          </p:cNvCxnSpPr>
          <p:nvPr/>
        </p:nvCxnSpPr>
        <p:spPr>
          <a:xfrm>
            <a:off x="8863474" y="3897663"/>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0A822B2-8EC6-C747-82FF-B15C4EF53FDC}"/>
              </a:ext>
            </a:extLst>
          </p:cNvPr>
          <p:cNvCxnSpPr>
            <a:cxnSpLocks/>
          </p:cNvCxnSpPr>
          <p:nvPr/>
        </p:nvCxnSpPr>
        <p:spPr>
          <a:xfrm>
            <a:off x="10031875" y="3914597"/>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DCFCF6E1-B6B1-B840-AC39-5C894EA101A3}"/>
              </a:ext>
            </a:extLst>
          </p:cNvPr>
          <p:cNvCxnSpPr>
            <a:cxnSpLocks/>
          </p:cNvCxnSpPr>
          <p:nvPr/>
        </p:nvCxnSpPr>
        <p:spPr>
          <a:xfrm>
            <a:off x="10031876" y="4134729"/>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7A56E59B-05BE-0A45-B320-F7A0E383DF15}"/>
              </a:ext>
            </a:extLst>
          </p:cNvPr>
          <p:cNvCxnSpPr>
            <a:cxnSpLocks/>
          </p:cNvCxnSpPr>
          <p:nvPr/>
        </p:nvCxnSpPr>
        <p:spPr>
          <a:xfrm>
            <a:off x="8863477" y="4134731"/>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F8928DA-E1CA-2D4A-ACE1-76209F81C585}"/>
              </a:ext>
            </a:extLst>
          </p:cNvPr>
          <p:cNvCxnSpPr>
            <a:cxnSpLocks/>
          </p:cNvCxnSpPr>
          <p:nvPr/>
        </p:nvCxnSpPr>
        <p:spPr>
          <a:xfrm>
            <a:off x="8016811" y="4151665"/>
            <a:ext cx="0" cy="1832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425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4" cy="1190345"/>
          </a:xfrm>
        </p:spPr>
        <p:txBody>
          <a:bodyPr anchor="ctr"/>
          <a:lstStyle/>
          <a:p>
            <a:pPr algn="ctr"/>
            <a:r>
              <a:rPr lang="en-ID" b="1" dirty="0"/>
              <a:t>Historical Roots and Development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204857"/>
            <a:ext cx="11887200" cy="5653144"/>
          </a:xfrm>
        </p:spPr>
        <p:txBody>
          <a:bodyPr>
            <a:normAutofit lnSpcReduction="10000"/>
          </a:bodyPr>
          <a:lstStyle/>
          <a:p>
            <a:pPr algn="just">
              <a:lnSpc>
                <a:spcPct val="110000"/>
              </a:lnSpc>
              <a:spcBef>
                <a:spcPts val="0"/>
              </a:spcBef>
            </a:pPr>
            <a:r>
              <a:rPr lang="en-ID" sz="2400" b="1" dirty="0"/>
              <a:t>The history of Social Sciences starts from </a:t>
            </a:r>
            <a:r>
              <a:rPr lang="en-ID" sz="2400" b="1" dirty="0">
                <a:solidFill>
                  <a:srgbClr val="FF0000"/>
                </a:solidFill>
              </a:rPr>
              <a:t>the roots of ancient Philosophy (Academia).</a:t>
            </a:r>
            <a:r>
              <a:rPr lang="en-ID" sz="2400" b="1" dirty="0"/>
              <a:t> Originally, </a:t>
            </a:r>
            <a:r>
              <a:rPr lang="en-ID" sz="2400" b="1" dirty="0">
                <a:solidFill>
                  <a:srgbClr val="FF0000"/>
                </a:solidFill>
              </a:rPr>
              <a:t>there was no difference between Physics and Mathematics (Plato) with the study of Arts and Humanities (Poetry) or with History (Herodotus, Thucydides, Polybius), Geography, Politics (the role of the state </a:t>
            </a:r>
            <a:r>
              <a:rPr lang="en-ID" sz="2400" b="1" dirty="0">
                <a:solidFill>
                  <a:srgbClr val="FF0000"/>
                </a:solidFill>
                <a:sym typeface="Wingdings" pitchFamily="2" charset="2"/>
              </a:rPr>
              <a:t></a:t>
            </a:r>
            <a:r>
              <a:rPr lang="en-ID" sz="2400" b="1" dirty="0">
                <a:solidFill>
                  <a:srgbClr val="FF0000"/>
                </a:solidFill>
              </a:rPr>
              <a:t> Aristotle), Economics (interaction in the market), and Psychology (mind interacting with society). </a:t>
            </a:r>
            <a:r>
              <a:rPr lang="en-ID" sz="2400" b="1" dirty="0"/>
              <a:t>These fields are known as knowledge originating from </a:t>
            </a:r>
            <a:r>
              <a:rPr lang="en-ID" sz="2400" b="1" dirty="0">
                <a:solidFill>
                  <a:srgbClr val="FF0000"/>
                </a:solidFill>
              </a:rPr>
              <a:t>ancient Greece in Western (Greek) Philosophy. </a:t>
            </a:r>
          </a:p>
          <a:p>
            <a:pPr algn="just">
              <a:lnSpc>
                <a:spcPct val="110000"/>
              </a:lnSpc>
              <a:spcBef>
                <a:spcPts val="0"/>
              </a:spcBef>
            </a:pPr>
            <a:r>
              <a:rPr lang="en-ID" sz="2400" b="1" dirty="0"/>
              <a:t>This was followed by </a:t>
            </a:r>
            <a:r>
              <a:rPr lang="en-ID" sz="2400" b="1" dirty="0">
                <a:solidFill>
                  <a:srgbClr val="FF0000"/>
                </a:solidFill>
              </a:rPr>
              <a:t>meetings between Greek philosophers and Eastern philosophers, especially Muslim Arabs</a:t>
            </a:r>
            <a:r>
              <a:rPr lang="en-ID" sz="2400" b="1" dirty="0"/>
              <a:t>. This knowledge was continued </a:t>
            </a:r>
            <a:r>
              <a:rPr lang="en-ID" sz="2400" b="1" dirty="0">
                <a:solidFill>
                  <a:srgbClr val="FF0000"/>
                </a:solidFill>
              </a:rPr>
              <a:t>during the Roman Empire until the fall of its power in Europe</a:t>
            </a:r>
            <a:r>
              <a:rPr lang="en-ID" sz="2400" b="1" dirty="0"/>
              <a:t>. In the Middle Ages, </a:t>
            </a:r>
            <a:r>
              <a:rPr lang="en-ID" sz="2400" b="1" dirty="0">
                <a:solidFill>
                  <a:srgbClr val="FF0000"/>
                </a:solidFill>
              </a:rPr>
              <a:t>Western knowledge was greatly contributed by various major religions in the world, especially Judaism, Islam and Christianity</a:t>
            </a:r>
            <a:r>
              <a:rPr lang="en-ID" sz="2400" b="1" dirty="0"/>
              <a:t>, until the outbreak of the Crusades, and was followed by a period of colonialism to new areas (Asia, South America and Africa) which followed international trade before the Renaissance era.</a:t>
            </a:r>
            <a:endParaRPr lang="id-ID" sz="2400" b="1" dirty="0">
              <a:solidFill>
                <a:srgbClr val="FF0000"/>
              </a:solidFill>
            </a:endParaRPr>
          </a:p>
        </p:txBody>
      </p:sp>
    </p:spTree>
    <p:extLst>
      <p:ext uri="{BB962C8B-B14F-4D97-AF65-F5344CB8AC3E}">
        <p14:creationId xmlns:p14="http://schemas.microsoft.com/office/powerpoint/2010/main" val="3377656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9332BE53-BC44-B257-7254-126FD469B74D}"/>
              </a:ext>
            </a:extLst>
          </p:cNvPr>
          <p:cNvSpPr>
            <a:spLocks noGrp="1"/>
          </p:cNvSpPr>
          <p:nvPr>
            <p:ph type="title"/>
          </p:nvPr>
        </p:nvSpPr>
        <p:spPr>
          <a:xfrm>
            <a:off x="228600" y="0"/>
            <a:ext cx="11963400" cy="1183341"/>
          </a:xfrm>
        </p:spPr>
        <p:txBody>
          <a:bodyPr anchor="ctr"/>
          <a:lstStyle/>
          <a:p>
            <a:pPr algn="ctr"/>
            <a:r>
              <a:rPr lang="en-US" altLang="en-US" b="1" i="1" dirty="0"/>
              <a:t>Academia</a:t>
            </a:r>
            <a:r>
              <a:rPr lang="en-US" altLang="en-US" b="1" dirty="0"/>
              <a:t> – Plato and Aristotle</a:t>
            </a:r>
          </a:p>
        </p:txBody>
      </p:sp>
      <p:sp>
        <p:nvSpPr>
          <p:cNvPr id="28674" name="Content Placeholder 2">
            <a:extLst>
              <a:ext uri="{FF2B5EF4-FFF2-40B4-BE49-F238E27FC236}">
                <a16:creationId xmlns:a16="http://schemas.microsoft.com/office/drawing/2014/main" id="{4806F29E-BDF7-D467-4CDC-A872A3DD5650}"/>
              </a:ext>
            </a:extLst>
          </p:cNvPr>
          <p:cNvSpPr>
            <a:spLocks noGrp="1"/>
          </p:cNvSpPr>
          <p:nvPr>
            <p:ph idx="1"/>
          </p:nvPr>
        </p:nvSpPr>
        <p:spPr>
          <a:xfrm>
            <a:off x="228600" y="1295400"/>
            <a:ext cx="11734800" cy="5334000"/>
          </a:xfrm>
        </p:spPr>
        <p:txBody>
          <a:bodyPr/>
          <a:lstStyle/>
          <a:p>
            <a:endParaRPr lang="en-US" altLang="en-US"/>
          </a:p>
        </p:txBody>
      </p:sp>
      <p:pic>
        <p:nvPicPr>
          <p:cNvPr id="28675" name="Picture 3">
            <a:extLst>
              <a:ext uri="{FF2B5EF4-FFF2-40B4-BE49-F238E27FC236}">
                <a16:creationId xmlns:a16="http://schemas.microsoft.com/office/drawing/2014/main" id="{C4AEC2C8-57B1-39DC-5CD0-01B1CCA4D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76" y="1183341"/>
            <a:ext cx="12084424" cy="5674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564B84D-ED68-7EAF-0BF3-3ADD16B94C58}"/>
              </a:ext>
            </a:extLst>
          </p:cNvPr>
          <p:cNvSpPr>
            <a:spLocks noGrp="1"/>
          </p:cNvSpPr>
          <p:nvPr>
            <p:ph type="title"/>
          </p:nvPr>
        </p:nvSpPr>
        <p:spPr>
          <a:xfrm>
            <a:off x="182879" y="-13679"/>
            <a:ext cx="12009121" cy="1202168"/>
          </a:xfrm>
        </p:spPr>
        <p:txBody>
          <a:bodyPr anchor="ctr"/>
          <a:lstStyle/>
          <a:p>
            <a:pPr algn="ctr"/>
            <a:r>
              <a:rPr lang="en-ID" b="1" dirty="0"/>
              <a:t>Main Branches of Philosophy</a:t>
            </a:r>
            <a:endParaRPr lang="en-US" altLang="en-US" b="1" dirty="0"/>
          </a:p>
        </p:txBody>
      </p:sp>
      <p:sp>
        <p:nvSpPr>
          <p:cNvPr id="3" name="Content Placeholder 2">
            <a:extLst>
              <a:ext uri="{FF2B5EF4-FFF2-40B4-BE49-F238E27FC236}">
                <a16:creationId xmlns:a16="http://schemas.microsoft.com/office/drawing/2014/main" id="{8CD8BDF4-1713-6C72-D989-B917DDD6C9D1}"/>
              </a:ext>
            </a:extLst>
          </p:cNvPr>
          <p:cNvSpPr>
            <a:spLocks noGrp="1"/>
          </p:cNvSpPr>
          <p:nvPr>
            <p:ph idx="1"/>
          </p:nvPr>
        </p:nvSpPr>
        <p:spPr>
          <a:xfrm>
            <a:off x="182879" y="1237129"/>
            <a:ext cx="11865685" cy="5620871"/>
          </a:xfrm>
        </p:spPr>
        <p:txBody>
          <a:bodyPr>
            <a:noAutofit/>
          </a:bodyPr>
          <a:lstStyle/>
          <a:p>
            <a:pPr algn="just">
              <a:spcBef>
                <a:spcPts val="0"/>
              </a:spcBef>
            </a:pPr>
            <a:r>
              <a:rPr lang="en-ID" sz="2800" b="1" dirty="0">
                <a:solidFill>
                  <a:srgbClr val="FF0000"/>
                </a:solidFill>
              </a:rPr>
              <a:t>Logics</a:t>
            </a:r>
            <a:r>
              <a:rPr lang="en-ID" sz="2800" b="1" dirty="0"/>
              <a:t>: </a:t>
            </a:r>
          </a:p>
          <a:p>
            <a:pPr marL="400050" lvl="1" indent="0" algn="just">
              <a:spcBef>
                <a:spcPts val="0"/>
              </a:spcBef>
              <a:buNone/>
            </a:pPr>
            <a:r>
              <a:rPr lang="en-ID" sz="2800" b="1" dirty="0">
                <a:solidFill>
                  <a:srgbClr val="FF0000"/>
                </a:solidFill>
              </a:rPr>
              <a:t>The study of patterns of thinking that lead from true premises to true conclusions. </a:t>
            </a:r>
            <a:r>
              <a:rPr lang="en-ID" sz="2800" b="1" dirty="0"/>
              <a:t>Examine the process for obtaining valid conclusions from basic principles. </a:t>
            </a:r>
          </a:p>
          <a:p>
            <a:pPr algn="just">
              <a:spcBef>
                <a:spcPts val="0"/>
              </a:spcBef>
            </a:pPr>
            <a:r>
              <a:rPr lang="en-ID" sz="2800" b="1" dirty="0">
                <a:solidFill>
                  <a:srgbClr val="FF0000"/>
                </a:solidFill>
              </a:rPr>
              <a:t>Ethics</a:t>
            </a:r>
            <a:r>
              <a:rPr lang="en-ID" sz="2800" b="1" dirty="0"/>
              <a:t>: </a:t>
            </a:r>
          </a:p>
          <a:p>
            <a:pPr marL="400050" lvl="1" indent="0" algn="just">
              <a:spcBef>
                <a:spcPts val="0"/>
              </a:spcBef>
              <a:buNone/>
            </a:pPr>
            <a:r>
              <a:rPr lang="en-ID" sz="2800" b="1" dirty="0">
                <a:solidFill>
                  <a:srgbClr val="FF0000"/>
                </a:solidFill>
              </a:rPr>
              <a:t>Moral philosophy. The study of how people should act or whether such questions can be answered.</a:t>
            </a:r>
          </a:p>
          <a:p>
            <a:pPr algn="just">
              <a:spcBef>
                <a:spcPts val="0"/>
              </a:spcBef>
            </a:pPr>
            <a:r>
              <a:rPr lang="en-ID" sz="2800" b="1" dirty="0">
                <a:solidFill>
                  <a:srgbClr val="FF0000"/>
                </a:solidFill>
              </a:rPr>
              <a:t>Aesthetics</a:t>
            </a:r>
            <a:r>
              <a:rPr lang="en-ID" sz="2800" b="1" dirty="0"/>
              <a:t>: </a:t>
            </a:r>
          </a:p>
          <a:p>
            <a:pPr marL="400050" lvl="1" indent="0" algn="just">
              <a:spcBef>
                <a:spcPts val="0"/>
              </a:spcBef>
              <a:buNone/>
            </a:pPr>
            <a:r>
              <a:rPr lang="en-ID" sz="2800" b="1" dirty="0">
                <a:solidFill>
                  <a:srgbClr val="FF0000"/>
                </a:solidFill>
              </a:rPr>
              <a:t>Study of beauty, art, pleasure, sensory-emotional values, etc. </a:t>
            </a:r>
          </a:p>
          <a:p>
            <a:pPr algn="just">
              <a:spcBef>
                <a:spcPts val="0"/>
              </a:spcBef>
            </a:pPr>
            <a:r>
              <a:rPr lang="en-ID" sz="2800" b="1" dirty="0">
                <a:solidFill>
                  <a:srgbClr val="FF0000"/>
                </a:solidFill>
              </a:rPr>
              <a:t>Politics</a:t>
            </a:r>
            <a:r>
              <a:rPr lang="en-ID" sz="2800" b="1" dirty="0"/>
              <a:t>: </a:t>
            </a:r>
          </a:p>
          <a:p>
            <a:pPr marL="400050" lvl="1" indent="0" algn="just">
              <a:spcBef>
                <a:spcPts val="0"/>
              </a:spcBef>
              <a:buNone/>
            </a:pPr>
            <a:r>
              <a:rPr lang="en-ID" sz="2800" b="1" dirty="0">
                <a:solidFill>
                  <a:srgbClr val="FF0000"/>
                </a:solidFill>
              </a:rPr>
              <a:t>The study of government and the relationship of individuals and society to the state.</a:t>
            </a:r>
            <a:endParaRPr lang="en-US" altLang="en-US" sz="2800" b="1" dirty="0">
              <a:solidFill>
                <a:srgbClr val="FF0000"/>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2000"/>
                                        <p:tgtEl>
                                          <p:spTgt spid="3">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2000"/>
                                        <p:tgtEl>
                                          <p:spTgt spid="3">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4" cy="1201103"/>
          </a:xfrm>
        </p:spPr>
        <p:txBody>
          <a:bodyPr anchor="ctr"/>
          <a:lstStyle/>
          <a:p>
            <a:pPr algn="ctr"/>
            <a:r>
              <a:rPr lang="en-ID" b="1" dirty="0"/>
              <a:t>Historical Roots and Development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215615"/>
            <a:ext cx="11887200" cy="5642386"/>
          </a:xfrm>
        </p:spPr>
        <p:txBody>
          <a:bodyPr>
            <a:noAutofit/>
          </a:bodyPr>
          <a:lstStyle/>
          <a:p>
            <a:pPr algn="just">
              <a:spcBef>
                <a:spcPts val="0"/>
              </a:spcBef>
            </a:pPr>
            <a:r>
              <a:rPr lang="en-ID" sz="2800" b="1" dirty="0"/>
              <a:t>Then, during and after the Renaissance, this knowledge branched into </a:t>
            </a:r>
            <a:r>
              <a:rPr lang="en-ID" sz="2800" b="1" dirty="0">
                <a:solidFill>
                  <a:srgbClr val="FF0000"/>
                </a:solidFill>
              </a:rPr>
              <a:t>Physics</a:t>
            </a:r>
            <a:r>
              <a:rPr lang="en-ID" sz="2800" b="1" dirty="0"/>
              <a:t> (which placed more emphasis </a:t>
            </a:r>
            <a:r>
              <a:rPr lang="en-ID" sz="2800" b="1" dirty="0">
                <a:solidFill>
                  <a:srgbClr val="FF0000"/>
                </a:solidFill>
              </a:rPr>
              <a:t>on natural phenomena</a:t>
            </a:r>
            <a:r>
              <a:rPr lang="en-ID" sz="2800" b="1" dirty="0"/>
              <a:t> and became </a:t>
            </a:r>
            <a:r>
              <a:rPr lang="en-ID" sz="2800" b="1" dirty="0">
                <a:solidFill>
                  <a:srgbClr val="FF0000"/>
                </a:solidFill>
              </a:rPr>
              <a:t>an empirical study </a:t>
            </a:r>
            <a:r>
              <a:rPr lang="en-ID" sz="2800" b="1" dirty="0"/>
              <a:t>which developed into </a:t>
            </a:r>
            <a:r>
              <a:rPr lang="en-ID" sz="2800" b="1" dirty="0">
                <a:solidFill>
                  <a:srgbClr val="FF0000"/>
                </a:solidFill>
              </a:rPr>
              <a:t>various Natural Sciences – Physics, Chemistry, Biology</a:t>
            </a:r>
            <a:r>
              <a:rPr lang="en-ID" sz="2800" b="1" dirty="0"/>
              <a:t>), </a:t>
            </a:r>
            <a:r>
              <a:rPr lang="en-ID" sz="2800" b="1" dirty="0">
                <a:solidFill>
                  <a:srgbClr val="FF0000"/>
                </a:solidFill>
              </a:rPr>
              <a:t>Metaphysics</a:t>
            </a:r>
            <a:r>
              <a:rPr lang="en-ID" sz="2800" b="1" dirty="0"/>
              <a:t> (</a:t>
            </a:r>
            <a:r>
              <a:rPr lang="en-ID" sz="2800" b="1" dirty="0">
                <a:solidFill>
                  <a:srgbClr val="FF0000"/>
                </a:solidFill>
              </a:rPr>
              <a:t>a non-empirical study which developed into Philosophy</a:t>
            </a:r>
            <a:r>
              <a:rPr lang="en-ID" sz="2800" b="1" dirty="0"/>
              <a:t>), which then developed into various fields, such as </a:t>
            </a:r>
            <a:r>
              <a:rPr lang="en-ID" sz="2800" b="1" dirty="0">
                <a:solidFill>
                  <a:srgbClr val="FF0000"/>
                </a:solidFill>
              </a:rPr>
              <a:t>Logic, Morals, and Epistemology (the study of knowledge)</a:t>
            </a:r>
            <a:r>
              <a:rPr lang="en-ID" sz="2800" b="1" dirty="0"/>
              <a:t>, as well as </a:t>
            </a:r>
            <a:r>
              <a:rPr lang="en-ID" sz="2800" b="1" dirty="0">
                <a:solidFill>
                  <a:srgbClr val="FF0000"/>
                </a:solidFill>
              </a:rPr>
              <a:t>Arts and Humanities (the study of Literature, Music, and Art). </a:t>
            </a:r>
          </a:p>
          <a:p>
            <a:pPr algn="just">
              <a:spcBef>
                <a:spcPts val="0"/>
              </a:spcBef>
            </a:pPr>
            <a:r>
              <a:rPr lang="en-ID" sz="2800" b="1" dirty="0"/>
              <a:t>Europe before the 1700s was experiencing </a:t>
            </a:r>
            <a:r>
              <a:rPr lang="en-ID" sz="2800" b="1" dirty="0">
                <a:solidFill>
                  <a:srgbClr val="FF0000"/>
                </a:solidFill>
              </a:rPr>
              <a:t>the 'Dark Age' which was believed to be a time of backwardness and ignorance</a:t>
            </a:r>
            <a:r>
              <a:rPr lang="en-ID" sz="2800" b="1" dirty="0"/>
              <a:t>, where </a:t>
            </a:r>
            <a:r>
              <a:rPr lang="en-ID" sz="2800" b="1" dirty="0">
                <a:solidFill>
                  <a:srgbClr val="FF0000"/>
                </a:solidFill>
              </a:rPr>
              <a:t>explanations of knowledge were only accepted on the basis of faith. </a:t>
            </a:r>
            <a:r>
              <a:rPr lang="en-ID" sz="2800" b="1" dirty="0"/>
              <a:t>No facts. In the Middle Ages, </a:t>
            </a:r>
            <a:r>
              <a:rPr lang="en-ID" sz="2800" b="1" dirty="0">
                <a:solidFill>
                  <a:srgbClr val="FF0000"/>
                </a:solidFill>
              </a:rPr>
              <a:t>religion was so central to life and religion was taken for granted.</a:t>
            </a:r>
            <a:endParaRPr lang="id-ID" sz="2550" b="1" dirty="0">
              <a:solidFill>
                <a:srgbClr val="FF0000"/>
              </a:solidFill>
            </a:endParaRPr>
          </a:p>
        </p:txBody>
      </p:sp>
    </p:spTree>
    <p:extLst>
      <p:ext uri="{BB962C8B-B14F-4D97-AF65-F5344CB8AC3E}">
        <p14:creationId xmlns:p14="http://schemas.microsoft.com/office/powerpoint/2010/main" val="1628170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4" cy="1190345"/>
          </a:xfrm>
        </p:spPr>
        <p:txBody>
          <a:bodyPr anchor="ctr"/>
          <a:lstStyle/>
          <a:p>
            <a:pPr algn="ctr"/>
            <a:r>
              <a:rPr lang="en-ID" b="1" dirty="0"/>
              <a:t>Historical Roots and Development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204857"/>
            <a:ext cx="11887200" cy="5653144"/>
          </a:xfrm>
        </p:spPr>
        <p:txBody>
          <a:bodyPr>
            <a:noAutofit/>
          </a:bodyPr>
          <a:lstStyle/>
          <a:p>
            <a:pPr algn="just">
              <a:spcBef>
                <a:spcPts val="0"/>
              </a:spcBef>
            </a:pPr>
            <a:r>
              <a:rPr lang="en-ID" sz="2600" b="1" dirty="0">
                <a:solidFill>
                  <a:srgbClr val="FF0000"/>
                </a:solidFill>
              </a:rPr>
              <a:t>Astronomers Copernicus and Galileo Galilei </a:t>
            </a:r>
            <a:r>
              <a:rPr lang="en-ID" sz="2600" b="1" dirty="0"/>
              <a:t>were ostracized and almost lost their lives when they tried to convince their colleagues that </a:t>
            </a:r>
            <a:r>
              <a:rPr lang="en-ID" sz="2600" b="1" dirty="0">
                <a:solidFill>
                  <a:srgbClr val="FF0000"/>
                </a:solidFill>
              </a:rPr>
              <a:t>it was the earth that revolved around the sun (heliocentrism), not vice versa (</a:t>
            </a:r>
            <a:r>
              <a:rPr lang="en-ID" sz="2600" b="1" dirty="0" err="1">
                <a:solidFill>
                  <a:srgbClr val="FF0000"/>
                </a:solidFill>
              </a:rPr>
              <a:t>geocentrism</a:t>
            </a:r>
            <a:r>
              <a:rPr lang="en-ID" sz="2600" b="1" dirty="0">
                <a:solidFill>
                  <a:srgbClr val="FF0000"/>
                </a:solidFill>
              </a:rPr>
              <a:t>). </a:t>
            </a:r>
          </a:p>
          <a:p>
            <a:pPr algn="just">
              <a:spcBef>
                <a:spcPts val="0"/>
              </a:spcBef>
            </a:pPr>
            <a:r>
              <a:rPr lang="en-ID" sz="2600" b="1" dirty="0"/>
              <a:t>This new knowledge challenged the ancient beliefs of that authority, the Catholic Church. These two astronomers did not trust their senses alone, but attempted to arrive at the truth </a:t>
            </a:r>
            <a:r>
              <a:rPr lang="en-ID" sz="2600" b="1" dirty="0">
                <a:solidFill>
                  <a:srgbClr val="FF0000"/>
                </a:solidFill>
              </a:rPr>
              <a:t>using a new tool of inquiry: Science or Natural Science.</a:t>
            </a:r>
            <a:r>
              <a:rPr lang="en-ID" sz="2600" b="1" dirty="0"/>
              <a:t> The thinking of Copernicus and Galileo had a big role in </a:t>
            </a:r>
            <a:r>
              <a:rPr lang="en-ID" sz="2600" b="1" dirty="0">
                <a:solidFill>
                  <a:srgbClr val="FF0000"/>
                </a:solidFill>
              </a:rPr>
              <a:t>the scientific revolution. </a:t>
            </a:r>
          </a:p>
          <a:p>
            <a:pPr algn="just">
              <a:spcBef>
                <a:spcPts val="0"/>
              </a:spcBef>
            </a:pPr>
            <a:r>
              <a:rPr lang="en-ID" sz="2600" b="1" dirty="0"/>
              <a:t>As a result, in terms of epistemology and methodology, </a:t>
            </a:r>
            <a:r>
              <a:rPr lang="en-ID" sz="2600" b="1" dirty="0">
                <a:solidFill>
                  <a:srgbClr val="FF0000"/>
                </a:solidFill>
              </a:rPr>
              <a:t>developments occurred with the desire to study social phenomena using scientific methods previously developed by Natural Sciences. </a:t>
            </a:r>
            <a:r>
              <a:rPr lang="en-ID" sz="2600" b="1" dirty="0"/>
              <a:t>From the dark ages in Europe, </a:t>
            </a:r>
            <a:r>
              <a:rPr lang="en-ID" sz="2600" b="1" dirty="0">
                <a:solidFill>
                  <a:srgbClr val="FF0000"/>
                </a:solidFill>
              </a:rPr>
              <a:t>a fierce battle emerged between reason and faith (religion).</a:t>
            </a:r>
          </a:p>
        </p:txBody>
      </p:sp>
    </p:spTree>
    <p:extLst>
      <p:ext uri="{BB962C8B-B14F-4D97-AF65-F5344CB8AC3E}">
        <p14:creationId xmlns:p14="http://schemas.microsoft.com/office/powerpoint/2010/main" val="7128998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D4FFD-DD0D-334E-96D5-4EC07D2DE16B}"/>
              </a:ext>
            </a:extLst>
          </p:cNvPr>
          <p:cNvSpPr>
            <a:spLocks noGrp="1"/>
          </p:cNvSpPr>
          <p:nvPr>
            <p:ph type="title"/>
          </p:nvPr>
        </p:nvSpPr>
        <p:spPr>
          <a:xfrm>
            <a:off x="194553" y="15702"/>
            <a:ext cx="11997447" cy="1219710"/>
          </a:xfrm>
        </p:spPr>
        <p:txBody>
          <a:bodyPr anchor="ctr"/>
          <a:lstStyle/>
          <a:p>
            <a:pPr algn="ctr"/>
            <a:r>
              <a:rPr lang="en-ID" b="1" dirty="0"/>
              <a:t>Enlightenment and Scientific Revolution</a:t>
            </a:r>
            <a:endParaRPr lang="en-US" b="1" dirty="0"/>
          </a:p>
        </p:txBody>
      </p:sp>
      <p:sp>
        <p:nvSpPr>
          <p:cNvPr id="3" name="Content Placeholder 2">
            <a:extLst>
              <a:ext uri="{FF2B5EF4-FFF2-40B4-BE49-F238E27FC236}">
                <a16:creationId xmlns:a16="http://schemas.microsoft.com/office/drawing/2014/main" id="{DC03FE53-EA62-D54A-B170-99E04A59F709}"/>
              </a:ext>
            </a:extLst>
          </p:cNvPr>
          <p:cNvSpPr>
            <a:spLocks noGrp="1"/>
          </p:cNvSpPr>
          <p:nvPr>
            <p:ph idx="1"/>
          </p:nvPr>
        </p:nvSpPr>
        <p:spPr>
          <a:xfrm>
            <a:off x="194553" y="1235412"/>
            <a:ext cx="11858017" cy="5622587"/>
          </a:xfrm>
        </p:spPr>
        <p:txBody>
          <a:bodyPr>
            <a:noAutofit/>
          </a:bodyPr>
          <a:lstStyle/>
          <a:p>
            <a:pPr algn="just">
              <a:lnSpc>
                <a:spcPct val="100000"/>
              </a:lnSpc>
              <a:spcBef>
                <a:spcPts val="0"/>
              </a:spcBef>
            </a:pPr>
            <a:r>
              <a:rPr lang="en-ID" sz="2600" b="1" dirty="0">
                <a:solidFill>
                  <a:srgbClr val="FF0000"/>
                </a:solidFill>
              </a:rPr>
              <a:t>Pre-Enlightenment Thinkers </a:t>
            </a:r>
          </a:p>
          <a:p>
            <a:pPr lvl="1" algn="just">
              <a:spcBef>
                <a:spcPts val="0"/>
              </a:spcBef>
            </a:pPr>
            <a:r>
              <a:rPr lang="en-ID" sz="2600" b="1" dirty="0"/>
              <a:t>Rene </a:t>
            </a:r>
            <a:r>
              <a:rPr lang="en-ID" sz="2600" b="1" dirty="0">
                <a:solidFill>
                  <a:srgbClr val="FF0000"/>
                </a:solidFill>
              </a:rPr>
              <a:t>Descartes</a:t>
            </a:r>
            <a:r>
              <a:rPr lang="en-ID" sz="2600" b="1" dirty="0"/>
              <a:t> </a:t>
            </a:r>
          </a:p>
          <a:p>
            <a:pPr lvl="1" algn="just">
              <a:spcBef>
                <a:spcPts val="0"/>
              </a:spcBef>
            </a:pPr>
            <a:r>
              <a:rPr lang="en-ID" sz="2600" b="1" dirty="0">
                <a:solidFill>
                  <a:srgbClr val="FF0000"/>
                </a:solidFill>
              </a:rPr>
              <a:t>Father of modern rationalism </a:t>
            </a:r>
            <a:r>
              <a:rPr lang="en-ID" sz="2600" b="1" dirty="0"/>
              <a:t>“I think, therefore I am” (“</a:t>
            </a:r>
            <a:r>
              <a:rPr lang="en-ID" sz="2600" b="1" i="1" dirty="0"/>
              <a:t>cogito ergo sum</a:t>
            </a:r>
            <a:r>
              <a:rPr lang="en-ID" sz="2600" b="1" dirty="0"/>
              <a:t>”) </a:t>
            </a:r>
          </a:p>
          <a:p>
            <a:pPr algn="just">
              <a:spcBef>
                <a:spcPts val="0"/>
              </a:spcBef>
            </a:pPr>
            <a:r>
              <a:rPr lang="en-ID" sz="2600" b="1" dirty="0">
                <a:solidFill>
                  <a:srgbClr val="FF0000"/>
                </a:solidFill>
              </a:rPr>
              <a:t>Scientific Revolution </a:t>
            </a:r>
          </a:p>
          <a:p>
            <a:pPr lvl="1" algn="just">
              <a:spcBef>
                <a:spcPts val="0"/>
              </a:spcBef>
            </a:pPr>
            <a:r>
              <a:rPr lang="en-ID" sz="2600" b="1" dirty="0"/>
              <a:t>Francis </a:t>
            </a:r>
            <a:r>
              <a:rPr lang="en-ID" sz="2600" b="1" dirty="0">
                <a:solidFill>
                  <a:srgbClr val="FF0000"/>
                </a:solidFill>
              </a:rPr>
              <a:t>Bacon,</a:t>
            </a:r>
            <a:r>
              <a:rPr lang="en-ID" sz="2600" b="1" dirty="0"/>
              <a:t> </a:t>
            </a:r>
            <a:r>
              <a:rPr lang="en-ID" sz="2600" b="1" dirty="0">
                <a:solidFill>
                  <a:srgbClr val="FF0000"/>
                </a:solidFill>
              </a:rPr>
              <a:t>Scientific Method: systematic observation and careful experimentation will produce correct principles </a:t>
            </a:r>
          </a:p>
          <a:p>
            <a:pPr lvl="1" algn="just">
              <a:spcBef>
                <a:spcPts val="0"/>
              </a:spcBef>
            </a:pPr>
            <a:r>
              <a:rPr lang="en-ID" sz="2600" b="1" dirty="0"/>
              <a:t>Isaac </a:t>
            </a:r>
            <a:r>
              <a:rPr lang="en-ID" sz="2600" b="1" dirty="0">
                <a:solidFill>
                  <a:srgbClr val="FF0000"/>
                </a:solidFill>
              </a:rPr>
              <a:t>Newton,</a:t>
            </a:r>
            <a:r>
              <a:rPr lang="en-ID" sz="2600" b="1" dirty="0"/>
              <a:t> </a:t>
            </a:r>
            <a:r>
              <a:rPr lang="en-ID" sz="2600" b="1" dirty="0">
                <a:solidFill>
                  <a:srgbClr val="FF0000"/>
                </a:solidFill>
              </a:rPr>
              <a:t>The law of nature can be discovered </a:t>
            </a:r>
            <a:r>
              <a:rPr lang="en-ID" sz="2600" b="1" dirty="0">
                <a:solidFill>
                  <a:srgbClr val="FF0000"/>
                </a:solidFill>
                <a:sym typeface="Wingdings" pitchFamily="2" charset="2"/>
              </a:rPr>
              <a:t></a:t>
            </a:r>
            <a:r>
              <a:rPr lang="en-ID" sz="2600" b="1" dirty="0">
                <a:solidFill>
                  <a:srgbClr val="FF0000"/>
                </a:solidFill>
              </a:rPr>
              <a:t> gravity </a:t>
            </a:r>
          </a:p>
          <a:p>
            <a:pPr algn="just">
              <a:spcBef>
                <a:spcPts val="0"/>
              </a:spcBef>
            </a:pPr>
            <a:r>
              <a:rPr lang="en-ID" sz="2600" b="1" dirty="0"/>
              <a:t>After Galileo's successful mathematization of nature and the subsequent institutionalization of modern science at </a:t>
            </a:r>
            <a:r>
              <a:rPr lang="en-ID" sz="2600" b="1" i="1" dirty="0"/>
              <a:t>the Royal Society and the Académie des Sciences</a:t>
            </a:r>
            <a:r>
              <a:rPr lang="en-ID" sz="2600" b="1" dirty="0"/>
              <a:t> in 1662 and 1666 respectively, the scientific method became consolidated and confirmed through the work of Isaac Newton and a series of scientific revolutions in physics, chemistry and biology.</a:t>
            </a:r>
            <a:endParaRPr lang="id-ID" sz="2600" b="1" dirty="0"/>
          </a:p>
        </p:txBody>
      </p:sp>
    </p:spTree>
    <p:extLst>
      <p:ext uri="{BB962C8B-B14F-4D97-AF65-F5344CB8AC3E}">
        <p14:creationId xmlns:p14="http://schemas.microsoft.com/office/powerpoint/2010/main" val="3721247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BEF6E-B293-B04B-9D80-157EFFDEE37B}"/>
              </a:ext>
            </a:extLst>
          </p:cNvPr>
          <p:cNvSpPr>
            <a:spLocks noGrp="1"/>
          </p:cNvSpPr>
          <p:nvPr>
            <p:ph type="title"/>
          </p:nvPr>
        </p:nvSpPr>
        <p:spPr>
          <a:xfrm>
            <a:off x="145144" y="0"/>
            <a:ext cx="12046856" cy="1219200"/>
          </a:xfrm>
        </p:spPr>
        <p:txBody>
          <a:bodyPr anchor="ctr"/>
          <a:lstStyle/>
          <a:p>
            <a:pPr algn="ctr"/>
            <a:r>
              <a:rPr lang="en-ID" b="1" dirty="0"/>
              <a:t>Attention, please</a:t>
            </a:r>
            <a:endParaRPr lang="en-US" b="1" dirty="0"/>
          </a:p>
        </p:txBody>
      </p:sp>
      <p:sp>
        <p:nvSpPr>
          <p:cNvPr id="3" name="Content Placeholder 2">
            <a:extLst>
              <a:ext uri="{FF2B5EF4-FFF2-40B4-BE49-F238E27FC236}">
                <a16:creationId xmlns:a16="http://schemas.microsoft.com/office/drawing/2014/main" id="{42D4D228-E4E5-F341-A764-A2E69526865A}"/>
              </a:ext>
            </a:extLst>
          </p:cNvPr>
          <p:cNvSpPr>
            <a:spLocks noGrp="1"/>
          </p:cNvSpPr>
          <p:nvPr>
            <p:ph idx="1"/>
          </p:nvPr>
        </p:nvSpPr>
        <p:spPr>
          <a:xfrm>
            <a:off x="203199" y="1219200"/>
            <a:ext cx="11843657" cy="5638800"/>
          </a:xfrm>
        </p:spPr>
        <p:txBody>
          <a:bodyPr>
            <a:noAutofit/>
          </a:bodyPr>
          <a:lstStyle/>
          <a:p>
            <a:pPr algn="just">
              <a:spcBef>
                <a:spcPts val="0"/>
              </a:spcBef>
              <a:buFont typeface="+mj-lt"/>
              <a:buChar char="•"/>
            </a:pPr>
            <a:r>
              <a:rPr lang="en-ID" sz="2600" b="1" dirty="0"/>
              <a:t>Regular reading of each required material/subject before the lecture session (online or offline); </a:t>
            </a:r>
          </a:p>
          <a:p>
            <a:pPr algn="just">
              <a:spcBef>
                <a:spcPts val="0"/>
              </a:spcBef>
              <a:buFont typeface="+mj-lt"/>
              <a:buChar char="•"/>
            </a:pPr>
            <a:r>
              <a:rPr lang="en-ID" sz="2600" b="1" dirty="0"/>
              <a:t>Regular attendance and active participation in every lecture meeting; </a:t>
            </a:r>
          </a:p>
          <a:p>
            <a:pPr algn="just">
              <a:spcBef>
                <a:spcPts val="0"/>
              </a:spcBef>
              <a:buFont typeface="+mj-lt"/>
              <a:buChar char="•"/>
            </a:pPr>
            <a:r>
              <a:rPr lang="en-ID" sz="2600" b="1" dirty="0"/>
              <a:t>Notify us before you miss a lecture meeting (cannot attend). </a:t>
            </a:r>
          </a:p>
          <a:p>
            <a:pPr algn="just">
              <a:spcBef>
                <a:spcPts val="0"/>
              </a:spcBef>
              <a:buFont typeface="+mj-lt"/>
              <a:buChar char="•"/>
            </a:pPr>
            <a:r>
              <a:rPr lang="en-ID" sz="2600" b="1" dirty="0"/>
              <a:t>Don't hesitate to ask questions and come to us (the lecturers) regarding lectures. </a:t>
            </a:r>
          </a:p>
          <a:p>
            <a:pPr algn="just">
              <a:spcBef>
                <a:spcPts val="0"/>
              </a:spcBef>
              <a:buFont typeface="+mj-lt"/>
              <a:buChar char="•"/>
            </a:pPr>
            <a:r>
              <a:rPr lang="en-ID" sz="2600" b="1" dirty="0"/>
              <a:t>Come to lecture meetings on time or before they start. </a:t>
            </a:r>
          </a:p>
          <a:p>
            <a:pPr algn="just">
              <a:spcBef>
                <a:spcPts val="0"/>
              </a:spcBef>
              <a:buFont typeface="+mj-lt"/>
              <a:buChar char="•"/>
            </a:pPr>
            <a:r>
              <a:rPr lang="en-ID" sz="2600" b="1" dirty="0"/>
              <a:t>Do not talk or use cell phones, use mute while keeping your face visible (active) or a polite Avatar (passive). </a:t>
            </a:r>
          </a:p>
          <a:p>
            <a:pPr algn="just">
              <a:spcBef>
                <a:spcPts val="0"/>
              </a:spcBef>
              <a:buFont typeface="+mj-lt"/>
              <a:buChar char="•"/>
            </a:pPr>
            <a:r>
              <a:rPr lang="en-ID" sz="2600" b="1" dirty="0"/>
              <a:t>Make assignments (lecture reviews, group discussions, presentations) and exams (mid and final semester). </a:t>
            </a:r>
          </a:p>
          <a:p>
            <a:pPr algn="just">
              <a:spcBef>
                <a:spcPts val="0"/>
              </a:spcBef>
              <a:buFont typeface="+mj-lt"/>
              <a:buChar char="•"/>
            </a:pPr>
            <a:r>
              <a:rPr lang="en-ID" sz="2600" b="1" dirty="0"/>
              <a:t>Don't cheat or plagiarize on exams or assignments (plagiarism). </a:t>
            </a:r>
          </a:p>
          <a:p>
            <a:pPr algn="just">
              <a:spcBef>
                <a:spcPts val="0"/>
              </a:spcBef>
              <a:buFont typeface="+mj-lt"/>
              <a:buChar char="•"/>
            </a:pPr>
            <a:r>
              <a:rPr lang="en-ID" sz="2600" b="1" dirty="0"/>
              <a:t>Use libraries, websites and group discussions to enrich your knowledge.</a:t>
            </a:r>
            <a:endParaRPr lang="en-US" sz="2600" b="1" dirty="0">
              <a:solidFill>
                <a:srgbClr val="FF0000"/>
              </a:solidFill>
            </a:endParaRPr>
          </a:p>
        </p:txBody>
      </p:sp>
    </p:spTree>
    <p:extLst>
      <p:ext uri="{BB962C8B-B14F-4D97-AF65-F5344CB8AC3E}">
        <p14:creationId xmlns:p14="http://schemas.microsoft.com/office/powerpoint/2010/main" val="790258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ne Descartes cogito ergo sum quote | René Descartes didn't… | Flickr">
            <a:extLst>
              <a:ext uri="{FF2B5EF4-FFF2-40B4-BE49-F238E27FC236}">
                <a16:creationId xmlns:a16="http://schemas.microsoft.com/office/drawing/2014/main" id="{B912C501-0A40-D674-F22D-AE4DD8D1129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5370" y="1215614"/>
            <a:ext cx="12026629" cy="564238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DE9BDD14-9990-93B7-D28C-2D80D0FCF341}"/>
              </a:ext>
            </a:extLst>
          </p:cNvPr>
          <p:cNvSpPr>
            <a:spLocks noGrp="1"/>
          </p:cNvSpPr>
          <p:nvPr>
            <p:ph type="title"/>
          </p:nvPr>
        </p:nvSpPr>
        <p:spPr>
          <a:xfrm>
            <a:off x="228600" y="0"/>
            <a:ext cx="11734800" cy="1273175"/>
          </a:xfrm>
        </p:spPr>
        <p:txBody>
          <a:bodyPr anchor="ctr">
            <a:normAutofit/>
          </a:bodyPr>
          <a:lstStyle/>
          <a:p>
            <a:pPr algn="ctr"/>
            <a:r>
              <a:rPr lang="en-US" altLang="en-US" b="1" dirty="0"/>
              <a:t>Rene Descartes – Je </a:t>
            </a:r>
            <a:r>
              <a:rPr lang="en-US" altLang="en-US" b="1" dirty="0" err="1"/>
              <a:t>pense</a:t>
            </a:r>
            <a:r>
              <a:rPr lang="en-US" altLang="en-US" b="1" dirty="0"/>
              <a:t>, </a:t>
            </a:r>
            <a:r>
              <a:rPr lang="en-US" altLang="en-US" b="1" dirty="0" err="1"/>
              <a:t>donc</a:t>
            </a:r>
            <a:r>
              <a:rPr lang="en-US" altLang="en-US" b="1" dirty="0"/>
              <a:t> je suis</a:t>
            </a:r>
          </a:p>
        </p:txBody>
      </p:sp>
    </p:spTree>
    <p:extLst>
      <p:ext uri="{BB962C8B-B14F-4D97-AF65-F5344CB8AC3E}">
        <p14:creationId xmlns:p14="http://schemas.microsoft.com/office/powerpoint/2010/main" val="2651318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7A2F1C09-4BAB-36C6-BAE2-6DF86ABC5FAB}"/>
              </a:ext>
            </a:extLst>
          </p:cNvPr>
          <p:cNvSpPr>
            <a:spLocks noGrp="1"/>
          </p:cNvSpPr>
          <p:nvPr>
            <p:ph type="title"/>
          </p:nvPr>
        </p:nvSpPr>
        <p:spPr>
          <a:xfrm>
            <a:off x="228600" y="0"/>
            <a:ext cx="11734800" cy="1273175"/>
          </a:xfrm>
        </p:spPr>
        <p:txBody>
          <a:bodyPr anchor="ctr">
            <a:normAutofit/>
          </a:bodyPr>
          <a:lstStyle/>
          <a:p>
            <a:pPr algn="ctr"/>
            <a:r>
              <a:rPr lang="en-US" altLang="en-US" b="1" dirty="0"/>
              <a:t>Francis Bacon – Knowledge, Rational, Empiric</a:t>
            </a:r>
          </a:p>
        </p:txBody>
      </p:sp>
      <p:pic>
        <p:nvPicPr>
          <p:cNvPr id="34818" name="Content Placeholder 3">
            <a:extLst>
              <a:ext uri="{FF2B5EF4-FFF2-40B4-BE49-F238E27FC236}">
                <a16:creationId xmlns:a16="http://schemas.microsoft.com/office/drawing/2014/main" id="{808085CD-33B7-F83F-D027-CD29B1BA440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9849" y="1183341"/>
            <a:ext cx="12052151" cy="5674659"/>
          </a:xfrm>
        </p:spPr>
      </p:pic>
      <p:sp>
        <p:nvSpPr>
          <p:cNvPr id="5" name="Rectangle 4">
            <a:extLst>
              <a:ext uri="{FF2B5EF4-FFF2-40B4-BE49-F238E27FC236}">
                <a16:creationId xmlns:a16="http://schemas.microsoft.com/office/drawing/2014/main" id="{33B808F8-8155-910E-193C-6A6C9122A3C1}"/>
              </a:ext>
            </a:extLst>
          </p:cNvPr>
          <p:cNvSpPr/>
          <p:nvPr/>
        </p:nvSpPr>
        <p:spPr>
          <a:xfrm>
            <a:off x="685800" y="1295400"/>
            <a:ext cx="3886199" cy="914400"/>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554656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0783-4315-A947-A8C5-A2D15E815827}"/>
              </a:ext>
            </a:extLst>
          </p:cNvPr>
          <p:cNvSpPr>
            <a:spLocks noGrp="1"/>
          </p:cNvSpPr>
          <p:nvPr>
            <p:ph type="title"/>
          </p:nvPr>
        </p:nvSpPr>
        <p:spPr>
          <a:xfrm>
            <a:off x="194554" y="0"/>
            <a:ext cx="11946633" cy="1235414"/>
          </a:xfrm>
        </p:spPr>
        <p:txBody>
          <a:bodyPr anchor="ctr"/>
          <a:lstStyle/>
          <a:p>
            <a:pPr algn="ctr"/>
            <a:r>
              <a:rPr lang="en-ID" b="1" dirty="0"/>
              <a:t>Bacon's Scientific Method</a:t>
            </a:r>
            <a:endParaRPr lang="en-US" b="1" dirty="0"/>
          </a:p>
        </p:txBody>
      </p:sp>
      <p:pic>
        <p:nvPicPr>
          <p:cNvPr id="4" name="Content Placeholder 3" descr="scientificMethod.jpg">
            <a:extLst>
              <a:ext uri="{FF2B5EF4-FFF2-40B4-BE49-F238E27FC236}">
                <a16:creationId xmlns:a16="http://schemas.microsoft.com/office/drawing/2014/main" id="{DD7F0365-B768-6F44-94B5-97BFD0EADA8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4554" y="1235414"/>
            <a:ext cx="11997446" cy="5622586"/>
          </a:xfrm>
        </p:spPr>
      </p:pic>
    </p:spTree>
    <p:extLst>
      <p:ext uri="{BB962C8B-B14F-4D97-AF65-F5344CB8AC3E}">
        <p14:creationId xmlns:p14="http://schemas.microsoft.com/office/powerpoint/2010/main" val="988682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4" cy="1190345"/>
          </a:xfrm>
        </p:spPr>
        <p:txBody>
          <a:bodyPr anchor="ctr"/>
          <a:lstStyle/>
          <a:p>
            <a:pPr algn="ctr"/>
            <a:r>
              <a:rPr lang="en-ID" b="1" dirty="0"/>
              <a:t>Historical Roots and Development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204857"/>
            <a:ext cx="11887200" cy="5653144"/>
          </a:xfrm>
        </p:spPr>
        <p:txBody>
          <a:bodyPr>
            <a:noAutofit/>
          </a:bodyPr>
          <a:lstStyle/>
          <a:p>
            <a:pPr algn="just">
              <a:spcBef>
                <a:spcPts val="0"/>
              </a:spcBef>
            </a:pPr>
            <a:r>
              <a:rPr lang="en-ID" sz="2800" b="1" dirty="0"/>
              <a:t>Under the scientific method as understood in the 17th century, natural and artificial circumstances were set aside as </a:t>
            </a:r>
            <a:r>
              <a:rPr lang="en-ID" sz="2800" b="1" dirty="0">
                <a:solidFill>
                  <a:srgbClr val="FF0000"/>
                </a:solidFill>
              </a:rPr>
              <a:t>the tradition of systematic experimental research was slowly accepted by the scientific community.  </a:t>
            </a:r>
          </a:p>
          <a:p>
            <a:pPr algn="just">
              <a:spcBef>
                <a:spcPts val="0"/>
              </a:spcBef>
            </a:pPr>
            <a:r>
              <a:rPr lang="en-ID" sz="2800" b="1" dirty="0">
                <a:solidFill>
                  <a:srgbClr val="FF0000"/>
                </a:solidFill>
              </a:rPr>
              <a:t>Philosophy</a:t>
            </a:r>
            <a:r>
              <a:rPr lang="en-ID" sz="2800" b="1" dirty="0"/>
              <a:t> uses </a:t>
            </a:r>
            <a:r>
              <a:rPr lang="en-ID" sz="2800" b="1" dirty="0">
                <a:solidFill>
                  <a:srgbClr val="FF0000"/>
                </a:solidFill>
              </a:rPr>
              <a:t>an inductive approach to gaining knowledge </a:t>
            </a:r>
            <a:r>
              <a:rPr lang="en-ID" sz="2800" b="1" dirty="0"/>
              <a:t>— abandoning assumptions and trying to observe with an open mind — as opposed to the earlier Aristotelian deductive approach, where analysis of known facts led to further understanding.  </a:t>
            </a:r>
          </a:p>
          <a:p>
            <a:pPr algn="just">
              <a:spcBef>
                <a:spcPts val="0"/>
              </a:spcBef>
            </a:pPr>
            <a:r>
              <a:rPr lang="en-ID" sz="2800" b="1" dirty="0"/>
              <a:t>In practice, </a:t>
            </a:r>
            <a:r>
              <a:rPr lang="en-ID" sz="2800" b="1" dirty="0">
                <a:solidFill>
                  <a:srgbClr val="FF0000"/>
                </a:solidFill>
              </a:rPr>
              <a:t>many scientists and philosophers believe that a healthy mix of both is necessary </a:t>
            </a:r>
            <a:r>
              <a:rPr lang="en-ID" sz="2800" b="1" dirty="0"/>
              <a:t>— a willingness to question assumptions, but also to interpret assumed observations as having some degree of validity.</a:t>
            </a:r>
          </a:p>
        </p:txBody>
      </p:sp>
    </p:spTree>
    <p:extLst>
      <p:ext uri="{BB962C8B-B14F-4D97-AF65-F5344CB8AC3E}">
        <p14:creationId xmlns:p14="http://schemas.microsoft.com/office/powerpoint/2010/main" val="3533337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BD9A6-7FF4-F44C-9DCB-8D02CD48B16F}"/>
              </a:ext>
            </a:extLst>
          </p:cNvPr>
          <p:cNvSpPr>
            <a:spLocks noGrp="1"/>
          </p:cNvSpPr>
          <p:nvPr>
            <p:ph type="title"/>
          </p:nvPr>
        </p:nvSpPr>
        <p:spPr>
          <a:xfrm>
            <a:off x="0" y="14511"/>
            <a:ext cx="12191999" cy="1201103"/>
          </a:xfrm>
        </p:spPr>
        <p:txBody>
          <a:bodyPr anchor="ctr">
            <a:noAutofit/>
          </a:bodyPr>
          <a:lstStyle/>
          <a:p>
            <a:pPr algn="ctr"/>
            <a:r>
              <a:rPr lang="en-ID" b="1" dirty="0"/>
              <a:t>Difference Between Deductive and Inductive Thinking</a:t>
            </a:r>
            <a:endParaRPr lang="en-US" b="1" dirty="0"/>
          </a:p>
        </p:txBody>
      </p:sp>
      <p:pic>
        <p:nvPicPr>
          <p:cNvPr id="7" name="Picture 6">
            <a:extLst>
              <a:ext uri="{FF2B5EF4-FFF2-40B4-BE49-F238E27FC236}">
                <a16:creationId xmlns:a16="http://schemas.microsoft.com/office/drawing/2014/main" id="{5F3C2E19-4005-DC45-88A1-1CF3379B7EE4}"/>
              </a:ext>
            </a:extLst>
          </p:cNvPr>
          <p:cNvPicPr>
            <a:picLocks noChangeAspect="1"/>
          </p:cNvPicPr>
          <p:nvPr/>
        </p:nvPicPr>
        <p:blipFill>
          <a:blip r:embed="rId2"/>
          <a:stretch>
            <a:fillRect/>
          </a:stretch>
        </p:blipFill>
        <p:spPr>
          <a:xfrm>
            <a:off x="0" y="1215614"/>
            <a:ext cx="12192000" cy="5642386"/>
          </a:xfrm>
          <a:prstGeom prst="rect">
            <a:avLst/>
          </a:prstGeom>
        </p:spPr>
      </p:pic>
    </p:spTree>
    <p:extLst>
      <p:ext uri="{BB962C8B-B14F-4D97-AF65-F5344CB8AC3E}">
        <p14:creationId xmlns:p14="http://schemas.microsoft.com/office/powerpoint/2010/main" val="32739786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E97C3025-ED9A-9F4A-8E49-CA3CAD21C54D}"/>
              </a:ext>
            </a:extLst>
          </p:cNvPr>
          <p:cNvSpPr>
            <a:spLocks noGrp="1" noChangeArrowheads="1"/>
          </p:cNvSpPr>
          <p:nvPr>
            <p:ph type="ctrTitle"/>
          </p:nvPr>
        </p:nvSpPr>
        <p:spPr>
          <a:xfrm>
            <a:off x="215152" y="15423"/>
            <a:ext cx="11976847" cy="1131889"/>
          </a:xfrm>
          <a:ln>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ormAutofit/>
          </a:bodyPr>
          <a:lstStyle/>
          <a:p>
            <a:pPr algn="ctr" eaLnBrk="1" hangingPunct="1">
              <a:defRPr/>
            </a:pPr>
            <a:r>
              <a:rPr lang="en-US" sz="3600" b="1" dirty="0"/>
              <a:t>Scientific Method</a:t>
            </a:r>
          </a:p>
        </p:txBody>
      </p:sp>
      <p:sp>
        <p:nvSpPr>
          <p:cNvPr id="25602" name="Rectangle 4">
            <a:extLst>
              <a:ext uri="{FF2B5EF4-FFF2-40B4-BE49-F238E27FC236}">
                <a16:creationId xmlns:a16="http://schemas.microsoft.com/office/drawing/2014/main" id="{106838C7-C4B8-D444-BB45-A14422F841F6}"/>
              </a:ext>
            </a:extLst>
          </p:cNvPr>
          <p:cNvSpPr>
            <a:spLocks noChangeArrowheads="1"/>
          </p:cNvSpPr>
          <p:nvPr/>
        </p:nvSpPr>
        <p:spPr bwMode="auto">
          <a:xfrm>
            <a:off x="4656139" y="1196976"/>
            <a:ext cx="2808287" cy="5762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ID" sz="1800" b="1" dirty="0"/>
              <a:t>PROBLEM </a:t>
            </a:r>
          </a:p>
          <a:p>
            <a:pPr algn="ctr" eaLnBrk="1" hangingPunct="1"/>
            <a:r>
              <a:rPr lang="en-ID" sz="1800" b="1" dirty="0"/>
              <a:t>FORMULATION</a:t>
            </a:r>
            <a:endParaRPr lang="en-US" altLang="en-US" sz="1800" b="1" dirty="0">
              <a:latin typeface="+mn-lt"/>
            </a:endParaRPr>
          </a:p>
        </p:txBody>
      </p:sp>
      <p:sp>
        <p:nvSpPr>
          <p:cNvPr id="25603" name="Rectangle 5">
            <a:extLst>
              <a:ext uri="{FF2B5EF4-FFF2-40B4-BE49-F238E27FC236}">
                <a16:creationId xmlns:a16="http://schemas.microsoft.com/office/drawing/2014/main" id="{591D4F74-4ECF-9E43-8B25-4DE923EF2E69}"/>
              </a:ext>
            </a:extLst>
          </p:cNvPr>
          <p:cNvSpPr>
            <a:spLocks noChangeArrowheads="1"/>
          </p:cNvSpPr>
          <p:nvPr/>
        </p:nvSpPr>
        <p:spPr bwMode="auto">
          <a:xfrm>
            <a:off x="1703389" y="1916114"/>
            <a:ext cx="2663825" cy="9366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ID" sz="1800" b="1" dirty="0"/>
              <a:t>THE STATE OF THE </a:t>
            </a:r>
          </a:p>
          <a:p>
            <a:pPr algn="ctr" eaLnBrk="1" hangingPunct="1"/>
            <a:r>
              <a:rPr lang="en-ID" sz="1800" b="1" dirty="0"/>
              <a:t>ART OF SCIENTIFIC </a:t>
            </a:r>
          </a:p>
          <a:p>
            <a:pPr algn="ctr" eaLnBrk="1" hangingPunct="1"/>
            <a:r>
              <a:rPr lang="en-ID" sz="1800" b="1" dirty="0"/>
              <a:t>KNOWLEDGE</a:t>
            </a:r>
            <a:endParaRPr lang="en-US" altLang="en-US" sz="1800" b="1" dirty="0">
              <a:latin typeface="+mn-lt"/>
            </a:endParaRPr>
          </a:p>
        </p:txBody>
      </p:sp>
      <p:sp>
        <p:nvSpPr>
          <p:cNvPr id="25604" name="Rectangle 6">
            <a:extLst>
              <a:ext uri="{FF2B5EF4-FFF2-40B4-BE49-F238E27FC236}">
                <a16:creationId xmlns:a16="http://schemas.microsoft.com/office/drawing/2014/main" id="{416CBFC5-51C0-2A4C-AF1B-EF3F6CE33310}"/>
              </a:ext>
            </a:extLst>
          </p:cNvPr>
          <p:cNvSpPr>
            <a:spLocks noChangeArrowheads="1"/>
          </p:cNvSpPr>
          <p:nvPr/>
        </p:nvSpPr>
        <p:spPr bwMode="auto">
          <a:xfrm>
            <a:off x="7824789" y="1916114"/>
            <a:ext cx="2663825" cy="9366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ID" sz="1800" b="1" dirty="0"/>
              <a:t>DEVELOPMENT OF </a:t>
            </a:r>
          </a:p>
          <a:p>
            <a:pPr algn="ctr" eaLnBrk="1" hangingPunct="1"/>
            <a:r>
              <a:rPr lang="en-ID" sz="1800" b="1" dirty="0"/>
              <a:t>A FRAMEWORK </a:t>
            </a:r>
          </a:p>
          <a:p>
            <a:pPr algn="ctr" eaLnBrk="1" hangingPunct="1"/>
            <a:r>
              <a:rPr lang="en-ID" sz="1800" b="1" dirty="0"/>
              <a:t>OF THINKING</a:t>
            </a:r>
            <a:endParaRPr lang="en-US" altLang="en-US" sz="1800" b="1" dirty="0">
              <a:latin typeface="+mn-lt"/>
            </a:endParaRPr>
          </a:p>
        </p:txBody>
      </p:sp>
      <p:sp>
        <p:nvSpPr>
          <p:cNvPr id="25605" name="Rectangle 7">
            <a:extLst>
              <a:ext uri="{FF2B5EF4-FFF2-40B4-BE49-F238E27FC236}">
                <a16:creationId xmlns:a16="http://schemas.microsoft.com/office/drawing/2014/main" id="{CDA6B242-7E0A-1647-A14F-59FBD7884275}"/>
              </a:ext>
            </a:extLst>
          </p:cNvPr>
          <p:cNvSpPr>
            <a:spLocks noChangeArrowheads="1"/>
          </p:cNvSpPr>
          <p:nvPr/>
        </p:nvSpPr>
        <p:spPr bwMode="auto">
          <a:xfrm>
            <a:off x="4656139" y="3213101"/>
            <a:ext cx="2808287" cy="5762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ID" sz="1800" b="1" dirty="0"/>
              <a:t>HYPOTHESIS </a:t>
            </a:r>
          </a:p>
          <a:p>
            <a:pPr algn="ctr" eaLnBrk="1" hangingPunct="1"/>
            <a:r>
              <a:rPr lang="en-ID" sz="1800" b="1" dirty="0"/>
              <a:t>FORMULATION</a:t>
            </a:r>
            <a:endParaRPr lang="en-US" altLang="en-US" sz="1800" b="1" dirty="0">
              <a:latin typeface="+mn-lt"/>
            </a:endParaRPr>
          </a:p>
        </p:txBody>
      </p:sp>
      <p:sp>
        <p:nvSpPr>
          <p:cNvPr id="25606" name="Rectangle 8">
            <a:extLst>
              <a:ext uri="{FF2B5EF4-FFF2-40B4-BE49-F238E27FC236}">
                <a16:creationId xmlns:a16="http://schemas.microsoft.com/office/drawing/2014/main" id="{BAA720E7-2F48-BD43-8657-03CB383A766A}"/>
              </a:ext>
            </a:extLst>
          </p:cNvPr>
          <p:cNvSpPr>
            <a:spLocks noChangeArrowheads="1"/>
          </p:cNvSpPr>
          <p:nvPr/>
        </p:nvSpPr>
        <p:spPr bwMode="auto">
          <a:xfrm>
            <a:off x="4656139" y="5013326"/>
            <a:ext cx="2808287" cy="5762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ID" sz="1800" b="1" dirty="0"/>
              <a:t>HYPOTHESIS </a:t>
            </a:r>
          </a:p>
          <a:p>
            <a:pPr algn="ctr" eaLnBrk="1" hangingPunct="1"/>
            <a:r>
              <a:rPr lang="en-ID" sz="1800" b="1" dirty="0"/>
              <a:t>TESTING</a:t>
            </a:r>
            <a:endParaRPr lang="en-US" altLang="en-US" sz="1800" b="1" dirty="0">
              <a:latin typeface="+mn-lt"/>
            </a:endParaRPr>
          </a:p>
        </p:txBody>
      </p:sp>
      <p:sp>
        <p:nvSpPr>
          <p:cNvPr id="25607" name="Line 9">
            <a:extLst>
              <a:ext uri="{FF2B5EF4-FFF2-40B4-BE49-F238E27FC236}">
                <a16:creationId xmlns:a16="http://schemas.microsoft.com/office/drawing/2014/main" id="{ACE9BA4D-4483-3D4C-A4FE-5A6090F1A402}"/>
              </a:ext>
            </a:extLst>
          </p:cNvPr>
          <p:cNvSpPr>
            <a:spLocks noChangeShapeType="1"/>
          </p:cNvSpPr>
          <p:nvPr/>
        </p:nvSpPr>
        <p:spPr bwMode="auto">
          <a:xfrm flipH="1">
            <a:off x="1919289" y="4724401"/>
            <a:ext cx="936625" cy="5762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8" name="Line 10">
            <a:extLst>
              <a:ext uri="{FF2B5EF4-FFF2-40B4-BE49-F238E27FC236}">
                <a16:creationId xmlns:a16="http://schemas.microsoft.com/office/drawing/2014/main" id="{A74CC6B8-4E16-B443-8F16-703E94F3FD69}"/>
              </a:ext>
            </a:extLst>
          </p:cNvPr>
          <p:cNvSpPr>
            <a:spLocks noChangeShapeType="1"/>
          </p:cNvSpPr>
          <p:nvPr/>
        </p:nvSpPr>
        <p:spPr bwMode="auto">
          <a:xfrm>
            <a:off x="2855914" y="4724401"/>
            <a:ext cx="936625" cy="5762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09" name="Line 11">
            <a:extLst>
              <a:ext uri="{FF2B5EF4-FFF2-40B4-BE49-F238E27FC236}">
                <a16:creationId xmlns:a16="http://schemas.microsoft.com/office/drawing/2014/main" id="{4AFF53C7-040C-9243-8148-4A1F3B3D7F7C}"/>
              </a:ext>
            </a:extLst>
          </p:cNvPr>
          <p:cNvSpPr>
            <a:spLocks noChangeShapeType="1"/>
          </p:cNvSpPr>
          <p:nvPr/>
        </p:nvSpPr>
        <p:spPr bwMode="auto">
          <a:xfrm>
            <a:off x="1919289" y="5300663"/>
            <a:ext cx="936625" cy="5762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0" name="Line 12">
            <a:extLst>
              <a:ext uri="{FF2B5EF4-FFF2-40B4-BE49-F238E27FC236}">
                <a16:creationId xmlns:a16="http://schemas.microsoft.com/office/drawing/2014/main" id="{1E196575-7E9D-084A-906F-B452D4626565}"/>
              </a:ext>
            </a:extLst>
          </p:cNvPr>
          <p:cNvSpPr>
            <a:spLocks noChangeShapeType="1"/>
          </p:cNvSpPr>
          <p:nvPr/>
        </p:nvSpPr>
        <p:spPr bwMode="auto">
          <a:xfrm flipV="1">
            <a:off x="2855914" y="5300663"/>
            <a:ext cx="936625" cy="5762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1" name="Line 13">
            <a:extLst>
              <a:ext uri="{FF2B5EF4-FFF2-40B4-BE49-F238E27FC236}">
                <a16:creationId xmlns:a16="http://schemas.microsoft.com/office/drawing/2014/main" id="{13040BF0-6349-554E-9723-8C74DC2EE3DF}"/>
              </a:ext>
            </a:extLst>
          </p:cNvPr>
          <p:cNvSpPr>
            <a:spLocks noChangeShapeType="1"/>
          </p:cNvSpPr>
          <p:nvPr/>
        </p:nvSpPr>
        <p:spPr bwMode="auto">
          <a:xfrm flipV="1">
            <a:off x="9191626" y="5300663"/>
            <a:ext cx="936625" cy="5762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2" name="Line 14">
            <a:extLst>
              <a:ext uri="{FF2B5EF4-FFF2-40B4-BE49-F238E27FC236}">
                <a16:creationId xmlns:a16="http://schemas.microsoft.com/office/drawing/2014/main" id="{C962B941-8C63-9B40-883C-305172BFBD46}"/>
              </a:ext>
            </a:extLst>
          </p:cNvPr>
          <p:cNvSpPr>
            <a:spLocks noChangeShapeType="1"/>
          </p:cNvSpPr>
          <p:nvPr/>
        </p:nvSpPr>
        <p:spPr bwMode="auto">
          <a:xfrm>
            <a:off x="8255001" y="5300663"/>
            <a:ext cx="936625" cy="57626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3" name="Line 15">
            <a:extLst>
              <a:ext uri="{FF2B5EF4-FFF2-40B4-BE49-F238E27FC236}">
                <a16:creationId xmlns:a16="http://schemas.microsoft.com/office/drawing/2014/main" id="{79282B1E-CAAE-FC4C-90EF-1E8492B9FF64}"/>
              </a:ext>
            </a:extLst>
          </p:cNvPr>
          <p:cNvSpPr>
            <a:spLocks noChangeShapeType="1"/>
          </p:cNvSpPr>
          <p:nvPr/>
        </p:nvSpPr>
        <p:spPr bwMode="auto">
          <a:xfrm flipH="1">
            <a:off x="8256589" y="4724401"/>
            <a:ext cx="936625" cy="5762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14" name="Line 16">
            <a:extLst>
              <a:ext uri="{FF2B5EF4-FFF2-40B4-BE49-F238E27FC236}">
                <a16:creationId xmlns:a16="http://schemas.microsoft.com/office/drawing/2014/main" id="{16A3434A-13BB-6741-8330-60F26F643A91}"/>
              </a:ext>
            </a:extLst>
          </p:cNvPr>
          <p:cNvSpPr>
            <a:spLocks noChangeShapeType="1"/>
          </p:cNvSpPr>
          <p:nvPr/>
        </p:nvSpPr>
        <p:spPr bwMode="auto">
          <a:xfrm>
            <a:off x="9191626" y="4724401"/>
            <a:ext cx="936625" cy="57626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5615" name="Line 17">
            <a:extLst>
              <a:ext uri="{FF2B5EF4-FFF2-40B4-BE49-F238E27FC236}">
                <a16:creationId xmlns:a16="http://schemas.microsoft.com/office/drawing/2014/main" id="{90411A1D-CA95-0942-9A63-974032602834}"/>
              </a:ext>
            </a:extLst>
          </p:cNvPr>
          <p:cNvSpPr>
            <a:spLocks noChangeShapeType="1"/>
          </p:cNvSpPr>
          <p:nvPr/>
        </p:nvSpPr>
        <p:spPr bwMode="auto">
          <a:xfrm flipV="1">
            <a:off x="2855913" y="2852738"/>
            <a:ext cx="0" cy="1871662"/>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16" name="Line 18">
            <a:extLst>
              <a:ext uri="{FF2B5EF4-FFF2-40B4-BE49-F238E27FC236}">
                <a16:creationId xmlns:a16="http://schemas.microsoft.com/office/drawing/2014/main" id="{719E188F-6C65-3F42-8FE7-A8F84739ECD8}"/>
              </a:ext>
            </a:extLst>
          </p:cNvPr>
          <p:cNvSpPr>
            <a:spLocks noChangeShapeType="1"/>
          </p:cNvSpPr>
          <p:nvPr/>
        </p:nvSpPr>
        <p:spPr bwMode="auto">
          <a:xfrm flipV="1">
            <a:off x="9191625" y="2852738"/>
            <a:ext cx="0" cy="1871662"/>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17" name="Line 19">
            <a:extLst>
              <a:ext uri="{FF2B5EF4-FFF2-40B4-BE49-F238E27FC236}">
                <a16:creationId xmlns:a16="http://schemas.microsoft.com/office/drawing/2014/main" id="{A1A8C819-BDD9-BA4E-B562-6C3A2E882B1C}"/>
              </a:ext>
            </a:extLst>
          </p:cNvPr>
          <p:cNvSpPr>
            <a:spLocks noChangeShapeType="1"/>
          </p:cNvSpPr>
          <p:nvPr/>
        </p:nvSpPr>
        <p:spPr bwMode="auto">
          <a:xfrm flipH="1">
            <a:off x="3792538" y="5300663"/>
            <a:ext cx="863600"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18" name="Line 20">
            <a:extLst>
              <a:ext uri="{FF2B5EF4-FFF2-40B4-BE49-F238E27FC236}">
                <a16:creationId xmlns:a16="http://schemas.microsoft.com/office/drawing/2014/main" id="{69721643-A957-3745-B5A9-61CD4311A645}"/>
              </a:ext>
            </a:extLst>
          </p:cNvPr>
          <p:cNvSpPr>
            <a:spLocks noChangeShapeType="1"/>
          </p:cNvSpPr>
          <p:nvPr/>
        </p:nvSpPr>
        <p:spPr bwMode="auto">
          <a:xfrm>
            <a:off x="7464426" y="5300663"/>
            <a:ext cx="792163"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19" name="Line 21">
            <a:extLst>
              <a:ext uri="{FF2B5EF4-FFF2-40B4-BE49-F238E27FC236}">
                <a16:creationId xmlns:a16="http://schemas.microsoft.com/office/drawing/2014/main" id="{9924E165-BABD-8A40-8CE9-67822DE06DEB}"/>
              </a:ext>
            </a:extLst>
          </p:cNvPr>
          <p:cNvSpPr>
            <a:spLocks noChangeShapeType="1"/>
          </p:cNvSpPr>
          <p:nvPr/>
        </p:nvSpPr>
        <p:spPr bwMode="auto">
          <a:xfrm>
            <a:off x="6096000" y="3789363"/>
            <a:ext cx="0" cy="1223962"/>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20" name="Line 22">
            <a:extLst>
              <a:ext uri="{FF2B5EF4-FFF2-40B4-BE49-F238E27FC236}">
                <a16:creationId xmlns:a16="http://schemas.microsoft.com/office/drawing/2014/main" id="{CE66A7F2-EEA4-D448-8770-538C2319B08B}"/>
              </a:ext>
            </a:extLst>
          </p:cNvPr>
          <p:cNvSpPr>
            <a:spLocks noChangeShapeType="1"/>
          </p:cNvSpPr>
          <p:nvPr/>
        </p:nvSpPr>
        <p:spPr bwMode="auto">
          <a:xfrm>
            <a:off x="6096000" y="1773238"/>
            <a:ext cx="0" cy="1439862"/>
          </a:xfrm>
          <a:prstGeom prst="line">
            <a:avLst/>
          </a:prstGeom>
          <a:noFill/>
          <a:ln w="38100">
            <a:solidFill>
              <a:schemeClr val="tx1"/>
            </a:solidFill>
            <a:prstDash val="sysDot"/>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21" name="Line 23">
            <a:extLst>
              <a:ext uri="{FF2B5EF4-FFF2-40B4-BE49-F238E27FC236}">
                <a16:creationId xmlns:a16="http://schemas.microsoft.com/office/drawing/2014/main" id="{4692CFC3-A796-9443-8FF4-29FC59A83317}"/>
              </a:ext>
            </a:extLst>
          </p:cNvPr>
          <p:cNvSpPr>
            <a:spLocks noChangeShapeType="1"/>
          </p:cNvSpPr>
          <p:nvPr/>
        </p:nvSpPr>
        <p:spPr bwMode="auto">
          <a:xfrm>
            <a:off x="4367214" y="2420938"/>
            <a:ext cx="3457575"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22" name="Line 24">
            <a:extLst>
              <a:ext uri="{FF2B5EF4-FFF2-40B4-BE49-F238E27FC236}">
                <a16:creationId xmlns:a16="http://schemas.microsoft.com/office/drawing/2014/main" id="{440C4E34-8449-2B4B-926D-DF29F93606D3}"/>
              </a:ext>
            </a:extLst>
          </p:cNvPr>
          <p:cNvSpPr>
            <a:spLocks noChangeShapeType="1"/>
          </p:cNvSpPr>
          <p:nvPr/>
        </p:nvSpPr>
        <p:spPr bwMode="auto">
          <a:xfrm>
            <a:off x="7464426" y="1412875"/>
            <a:ext cx="100806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3" name="Line 25">
            <a:extLst>
              <a:ext uri="{FF2B5EF4-FFF2-40B4-BE49-F238E27FC236}">
                <a16:creationId xmlns:a16="http://schemas.microsoft.com/office/drawing/2014/main" id="{CF339F31-EF50-724C-AA0B-489D80FDB26D}"/>
              </a:ext>
            </a:extLst>
          </p:cNvPr>
          <p:cNvSpPr>
            <a:spLocks noChangeShapeType="1"/>
          </p:cNvSpPr>
          <p:nvPr/>
        </p:nvSpPr>
        <p:spPr bwMode="auto">
          <a:xfrm flipH="1">
            <a:off x="3575050" y="1412875"/>
            <a:ext cx="108108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624" name="Line 26">
            <a:extLst>
              <a:ext uri="{FF2B5EF4-FFF2-40B4-BE49-F238E27FC236}">
                <a16:creationId xmlns:a16="http://schemas.microsoft.com/office/drawing/2014/main" id="{CBCF18CC-5A23-FE40-AFE7-32D11BBFC0C9}"/>
              </a:ext>
            </a:extLst>
          </p:cNvPr>
          <p:cNvSpPr>
            <a:spLocks noChangeShapeType="1"/>
          </p:cNvSpPr>
          <p:nvPr/>
        </p:nvSpPr>
        <p:spPr bwMode="auto">
          <a:xfrm>
            <a:off x="3575050" y="1412875"/>
            <a:ext cx="0" cy="50323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25" name="Line 27">
            <a:extLst>
              <a:ext uri="{FF2B5EF4-FFF2-40B4-BE49-F238E27FC236}">
                <a16:creationId xmlns:a16="http://schemas.microsoft.com/office/drawing/2014/main" id="{3494679D-04BB-154B-AF58-83602AED80CA}"/>
              </a:ext>
            </a:extLst>
          </p:cNvPr>
          <p:cNvSpPr>
            <a:spLocks noChangeShapeType="1"/>
          </p:cNvSpPr>
          <p:nvPr/>
        </p:nvSpPr>
        <p:spPr bwMode="auto">
          <a:xfrm>
            <a:off x="8472488" y="1412875"/>
            <a:ext cx="0" cy="503238"/>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26" name="Text Box 28">
            <a:extLst>
              <a:ext uri="{FF2B5EF4-FFF2-40B4-BE49-F238E27FC236}">
                <a16:creationId xmlns:a16="http://schemas.microsoft.com/office/drawing/2014/main" id="{267CB128-9EDB-E64B-AD94-04781E2EFCE5}"/>
              </a:ext>
            </a:extLst>
          </p:cNvPr>
          <p:cNvSpPr txBox="1">
            <a:spLocks noChangeArrowheads="1"/>
          </p:cNvSpPr>
          <p:nvPr/>
        </p:nvSpPr>
        <p:spPr bwMode="auto">
          <a:xfrm>
            <a:off x="2208213" y="5084763"/>
            <a:ext cx="1343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latin typeface="+mn-lt"/>
              </a:rPr>
              <a:t>ACCEPTED</a:t>
            </a:r>
          </a:p>
        </p:txBody>
      </p:sp>
      <p:sp>
        <p:nvSpPr>
          <p:cNvPr id="25627" name="Text Box 29">
            <a:extLst>
              <a:ext uri="{FF2B5EF4-FFF2-40B4-BE49-F238E27FC236}">
                <a16:creationId xmlns:a16="http://schemas.microsoft.com/office/drawing/2014/main" id="{A2BEE4EC-2D2A-F741-9F12-B4E636A6DEF9}"/>
              </a:ext>
            </a:extLst>
          </p:cNvPr>
          <p:cNvSpPr txBox="1">
            <a:spLocks noChangeArrowheads="1"/>
          </p:cNvSpPr>
          <p:nvPr/>
        </p:nvSpPr>
        <p:spPr bwMode="auto">
          <a:xfrm>
            <a:off x="8564563" y="5149851"/>
            <a:ext cx="12282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latin typeface="+mn-lt"/>
              </a:rPr>
              <a:t>REJECTED</a:t>
            </a:r>
          </a:p>
        </p:txBody>
      </p:sp>
      <p:sp>
        <p:nvSpPr>
          <p:cNvPr id="25628" name="Text Box 30">
            <a:extLst>
              <a:ext uri="{FF2B5EF4-FFF2-40B4-BE49-F238E27FC236}">
                <a16:creationId xmlns:a16="http://schemas.microsoft.com/office/drawing/2014/main" id="{3B22B0C3-527A-1B48-987A-EE469B41CA4C}"/>
              </a:ext>
            </a:extLst>
          </p:cNvPr>
          <p:cNvSpPr txBox="1">
            <a:spLocks noChangeArrowheads="1"/>
          </p:cNvSpPr>
          <p:nvPr/>
        </p:nvSpPr>
        <p:spPr bwMode="auto">
          <a:xfrm>
            <a:off x="5425799" y="2081213"/>
            <a:ext cx="1334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latin typeface="+mn-lt"/>
              </a:rPr>
              <a:t>Deductive</a:t>
            </a:r>
          </a:p>
        </p:txBody>
      </p:sp>
      <p:sp>
        <p:nvSpPr>
          <p:cNvPr id="25629" name="Text Box 31">
            <a:extLst>
              <a:ext uri="{FF2B5EF4-FFF2-40B4-BE49-F238E27FC236}">
                <a16:creationId xmlns:a16="http://schemas.microsoft.com/office/drawing/2014/main" id="{8F72BCBB-A6EA-1C45-B202-8AF1EA225295}"/>
              </a:ext>
            </a:extLst>
          </p:cNvPr>
          <p:cNvSpPr txBox="1">
            <a:spLocks noChangeArrowheads="1"/>
          </p:cNvSpPr>
          <p:nvPr/>
        </p:nvSpPr>
        <p:spPr bwMode="auto">
          <a:xfrm>
            <a:off x="5372636" y="2368551"/>
            <a:ext cx="14510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latin typeface="+mn-lt"/>
              </a:rPr>
              <a:t>Coherence</a:t>
            </a:r>
          </a:p>
        </p:txBody>
      </p:sp>
      <p:sp>
        <p:nvSpPr>
          <p:cNvPr id="25630" name="Text Box 32">
            <a:extLst>
              <a:ext uri="{FF2B5EF4-FFF2-40B4-BE49-F238E27FC236}">
                <a16:creationId xmlns:a16="http://schemas.microsoft.com/office/drawing/2014/main" id="{42774266-5BB6-6A46-A204-D6619A9E0304}"/>
              </a:ext>
            </a:extLst>
          </p:cNvPr>
          <p:cNvSpPr txBox="1">
            <a:spLocks noChangeArrowheads="1"/>
          </p:cNvSpPr>
          <p:nvPr/>
        </p:nvSpPr>
        <p:spPr bwMode="auto">
          <a:xfrm>
            <a:off x="2102662" y="3592513"/>
            <a:ext cx="1503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latin typeface="+mn-lt"/>
              </a:rPr>
              <a:t>Pragmatism</a:t>
            </a:r>
          </a:p>
        </p:txBody>
      </p:sp>
      <p:sp>
        <p:nvSpPr>
          <p:cNvPr id="25631" name="Text Box 34">
            <a:extLst>
              <a:ext uri="{FF2B5EF4-FFF2-40B4-BE49-F238E27FC236}">
                <a16:creationId xmlns:a16="http://schemas.microsoft.com/office/drawing/2014/main" id="{B0136D92-C291-7548-94E2-96AB42BEB924}"/>
              </a:ext>
            </a:extLst>
          </p:cNvPr>
          <p:cNvSpPr txBox="1">
            <a:spLocks noChangeArrowheads="1"/>
          </p:cNvSpPr>
          <p:nvPr/>
        </p:nvSpPr>
        <p:spPr bwMode="auto">
          <a:xfrm>
            <a:off x="5484170" y="3998913"/>
            <a:ext cx="1226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latin typeface="+mn-lt"/>
              </a:rPr>
              <a:t>Inductive</a:t>
            </a:r>
          </a:p>
        </p:txBody>
      </p:sp>
      <p:sp>
        <p:nvSpPr>
          <p:cNvPr id="25632" name="Text Box 35">
            <a:extLst>
              <a:ext uri="{FF2B5EF4-FFF2-40B4-BE49-F238E27FC236}">
                <a16:creationId xmlns:a16="http://schemas.microsoft.com/office/drawing/2014/main" id="{B7A76B46-33B1-EC45-B927-097009A3F76E}"/>
              </a:ext>
            </a:extLst>
          </p:cNvPr>
          <p:cNvSpPr txBox="1">
            <a:spLocks noChangeArrowheads="1"/>
          </p:cNvSpPr>
          <p:nvPr/>
        </p:nvSpPr>
        <p:spPr bwMode="auto">
          <a:xfrm>
            <a:off x="5105530" y="4286251"/>
            <a:ext cx="2004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err="1">
                <a:latin typeface="+mn-lt"/>
              </a:rPr>
              <a:t>Corespondence</a:t>
            </a:r>
            <a:endParaRPr lang="en-US" altLang="en-US" sz="1800" b="1" dirty="0">
              <a:latin typeface="+mn-lt"/>
            </a:endParaRPr>
          </a:p>
        </p:txBody>
      </p:sp>
      <p:sp>
        <p:nvSpPr>
          <p:cNvPr id="25633" name="Text Box 36">
            <a:extLst>
              <a:ext uri="{FF2B5EF4-FFF2-40B4-BE49-F238E27FC236}">
                <a16:creationId xmlns:a16="http://schemas.microsoft.com/office/drawing/2014/main" id="{9FA7EF28-00B8-E741-A418-E40665CABF9E}"/>
              </a:ext>
            </a:extLst>
          </p:cNvPr>
          <p:cNvSpPr txBox="1">
            <a:spLocks noChangeArrowheads="1"/>
          </p:cNvSpPr>
          <p:nvPr/>
        </p:nvSpPr>
        <p:spPr bwMode="auto">
          <a:xfrm>
            <a:off x="1847850" y="6256338"/>
            <a:ext cx="38491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b="1" dirty="0">
                <a:latin typeface="+mn-lt"/>
              </a:rPr>
              <a:t>Source: </a:t>
            </a:r>
            <a:r>
              <a:rPr lang="en-US" altLang="en-US" sz="1800" b="1" dirty="0" err="1">
                <a:latin typeface="+mn-lt"/>
              </a:rPr>
              <a:t>Suriasumantri</a:t>
            </a:r>
            <a:r>
              <a:rPr lang="en-US" altLang="en-US" sz="1800" b="1" dirty="0">
                <a:latin typeface="+mn-lt"/>
              </a:rPr>
              <a:t> (1985: 127)</a:t>
            </a:r>
          </a:p>
        </p:txBody>
      </p:sp>
      <p:sp>
        <p:nvSpPr>
          <p:cNvPr id="25634" name="Line 37">
            <a:extLst>
              <a:ext uri="{FF2B5EF4-FFF2-40B4-BE49-F238E27FC236}">
                <a16:creationId xmlns:a16="http://schemas.microsoft.com/office/drawing/2014/main" id="{652BB161-891F-D14F-990A-196C9A63DE69}"/>
              </a:ext>
            </a:extLst>
          </p:cNvPr>
          <p:cNvSpPr>
            <a:spLocks noChangeShapeType="1"/>
          </p:cNvSpPr>
          <p:nvPr/>
        </p:nvSpPr>
        <p:spPr bwMode="auto">
          <a:xfrm flipH="1">
            <a:off x="7464426" y="3500438"/>
            <a:ext cx="1008063" cy="0"/>
          </a:xfrm>
          <a:prstGeom prst="line">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5635" name="Line 38">
            <a:extLst>
              <a:ext uri="{FF2B5EF4-FFF2-40B4-BE49-F238E27FC236}">
                <a16:creationId xmlns:a16="http://schemas.microsoft.com/office/drawing/2014/main" id="{383CDEC8-EE39-354E-BA67-AC1E294C7E66}"/>
              </a:ext>
            </a:extLst>
          </p:cNvPr>
          <p:cNvSpPr>
            <a:spLocks noChangeShapeType="1"/>
          </p:cNvSpPr>
          <p:nvPr/>
        </p:nvSpPr>
        <p:spPr bwMode="auto">
          <a:xfrm>
            <a:off x="8472488" y="2852738"/>
            <a:ext cx="0" cy="6477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877995918"/>
      </p:ext>
    </p:extLst>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62818"/>
                                        </p:tgtEl>
                                        <p:attrNameLst>
                                          <p:attrName>style.visibility</p:attrName>
                                        </p:attrNameLst>
                                      </p:cBhvr>
                                      <p:to>
                                        <p:strVal val="visible"/>
                                      </p:to>
                                    </p:set>
                                    <p:animEffect transition="in" filter="fade">
                                      <p:cBhvr>
                                        <p:cTn id="7" dur="800" decel="100000"/>
                                        <p:tgtEl>
                                          <p:spTgt spid="162818"/>
                                        </p:tgtEl>
                                      </p:cBhvr>
                                    </p:animEffect>
                                    <p:anim calcmode="lin" valueType="num">
                                      <p:cBhvr>
                                        <p:cTn id="8" dur="800" decel="100000" fill="hold"/>
                                        <p:tgtEl>
                                          <p:spTgt spid="162818"/>
                                        </p:tgtEl>
                                        <p:attrNameLst>
                                          <p:attrName>style.rotation</p:attrName>
                                        </p:attrNameLst>
                                      </p:cBhvr>
                                      <p:tavLst>
                                        <p:tav tm="0">
                                          <p:val>
                                            <p:fltVal val="-90"/>
                                          </p:val>
                                        </p:tav>
                                        <p:tav tm="100000">
                                          <p:val>
                                            <p:fltVal val="0"/>
                                          </p:val>
                                        </p:tav>
                                      </p:tavLst>
                                    </p:anim>
                                    <p:anim calcmode="lin" valueType="num">
                                      <p:cBhvr>
                                        <p:cTn id="9" dur="800" decel="100000" fill="hold"/>
                                        <p:tgtEl>
                                          <p:spTgt spid="162818"/>
                                        </p:tgtEl>
                                        <p:attrNameLst>
                                          <p:attrName>ppt_x</p:attrName>
                                        </p:attrNameLst>
                                      </p:cBhvr>
                                      <p:tavLst>
                                        <p:tav tm="0">
                                          <p:val>
                                            <p:strVal val="#ppt_x+0.4"/>
                                          </p:val>
                                        </p:tav>
                                        <p:tav tm="100000">
                                          <p:val>
                                            <p:strVal val="#ppt_x-0.05"/>
                                          </p:val>
                                        </p:tav>
                                      </p:tavLst>
                                    </p:anim>
                                    <p:anim calcmode="lin" valueType="num">
                                      <p:cBhvr>
                                        <p:cTn id="10" dur="800" decel="100000" fill="hold"/>
                                        <p:tgtEl>
                                          <p:spTgt spid="1628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28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281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4" cy="1190345"/>
          </a:xfrm>
        </p:spPr>
        <p:txBody>
          <a:bodyPr anchor="ctr"/>
          <a:lstStyle/>
          <a:p>
            <a:pPr algn="ctr"/>
            <a:r>
              <a:rPr lang="en-ID" b="1" dirty="0"/>
              <a:t>Historical Roots and Development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204857"/>
            <a:ext cx="11887200" cy="5653144"/>
          </a:xfrm>
        </p:spPr>
        <p:txBody>
          <a:bodyPr>
            <a:noAutofit/>
          </a:bodyPr>
          <a:lstStyle/>
          <a:p>
            <a:pPr algn="just">
              <a:spcBef>
                <a:spcPts val="0"/>
              </a:spcBef>
            </a:pPr>
            <a:r>
              <a:rPr lang="en-ID" sz="3000" b="1" dirty="0"/>
              <a:t>Ultimately, the 1700s became known as </a:t>
            </a:r>
            <a:r>
              <a:rPr lang="en-ID" sz="3000" b="1" dirty="0">
                <a:solidFill>
                  <a:srgbClr val="FF0000"/>
                </a:solidFill>
              </a:rPr>
              <a:t>the "Age of Enlightenment". </a:t>
            </a:r>
            <a:r>
              <a:rPr lang="en-ID" sz="3000" b="1" dirty="0"/>
              <a:t>Leaders looked back at </a:t>
            </a:r>
            <a:r>
              <a:rPr lang="en-ID" sz="3000" b="1" dirty="0">
                <a:solidFill>
                  <a:srgbClr val="FF0000"/>
                </a:solidFill>
              </a:rPr>
              <a:t>the 'dark' past and wanted to explain (knowledge) to society, thereby bringing about change and enabling progress for the future. </a:t>
            </a:r>
          </a:p>
          <a:p>
            <a:pPr algn="just">
              <a:spcBef>
                <a:spcPts val="0"/>
              </a:spcBef>
            </a:pPr>
            <a:r>
              <a:rPr lang="en-ID" sz="3000" b="1" dirty="0"/>
              <a:t>The Enlightenment began in Italy. Scientific research and innovation newly developed. Major thinkers --Bacon, Descartes, Kant, Hobbes, Locke, Montesquieu, Voltaire, Rousseau, Newton. </a:t>
            </a:r>
          </a:p>
          <a:p>
            <a:pPr algn="just">
              <a:spcBef>
                <a:spcPts val="0"/>
              </a:spcBef>
            </a:pPr>
            <a:r>
              <a:rPr lang="en-ID" sz="3000" b="1" dirty="0"/>
              <a:t>Social Sciences emerged when </a:t>
            </a:r>
            <a:r>
              <a:rPr lang="en-ID" sz="3000" b="1" dirty="0">
                <a:solidFill>
                  <a:srgbClr val="FF0000"/>
                </a:solidFill>
              </a:rPr>
              <a:t>a number of philosophers decided to use scientific methods to study certain aspects of human </a:t>
            </a:r>
            <a:r>
              <a:rPr lang="en-ID" sz="3000" b="1" dirty="0" err="1">
                <a:solidFill>
                  <a:srgbClr val="FF0000"/>
                </a:solidFill>
              </a:rPr>
              <a:t>behavior</a:t>
            </a:r>
            <a:r>
              <a:rPr lang="en-ID" sz="3000" b="1" dirty="0">
                <a:solidFill>
                  <a:srgbClr val="FF0000"/>
                </a:solidFill>
              </a:rPr>
              <a:t>. </a:t>
            </a:r>
            <a:r>
              <a:rPr lang="en-ID" sz="3000" b="1" dirty="0"/>
              <a:t>Initially, what was called Social Philosophy was slightly different from Philosophy in general.</a:t>
            </a:r>
            <a:endParaRPr lang="id-ID" sz="3000" b="1" dirty="0"/>
          </a:p>
          <a:p>
            <a:pPr algn="just">
              <a:spcBef>
                <a:spcPts val="0"/>
              </a:spcBef>
            </a:pPr>
            <a:endParaRPr lang="en-ID" sz="3000" b="1" dirty="0"/>
          </a:p>
        </p:txBody>
      </p:sp>
    </p:spTree>
    <p:extLst>
      <p:ext uri="{BB962C8B-B14F-4D97-AF65-F5344CB8AC3E}">
        <p14:creationId xmlns:p14="http://schemas.microsoft.com/office/powerpoint/2010/main" val="3676563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ufklarung: Masa Pencerahan (Enlightenment) di Eropa - Kompasiana.com">
            <a:extLst>
              <a:ext uri="{FF2B5EF4-FFF2-40B4-BE49-F238E27FC236}">
                <a16:creationId xmlns:a16="http://schemas.microsoft.com/office/drawing/2014/main" id="{92AF46A8-ACDD-76F1-3A32-C0AEB180FA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4280" y="1247887"/>
            <a:ext cx="11987719" cy="5016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5A4037-5841-C962-ADD9-5EF0451A78C9}"/>
              </a:ext>
            </a:extLst>
          </p:cNvPr>
          <p:cNvSpPr txBox="1"/>
          <p:nvPr/>
        </p:nvSpPr>
        <p:spPr>
          <a:xfrm>
            <a:off x="204280" y="6352162"/>
            <a:ext cx="11987719" cy="369332"/>
          </a:xfrm>
          <a:prstGeom prst="rect">
            <a:avLst/>
          </a:prstGeom>
          <a:noFill/>
        </p:spPr>
        <p:txBody>
          <a:bodyPr wrap="square" rtlCol="0">
            <a:spAutoFit/>
          </a:bodyPr>
          <a:lstStyle/>
          <a:p>
            <a:r>
              <a:rPr lang="en-US" b="1" dirty="0"/>
              <a:t>Jean Jacques Rousseau 		Voltaire 			Isaac Newton 		John Locke 			Immanuel Kant</a:t>
            </a:r>
          </a:p>
        </p:txBody>
      </p:sp>
      <p:sp>
        <p:nvSpPr>
          <p:cNvPr id="5" name="Title 1">
            <a:extLst>
              <a:ext uri="{FF2B5EF4-FFF2-40B4-BE49-F238E27FC236}">
                <a16:creationId xmlns:a16="http://schemas.microsoft.com/office/drawing/2014/main" id="{C93E4F8F-C46E-D8C0-2228-20D3C3E17909}"/>
              </a:ext>
            </a:extLst>
          </p:cNvPr>
          <p:cNvSpPr>
            <a:spLocks noGrp="1"/>
          </p:cNvSpPr>
          <p:nvPr>
            <p:ph type="title"/>
          </p:nvPr>
        </p:nvSpPr>
        <p:spPr>
          <a:xfrm>
            <a:off x="228600" y="0"/>
            <a:ext cx="11734800" cy="1273175"/>
          </a:xfrm>
        </p:spPr>
        <p:txBody>
          <a:bodyPr anchor="ctr">
            <a:normAutofit/>
          </a:bodyPr>
          <a:lstStyle/>
          <a:p>
            <a:pPr algn="ctr"/>
            <a:r>
              <a:rPr lang="en-ID" b="1" dirty="0"/>
              <a:t>Thinkers of the Age of Enlightenment (</a:t>
            </a:r>
            <a:r>
              <a:rPr lang="en-ID" b="1" dirty="0" err="1"/>
              <a:t>Aufklarung</a:t>
            </a:r>
            <a:r>
              <a:rPr lang="en-ID" b="1" dirty="0"/>
              <a:t>)</a:t>
            </a:r>
            <a:endParaRPr lang="en-US" altLang="en-US" b="1" i="1" dirty="0"/>
          </a:p>
        </p:txBody>
      </p:sp>
    </p:spTree>
    <p:extLst>
      <p:ext uri="{BB962C8B-B14F-4D97-AF65-F5344CB8AC3E}">
        <p14:creationId xmlns:p14="http://schemas.microsoft.com/office/powerpoint/2010/main" val="25644113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3" cy="1179588"/>
          </a:xfrm>
        </p:spPr>
        <p:txBody>
          <a:bodyPr anchor="ctr"/>
          <a:lstStyle/>
          <a:p>
            <a:pPr algn="ctr"/>
            <a:r>
              <a:rPr lang="en-ID" b="1" dirty="0"/>
              <a:t>Historical Roots and Development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194099"/>
            <a:ext cx="11887200" cy="5663901"/>
          </a:xfrm>
        </p:spPr>
        <p:txBody>
          <a:bodyPr>
            <a:noAutofit/>
          </a:bodyPr>
          <a:lstStyle/>
          <a:p>
            <a:pPr algn="just">
              <a:spcBef>
                <a:spcPts val="0"/>
              </a:spcBef>
            </a:pPr>
            <a:r>
              <a:rPr lang="en-ID" sz="2800" b="1" dirty="0"/>
              <a:t>In the 18th century, Social Philosophy was divided into a number of separate scientific disciplines. This historical period is characterized by an increase in people's faith in the power of reason. </a:t>
            </a:r>
          </a:p>
          <a:p>
            <a:pPr algn="just">
              <a:spcBef>
                <a:spcPts val="0"/>
              </a:spcBef>
            </a:pPr>
            <a:r>
              <a:rPr lang="en-ID" sz="2800" b="1" dirty="0"/>
              <a:t>Scholars and philosophers became convinced that </a:t>
            </a:r>
            <a:r>
              <a:rPr lang="en-ID" sz="2800" b="1" dirty="0">
                <a:solidFill>
                  <a:srgbClr val="FF0000"/>
                </a:solidFill>
              </a:rPr>
              <a:t>universal laws of nature had been discovered by natural scientists through the use of the scientific method</a:t>
            </a:r>
            <a:r>
              <a:rPr lang="en-ID" sz="2800" b="1" dirty="0"/>
              <a:t>, similar laws would become apparent if human </a:t>
            </a:r>
            <a:r>
              <a:rPr lang="en-ID" sz="2800" b="1" dirty="0" err="1"/>
              <a:t>behavior</a:t>
            </a:r>
            <a:r>
              <a:rPr lang="en-ID" sz="2800" b="1" dirty="0"/>
              <a:t> could be examined with the same approach. </a:t>
            </a:r>
          </a:p>
          <a:p>
            <a:pPr algn="just">
              <a:spcBef>
                <a:spcPts val="0"/>
              </a:spcBef>
            </a:pPr>
            <a:r>
              <a:rPr lang="en-ID" sz="2800" b="1" dirty="0"/>
              <a:t>The Industrial Revolution  saw massive changes in agriculture, manufacturing, mining, transportation and technology and had a profound impact on social, economic and cultural conditions in the world.</a:t>
            </a:r>
          </a:p>
        </p:txBody>
      </p:sp>
    </p:spTree>
    <p:extLst>
      <p:ext uri="{BB962C8B-B14F-4D97-AF65-F5344CB8AC3E}">
        <p14:creationId xmlns:p14="http://schemas.microsoft.com/office/powerpoint/2010/main" val="283154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Industrial Revolution">
            <a:extLst>
              <a:ext uri="{FF2B5EF4-FFF2-40B4-BE49-F238E27FC236}">
                <a16:creationId xmlns:a16="http://schemas.microsoft.com/office/drawing/2014/main" id="{51B70866-1101-46BA-4C2B-07A456D5A82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294" y="1194099"/>
            <a:ext cx="12019878" cy="566390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4262BE75-09B4-6F8E-9835-6C1302EE5D30}"/>
              </a:ext>
            </a:extLst>
          </p:cNvPr>
          <p:cNvSpPr>
            <a:spLocks noGrp="1"/>
          </p:cNvSpPr>
          <p:nvPr>
            <p:ph type="title"/>
          </p:nvPr>
        </p:nvSpPr>
        <p:spPr>
          <a:xfrm>
            <a:off x="188686" y="14511"/>
            <a:ext cx="12003313" cy="1179588"/>
          </a:xfrm>
        </p:spPr>
        <p:txBody>
          <a:bodyPr anchor="ctr"/>
          <a:lstStyle/>
          <a:p>
            <a:pPr algn="ctr"/>
            <a:r>
              <a:rPr lang="en-ID" b="1" dirty="0"/>
              <a:t>The Industrial Revolution (1750-1900)</a:t>
            </a:r>
            <a:endParaRPr lang="en-US" b="1" dirty="0"/>
          </a:p>
        </p:txBody>
      </p:sp>
    </p:spTree>
    <p:extLst>
      <p:ext uri="{BB962C8B-B14F-4D97-AF65-F5344CB8AC3E}">
        <p14:creationId xmlns:p14="http://schemas.microsoft.com/office/powerpoint/2010/main" val="141821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5276-4462-B442-A36D-3D38434CCDEB}"/>
              </a:ext>
            </a:extLst>
          </p:cNvPr>
          <p:cNvSpPr>
            <a:spLocks noGrp="1"/>
          </p:cNvSpPr>
          <p:nvPr>
            <p:ph type="title"/>
          </p:nvPr>
        </p:nvSpPr>
        <p:spPr>
          <a:xfrm>
            <a:off x="172122" y="0"/>
            <a:ext cx="12019877" cy="1219200"/>
          </a:xfrm>
        </p:spPr>
        <p:txBody>
          <a:bodyPr anchor="ctr"/>
          <a:lstStyle/>
          <a:p>
            <a:pPr algn="ctr"/>
            <a:r>
              <a:rPr lang="en-ID" b="1" dirty="0"/>
              <a:t>Course Learning Outcomes</a:t>
            </a:r>
            <a:endParaRPr lang="en-US" b="1" dirty="0"/>
          </a:p>
        </p:txBody>
      </p:sp>
      <p:sp>
        <p:nvSpPr>
          <p:cNvPr id="3" name="Content Placeholder 2">
            <a:extLst>
              <a:ext uri="{FF2B5EF4-FFF2-40B4-BE49-F238E27FC236}">
                <a16:creationId xmlns:a16="http://schemas.microsoft.com/office/drawing/2014/main" id="{321745E5-FAA9-B84C-9A26-FBE5C6F6241F}"/>
              </a:ext>
            </a:extLst>
          </p:cNvPr>
          <p:cNvSpPr>
            <a:spLocks noGrp="1"/>
          </p:cNvSpPr>
          <p:nvPr>
            <p:ph idx="1"/>
          </p:nvPr>
        </p:nvSpPr>
        <p:spPr>
          <a:xfrm>
            <a:off x="172122" y="1219200"/>
            <a:ext cx="12019878" cy="5638800"/>
          </a:xfrm>
        </p:spPr>
        <p:txBody>
          <a:bodyPr>
            <a:normAutofit/>
          </a:bodyPr>
          <a:lstStyle/>
          <a:p>
            <a:pPr marL="0" indent="0" algn="ctr">
              <a:spcBef>
                <a:spcPts val="0"/>
              </a:spcBef>
              <a:buNone/>
            </a:pPr>
            <a:r>
              <a:rPr lang="en-ID" sz="4000" b="1" dirty="0"/>
              <a:t>Students are able </a:t>
            </a:r>
            <a:r>
              <a:rPr lang="en-ID" sz="4000" b="1" dirty="0">
                <a:solidFill>
                  <a:srgbClr val="FF0000"/>
                </a:solidFill>
              </a:rPr>
              <a:t>to understand, describe and explain various social issues and phenomena </a:t>
            </a:r>
            <a:r>
              <a:rPr lang="en-ID" sz="4000" b="1" dirty="0"/>
              <a:t>along with </a:t>
            </a:r>
            <a:r>
              <a:rPr lang="en-ID" sz="4000" b="1" dirty="0">
                <a:solidFill>
                  <a:srgbClr val="FF0000"/>
                </a:solidFill>
              </a:rPr>
              <a:t>theories, approaches and basic concepts in Social Sciences </a:t>
            </a:r>
            <a:r>
              <a:rPr lang="en-ID" sz="4000" b="1" dirty="0"/>
              <a:t>logically, critically and systematically with a responsible attitude.</a:t>
            </a:r>
            <a:endParaRPr lang="en-US" sz="4000" b="1" dirty="0">
              <a:solidFill>
                <a:srgbClr val="FF0000"/>
              </a:solidFill>
            </a:endParaRPr>
          </a:p>
        </p:txBody>
      </p:sp>
    </p:spTree>
    <p:extLst>
      <p:ext uri="{BB962C8B-B14F-4D97-AF65-F5344CB8AC3E}">
        <p14:creationId xmlns:p14="http://schemas.microsoft.com/office/powerpoint/2010/main" val="1433899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4" cy="1280890"/>
          </a:xfrm>
        </p:spPr>
        <p:txBody>
          <a:bodyPr anchor="ctr"/>
          <a:lstStyle/>
          <a:p>
            <a:pPr algn="ctr"/>
            <a:r>
              <a:rPr lang="en-ID" b="1" dirty="0"/>
              <a:t>Historical Roots and Development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215615"/>
            <a:ext cx="11887200" cy="5642386"/>
          </a:xfrm>
        </p:spPr>
        <p:txBody>
          <a:bodyPr>
            <a:noAutofit/>
          </a:bodyPr>
          <a:lstStyle/>
          <a:p>
            <a:pPr algn="just">
              <a:spcBef>
                <a:spcPts val="0"/>
              </a:spcBef>
            </a:pPr>
            <a:r>
              <a:rPr lang="en-ID" sz="2500" b="1" dirty="0"/>
              <a:t>Social Sciences also developed itself in accordance with the development and impact of the revolution. </a:t>
            </a:r>
            <a:r>
              <a:rPr lang="en-ID" sz="2500" b="1" dirty="0">
                <a:solidFill>
                  <a:srgbClr val="FF0000"/>
                </a:solidFill>
              </a:rPr>
              <a:t>The need for new approaches to </a:t>
            </a:r>
            <a:r>
              <a:rPr lang="en-ID" sz="2500" b="1" dirty="0" err="1">
                <a:solidFill>
                  <a:srgbClr val="FF0000"/>
                </a:solidFill>
              </a:rPr>
              <a:t>analyzing</a:t>
            </a:r>
            <a:r>
              <a:rPr lang="en-ID" sz="2500" b="1" dirty="0">
                <a:solidFill>
                  <a:srgbClr val="FF0000"/>
                </a:solidFill>
              </a:rPr>
              <a:t> human social </a:t>
            </a:r>
            <a:r>
              <a:rPr lang="en-ID" sz="2500" b="1" dirty="0" err="1">
                <a:solidFill>
                  <a:srgbClr val="FF0000"/>
                </a:solidFill>
              </a:rPr>
              <a:t>behavior</a:t>
            </a:r>
            <a:r>
              <a:rPr lang="en-ID" sz="2500" b="1" dirty="0">
                <a:solidFill>
                  <a:srgbClr val="FF0000"/>
                </a:solidFill>
              </a:rPr>
              <a:t> is driven by dramatic social change. The conditions brought about by the Industrial Revolution and the movement of people to cities led to changes in society and many new problems. </a:t>
            </a:r>
          </a:p>
          <a:p>
            <a:pPr algn="just">
              <a:spcBef>
                <a:spcPts val="0"/>
              </a:spcBef>
            </a:pPr>
            <a:r>
              <a:rPr lang="en-ID" sz="2500" b="1" dirty="0"/>
              <a:t>On the one hand, </a:t>
            </a:r>
            <a:r>
              <a:rPr lang="en-ID" sz="2500" b="1" dirty="0">
                <a:solidFill>
                  <a:srgbClr val="FF0000"/>
                </a:solidFill>
              </a:rPr>
              <a:t>the rise of industry resulted in the emergence of two new social classes: the owners of manufacturing machines and the industrial workers who operated them. </a:t>
            </a:r>
            <a:r>
              <a:rPr lang="en-ID" sz="2500" b="1" dirty="0"/>
              <a:t>There was a huge difference in living standards between these two social classes, with workers working long hours in difficult conditions and experiencing frequent layoffs.</a:t>
            </a:r>
          </a:p>
          <a:p>
            <a:pPr algn="just">
              <a:spcBef>
                <a:spcPts val="0"/>
              </a:spcBef>
            </a:pPr>
            <a:r>
              <a:rPr lang="en-ID" sz="2500" b="1" dirty="0"/>
              <a:t>People moved to the cities in search of factory jobs, and the cities became overcrowded places and lack of hygiene was rampant. </a:t>
            </a:r>
            <a:r>
              <a:rPr lang="en-ID" sz="2500" b="1" dirty="0">
                <a:solidFill>
                  <a:srgbClr val="FF0000"/>
                </a:solidFill>
              </a:rPr>
              <a:t>This is quickly followed by poverty and crime. </a:t>
            </a:r>
          </a:p>
        </p:txBody>
      </p:sp>
    </p:spTree>
    <p:extLst>
      <p:ext uri="{BB962C8B-B14F-4D97-AF65-F5344CB8AC3E}">
        <p14:creationId xmlns:p14="http://schemas.microsoft.com/office/powerpoint/2010/main" val="816467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EAB773E8-9181-DEF4-E9F8-068C01F3B711}"/>
              </a:ext>
            </a:extLst>
          </p:cNvPr>
          <p:cNvSpPr>
            <a:spLocks noGrp="1"/>
          </p:cNvSpPr>
          <p:nvPr>
            <p:ph type="title"/>
          </p:nvPr>
        </p:nvSpPr>
        <p:spPr>
          <a:xfrm>
            <a:off x="228600" y="1"/>
            <a:ext cx="11963399" cy="1172584"/>
          </a:xfrm>
        </p:spPr>
        <p:txBody>
          <a:bodyPr anchor="ctr">
            <a:normAutofit/>
          </a:bodyPr>
          <a:lstStyle/>
          <a:p>
            <a:pPr algn="ctr"/>
            <a:r>
              <a:rPr lang="en-US" altLang="en-US" b="1" dirty="0"/>
              <a:t>Karl Marx – Social Changes</a:t>
            </a:r>
          </a:p>
        </p:txBody>
      </p:sp>
      <p:pic>
        <p:nvPicPr>
          <p:cNvPr id="43010" name="Content Placeholder 3">
            <a:extLst>
              <a:ext uri="{FF2B5EF4-FFF2-40B4-BE49-F238E27FC236}">
                <a16:creationId xmlns:a16="http://schemas.microsoft.com/office/drawing/2014/main" id="{458279E8-F611-1F1B-8DEB-C278B0EA14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606" y="1172584"/>
            <a:ext cx="12041393" cy="5685415"/>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4" cy="1280890"/>
          </a:xfrm>
        </p:spPr>
        <p:txBody>
          <a:bodyPr anchor="ctr"/>
          <a:lstStyle/>
          <a:p>
            <a:pPr algn="ctr"/>
            <a:r>
              <a:rPr lang="en-ID" b="1" dirty="0"/>
              <a:t>Historical Roots and Development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204857"/>
            <a:ext cx="11887200" cy="5653144"/>
          </a:xfrm>
        </p:spPr>
        <p:txBody>
          <a:bodyPr>
            <a:noAutofit/>
          </a:bodyPr>
          <a:lstStyle/>
          <a:p>
            <a:pPr algn="just">
              <a:spcBef>
                <a:spcPts val="0"/>
              </a:spcBef>
            </a:pPr>
            <a:r>
              <a:rPr lang="en-ID" sz="3400" b="1" dirty="0"/>
              <a:t>The history of Social Science originates </a:t>
            </a:r>
            <a:r>
              <a:rPr lang="en-ID" sz="3400" b="1" dirty="0">
                <a:solidFill>
                  <a:srgbClr val="FF0000"/>
                </a:solidFill>
              </a:rPr>
              <a:t>from this share of Western Philosophy with the contributions of other civilizations in the world</a:t>
            </a:r>
            <a:r>
              <a:rPr lang="en-ID" sz="3400" b="1" dirty="0"/>
              <a:t>, but begins deliberately at the beginning of the 19th century with </a:t>
            </a:r>
            <a:r>
              <a:rPr lang="en-ID" sz="3400" b="1" dirty="0">
                <a:solidFill>
                  <a:srgbClr val="FF0000"/>
                </a:solidFill>
              </a:rPr>
              <a:t>the positivistic Philosophy of Science. </a:t>
            </a:r>
          </a:p>
          <a:p>
            <a:pPr algn="just">
              <a:spcBef>
                <a:spcPts val="0"/>
              </a:spcBef>
            </a:pPr>
            <a:r>
              <a:rPr lang="en-ID" sz="3400" b="1" dirty="0">
                <a:solidFill>
                  <a:srgbClr val="FF0000"/>
                </a:solidFill>
              </a:rPr>
              <a:t>The idea that society can be studied in a standardized and objective way</a:t>
            </a:r>
            <a:r>
              <a:rPr lang="en-ID" sz="3400" b="1" dirty="0"/>
              <a:t>, with </a:t>
            </a:r>
            <a:r>
              <a:rPr lang="en-ID" sz="3400" b="1" dirty="0">
                <a:solidFill>
                  <a:srgbClr val="FF0000"/>
                </a:solidFill>
              </a:rPr>
              <a:t>scientific rules and methodology is relatively new</a:t>
            </a:r>
            <a:r>
              <a:rPr lang="en-ID" sz="3400" b="1" dirty="0"/>
              <a:t>. Social Science then emerged from Moral Philosophy at that time and was influenced by the French Revolution.</a:t>
            </a:r>
          </a:p>
        </p:txBody>
      </p:sp>
    </p:spTree>
    <p:extLst>
      <p:ext uri="{BB962C8B-B14F-4D97-AF65-F5344CB8AC3E}">
        <p14:creationId xmlns:p14="http://schemas.microsoft.com/office/powerpoint/2010/main" val="2457272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BDE8-7FA2-2A4B-950B-029B4A6B8416}"/>
              </a:ext>
            </a:extLst>
          </p:cNvPr>
          <p:cNvSpPr>
            <a:spLocks noGrp="1"/>
          </p:cNvSpPr>
          <p:nvPr>
            <p:ph type="title"/>
          </p:nvPr>
        </p:nvSpPr>
        <p:spPr>
          <a:xfrm>
            <a:off x="159655" y="14512"/>
            <a:ext cx="12032344" cy="1280890"/>
          </a:xfrm>
        </p:spPr>
        <p:txBody>
          <a:bodyPr anchor="ctr">
            <a:normAutofit/>
          </a:bodyPr>
          <a:lstStyle/>
          <a:p>
            <a:pPr algn="ctr"/>
            <a:r>
              <a:rPr lang="en-ID" b="1" dirty="0"/>
              <a:t>Leading Social Thinkers and Scientists</a:t>
            </a:r>
            <a:endParaRPr lang="en-US" b="1" dirty="0"/>
          </a:p>
        </p:txBody>
      </p:sp>
      <p:graphicFrame>
        <p:nvGraphicFramePr>
          <p:cNvPr id="7" name="Content Placeholder 6">
            <a:extLst>
              <a:ext uri="{FF2B5EF4-FFF2-40B4-BE49-F238E27FC236}">
                <a16:creationId xmlns:a16="http://schemas.microsoft.com/office/drawing/2014/main" id="{8948395C-9A40-EE4B-B584-4B914079EF75}"/>
              </a:ext>
            </a:extLst>
          </p:cNvPr>
          <p:cNvGraphicFramePr>
            <a:graphicFrameLocks noGrp="1"/>
          </p:cNvGraphicFramePr>
          <p:nvPr>
            <p:ph idx="1"/>
            <p:extLst>
              <p:ext uri="{D42A27DB-BD31-4B8C-83A1-F6EECF244321}">
                <p14:modId xmlns:p14="http://schemas.microsoft.com/office/powerpoint/2010/main" val="2020668899"/>
              </p:ext>
            </p:extLst>
          </p:nvPr>
        </p:nvGraphicFramePr>
        <p:xfrm>
          <a:off x="159656" y="1295402"/>
          <a:ext cx="12032343" cy="5562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3065DBC5-E118-3F42-B28A-6C5E892D9985}"/>
              </a:ext>
            </a:extLst>
          </p:cNvPr>
          <p:cNvSpPr txBox="1"/>
          <p:nvPr/>
        </p:nvSpPr>
        <p:spPr>
          <a:xfrm>
            <a:off x="159656" y="1222832"/>
            <a:ext cx="4891313" cy="1292662"/>
          </a:xfrm>
          <a:prstGeom prst="rect">
            <a:avLst/>
          </a:prstGeom>
          <a:noFill/>
        </p:spPr>
        <p:txBody>
          <a:bodyPr wrap="square" rtlCol="0">
            <a:spAutoFit/>
          </a:bodyPr>
          <a:lstStyle/>
          <a:p>
            <a:pPr algn="just"/>
            <a:r>
              <a:rPr lang="en-ID" sz="1300" b="1" dirty="0"/>
              <a:t>Finally, </a:t>
            </a:r>
            <a:r>
              <a:rPr lang="en-ID" sz="1300" b="1" dirty="0">
                <a:solidFill>
                  <a:srgbClr val="FF0000"/>
                </a:solidFill>
              </a:rPr>
              <a:t>the term "Social Sciences" can refer to specific sciences of society founded by thinkers such as Comte, Durkheim, Marx, and Weber</a:t>
            </a:r>
            <a:r>
              <a:rPr lang="en-ID" sz="1300" b="1" dirty="0"/>
              <a:t>, or more generally to all scientific disciplines outside of the Natural Sciences and Arts and Humanities, even more often is called the father of contemporary social science.</a:t>
            </a:r>
            <a:endParaRPr lang="id-ID" sz="1300" b="1" dirty="0"/>
          </a:p>
        </p:txBody>
      </p:sp>
      <p:sp>
        <p:nvSpPr>
          <p:cNvPr id="10" name="TextBox 9">
            <a:extLst>
              <a:ext uri="{FF2B5EF4-FFF2-40B4-BE49-F238E27FC236}">
                <a16:creationId xmlns:a16="http://schemas.microsoft.com/office/drawing/2014/main" id="{D58A472E-6844-F041-B96F-64E93EE76AC4}"/>
              </a:ext>
            </a:extLst>
          </p:cNvPr>
          <p:cNvSpPr txBox="1"/>
          <p:nvPr/>
        </p:nvSpPr>
        <p:spPr>
          <a:xfrm>
            <a:off x="1103084" y="5762172"/>
            <a:ext cx="1736373" cy="584775"/>
          </a:xfrm>
          <a:prstGeom prst="rect">
            <a:avLst/>
          </a:prstGeom>
          <a:noFill/>
        </p:spPr>
        <p:txBody>
          <a:bodyPr wrap="none" rtlCol="0">
            <a:spAutoFit/>
          </a:bodyPr>
          <a:lstStyle/>
          <a:p>
            <a:r>
              <a:rPr lang="en-US" sz="1600" b="1" dirty="0"/>
              <a:t>Auguste Comte</a:t>
            </a:r>
          </a:p>
          <a:p>
            <a:pPr algn="ctr"/>
            <a:r>
              <a:rPr lang="en-ID" sz="1600" b="1" dirty="0"/>
              <a:t>1798–1857</a:t>
            </a:r>
            <a:endParaRPr lang="en-US" sz="1600" b="1" dirty="0"/>
          </a:p>
        </p:txBody>
      </p:sp>
      <p:sp>
        <p:nvSpPr>
          <p:cNvPr id="11" name="TextBox 10">
            <a:extLst>
              <a:ext uri="{FF2B5EF4-FFF2-40B4-BE49-F238E27FC236}">
                <a16:creationId xmlns:a16="http://schemas.microsoft.com/office/drawing/2014/main" id="{BD4D82FA-37AA-184E-82C2-00E579B9839B}"/>
              </a:ext>
            </a:extLst>
          </p:cNvPr>
          <p:cNvSpPr txBox="1"/>
          <p:nvPr/>
        </p:nvSpPr>
        <p:spPr>
          <a:xfrm>
            <a:off x="7097489" y="1465945"/>
            <a:ext cx="1721946" cy="584775"/>
          </a:xfrm>
          <a:prstGeom prst="rect">
            <a:avLst/>
          </a:prstGeom>
          <a:noFill/>
        </p:spPr>
        <p:txBody>
          <a:bodyPr wrap="none" rtlCol="0">
            <a:spAutoFit/>
          </a:bodyPr>
          <a:lstStyle/>
          <a:p>
            <a:pPr algn="ctr"/>
            <a:r>
              <a:rPr lang="en-ID" sz="1600" b="1" dirty="0"/>
              <a:t>Émile Durkheim</a:t>
            </a:r>
          </a:p>
          <a:p>
            <a:pPr algn="ctr"/>
            <a:r>
              <a:rPr lang="en-ID" sz="1600" b="1" dirty="0"/>
              <a:t>1858–1917</a:t>
            </a:r>
            <a:endParaRPr lang="en-US" sz="1600" b="1" dirty="0"/>
          </a:p>
        </p:txBody>
      </p:sp>
      <p:sp>
        <p:nvSpPr>
          <p:cNvPr id="12" name="TextBox 11">
            <a:extLst>
              <a:ext uri="{FF2B5EF4-FFF2-40B4-BE49-F238E27FC236}">
                <a16:creationId xmlns:a16="http://schemas.microsoft.com/office/drawing/2014/main" id="{97DB89BF-FA5F-7245-B76C-F2AF02A9D0CF}"/>
              </a:ext>
            </a:extLst>
          </p:cNvPr>
          <p:cNvSpPr txBox="1"/>
          <p:nvPr/>
        </p:nvSpPr>
        <p:spPr>
          <a:xfrm>
            <a:off x="5297715" y="6125030"/>
            <a:ext cx="1994457" cy="584775"/>
          </a:xfrm>
          <a:prstGeom prst="rect">
            <a:avLst/>
          </a:prstGeom>
          <a:noFill/>
        </p:spPr>
        <p:txBody>
          <a:bodyPr wrap="none" rtlCol="0">
            <a:spAutoFit/>
          </a:bodyPr>
          <a:lstStyle/>
          <a:p>
            <a:pPr algn="ctr"/>
            <a:r>
              <a:rPr lang="en-ID" sz="1600" b="1" dirty="0"/>
              <a:t>Karl Heinrich Marx</a:t>
            </a:r>
          </a:p>
          <a:p>
            <a:pPr algn="ctr"/>
            <a:r>
              <a:rPr lang="en-ID" sz="1600" b="1" dirty="0"/>
              <a:t>1818–1883</a:t>
            </a:r>
            <a:endParaRPr lang="en-US" sz="1600" b="1" dirty="0"/>
          </a:p>
        </p:txBody>
      </p:sp>
      <p:sp>
        <p:nvSpPr>
          <p:cNvPr id="13" name="TextBox 12">
            <a:extLst>
              <a:ext uri="{FF2B5EF4-FFF2-40B4-BE49-F238E27FC236}">
                <a16:creationId xmlns:a16="http://schemas.microsoft.com/office/drawing/2014/main" id="{38E09201-CC79-0148-94F5-56C8F7133A0E}"/>
              </a:ext>
            </a:extLst>
          </p:cNvPr>
          <p:cNvSpPr txBox="1"/>
          <p:nvPr/>
        </p:nvSpPr>
        <p:spPr>
          <a:xfrm>
            <a:off x="9414265" y="5747660"/>
            <a:ext cx="1978426" cy="584775"/>
          </a:xfrm>
          <a:prstGeom prst="rect">
            <a:avLst/>
          </a:prstGeom>
          <a:noFill/>
        </p:spPr>
        <p:txBody>
          <a:bodyPr wrap="none" rtlCol="0">
            <a:spAutoFit/>
          </a:bodyPr>
          <a:lstStyle/>
          <a:p>
            <a:pPr algn="ctr"/>
            <a:r>
              <a:rPr lang="en-ID" sz="1600" b="1" dirty="0"/>
              <a:t>Maximilian Weber</a:t>
            </a:r>
          </a:p>
          <a:p>
            <a:pPr algn="ctr"/>
            <a:r>
              <a:rPr lang="en-ID" sz="1600" b="1" dirty="0"/>
              <a:t>1864–1920</a:t>
            </a:r>
            <a:endParaRPr lang="en-US" sz="1600" b="1" dirty="0"/>
          </a:p>
        </p:txBody>
      </p:sp>
    </p:spTree>
    <p:extLst>
      <p:ext uri="{BB962C8B-B14F-4D97-AF65-F5344CB8AC3E}">
        <p14:creationId xmlns:p14="http://schemas.microsoft.com/office/powerpoint/2010/main" val="1119715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0ED5-A954-A049-85ED-B38E1FB75820}"/>
              </a:ext>
            </a:extLst>
          </p:cNvPr>
          <p:cNvSpPr>
            <a:spLocks noGrp="1"/>
          </p:cNvSpPr>
          <p:nvPr>
            <p:ph type="title"/>
          </p:nvPr>
        </p:nvSpPr>
        <p:spPr>
          <a:xfrm>
            <a:off x="0" y="1810"/>
            <a:ext cx="12191999" cy="1280890"/>
          </a:xfrm>
        </p:spPr>
        <p:txBody>
          <a:bodyPr anchor="ctr"/>
          <a:lstStyle/>
          <a:p>
            <a:pPr algn="ctr"/>
            <a:r>
              <a:rPr lang="en-ID" b="1" dirty="0"/>
              <a:t>Relationships Among the Social Sciences</a:t>
            </a:r>
            <a:endParaRPr lang="en-US" b="1" dirty="0"/>
          </a:p>
        </p:txBody>
      </p:sp>
      <p:graphicFrame>
        <p:nvGraphicFramePr>
          <p:cNvPr id="4" name="Content Placeholder 3">
            <a:extLst>
              <a:ext uri="{FF2B5EF4-FFF2-40B4-BE49-F238E27FC236}">
                <a16:creationId xmlns:a16="http://schemas.microsoft.com/office/drawing/2014/main" id="{9706E0DC-C0BD-9C4A-9069-BBAA5FC8F543}"/>
              </a:ext>
            </a:extLst>
          </p:cNvPr>
          <p:cNvGraphicFramePr>
            <a:graphicFrameLocks noGrp="1"/>
          </p:cNvGraphicFramePr>
          <p:nvPr>
            <p:ph idx="1"/>
            <p:extLst>
              <p:ext uri="{D42A27DB-BD31-4B8C-83A1-F6EECF244321}">
                <p14:modId xmlns:p14="http://schemas.microsoft.com/office/powerpoint/2010/main" val="272161476"/>
              </p:ext>
            </p:extLst>
          </p:nvPr>
        </p:nvGraphicFramePr>
        <p:xfrm>
          <a:off x="152400" y="1282700"/>
          <a:ext cx="12039599" cy="5575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2509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810E-ACB1-9642-BD27-4F96B8E2E380}"/>
              </a:ext>
            </a:extLst>
          </p:cNvPr>
          <p:cNvSpPr>
            <a:spLocks noGrp="1"/>
          </p:cNvSpPr>
          <p:nvPr>
            <p:ph type="title"/>
          </p:nvPr>
        </p:nvSpPr>
        <p:spPr>
          <a:xfrm>
            <a:off x="0" y="0"/>
            <a:ext cx="12191999" cy="6858000"/>
          </a:xfrm>
        </p:spPr>
        <p:txBody>
          <a:bodyPr anchor="ctr">
            <a:normAutofit/>
          </a:bodyPr>
          <a:lstStyle/>
          <a:p>
            <a:pPr algn="ctr"/>
            <a:r>
              <a:rPr lang="en-US" sz="6000" b="1" dirty="0">
                <a:solidFill>
                  <a:srgbClr val="00B050"/>
                </a:solidFill>
              </a:rPr>
              <a:t>03</a:t>
            </a:r>
            <a:br>
              <a:rPr lang="en-US" sz="6000" b="1" dirty="0"/>
            </a:br>
            <a:r>
              <a:rPr lang="en-ID" sz="6000" b="1" dirty="0">
                <a:solidFill>
                  <a:srgbClr val="00D0C4"/>
                </a:solidFill>
              </a:rPr>
              <a:t>Social</a:t>
            </a:r>
            <a:r>
              <a:rPr lang="en-ID" sz="3600" dirty="0"/>
              <a:t> </a:t>
            </a:r>
            <a:r>
              <a:rPr lang="en-ID" sz="6000" b="1" dirty="0">
                <a:solidFill>
                  <a:srgbClr val="00D0C4"/>
                </a:solidFill>
              </a:rPr>
              <a:t>Sciences and How to Study Them and Their Relationship with Natural Sciences and Humanities</a:t>
            </a:r>
            <a:endParaRPr lang="en-US" sz="6000" b="1" dirty="0">
              <a:solidFill>
                <a:srgbClr val="00D0C4"/>
              </a:solidFill>
            </a:endParaRPr>
          </a:p>
        </p:txBody>
      </p:sp>
    </p:spTree>
    <p:extLst>
      <p:ext uri="{BB962C8B-B14F-4D97-AF65-F5344CB8AC3E}">
        <p14:creationId xmlns:p14="http://schemas.microsoft.com/office/powerpoint/2010/main" val="37309600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0877B-B2EB-6943-A37D-F25CA6A14E50}"/>
              </a:ext>
            </a:extLst>
          </p:cNvPr>
          <p:cNvSpPr>
            <a:spLocks noGrp="1"/>
          </p:cNvSpPr>
          <p:nvPr>
            <p:ph type="title"/>
          </p:nvPr>
        </p:nvSpPr>
        <p:spPr>
          <a:xfrm>
            <a:off x="152400" y="0"/>
            <a:ext cx="12039600" cy="1237128"/>
          </a:xfrm>
        </p:spPr>
        <p:txBody>
          <a:bodyPr anchor="ctr">
            <a:normAutofit/>
          </a:bodyPr>
          <a:lstStyle/>
          <a:p>
            <a:pPr algn="ctr"/>
            <a:r>
              <a:rPr lang="en-ID" b="1" dirty="0"/>
              <a:t>Social Sciences and How to Study Them</a:t>
            </a:r>
            <a:endParaRPr lang="en-US" b="1" dirty="0"/>
          </a:p>
        </p:txBody>
      </p:sp>
      <p:sp>
        <p:nvSpPr>
          <p:cNvPr id="3" name="Content Placeholder 2">
            <a:extLst>
              <a:ext uri="{FF2B5EF4-FFF2-40B4-BE49-F238E27FC236}">
                <a16:creationId xmlns:a16="http://schemas.microsoft.com/office/drawing/2014/main" id="{29B1D687-3EA7-704A-A1B3-1A5C731DCAD3}"/>
              </a:ext>
            </a:extLst>
          </p:cNvPr>
          <p:cNvSpPr>
            <a:spLocks noGrp="1"/>
          </p:cNvSpPr>
          <p:nvPr>
            <p:ph idx="1"/>
          </p:nvPr>
        </p:nvSpPr>
        <p:spPr>
          <a:xfrm>
            <a:off x="152400" y="1237128"/>
            <a:ext cx="11887200" cy="5620871"/>
          </a:xfrm>
        </p:spPr>
        <p:txBody>
          <a:bodyPr>
            <a:noAutofit/>
          </a:bodyPr>
          <a:lstStyle/>
          <a:p>
            <a:pPr algn="just">
              <a:spcBef>
                <a:spcPts val="0"/>
              </a:spcBef>
            </a:pPr>
            <a:r>
              <a:rPr lang="en-ID" sz="2100" b="1" dirty="0"/>
              <a:t>The social sciences in this world have gone </a:t>
            </a:r>
            <a:r>
              <a:rPr lang="en-ID" sz="2100" b="1" dirty="0">
                <a:solidFill>
                  <a:srgbClr val="FF0000"/>
                </a:solidFill>
              </a:rPr>
              <a:t>through some dramatic changes in the last 20 years</a:t>
            </a:r>
            <a:r>
              <a:rPr lang="en-ID" sz="2100" b="1" dirty="0"/>
              <a:t>, especially in </a:t>
            </a:r>
            <a:r>
              <a:rPr lang="en-ID" sz="2100" b="1" dirty="0">
                <a:solidFill>
                  <a:srgbClr val="FF0000"/>
                </a:solidFill>
              </a:rPr>
              <a:t>their understanding of the nature of “science” and the methods or ways of studying them themselves</a:t>
            </a:r>
            <a:r>
              <a:rPr lang="en-ID" sz="2100" b="1" dirty="0"/>
              <a:t>. </a:t>
            </a:r>
          </a:p>
          <a:p>
            <a:pPr algn="just">
              <a:spcBef>
                <a:spcPts val="0"/>
              </a:spcBef>
            </a:pPr>
            <a:r>
              <a:rPr lang="en-ID" sz="2100" b="1" dirty="0"/>
              <a:t>Previously, for a long time among </a:t>
            </a:r>
            <a:r>
              <a:rPr lang="en-ID" sz="2100" b="1" dirty="0">
                <a:solidFill>
                  <a:srgbClr val="FF0000"/>
                </a:solidFill>
              </a:rPr>
              <a:t>the topics of the social sciences it was work on the statistical logic of inference</a:t>
            </a:r>
            <a:r>
              <a:rPr lang="en-ID" sz="2100" b="1" dirty="0"/>
              <a:t> (via </a:t>
            </a:r>
            <a:r>
              <a:rPr lang="en-ID" sz="2100" b="1" dirty="0">
                <a:solidFill>
                  <a:srgbClr val="FF0000"/>
                </a:solidFill>
              </a:rPr>
              <a:t>quantitative methods</a:t>
            </a:r>
            <a:r>
              <a:rPr lang="en-ID" sz="2100" b="1" dirty="0"/>
              <a:t>), and later it developed as </a:t>
            </a:r>
            <a:r>
              <a:rPr lang="en-ID" sz="2100" b="1" dirty="0">
                <a:solidFill>
                  <a:srgbClr val="FF0000"/>
                </a:solidFill>
              </a:rPr>
              <a:t>a separate field of philosophical inquiry within a discipline considered closer to the natural sciences than to social sciences. </a:t>
            </a:r>
          </a:p>
          <a:p>
            <a:pPr algn="just">
              <a:spcBef>
                <a:spcPts val="0"/>
              </a:spcBef>
            </a:pPr>
            <a:r>
              <a:rPr lang="en-ID" sz="2100" b="1" dirty="0"/>
              <a:t>Indeed, there is one philosophical problem that has spread among the social sciences in several ways, namely </a:t>
            </a:r>
            <a:r>
              <a:rPr lang="en-ID" sz="2100" b="1" dirty="0">
                <a:solidFill>
                  <a:srgbClr val="FF0000"/>
                </a:solidFill>
              </a:rPr>
              <a:t>the problem that was decisive in bringing the philosophy of social science into existence</a:t>
            </a:r>
            <a:r>
              <a:rPr lang="en-ID" sz="2100" b="1" dirty="0"/>
              <a:t>, namely regarding the question: </a:t>
            </a:r>
            <a:r>
              <a:rPr lang="en-ID" sz="2100" b="1" dirty="0">
                <a:solidFill>
                  <a:srgbClr val="FF0000"/>
                </a:solidFill>
              </a:rPr>
              <a:t>How to study human </a:t>
            </a:r>
            <a:r>
              <a:rPr lang="en-ID" sz="2100" b="1" dirty="0" err="1">
                <a:solidFill>
                  <a:srgbClr val="FF0000"/>
                </a:solidFill>
              </a:rPr>
              <a:t>behavior</a:t>
            </a:r>
            <a:r>
              <a:rPr lang="en-ID" sz="2100" b="1" dirty="0">
                <a:solidFill>
                  <a:srgbClr val="FF0000"/>
                </a:solidFill>
              </a:rPr>
              <a:t>, human actions, and human affairs (phenomena social) in general “like or unlike” the study of natural phenomena? </a:t>
            </a:r>
          </a:p>
          <a:p>
            <a:pPr algn="just">
              <a:spcBef>
                <a:spcPts val="0"/>
              </a:spcBef>
            </a:pPr>
            <a:r>
              <a:rPr lang="en-ID" sz="2100" b="1" dirty="0"/>
              <a:t>Thus, </a:t>
            </a:r>
            <a:r>
              <a:rPr lang="en-ID" sz="2100" b="1" dirty="0">
                <a:solidFill>
                  <a:srgbClr val="FF0000"/>
                </a:solidFill>
              </a:rPr>
              <a:t>the philosophy of social sciences has long been considered the younger sibling of the philosophy of natural sciences, living in its shadow, but there are also those who live in opposition to these natural sciences</a:t>
            </a:r>
            <a:r>
              <a:rPr lang="en-ID" sz="2100" b="1" dirty="0"/>
              <a:t>. In this respect, </a:t>
            </a:r>
            <a:r>
              <a:rPr lang="en-ID" sz="2100" b="1" dirty="0">
                <a:solidFill>
                  <a:srgbClr val="FF0000"/>
                </a:solidFill>
              </a:rPr>
              <a:t>the philosophy of social science has long been the bad brother of the philosophy of (natural) science. </a:t>
            </a:r>
            <a:r>
              <a:rPr lang="en-ID" sz="2100" b="1" dirty="0"/>
              <a:t>This is not surprising.</a:t>
            </a:r>
            <a:endParaRPr lang="id-ID" sz="2100" b="1" dirty="0">
              <a:solidFill>
                <a:srgbClr val="FF0000"/>
              </a:solidFill>
            </a:endParaRPr>
          </a:p>
        </p:txBody>
      </p:sp>
    </p:spTree>
    <p:extLst>
      <p:ext uri="{BB962C8B-B14F-4D97-AF65-F5344CB8AC3E}">
        <p14:creationId xmlns:p14="http://schemas.microsoft.com/office/powerpoint/2010/main" val="2936263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64F2-9025-FF41-954A-118463DDA67F}"/>
              </a:ext>
            </a:extLst>
          </p:cNvPr>
          <p:cNvSpPr>
            <a:spLocks noGrp="1"/>
          </p:cNvSpPr>
          <p:nvPr>
            <p:ph type="title"/>
          </p:nvPr>
        </p:nvSpPr>
        <p:spPr>
          <a:xfrm>
            <a:off x="152401" y="0"/>
            <a:ext cx="12039599" cy="1237128"/>
          </a:xfrm>
        </p:spPr>
        <p:txBody>
          <a:bodyPr anchor="ctr">
            <a:normAutofit/>
          </a:bodyPr>
          <a:lstStyle/>
          <a:p>
            <a:pPr algn="ctr"/>
            <a:r>
              <a:rPr lang="en-ID" b="1" dirty="0"/>
              <a:t>Social Sciences and How to Study Them</a:t>
            </a:r>
            <a:endParaRPr lang="en-US" b="1" dirty="0"/>
          </a:p>
        </p:txBody>
      </p:sp>
      <p:sp>
        <p:nvSpPr>
          <p:cNvPr id="3" name="Content Placeholder 2">
            <a:extLst>
              <a:ext uri="{FF2B5EF4-FFF2-40B4-BE49-F238E27FC236}">
                <a16:creationId xmlns:a16="http://schemas.microsoft.com/office/drawing/2014/main" id="{6AC5CA34-31D2-AC4D-89F2-D5E1B0DF4888}"/>
              </a:ext>
            </a:extLst>
          </p:cNvPr>
          <p:cNvSpPr>
            <a:spLocks noGrp="1"/>
          </p:cNvSpPr>
          <p:nvPr>
            <p:ph idx="1"/>
          </p:nvPr>
        </p:nvSpPr>
        <p:spPr>
          <a:xfrm>
            <a:off x="215153" y="1237128"/>
            <a:ext cx="11824446" cy="5620871"/>
          </a:xfrm>
        </p:spPr>
        <p:txBody>
          <a:bodyPr>
            <a:noAutofit/>
          </a:bodyPr>
          <a:lstStyle/>
          <a:p>
            <a:pPr algn="just">
              <a:spcBef>
                <a:spcPts val="0"/>
              </a:spcBef>
            </a:pPr>
            <a:r>
              <a:rPr lang="en-ID" sz="2000" b="1" dirty="0"/>
              <a:t>However, even in </a:t>
            </a:r>
            <a:r>
              <a:rPr lang="en-ID" sz="2000" b="1" dirty="0">
                <a:solidFill>
                  <a:srgbClr val="FF0000"/>
                </a:solidFill>
              </a:rPr>
              <a:t>the social sciences there was a fruitful period in the philosophy of science</a:t>
            </a:r>
            <a:r>
              <a:rPr lang="en-ID" sz="2000" b="1" dirty="0"/>
              <a:t>, when </a:t>
            </a:r>
            <a:r>
              <a:rPr lang="en-ID" sz="2000" b="1" dirty="0">
                <a:solidFill>
                  <a:srgbClr val="FF0000"/>
                </a:solidFill>
              </a:rPr>
              <a:t>positivism first tried to show that there was a strict demarcation between science and non-science</a:t>
            </a:r>
            <a:r>
              <a:rPr lang="en-ID" sz="2000" b="1" dirty="0"/>
              <a:t>, and that the social sciences could be on the right side, if only </a:t>
            </a:r>
            <a:r>
              <a:rPr lang="en-ID" sz="2000" b="1" dirty="0">
                <a:solidFill>
                  <a:srgbClr val="FF0000"/>
                </a:solidFill>
              </a:rPr>
              <a:t>they agree to use exclusively empirical methods (evidence based) and give up all kinds of speculation about meaning or value (must be value free)</a:t>
            </a:r>
            <a:r>
              <a:rPr lang="en-ID" sz="2000" b="1" dirty="0"/>
              <a:t>. Is it possible that research methods in the social sciences are the same as in the natural sciences? </a:t>
            </a:r>
          </a:p>
          <a:p>
            <a:pPr algn="just">
              <a:spcBef>
                <a:spcPts val="0"/>
              </a:spcBef>
            </a:pPr>
            <a:r>
              <a:rPr lang="en-ID" sz="2000" b="1" dirty="0"/>
              <a:t>Clearly, the methods pursued in the natural sciences have been successful; this has led not only </a:t>
            </a:r>
            <a:r>
              <a:rPr lang="en-ID" sz="2000" b="1" dirty="0">
                <a:solidFill>
                  <a:srgbClr val="FF0000"/>
                </a:solidFill>
              </a:rPr>
              <a:t>to ever-deepening theoretical understanding in fields such as physics and biology, but also to a technological revolution the likes of which the world has never seen</a:t>
            </a:r>
            <a:r>
              <a:rPr lang="en-ID" sz="2000" b="1" dirty="0"/>
              <a:t>. If the social sciences seem to pursue the same methods, why do the social sciences fail? </a:t>
            </a:r>
          </a:p>
          <a:p>
            <a:pPr algn="just">
              <a:spcBef>
                <a:spcPts val="0"/>
              </a:spcBef>
            </a:pPr>
            <a:r>
              <a:rPr lang="en-ID" sz="2000" b="1" dirty="0"/>
              <a:t>Those who adhere to empiricism feel that this is because </a:t>
            </a:r>
            <a:r>
              <a:rPr lang="en-ID" sz="2000" b="1" dirty="0">
                <a:solidFill>
                  <a:srgbClr val="FF0000"/>
                </a:solidFill>
              </a:rPr>
              <a:t>"the social sciences are not working hard enough to follow the right methods"</a:t>
            </a:r>
            <a:r>
              <a:rPr lang="en-ID" sz="2000" b="1" dirty="0"/>
              <a:t> or that they are </a:t>
            </a:r>
            <a:r>
              <a:rPr lang="en-ID" sz="2000" b="1" dirty="0">
                <a:solidFill>
                  <a:srgbClr val="FF0000"/>
                </a:solidFill>
              </a:rPr>
              <a:t>"still too young" and that "the material of the social sciences is basically not like that of the natural sciences, because it requires its own method</a:t>
            </a:r>
            <a:r>
              <a:rPr lang="en-ID" sz="2000" b="1" dirty="0"/>
              <a:t>." </a:t>
            </a:r>
          </a:p>
          <a:p>
            <a:pPr algn="just">
              <a:spcBef>
                <a:spcPts val="0"/>
              </a:spcBef>
            </a:pPr>
            <a:r>
              <a:rPr lang="en-ID" sz="2000" b="1" dirty="0"/>
              <a:t>It is now understandable why the next 50 decades of </a:t>
            </a:r>
            <a:r>
              <a:rPr lang="en-ID" sz="2000" b="1" dirty="0">
                <a:solidFill>
                  <a:srgbClr val="FF0000"/>
                </a:solidFill>
              </a:rPr>
              <a:t>social science philosophy were dominated by arguments about explanations such as “laws” in the social sciences</a:t>
            </a:r>
            <a:r>
              <a:rPr lang="en-ID" sz="2000" b="1" dirty="0"/>
              <a:t>, whether social entities and processes can be unambiguously reduced to individuals and their </a:t>
            </a:r>
            <a:r>
              <a:rPr lang="en-ID" sz="2000" b="1" dirty="0" err="1"/>
              <a:t>behavior</a:t>
            </a:r>
            <a:r>
              <a:rPr lang="en-ID" sz="2000" b="1" dirty="0"/>
              <a:t>, and whether human action or </a:t>
            </a:r>
            <a:r>
              <a:rPr lang="en-ID" sz="2000" b="1" dirty="0" err="1"/>
              <a:t>behavior</a:t>
            </a:r>
            <a:r>
              <a:rPr lang="en-ID" sz="2000" b="1" dirty="0"/>
              <a:t> can be predicted.</a:t>
            </a:r>
            <a:endParaRPr lang="id-ID" sz="1900" b="1" dirty="0">
              <a:solidFill>
                <a:srgbClr val="FF0000"/>
              </a:solidFill>
            </a:endParaRPr>
          </a:p>
        </p:txBody>
      </p:sp>
    </p:spTree>
    <p:extLst>
      <p:ext uri="{BB962C8B-B14F-4D97-AF65-F5344CB8AC3E}">
        <p14:creationId xmlns:p14="http://schemas.microsoft.com/office/powerpoint/2010/main" val="3414834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69E8D549-B455-0BD7-A587-7D67FCA72CF5}"/>
              </a:ext>
            </a:extLst>
          </p:cNvPr>
          <p:cNvSpPr>
            <a:spLocks noGrp="1"/>
          </p:cNvSpPr>
          <p:nvPr>
            <p:ph type="title"/>
          </p:nvPr>
        </p:nvSpPr>
        <p:spPr/>
        <p:txBody>
          <a:bodyPr/>
          <a:lstStyle/>
          <a:p>
            <a:endParaRPr lang="en-US" altLang="en-US"/>
          </a:p>
        </p:txBody>
      </p:sp>
      <p:pic>
        <p:nvPicPr>
          <p:cNvPr id="62466" name="Content Placeholder 3">
            <a:extLst>
              <a:ext uri="{FF2B5EF4-FFF2-40B4-BE49-F238E27FC236}">
                <a16:creationId xmlns:a16="http://schemas.microsoft.com/office/drawing/2014/main" id="{F96C81FF-1489-FE44-1A55-3C89B1B9EC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0607" y="0"/>
            <a:ext cx="12041393" cy="68580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B740CF86-7368-1284-3CFF-40C2071AD32F}"/>
              </a:ext>
            </a:extLst>
          </p:cNvPr>
          <p:cNvSpPr>
            <a:spLocks noGrp="1"/>
          </p:cNvSpPr>
          <p:nvPr>
            <p:ph type="title"/>
          </p:nvPr>
        </p:nvSpPr>
        <p:spPr/>
        <p:txBody>
          <a:bodyPr/>
          <a:lstStyle/>
          <a:p>
            <a:endParaRPr lang="en-US" altLang="en-US"/>
          </a:p>
        </p:txBody>
      </p:sp>
      <p:pic>
        <p:nvPicPr>
          <p:cNvPr id="63490" name="Content Placeholder 3">
            <a:extLst>
              <a:ext uri="{FF2B5EF4-FFF2-40B4-BE49-F238E27FC236}">
                <a16:creationId xmlns:a16="http://schemas.microsoft.com/office/drawing/2014/main" id="{41B55498-6686-4F2F-2A69-1083AEB91F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0"/>
            <a:ext cx="12039600" cy="685800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EBDD-8666-8044-A577-B282435F3445}"/>
              </a:ext>
            </a:extLst>
          </p:cNvPr>
          <p:cNvSpPr>
            <a:spLocks noGrp="1"/>
          </p:cNvSpPr>
          <p:nvPr>
            <p:ph type="title"/>
          </p:nvPr>
        </p:nvSpPr>
        <p:spPr>
          <a:xfrm>
            <a:off x="159658" y="0"/>
            <a:ext cx="12032342" cy="1219200"/>
          </a:xfrm>
        </p:spPr>
        <p:txBody>
          <a:bodyPr anchor="ctr"/>
          <a:lstStyle/>
          <a:p>
            <a:pPr algn="ctr"/>
            <a:r>
              <a:rPr lang="en-ID" b="1" dirty="0"/>
              <a:t>Course Description</a:t>
            </a:r>
            <a:endParaRPr lang="en-US" b="1" dirty="0"/>
          </a:p>
        </p:txBody>
      </p:sp>
      <p:sp>
        <p:nvSpPr>
          <p:cNvPr id="3" name="Content Placeholder 2">
            <a:extLst>
              <a:ext uri="{FF2B5EF4-FFF2-40B4-BE49-F238E27FC236}">
                <a16:creationId xmlns:a16="http://schemas.microsoft.com/office/drawing/2014/main" id="{25F1EC5E-2D87-7244-B9FE-4F479C8833E9}"/>
              </a:ext>
            </a:extLst>
          </p:cNvPr>
          <p:cNvSpPr>
            <a:spLocks noGrp="1"/>
          </p:cNvSpPr>
          <p:nvPr>
            <p:ph idx="1"/>
          </p:nvPr>
        </p:nvSpPr>
        <p:spPr>
          <a:xfrm>
            <a:off x="159658" y="1219200"/>
            <a:ext cx="12032342" cy="5638800"/>
          </a:xfrm>
        </p:spPr>
        <p:txBody>
          <a:bodyPr>
            <a:noAutofit/>
          </a:bodyPr>
          <a:lstStyle/>
          <a:p>
            <a:pPr marL="0" indent="0" algn="ctr">
              <a:spcBef>
                <a:spcPts val="0"/>
              </a:spcBef>
              <a:buNone/>
            </a:pPr>
            <a:r>
              <a:rPr lang="en-ID" sz="3600" b="1" dirty="0"/>
              <a:t>This course is an introduction for students of the Faculty of Social and Political Sciences, which will discuss </a:t>
            </a:r>
            <a:r>
              <a:rPr lang="en-ID" sz="3600" b="1" dirty="0">
                <a:solidFill>
                  <a:srgbClr val="FF0000"/>
                </a:solidFill>
              </a:rPr>
              <a:t>several social issues and phenomena</a:t>
            </a:r>
            <a:r>
              <a:rPr lang="en-ID" sz="3600" b="1" dirty="0"/>
              <a:t>, as well as </a:t>
            </a:r>
            <a:r>
              <a:rPr lang="en-ID" sz="3600" b="1" dirty="0">
                <a:solidFill>
                  <a:srgbClr val="FF0000"/>
                </a:solidFill>
              </a:rPr>
              <a:t>several study tools in the form of concepts, theories and perspectives that have developed in Social Sciences.</a:t>
            </a:r>
            <a:r>
              <a:rPr lang="en-ID" sz="3600" b="1" dirty="0"/>
              <a:t> Apart from that, </a:t>
            </a:r>
            <a:r>
              <a:rPr lang="en-ID" sz="3600" b="1" dirty="0">
                <a:solidFill>
                  <a:srgbClr val="FF0000"/>
                </a:solidFill>
              </a:rPr>
              <a:t>several main sciences from Social Sciences are also presented </a:t>
            </a:r>
            <a:r>
              <a:rPr lang="en-ID" sz="3600" b="1" dirty="0"/>
              <a:t>along with their relationship to each other and </a:t>
            </a:r>
            <a:r>
              <a:rPr lang="en-ID" sz="3600" b="1" dirty="0">
                <a:solidFill>
                  <a:srgbClr val="FF0000"/>
                </a:solidFill>
              </a:rPr>
              <a:t>the history of their development</a:t>
            </a:r>
            <a:r>
              <a:rPr lang="en-ID" sz="3600" b="1" dirty="0"/>
              <a:t> which builds this study.</a:t>
            </a:r>
            <a:endParaRPr lang="en-US" sz="3600" b="1" dirty="0">
              <a:solidFill>
                <a:srgbClr val="FF0000"/>
              </a:solidFill>
            </a:endParaRPr>
          </a:p>
        </p:txBody>
      </p:sp>
    </p:spTree>
    <p:extLst>
      <p:ext uri="{BB962C8B-B14F-4D97-AF65-F5344CB8AC3E}">
        <p14:creationId xmlns:p14="http://schemas.microsoft.com/office/powerpoint/2010/main" val="2286431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F60D3-F655-D343-B92D-82A228480464}"/>
              </a:ext>
            </a:extLst>
          </p:cNvPr>
          <p:cNvSpPr>
            <a:spLocks noGrp="1"/>
          </p:cNvSpPr>
          <p:nvPr>
            <p:ph type="title"/>
          </p:nvPr>
        </p:nvSpPr>
        <p:spPr>
          <a:xfrm>
            <a:off x="172122" y="0"/>
            <a:ext cx="12019877" cy="1215614"/>
          </a:xfrm>
        </p:spPr>
        <p:txBody>
          <a:bodyPr anchor="ctr">
            <a:normAutofit/>
          </a:bodyPr>
          <a:lstStyle/>
          <a:p>
            <a:pPr algn="ctr"/>
            <a:r>
              <a:rPr lang="en-ID" b="1" dirty="0"/>
              <a:t>Philosophy of Social Science</a:t>
            </a:r>
            <a:endParaRPr lang="en-US" b="1" dirty="0"/>
          </a:p>
        </p:txBody>
      </p:sp>
      <p:sp>
        <p:nvSpPr>
          <p:cNvPr id="3" name="Content Placeholder 2">
            <a:extLst>
              <a:ext uri="{FF2B5EF4-FFF2-40B4-BE49-F238E27FC236}">
                <a16:creationId xmlns:a16="http://schemas.microsoft.com/office/drawing/2014/main" id="{320CD932-8C06-0A45-8D23-86A7246F261D}"/>
              </a:ext>
            </a:extLst>
          </p:cNvPr>
          <p:cNvSpPr>
            <a:spLocks noGrp="1"/>
          </p:cNvSpPr>
          <p:nvPr>
            <p:ph idx="1"/>
          </p:nvPr>
        </p:nvSpPr>
        <p:spPr>
          <a:xfrm>
            <a:off x="172122" y="1215614"/>
            <a:ext cx="11791278" cy="5642386"/>
          </a:xfrm>
        </p:spPr>
        <p:txBody>
          <a:bodyPr>
            <a:noAutofit/>
          </a:bodyPr>
          <a:lstStyle/>
          <a:p>
            <a:pPr algn="just">
              <a:spcBef>
                <a:spcPts val="0"/>
              </a:spcBef>
            </a:pPr>
            <a:r>
              <a:rPr lang="en-ID" sz="2400" b="1" dirty="0"/>
              <a:t>The philosophy of social science developed in line with the momentum of social change in Europe (Enlightenment, French Revolution, Industrial Revolution), which also marked the birth of social science disciplines. </a:t>
            </a:r>
          </a:p>
          <a:p>
            <a:pPr algn="just">
              <a:spcBef>
                <a:spcPts val="0"/>
              </a:spcBef>
            </a:pPr>
            <a:r>
              <a:rPr lang="en-ID" sz="2400" b="1" dirty="0"/>
              <a:t>The philosophy of the social sciences arises from special considerations and problems related to knowing the social world. Various social science disciplines (anthropology, sociology, political science, psychology, history, and economics) have philosophical issues that are different from natural sciences, and have complexities that cannot be solved only with a natural science approach, such as problems/issues: </a:t>
            </a:r>
          </a:p>
          <a:p>
            <a:pPr lvl="1" algn="just">
              <a:spcBef>
                <a:spcPts val="0"/>
              </a:spcBef>
            </a:pPr>
            <a:r>
              <a:rPr lang="en-ID" sz="2200" b="1" dirty="0"/>
              <a:t>Human action </a:t>
            </a:r>
          </a:p>
          <a:p>
            <a:pPr lvl="1" algn="just">
              <a:spcBef>
                <a:spcPts val="0"/>
              </a:spcBef>
            </a:pPr>
            <a:r>
              <a:rPr lang="en-ID" sz="2200" b="1" dirty="0"/>
              <a:t>Human </a:t>
            </a:r>
            <a:r>
              <a:rPr lang="en-ID" sz="2200" b="1" dirty="0" err="1"/>
              <a:t>behavior</a:t>
            </a:r>
            <a:r>
              <a:rPr lang="en-ID" sz="2200" b="1" dirty="0"/>
              <a:t> </a:t>
            </a:r>
          </a:p>
          <a:p>
            <a:pPr lvl="1" algn="just">
              <a:spcBef>
                <a:spcPts val="0"/>
              </a:spcBef>
            </a:pPr>
            <a:r>
              <a:rPr lang="en-ID" sz="2200" b="1" dirty="0"/>
              <a:t>Human relations </a:t>
            </a:r>
          </a:p>
          <a:p>
            <a:pPr algn="just">
              <a:spcBef>
                <a:spcPts val="0"/>
              </a:spcBef>
            </a:pPr>
            <a:r>
              <a:rPr lang="en-ID" sz="2400" b="1" dirty="0"/>
              <a:t>Can these issues be explained with a natural science approach? If so, why is it never accurate? If not, what approach can explain it?</a:t>
            </a:r>
            <a:endParaRPr lang="en-US" sz="2400" b="1" dirty="0"/>
          </a:p>
        </p:txBody>
      </p:sp>
    </p:spTree>
    <p:extLst>
      <p:ext uri="{BB962C8B-B14F-4D97-AF65-F5344CB8AC3E}">
        <p14:creationId xmlns:p14="http://schemas.microsoft.com/office/powerpoint/2010/main" val="29980084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5EB02FA0-8368-CDC9-BF94-B1E9C89C89E5}"/>
              </a:ext>
            </a:extLst>
          </p:cNvPr>
          <p:cNvSpPr>
            <a:spLocks noGrp="1"/>
          </p:cNvSpPr>
          <p:nvPr>
            <p:ph type="title"/>
          </p:nvPr>
        </p:nvSpPr>
        <p:spPr>
          <a:xfrm>
            <a:off x="152400" y="0"/>
            <a:ext cx="12039599" cy="1204856"/>
          </a:xfrm>
        </p:spPr>
        <p:txBody>
          <a:bodyPr anchor="ctr">
            <a:normAutofit/>
          </a:bodyPr>
          <a:lstStyle/>
          <a:p>
            <a:pPr algn="ctr"/>
            <a:r>
              <a:rPr lang="en-ID" b="1" dirty="0"/>
              <a:t>Main Branches of Philosophy</a:t>
            </a:r>
            <a:endParaRPr lang="en-US" altLang="en-US" b="1" dirty="0"/>
          </a:p>
        </p:txBody>
      </p:sp>
      <p:sp>
        <p:nvSpPr>
          <p:cNvPr id="3" name="Content Placeholder 2">
            <a:extLst>
              <a:ext uri="{FF2B5EF4-FFF2-40B4-BE49-F238E27FC236}">
                <a16:creationId xmlns:a16="http://schemas.microsoft.com/office/drawing/2014/main" id="{6215AC31-D86F-F80B-406A-37500186CCA7}"/>
              </a:ext>
            </a:extLst>
          </p:cNvPr>
          <p:cNvSpPr>
            <a:spLocks noGrp="1"/>
          </p:cNvSpPr>
          <p:nvPr>
            <p:ph idx="1"/>
          </p:nvPr>
        </p:nvSpPr>
        <p:spPr>
          <a:xfrm>
            <a:off x="152400" y="1204856"/>
            <a:ext cx="11887200" cy="5653144"/>
          </a:xfrm>
        </p:spPr>
        <p:txBody>
          <a:bodyPr rtlCol="0">
            <a:noAutofit/>
          </a:bodyPr>
          <a:lstStyle/>
          <a:p>
            <a:pPr algn="just">
              <a:spcBef>
                <a:spcPts val="0"/>
              </a:spcBef>
              <a:defRPr/>
            </a:pPr>
            <a:r>
              <a:rPr lang="en-ID" sz="2800" b="1" dirty="0"/>
              <a:t>Metaphysics or Ontology: </a:t>
            </a:r>
          </a:p>
          <a:p>
            <a:pPr lvl="1" algn="just">
              <a:spcBef>
                <a:spcPts val="0"/>
              </a:spcBef>
              <a:defRPr/>
            </a:pPr>
            <a:r>
              <a:rPr lang="en-ID" sz="2800" b="1" dirty="0"/>
              <a:t>The nature of being and the world: cosmology and ontology. </a:t>
            </a:r>
          </a:p>
          <a:p>
            <a:pPr lvl="1" algn="just">
              <a:spcBef>
                <a:spcPts val="0"/>
              </a:spcBef>
              <a:defRPr/>
            </a:pPr>
            <a:r>
              <a:rPr lang="en-ID" sz="2800" b="1" dirty="0"/>
              <a:t>Consider the nature of reality. Is that real? </a:t>
            </a:r>
          </a:p>
          <a:p>
            <a:pPr lvl="1" algn="just">
              <a:spcBef>
                <a:spcPts val="0"/>
              </a:spcBef>
              <a:defRPr/>
            </a:pPr>
            <a:r>
              <a:rPr lang="en-ID" sz="2800" b="1" dirty="0"/>
              <a:t>The question of "what is reality like" the elements it contains” (Silverman, 2010: 109) </a:t>
            </a:r>
          </a:p>
          <a:p>
            <a:pPr algn="just">
              <a:spcBef>
                <a:spcPts val="0"/>
              </a:spcBef>
              <a:defRPr/>
            </a:pPr>
            <a:r>
              <a:rPr lang="en-ID" sz="2800" b="1" dirty="0"/>
              <a:t>Epistemology: </a:t>
            </a:r>
          </a:p>
          <a:p>
            <a:pPr lvl="1" algn="just">
              <a:spcBef>
                <a:spcPts val="0"/>
              </a:spcBef>
              <a:defRPr/>
            </a:pPr>
            <a:r>
              <a:rPr lang="en-ID" sz="2800" b="1" dirty="0"/>
              <a:t>The nature and scope of knowledge: examines the question of "how" we know what we know. </a:t>
            </a:r>
          </a:p>
          <a:p>
            <a:pPr lvl="1" algn="just">
              <a:spcBef>
                <a:spcPts val="0"/>
              </a:spcBef>
              <a:defRPr/>
            </a:pPr>
            <a:r>
              <a:rPr lang="en-ID" sz="2800" b="1" dirty="0"/>
              <a:t>“The study of the criteria by which we can know “what is and is not warranted, or scientific, knowledge” (Johnson and </a:t>
            </a:r>
            <a:r>
              <a:rPr lang="en-ID" sz="2800" b="1" dirty="0" err="1"/>
              <a:t>Duberley</a:t>
            </a:r>
            <a:r>
              <a:rPr lang="en-ID" sz="2800" b="1" dirty="0"/>
              <a:t>, 2000: 2-3) </a:t>
            </a:r>
          </a:p>
          <a:p>
            <a:pPr algn="just">
              <a:spcBef>
                <a:spcPts val="0"/>
              </a:spcBef>
              <a:defRPr/>
            </a:pPr>
            <a:r>
              <a:rPr lang="en-ID" sz="2800" b="1" dirty="0"/>
              <a:t>Axiology: </a:t>
            </a:r>
          </a:p>
          <a:p>
            <a:pPr lvl="1" algn="just">
              <a:spcBef>
                <a:spcPts val="0"/>
              </a:spcBef>
              <a:defRPr/>
            </a:pPr>
            <a:r>
              <a:rPr lang="en-ID" sz="2800" b="1" dirty="0"/>
              <a:t>Consider questions about values ​​and ethics (usefulness).</a:t>
            </a:r>
            <a:endParaRPr lang="en-US" sz="2800" b="1" dirty="0">
              <a:solidFill>
                <a:srgbClr val="FF0000"/>
              </a:solidFill>
              <a:ea typeface="ＭＳ Ｐゴシック" charset="-128"/>
            </a:endParaRPr>
          </a:p>
        </p:txBody>
      </p:sp>
    </p:spTree>
    <p:extLst>
      <p:ext uri="{BB962C8B-B14F-4D97-AF65-F5344CB8AC3E}">
        <p14:creationId xmlns:p14="http://schemas.microsoft.com/office/powerpoint/2010/main" val="27750963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20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22303F55-CF44-5D40-F6BD-CA7737D6D732}"/>
              </a:ext>
            </a:extLst>
          </p:cNvPr>
          <p:cNvSpPr>
            <a:spLocks noGrp="1"/>
          </p:cNvSpPr>
          <p:nvPr>
            <p:ph type="title"/>
          </p:nvPr>
        </p:nvSpPr>
        <p:spPr/>
        <p:txBody>
          <a:bodyPr/>
          <a:lstStyle/>
          <a:p>
            <a:endParaRPr lang="en-US" altLang="en-US"/>
          </a:p>
        </p:txBody>
      </p:sp>
      <p:pic>
        <p:nvPicPr>
          <p:cNvPr id="46082" name="Content Placeholder 3">
            <a:extLst>
              <a:ext uri="{FF2B5EF4-FFF2-40B4-BE49-F238E27FC236}">
                <a16:creationId xmlns:a16="http://schemas.microsoft.com/office/drawing/2014/main" id="{58F81E44-9C80-4819-2FBD-6530986D31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p:spPr>
      </p:pic>
    </p:spTree>
    <p:extLst>
      <p:ext uri="{BB962C8B-B14F-4D97-AF65-F5344CB8AC3E}">
        <p14:creationId xmlns:p14="http://schemas.microsoft.com/office/powerpoint/2010/main" val="620291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AA1A568A-236D-E5D2-0B7D-15E7FC6FA0E0}"/>
              </a:ext>
            </a:extLst>
          </p:cNvPr>
          <p:cNvSpPr>
            <a:spLocks noGrp="1"/>
          </p:cNvSpPr>
          <p:nvPr>
            <p:ph type="title"/>
          </p:nvPr>
        </p:nvSpPr>
        <p:spPr/>
        <p:txBody>
          <a:bodyPr/>
          <a:lstStyle/>
          <a:p>
            <a:endParaRPr lang="en-US" altLang="en-US"/>
          </a:p>
        </p:txBody>
      </p:sp>
      <p:pic>
        <p:nvPicPr>
          <p:cNvPr id="70658" name="Content Placeholder 3">
            <a:extLst>
              <a:ext uri="{FF2B5EF4-FFF2-40B4-BE49-F238E27FC236}">
                <a16:creationId xmlns:a16="http://schemas.microsoft.com/office/drawing/2014/main" id="{08DC2CCA-BBF8-DDD3-79DA-9F245B57886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2122" y="0"/>
            <a:ext cx="11943678" cy="6705600"/>
          </a:xfrm>
        </p:spPr>
      </p:pic>
    </p:spTree>
    <p:extLst>
      <p:ext uri="{BB962C8B-B14F-4D97-AF65-F5344CB8AC3E}">
        <p14:creationId xmlns:p14="http://schemas.microsoft.com/office/powerpoint/2010/main" val="1590920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C15EA49-C857-5AFD-222E-18DD989778CD}"/>
              </a:ext>
            </a:extLst>
          </p:cNvPr>
          <p:cNvSpPr txBox="1">
            <a:spLocks noGrp="1" noChangeArrowheads="1"/>
          </p:cNvSpPr>
          <p:nvPr>
            <p:ph type="title"/>
          </p:nvPr>
        </p:nvSpPr>
        <p:spPr>
          <a:xfrm>
            <a:off x="152400" y="0"/>
            <a:ext cx="12039599" cy="1219200"/>
          </a:xfrm>
        </p:spPr>
        <p:txBody>
          <a:bodyPr anchor="ctr">
            <a:normAutofit/>
          </a:bodyPr>
          <a:lstStyle>
            <a:lvl1pPr>
              <a:spcBef>
                <a:spcPts val="575"/>
              </a:spcBef>
              <a:buClr>
                <a:schemeClr val="accent1"/>
              </a:buClr>
              <a:buSzPct val="85000"/>
              <a:buFont typeface="Wingdings 2" pitchFamily="2" charset="2"/>
              <a:buChar char=""/>
              <a:defRPr sz="2600">
                <a:solidFill>
                  <a:schemeClr val="tx1"/>
                </a:solidFill>
                <a:latin typeface="Perpetua" panose="02020502060401020303" pitchFamily="18" charset="77"/>
                <a:ea typeface="ＭＳ Ｐゴシック" panose="020B0600070205080204" pitchFamily="34" charset="-128"/>
              </a:defRPr>
            </a:lvl1pPr>
            <a:lvl2pPr marL="547688" indent="-228600">
              <a:spcBef>
                <a:spcPts val="375"/>
              </a:spcBef>
              <a:buClr>
                <a:schemeClr val="accent2"/>
              </a:buClr>
              <a:buSzPct val="85000"/>
              <a:buFont typeface="Wingdings 2" pitchFamily="2" charset="2"/>
              <a:buChar char=""/>
              <a:defRPr sz="2400">
                <a:solidFill>
                  <a:schemeClr val="tx1"/>
                </a:solidFill>
                <a:latin typeface="Perpetua" panose="02020502060401020303" pitchFamily="18" charset="77"/>
                <a:ea typeface="ＭＳ Ｐゴシック" panose="020B0600070205080204" pitchFamily="34" charset="-128"/>
              </a:defRPr>
            </a:lvl2pPr>
            <a:lvl3pPr marL="822325" indent="-228600">
              <a:spcBef>
                <a:spcPts val="375"/>
              </a:spcBef>
              <a:buClr>
                <a:srgbClr val="E6B1AB"/>
              </a:buClr>
              <a:buSzPct val="85000"/>
              <a:buFont typeface="Wingdings 2" pitchFamily="2" charset="2"/>
              <a:buChar char=""/>
              <a:defRPr sz="2000">
                <a:solidFill>
                  <a:schemeClr val="tx1"/>
                </a:solidFill>
                <a:latin typeface="Perpetua" panose="02020502060401020303" pitchFamily="18" charset="77"/>
                <a:ea typeface="ＭＳ Ｐゴシック" panose="020B0600070205080204" pitchFamily="34" charset="-128"/>
              </a:defRPr>
            </a:lvl3pPr>
            <a:lvl4pPr marL="1096963" indent="-228600">
              <a:spcBef>
                <a:spcPts val="375"/>
              </a:spcBef>
              <a:buClr>
                <a:srgbClr val="A28E6A"/>
              </a:buClr>
              <a:buSzPct val="80000"/>
              <a:buFont typeface="Wingdings 2" pitchFamily="2" charset="2"/>
              <a:buChar char=""/>
              <a:defRPr sz="2000">
                <a:solidFill>
                  <a:schemeClr val="tx1"/>
                </a:solidFill>
                <a:latin typeface="Perpetua" panose="02020502060401020303" pitchFamily="18" charset="77"/>
                <a:ea typeface="ＭＳ Ｐゴシック" panose="020B0600070205080204" pitchFamily="34" charset="-128"/>
              </a:defRPr>
            </a:lvl4pPr>
            <a:lvl5pPr marL="1371600" indent="-228600">
              <a:spcBef>
                <a:spcPts val="375"/>
              </a:spcBef>
              <a:buClr>
                <a:srgbClr val="A28E6A"/>
              </a:buClr>
              <a:buChar char="o"/>
              <a:defRPr sz="2000">
                <a:solidFill>
                  <a:schemeClr val="tx1"/>
                </a:solidFill>
                <a:latin typeface="Perpetua" panose="02020502060401020303" pitchFamily="18" charset="77"/>
                <a:ea typeface="ＭＳ Ｐゴシック" panose="020B0600070205080204" pitchFamily="34" charset="-128"/>
              </a:defRPr>
            </a:lvl5pPr>
            <a:lvl6pPr marL="18288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77"/>
                <a:ea typeface="ＭＳ Ｐゴシック" panose="020B0600070205080204" pitchFamily="34" charset="-128"/>
              </a:defRPr>
            </a:lvl6pPr>
            <a:lvl7pPr marL="22860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77"/>
                <a:ea typeface="ＭＳ Ｐゴシック" panose="020B0600070205080204" pitchFamily="34" charset="-128"/>
              </a:defRPr>
            </a:lvl7pPr>
            <a:lvl8pPr marL="27432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77"/>
                <a:ea typeface="ＭＳ Ｐゴシック" panose="020B0600070205080204" pitchFamily="34" charset="-128"/>
              </a:defRPr>
            </a:lvl8pPr>
            <a:lvl9pPr marL="3200400" indent="-228600" eaLnBrk="0" fontAlgn="base" hangingPunct="0">
              <a:spcBef>
                <a:spcPts val="375"/>
              </a:spcBef>
              <a:spcAft>
                <a:spcPct val="0"/>
              </a:spcAft>
              <a:buClr>
                <a:srgbClr val="A28E6A"/>
              </a:buClr>
              <a:buChar char="o"/>
              <a:defRPr sz="2000">
                <a:solidFill>
                  <a:schemeClr val="tx1"/>
                </a:solidFill>
                <a:latin typeface="Perpetua" panose="02020502060401020303" pitchFamily="18" charset="77"/>
                <a:ea typeface="ＭＳ Ｐゴシック" panose="020B0600070205080204" pitchFamily="34" charset="-128"/>
              </a:defRPr>
            </a:lvl9pPr>
          </a:lstStyle>
          <a:p>
            <a:pPr algn="ctr">
              <a:spcBef>
                <a:spcPct val="0"/>
              </a:spcBef>
              <a:buClrTx/>
              <a:buSzTx/>
              <a:buFontTx/>
              <a:buNone/>
              <a:defRPr/>
            </a:pPr>
            <a:r>
              <a:rPr lang="en-ID" sz="3600" b="1" dirty="0">
                <a:solidFill>
                  <a:schemeClr val="tx1">
                    <a:lumMod val="85000"/>
                    <a:lumOff val="15000"/>
                  </a:schemeClr>
                </a:solidFill>
                <a:latin typeface="+mj-lt"/>
                <a:ea typeface="+mj-ea"/>
              </a:rPr>
              <a:t>What is “Science”? (according to the Philosophy of Science)</a:t>
            </a:r>
            <a:endParaRPr lang="en-US" altLang="en-US" sz="3600" b="1" dirty="0">
              <a:solidFill>
                <a:schemeClr val="tx1">
                  <a:lumMod val="85000"/>
                  <a:lumOff val="15000"/>
                </a:schemeClr>
              </a:solidFill>
              <a:latin typeface="+mj-lt"/>
              <a:ea typeface="+mj-ea"/>
            </a:endParaRPr>
          </a:p>
        </p:txBody>
      </p:sp>
      <p:sp>
        <p:nvSpPr>
          <p:cNvPr id="26625" name="Content Placeholder 2">
            <a:extLst>
              <a:ext uri="{FF2B5EF4-FFF2-40B4-BE49-F238E27FC236}">
                <a16:creationId xmlns:a16="http://schemas.microsoft.com/office/drawing/2014/main" id="{2FCB4EC1-F369-DDDC-574D-2025A280B9BC}"/>
              </a:ext>
            </a:extLst>
          </p:cNvPr>
          <p:cNvSpPr>
            <a:spLocks noGrp="1" noChangeArrowheads="1"/>
          </p:cNvSpPr>
          <p:nvPr>
            <p:ph idx="1"/>
          </p:nvPr>
        </p:nvSpPr>
        <p:spPr>
          <a:xfrm>
            <a:off x="152400" y="1219200"/>
            <a:ext cx="11887200" cy="5638800"/>
          </a:xfrm>
        </p:spPr>
        <p:txBody>
          <a:bodyPr>
            <a:noAutofit/>
          </a:bodyPr>
          <a:lstStyle/>
          <a:p>
            <a:pPr algn="just" eaLnBrk="1" hangingPunct="1">
              <a:spcBef>
                <a:spcPts val="0"/>
              </a:spcBef>
              <a:defRPr/>
            </a:pPr>
            <a:r>
              <a:rPr lang="en-ID" sz="3000" b="1" dirty="0"/>
              <a:t>All "science" is assumed philosophically that science must meet the following requirements: </a:t>
            </a:r>
          </a:p>
          <a:p>
            <a:pPr lvl="1" algn="just">
              <a:spcBef>
                <a:spcPts val="0"/>
              </a:spcBef>
              <a:defRPr/>
            </a:pPr>
            <a:r>
              <a:rPr lang="en-ID" sz="3000" b="1" dirty="0"/>
              <a:t>ontology (theory of existence) </a:t>
            </a:r>
          </a:p>
          <a:p>
            <a:pPr lvl="1" algn="just">
              <a:spcBef>
                <a:spcPts val="0"/>
              </a:spcBef>
              <a:defRPr/>
            </a:pPr>
            <a:r>
              <a:rPr lang="en-ID" sz="3000" b="1" dirty="0"/>
              <a:t>epistemology (theory of knowledge) </a:t>
            </a:r>
          </a:p>
          <a:p>
            <a:pPr lvl="1" algn="just">
              <a:spcBef>
                <a:spcPts val="0"/>
              </a:spcBef>
              <a:defRPr/>
            </a:pPr>
            <a:r>
              <a:rPr lang="en-ID" sz="3000" b="1" dirty="0"/>
              <a:t>methodology (theory of research methods) </a:t>
            </a:r>
          </a:p>
          <a:p>
            <a:pPr lvl="1" algn="just">
              <a:spcBef>
                <a:spcPts val="0"/>
              </a:spcBef>
              <a:defRPr/>
            </a:pPr>
            <a:r>
              <a:rPr lang="en-ID" sz="3000" b="1" dirty="0"/>
              <a:t>axiology (ethical theory) </a:t>
            </a:r>
          </a:p>
          <a:p>
            <a:pPr algn="just">
              <a:spcBef>
                <a:spcPts val="0"/>
              </a:spcBef>
              <a:defRPr/>
            </a:pPr>
            <a:r>
              <a:rPr lang="en-ID" sz="3000" b="1" dirty="0"/>
              <a:t>“The way we think about the world (ontology) influences; what we think can be known about it (epistemology); how we think it can be investigated (research methodology and techniques); the kind of theory we think can be built about it; and the political stance and policies we are ready to take" (Fleetwood, 2005: 197)</a:t>
            </a:r>
            <a:endParaRPr lang="id-ID" altLang="en-US" sz="3000" b="1" dirty="0">
              <a:solidFill>
                <a:srgbClr val="FFFF00"/>
              </a:solidFill>
              <a:ea typeface="ＭＳ Ｐゴシック" charset="-128"/>
            </a:endParaRPr>
          </a:p>
        </p:txBody>
      </p:sp>
    </p:spTree>
    <p:extLst>
      <p:ext uri="{BB962C8B-B14F-4D97-AF65-F5344CB8AC3E}">
        <p14:creationId xmlns:p14="http://schemas.microsoft.com/office/powerpoint/2010/main" val="3144626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a:extLst>
              <a:ext uri="{FF2B5EF4-FFF2-40B4-BE49-F238E27FC236}">
                <a16:creationId xmlns:a16="http://schemas.microsoft.com/office/drawing/2014/main" id="{6834BC9E-9FDE-8A81-62F1-8144EE6CDA8A}"/>
              </a:ext>
            </a:extLst>
          </p:cNvPr>
          <p:cNvSpPr>
            <a:spLocks noGrp="1"/>
          </p:cNvSpPr>
          <p:nvPr>
            <p:ph type="title"/>
          </p:nvPr>
        </p:nvSpPr>
        <p:spPr/>
        <p:txBody>
          <a:bodyPr/>
          <a:lstStyle/>
          <a:p>
            <a:endParaRPr lang="en-US" altLang="en-US"/>
          </a:p>
        </p:txBody>
      </p:sp>
      <p:pic>
        <p:nvPicPr>
          <p:cNvPr id="68610" name="Content Placeholder 3">
            <a:extLst>
              <a:ext uri="{FF2B5EF4-FFF2-40B4-BE49-F238E27FC236}">
                <a16:creationId xmlns:a16="http://schemas.microsoft.com/office/drawing/2014/main" id="{C6DB8BB9-C18E-2FE7-E1A8-33E6FE93F61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96819"/>
            <a:ext cx="12192000" cy="6684981"/>
          </a:xfrm>
        </p:spPr>
      </p:pic>
    </p:spTree>
    <p:extLst>
      <p:ext uri="{BB962C8B-B14F-4D97-AF65-F5344CB8AC3E}">
        <p14:creationId xmlns:p14="http://schemas.microsoft.com/office/powerpoint/2010/main" val="1064248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5FE0CF82-EB46-0CF6-5D7E-FC6D0A844137}"/>
              </a:ext>
            </a:extLst>
          </p:cNvPr>
          <p:cNvSpPr>
            <a:spLocks noGrp="1"/>
          </p:cNvSpPr>
          <p:nvPr>
            <p:ph type="title"/>
          </p:nvPr>
        </p:nvSpPr>
        <p:spPr>
          <a:xfrm>
            <a:off x="182880" y="17532"/>
            <a:ext cx="12009120" cy="1198081"/>
          </a:xfrm>
        </p:spPr>
        <p:txBody>
          <a:bodyPr anchor="ctr">
            <a:normAutofit/>
          </a:bodyPr>
          <a:lstStyle/>
          <a:p>
            <a:pPr algn="ctr" eaLnBrk="1" hangingPunct="1"/>
            <a:r>
              <a:rPr lang="en-ID" b="1" dirty="0"/>
              <a:t>Is Social Science a "Science"?</a:t>
            </a:r>
            <a:endParaRPr lang="en-US" altLang="en-US" b="1" dirty="0"/>
          </a:p>
        </p:txBody>
      </p:sp>
      <p:sp>
        <p:nvSpPr>
          <p:cNvPr id="16387" name="Rectangle 3">
            <a:extLst>
              <a:ext uri="{FF2B5EF4-FFF2-40B4-BE49-F238E27FC236}">
                <a16:creationId xmlns:a16="http://schemas.microsoft.com/office/drawing/2014/main" id="{426880C1-A256-75E0-2D1C-E1BFCE37164A}"/>
              </a:ext>
            </a:extLst>
          </p:cNvPr>
          <p:cNvSpPr>
            <a:spLocks noGrp="1"/>
          </p:cNvSpPr>
          <p:nvPr>
            <p:ph type="body" idx="1"/>
          </p:nvPr>
        </p:nvSpPr>
        <p:spPr>
          <a:xfrm>
            <a:off x="182880" y="1215614"/>
            <a:ext cx="11856720" cy="5624852"/>
          </a:xfrm>
        </p:spPr>
        <p:txBody>
          <a:bodyPr>
            <a:noAutofit/>
          </a:bodyPr>
          <a:lstStyle/>
          <a:p>
            <a:pPr algn="just" eaLnBrk="1" hangingPunct="1">
              <a:spcBef>
                <a:spcPts val="0"/>
              </a:spcBef>
            </a:pPr>
            <a:r>
              <a:rPr lang="en-ID" sz="2800" b="1" dirty="0"/>
              <a:t>One of the big problems in the philosophy of social science is whether research in the social world (social phenomena) is different from research in the natural world (natural phenomena)? This issue is often framed as a debate about what counts as a “science.” </a:t>
            </a:r>
          </a:p>
          <a:p>
            <a:pPr algn="just" eaLnBrk="1" hangingPunct="1">
              <a:spcBef>
                <a:spcPts val="0"/>
              </a:spcBef>
            </a:pPr>
            <a:r>
              <a:rPr lang="en-ID" sz="2800" b="1" dirty="0"/>
              <a:t>Many scientific disciplines have seen heated debates over whether the field should be considered “scientific,” including International Relations as a branch of the social sciences, where it has emerged in second and fourth great debates. </a:t>
            </a:r>
          </a:p>
          <a:p>
            <a:pPr algn="just" eaLnBrk="1" hangingPunct="1">
              <a:spcBef>
                <a:spcPts val="0"/>
              </a:spcBef>
            </a:pPr>
            <a:r>
              <a:rPr lang="en-ID" sz="2800" b="1" dirty="0"/>
              <a:t>Due to intentional and reflexive factors, knowledge from the social sciences cannot be approached only with natural science. Social sciences also use more understanding of individuals and groups of society: through interpretation and understanding.</a:t>
            </a:r>
            <a:endParaRPr lang="en-US" altLang="en-US" sz="2650" b="1" i="1" dirty="0">
              <a:solidFill>
                <a:srgbClr val="FF0000"/>
              </a:solidFill>
            </a:endParaRPr>
          </a:p>
        </p:txBody>
      </p:sp>
    </p:spTree>
    <p:extLst>
      <p:ext uri="{BB962C8B-B14F-4D97-AF65-F5344CB8AC3E}">
        <p14:creationId xmlns:p14="http://schemas.microsoft.com/office/powerpoint/2010/main" val="3535355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F7842-5603-6D23-4318-4BD562F4B942}"/>
              </a:ext>
            </a:extLst>
          </p:cNvPr>
          <p:cNvSpPr>
            <a:spLocks noGrp="1"/>
          </p:cNvSpPr>
          <p:nvPr>
            <p:ph type="title"/>
          </p:nvPr>
        </p:nvSpPr>
        <p:spPr>
          <a:xfrm>
            <a:off x="203200" y="0"/>
            <a:ext cx="11988800" cy="1271588"/>
          </a:xfrm>
        </p:spPr>
        <p:txBody>
          <a:bodyPr>
            <a:noAutofit/>
          </a:bodyPr>
          <a:lstStyle/>
          <a:p>
            <a:pPr algn="ctr" eaLnBrk="1" hangingPunct="1">
              <a:defRPr/>
            </a:pPr>
            <a:r>
              <a:rPr lang="en-ID" b="1" dirty="0"/>
              <a:t>Differences between Natural Phenomena &amp; Social Phenomena and Natural Sciences &amp; Social Sciences</a:t>
            </a:r>
            <a:endParaRPr lang="en-US" b="1" dirty="0">
              <a:ea typeface="ＭＳ Ｐゴシック" charset="-128"/>
              <a:cs typeface="+mn-cs"/>
            </a:endParaRPr>
          </a:p>
        </p:txBody>
      </p:sp>
      <p:graphicFrame>
        <p:nvGraphicFramePr>
          <p:cNvPr id="5" name="Content Placeholder 4">
            <a:extLst>
              <a:ext uri="{FF2B5EF4-FFF2-40B4-BE49-F238E27FC236}">
                <a16:creationId xmlns:a16="http://schemas.microsoft.com/office/drawing/2014/main" id="{0CD0A7DA-8C4A-537D-3FDC-BC3BE1851C90}"/>
              </a:ext>
            </a:extLst>
          </p:cNvPr>
          <p:cNvGraphicFramePr>
            <a:graphicFrameLocks noGrp="1"/>
          </p:cNvGraphicFramePr>
          <p:nvPr>
            <p:ph idx="1"/>
            <p:extLst>
              <p:ext uri="{D42A27DB-BD31-4B8C-83A1-F6EECF244321}">
                <p14:modId xmlns:p14="http://schemas.microsoft.com/office/powerpoint/2010/main" val="1585732114"/>
              </p:ext>
            </p:extLst>
          </p:nvPr>
        </p:nvGraphicFramePr>
        <p:xfrm>
          <a:off x="203200" y="1309914"/>
          <a:ext cx="8592457" cy="55190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89930893-27B5-CEF4-52C2-4E2F6D5193F0}"/>
              </a:ext>
            </a:extLst>
          </p:cNvPr>
          <p:cNvSpPr txBox="1"/>
          <p:nvPr/>
        </p:nvSpPr>
        <p:spPr>
          <a:xfrm>
            <a:off x="8912225" y="1271588"/>
            <a:ext cx="3169528" cy="5478423"/>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defRPr/>
            </a:pPr>
            <a:r>
              <a:rPr lang="en-ID" sz="1750" b="1" dirty="0"/>
              <a:t>Ontology: what exists, how do objects exist? What is there to know 'out there'? How does the world exist? In our case, how does the 'social world' exist? </a:t>
            </a:r>
          </a:p>
          <a:p>
            <a:pPr marL="285750" indent="-285750" algn="just">
              <a:buFont typeface="Arial" panose="020B0604020202020204" pitchFamily="34" charset="0"/>
              <a:buChar char="•"/>
              <a:defRPr/>
            </a:pPr>
            <a:r>
              <a:rPr lang="en-ID" sz="1750" b="1" dirty="0"/>
              <a:t>Epistemology: how can we know (accurately) what exists? What and how can we know? How do we know what is there? </a:t>
            </a:r>
          </a:p>
          <a:p>
            <a:pPr marL="285750" indent="-285750" algn="just">
              <a:buFont typeface="Arial" panose="020B0604020202020204" pitchFamily="34" charset="0"/>
              <a:buChar char="•"/>
              <a:defRPr/>
            </a:pPr>
            <a:r>
              <a:rPr lang="en-ID" sz="1750" b="1" dirty="0"/>
              <a:t>Methodology: how do we obtain valid knowledge? Which methods we use to try to evaluate our theories will depend on how we view the world.</a:t>
            </a:r>
            <a:endParaRPr lang="en-US" sz="1750" b="1" dirty="0">
              <a:latin typeface="+mn-lt"/>
              <a:ea typeface="ＭＳ Ｐゴシック" panose="020B0600070205080204" pitchFamily="34" charset="-128"/>
            </a:endParaRPr>
          </a:p>
        </p:txBody>
      </p:sp>
    </p:spTree>
    <p:extLst>
      <p:ext uri="{BB962C8B-B14F-4D97-AF65-F5344CB8AC3E}">
        <p14:creationId xmlns:p14="http://schemas.microsoft.com/office/powerpoint/2010/main" val="3558483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E592A-9C4A-2A45-9E39-A53C9113B450}"/>
              </a:ext>
            </a:extLst>
          </p:cNvPr>
          <p:cNvSpPr>
            <a:spLocks noGrp="1"/>
          </p:cNvSpPr>
          <p:nvPr>
            <p:ph type="title"/>
          </p:nvPr>
        </p:nvSpPr>
        <p:spPr>
          <a:xfrm>
            <a:off x="190498" y="14510"/>
            <a:ext cx="12001501" cy="1190346"/>
          </a:xfrm>
        </p:spPr>
        <p:txBody>
          <a:bodyPr anchor="ctr">
            <a:normAutofit/>
          </a:bodyPr>
          <a:lstStyle/>
          <a:p>
            <a:pPr algn="ctr"/>
            <a:r>
              <a:rPr lang="en-ID" b="1" dirty="0"/>
              <a:t>Relationship between Social Sciences and Natural Sciences</a:t>
            </a:r>
            <a:endParaRPr lang="en-US" b="1" dirty="0"/>
          </a:p>
        </p:txBody>
      </p:sp>
      <p:graphicFrame>
        <p:nvGraphicFramePr>
          <p:cNvPr id="5" name="Content Placeholder 4">
            <a:extLst>
              <a:ext uri="{FF2B5EF4-FFF2-40B4-BE49-F238E27FC236}">
                <a16:creationId xmlns:a16="http://schemas.microsoft.com/office/drawing/2014/main" id="{7A0E2536-BA2D-FB4E-B7E9-AD26F4FB8034}"/>
              </a:ext>
            </a:extLst>
          </p:cNvPr>
          <p:cNvGraphicFramePr>
            <a:graphicFrameLocks noGrp="1"/>
          </p:cNvGraphicFramePr>
          <p:nvPr>
            <p:ph idx="1"/>
            <p:extLst>
              <p:ext uri="{D42A27DB-BD31-4B8C-83A1-F6EECF244321}">
                <p14:modId xmlns:p14="http://schemas.microsoft.com/office/powerpoint/2010/main" val="777105041"/>
              </p:ext>
            </p:extLst>
          </p:nvPr>
        </p:nvGraphicFramePr>
        <p:xfrm>
          <a:off x="190500" y="1295400"/>
          <a:ext cx="12001500" cy="556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7451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1F18C-5A21-E647-8F23-38F0AFEAB06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3FBDA56-2B44-7943-AA03-1829E3B8A696}"/>
              </a:ext>
            </a:extLst>
          </p:cNvPr>
          <p:cNvSpPr>
            <a:spLocks noGrp="1"/>
          </p:cNvSpPr>
          <p:nvPr>
            <p:ph idx="1"/>
          </p:nvPr>
        </p:nvSpPr>
        <p:spPr/>
        <p:txBody>
          <a:bodyPr/>
          <a:lstStyle/>
          <a:p>
            <a:r>
              <a:rPr lang="en-US" dirty="0"/>
              <a:t>Difference-Between-Natural-Science-and-Social-Science-Comparison-Summary-672x1024.png</a:t>
            </a:r>
          </a:p>
        </p:txBody>
      </p:sp>
      <p:pic>
        <p:nvPicPr>
          <p:cNvPr id="5" name="Picture 4">
            <a:extLst>
              <a:ext uri="{FF2B5EF4-FFF2-40B4-BE49-F238E27FC236}">
                <a16:creationId xmlns:a16="http://schemas.microsoft.com/office/drawing/2014/main" id="{8B2ED3F3-9492-6A4F-AFFD-1096C5939DE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2268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43375-46B1-3F40-838E-2C1496AB413F}"/>
              </a:ext>
            </a:extLst>
          </p:cNvPr>
          <p:cNvSpPr>
            <a:spLocks noGrp="1"/>
          </p:cNvSpPr>
          <p:nvPr>
            <p:ph type="title"/>
          </p:nvPr>
        </p:nvSpPr>
        <p:spPr>
          <a:xfrm>
            <a:off x="215900" y="0"/>
            <a:ext cx="11976100" cy="1203960"/>
          </a:xfrm>
        </p:spPr>
        <p:txBody>
          <a:bodyPr anchor="ctr"/>
          <a:lstStyle/>
          <a:p>
            <a:pPr algn="ctr"/>
            <a:r>
              <a:rPr lang="en-US" b="1" dirty="0"/>
              <a:t>Reading Materials</a:t>
            </a:r>
          </a:p>
        </p:txBody>
      </p:sp>
      <p:graphicFrame>
        <p:nvGraphicFramePr>
          <p:cNvPr id="5" name="Content Placeholder 4">
            <a:extLst>
              <a:ext uri="{FF2B5EF4-FFF2-40B4-BE49-F238E27FC236}">
                <a16:creationId xmlns:a16="http://schemas.microsoft.com/office/drawing/2014/main" id="{A6E77027-C21A-F346-96EE-622FFB473278}"/>
              </a:ext>
            </a:extLst>
          </p:cNvPr>
          <p:cNvGraphicFramePr>
            <a:graphicFrameLocks noGrp="1"/>
          </p:cNvGraphicFramePr>
          <p:nvPr>
            <p:ph idx="1"/>
            <p:extLst>
              <p:ext uri="{D42A27DB-BD31-4B8C-83A1-F6EECF244321}">
                <p14:modId xmlns:p14="http://schemas.microsoft.com/office/powerpoint/2010/main" val="508088649"/>
              </p:ext>
            </p:extLst>
          </p:nvPr>
        </p:nvGraphicFramePr>
        <p:xfrm>
          <a:off x="215900" y="1203960"/>
          <a:ext cx="11861800" cy="5654040"/>
        </p:xfrm>
        <a:graphic>
          <a:graphicData uri="http://schemas.openxmlformats.org/drawingml/2006/table">
            <a:tbl>
              <a:tblPr>
                <a:tableStyleId>{5C22544A-7EE6-4342-B048-85BDC9FD1C3A}</a:tableStyleId>
              </a:tblPr>
              <a:tblGrid>
                <a:gridCol w="11861800">
                  <a:extLst>
                    <a:ext uri="{9D8B030D-6E8A-4147-A177-3AD203B41FA5}">
                      <a16:colId xmlns:a16="http://schemas.microsoft.com/office/drawing/2014/main" val="752854649"/>
                    </a:ext>
                  </a:extLst>
                </a:gridCol>
              </a:tblGrid>
              <a:tr h="5654040">
                <a:tc>
                  <a:txBody>
                    <a:bodyPr/>
                    <a:lstStyle/>
                    <a:p>
                      <a:pPr marL="0" lvl="0" indent="0" algn="just">
                        <a:lnSpc>
                          <a:spcPct val="100000"/>
                        </a:lnSpc>
                        <a:spcAft>
                          <a:spcPts val="0"/>
                        </a:spcAft>
                        <a:buSzPts val="1200"/>
                        <a:buFont typeface="+mj-lt"/>
                        <a:buNone/>
                      </a:pPr>
                      <a:r>
                        <a:rPr lang="en-ID"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Main References:</a:t>
                      </a:r>
                    </a:p>
                    <a:p>
                      <a:pPr marL="457200" indent="-457200" algn="just">
                        <a:lnSpc>
                          <a:spcPct val="100000"/>
                        </a:lnSpc>
                        <a:buFont typeface="+mj-lt"/>
                        <a:buAutoNum type="arabicPeriod"/>
                      </a:pPr>
                      <a:r>
                        <a:rPr lang="en-ID" sz="2000" b="1" kern="1200" dirty="0">
                          <a:solidFill>
                            <a:schemeClr val="dk1"/>
                          </a:solidFill>
                          <a:effectLst/>
                          <a:latin typeface="Calibri" panose="020F0502020204030204" pitchFamily="34" charset="0"/>
                          <a:ea typeface="+mn-ea"/>
                          <a:cs typeface="Times New Roman" panose="02020603050405020304" pitchFamily="18" charset="0"/>
                        </a:rPr>
                        <a:t>Perry, J. A., &amp; Perry, E. K. (2016). </a:t>
                      </a:r>
                      <a:r>
                        <a:rPr lang="en-ID" sz="2000" b="1" i="1" kern="1200" dirty="0">
                          <a:solidFill>
                            <a:schemeClr val="dk1"/>
                          </a:solidFill>
                          <a:effectLst/>
                          <a:latin typeface="Calibri" panose="020F0502020204030204" pitchFamily="34" charset="0"/>
                          <a:ea typeface="+mn-ea"/>
                          <a:cs typeface="Times New Roman" panose="02020603050405020304" pitchFamily="18" charset="0"/>
                        </a:rPr>
                        <a:t>Contemporary Society. An Introduction to Social Science</a:t>
                      </a:r>
                      <a:r>
                        <a:rPr lang="en-ID" sz="2000" b="1" kern="1200" dirty="0">
                          <a:solidFill>
                            <a:schemeClr val="dk1"/>
                          </a:solidFill>
                          <a:effectLst/>
                          <a:latin typeface="Calibri" panose="020F0502020204030204" pitchFamily="34" charset="0"/>
                          <a:ea typeface="+mn-ea"/>
                          <a:cs typeface="Times New Roman" panose="02020603050405020304" pitchFamily="18" charset="0"/>
                        </a:rPr>
                        <a:t>. Fourteenth Edition, New York: Routledge;</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a:solidFill>
                            <a:schemeClr val="dk1"/>
                          </a:solidFill>
                          <a:effectLst/>
                          <a:latin typeface="Calibri" panose="020F0502020204030204" pitchFamily="34" charset="0"/>
                          <a:ea typeface="+mn-ea"/>
                          <a:cs typeface="Times New Roman" panose="02020603050405020304" pitchFamily="18" charset="0"/>
                        </a:rPr>
                        <a:t>Hunt, E. F., &amp; Colander, D. C. (2011). </a:t>
                      </a:r>
                      <a:r>
                        <a:rPr lang="en-ID" sz="2000" b="1" i="1" kern="1200" dirty="0">
                          <a:solidFill>
                            <a:schemeClr val="dk1"/>
                          </a:solidFill>
                          <a:effectLst/>
                          <a:latin typeface="Calibri" panose="020F0502020204030204" pitchFamily="34" charset="0"/>
                          <a:ea typeface="+mn-ea"/>
                          <a:cs typeface="Times New Roman" panose="02020603050405020304" pitchFamily="18" charset="0"/>
                        </a:rPr>
                        <a:t>Social Science. An </a:t>
                      </a:r>
                      <a:r>
                        <a:rPr lang="en-ID" sz="2000" b="1" i="1" kern="1200" dirty="0" err="1">
                          <a:solidFill>
                            <a:schemeClr val="dk1"/>
                          </a:solidFill>
                          <a:effectLst/>
                          <a:latin typeface="Calibri" panose="020F0502020204030204" pitchFamily="34" charset="0"/>
                          <a:ea typeface="+mn-ea"/>
                          <a:cs typeface="Times New Roman" panose="02020603050405020304" pitchFamily="18" charset="0"/>
                        </a:rPr>
                        <a:t>lntroduction</a:t>
                      </a:r>
                      <a:r>
                        <a:rPr lang="en-ID" sz="2000" b="1" i="1" kern="1200" dirty="0">
                          <a:solidFill>
                            <a:schemeClr val="dk1"/>
                          </a:solidFill>
                          <a:effectLst/>
                          <a:latin typeface="Calibri" panose="020F0502020204030204" pitchFamily="34" charset="0"/>
                          <a:ea typeface="+mn-ea"/>
                          <a:cs typeface="Times New Roman" panose="02020603050405020304" pitchFamily="18" charset="0"/>
                        </a:rPr>
                        <a:t> to the Study of Society</a:t>
                      </a:r>
                      <a:r>
                        <a:rPr lang="en-ID" sz="2000" b="1" kern="1200" dirty="0">
                          <a:solidFill>
                            <a:schemeClr val="dk1"/>
                          </a:solidFill>
                          <a:effectLst/>
                          <a:latin typeface="Calibri" panose="020F0502020204030204" pitchFamily="34" charset="0"/>
                          <a:ea typeface="+mn-ea"/>
                          <a:cs typeface="Times New Roman" panose="02020603050405020304" pitchFamily="18" charset="0"/>
                        </a:rPr>
                        <a:t>. Fourteenth Edition, Boston: </a:t>
                      </a:r>
                      <a:r>
                        <a:rPr lang="en-ID" sz="2000" b="1" kern="1200" dirty="0" err="1">
                          <a:solidFill>
                            <a:schemeClr val="dk1"/>
                          </a:solidFill>
                          <a:effectLst/>
                          <a:latin typeface="Calibri" panose="020F0502020204030204" pitchFamily="34" charset="0"/>
                          <a:ea typeface="+mn-ea"/>
                          <a:cs typeface="Times New Roman" panose="02020603050405020304" pitchFamily="18" charset="0"/>
                        </a:rPr>
                        <a:t>Allyn</a:t>
                      </a:r>
                      <a:r>
                        <a:rPr lang="en-ID" sz="2000" b="1" kern="1200" dirty="0">
                          <a:solidFill>
                            <a:schemeClr val="dk1"/>
                          </a:solidFill>
                          <a:effectLst/>
                          <a:latin typeface="Calibri" panose="020F0502020204030204" pitchFamily="34" charset="0"/>
                          <a:ea typeface="+mn-ea"/>
                          <a:cs typeface="Times New Roman" panose="02020603050405020304" pitchFamily="18" charset="0"/>
                        </a:rPr>
                        <a:t> &amp; Bacon;</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err="1">
                          <a:solidFill>
                            <a:schemeClr val="dk1"/>
                          </a:solidFill>
                          <a:effectLst/>
                          <a:latin typeface="Calibri" panose="020F0502020204030204" pitchFamily="34" charset="0"/>
                          <a:ea typeface="+mn-ea"/>
                          <a:cs typeface="Times New Roman" panose="02020603050405020304" pitchFamily="18" charset="0"/>
                        </a:rPr>
                        <a:t>Soekanto</a:t>
                      </a:r>
                      <a:r>
                        <a:rPr lang="en-ID" sz="2000" b="1" kern="1200" dirty="0">
                          <a:solidFill>
                            <a:schemeClr val="dk1"/>
                          </a:solidFill>
                          <a:effectLst/>
                          <a:latin typeface="Calibri" panose="020F0502020204030204" pitchFamily="34" charset="0"/>
                          <a:ea typeface="+mn-ea"/>
                          <a:cs typeface="Times New Roman" panose="02020603050405020304" pitchFamily="18" charset="0"/>
                        </a:rPr>
                        <a:t>, S., &amp; </a:t>
                      </a:r>
                      <a:r>
                        <a:rPr lang="en-ID" sz="2000" b="1" kern="1200" dirty="0" err="1">
                          <a:solidFill>
                            <a:schemeClr val="dk1"/>
                          </a:solidFill>
                          <a:effectLst/>
                          <a:latin typeface="Calibri" panose="020F0502020204030204" pitchFamily="34" charset="0"/>
                          <a:ea typeface="+mn-ea"/>
                          <a:cs typeface="Times New Roman" panose="02020603050405020304" pitchFamily="18" charset="0"/>
                        </a:rPr>
                        <a:t>Sulistyowati</a:t>
                      </a:r>
                      <a:r>
                        <a:rPr lang="en-ID" sz="2000" b="1" kern="1200" dirty="0">
                          <a:solidFill>
                            <a:schemeClr val="dk1"/>
                          </a:solidFill>
                          <a:effectLst/>
                          <a:latin typeface="Calibri" panose="020F0502020204030204" pitchFamily="34" charset="0"/>
                          <a:ea typeface="+mn-ea"/>
                          <a:cs typeface="Times New Roman" panose="02020603050405020304" pitchFamily="18" charset="0"/>
                        </a:rPr>
                        <a:t>, B. (2017). </a:t>
                      </a:r>
                      <a:r>
                        <a:rPr lang="en-ID" sz="2000" b="1" i="1" kern="1200" dirty="0" err="1">
                          <a:solidFill>
                            <a:schemeClr val="dk1"/>
                          </a:solidFill>
                          <a:effectLst/>
                          <a:latin typeface="Calibri" panose="020F0502020204030204" pitchFamily="34" charset="0"/>
                          <a:ea typeface="+mn-ea"/>
                          <a:cs typeface="Times New Roman" panose="02020603050405020304" pitchFamily="18" charset="0"/>
                        </a:rPr>
                        <a:t>Sosiologi</a:t>
                      </a:r>
                      <a:r>
                        <a:rPr lang="en-ID" sz="2000" b="1" i="1" kern="1200" dirty="0">
                          <a:solidFill>
                            <a:schemeClr val="dk1"/>
                          </a:solidFill>
                          <a:effectLst/>
                          <a:latin typeface="Calibri" panose="020F0502020204030204" pitchFamily="34" charset="0"/>
                          <a:ea typeface="+mn-ea"/>
                          <a:cs typeface="Times New Roman" panose="02020603050405020304" pitchFamily="18" charset="0"/>
                        </a:rPr>
                        <a:t>. </a:t>
                      </a:r>
                      <a:r>
                        <a:rPr lang="en-ID" sz="2000" b="1" i="1" kern="1200" dirty="0" err="1">
                          <a:solidFill>
                            <a:schemeClr val="dk1"/>
                          </a:solidFill>
                          <a:effectLst/>
                          <a:latin typeface="Calibri" panose="020F0502020204030204" pitchFamily="34" charset="0"/>
                          <a:ea typeface="+mn-ea"/>
                          <a:cs typeface="Times New Roman" panose="02020603050405020304" pitchFamily="18" charset="0"/>
                        </a:rPr>
                        <a:t>Suatu</a:t>
                      </a:r>
                      <a:r>
                        <a:rPr lang="en-ID" sz="2000" b="1" i="1" kern="1200" dirty="0">
                          <a:solidFill>
                            <a:schemeClr val="dk1"/>
                          </a:solidFill>
                          <a:effectLst/>
                          <a:latin typeface="Calibri" panose="020F0502020204030204" pitchFamily="34" charset="0"/>
                          <a:ea typeface="+mn-ea"/>
                          <a:cs typeface="Times New Roman" panose="02020603050405020304" pitchFamily="18" charset="0"/>
                        </a:rPr>
                        <a:t> </a:t>
                      </a:r>
                      <a:r>
                        <a:rPr lang="en-ID" sz="2000" b="1" i="1" kern="1200" dirty="0" err="1">
                          <a:solidFill>
                            <a:schemeClr val="dk1"/>
                          </a:solidFill>
                          <a:effectLst/>
                          <a:latin typeface="Calibri" panose="020F0502020204030204" pitchFamily="34" charset="0"/>
                          <a:ea typeface="+mn-ea"/>
                          <a:cs typeface="Times New Roman" panose="02020603050405020304" pitchFamily="18" charset="0"/>
                        </a:rPr>
                        <a:t>Pengantar</a:t>
                      </a:r>
                      <a:r>
                        <a:rPr lang="en-ID" sz="2000" b="1" kern="1200" dirty="0">
                          <a:solidFill>
                            <a:schemeClr val="dk1"/>
                          </a:solidFill>
                          <a:effectLst/>
                          <a:latin typeface="Calibri" panose="020F0502020204030204" pitchFamily="34" charset="0"/>
                          <a:ea typeface="+mn-ea"/>
                          <a:cs typeface="Times New Roman" panose="02020603050405020304" pitchFamily="18" charset="0"/>
                        </a:rPr>
                        <a:t>. </a:t>
                      </a:r>
                      <a:r>
                        <a:rPr lang="en-ID" sz="2000" b="1" kern="1200" dirty="0" err="1">
                          <a:solidFill>
                            <a:schemeClr val="dk1"/>
                          </a:solidFill>
                          <a:effectLst/>
                          <a:latin typeface="Calibri" panose="020F0502020204030204" pitchFamily="34" charset="0"/>
                          <a:ea typeface="+mn-ea"/>
                          <a:cs typeface="Times New Roman" panose="02020603050405020304" pitchFamily="18" charset="0"/>
                        </a:rPr>
                        <a:t>Edisi</a:t>
                      </a:r>
                      <a:r>
                        <a:rPr lang="en-ID" sz="2000" b="1" kern="1200" dirty="0">
                          <a:solidFill>
                            <a:schemeClr val="dk1"/>
                          </a:solidFill>
                          <a:effectLst/>
                          <a:latin typeface="Calibri" panose="020F0502020204030204" pitchFamily="34" charset="0"/>
                          <a:ea typeface="+mn-ea"/>
                          <a:cs typeface="Times New Roman" panose="02020603050405020304" pitchFamily="18" charset="0"/>
                        </a:rPr>
                        <a:t> </a:t>
                      </a:r>
                      <a:r>
                        <a:rPr lang="en-ID" sz="2000" b="1" kern="1200" dirty="0" err="1">
                          <a:solidFill>
                            <a:schemeClr val="dk1"/>
                          </a:solidFill>
                          <a:effectLst/>
                          <a:latin typeface="Calibri" panose="020F0502020204030204" pitchFamily="34" charset="0"/>
                          <a:ea typeface="+mn-ea"/>
                          <a:cs typeface="Times New Roman" panose="02020603050405020304" pitchFamily="18" charset="0"/>
                        </a:rPr>
                        <a:t>Revisi</a:t>
                      </a:r>
                      <a:r>
                        <a:rPr lang="en-ID" sz="2000" b="1" kern="1200" dirty="0">
                          <a:solidFill>
                            <a:schemeClr val="dk1"/>
                          </a:solidFill>
                          <a:effectLst/>
                          <a:latin typeface="Calibri" panose="020F0502020204030204" pitchFamily="34" charset="0"/>
                          <a:ea typeface="+mn-ea"/>
                          <a:cs typeface="Times New Roman" panose="02020603050405020304" pitchFamily="18" charset="0"/>
                        </a:rPr>
                        <a:t>. Jakarta: </a:t>
                      </a:r>
                      <a:r>
                        <a:rPr lang="en-ID" sz="2000" b="1" kern="1200" dirty="0" err="1">
                          <a:solidFill>
                            <a:schemeClr val="dk1"/>
                          </a:solidFill>
                          <a:effectLst/>
                          <a:latin typeface="Calibri" panose="020F0502020204030204" pitchFamily="34" charset="0"/>
                          <a:ea typeface="+mn-ea"/>
                          <a:cs typeface="Times New Roman" panose="02020603050405020304" pitchFamily="18" charset="0"/>
                        </a:rPr>
                        <a:t>Rajawali</a:t>
                      </a:r>
                      <a:r>
                        <a:rPr lang="en-ID" sz="2000" b="1" kern="1200" dirty="0">
                          <a:solidFill>
                            <a:schemeClr val="dk1"/>
                          </a:solidFill>
                          <a:effectLst/>
                          <a:latin typeface="Calibri" panose="020F0502020204030204" pitchFamily="34" charset="0"/>
                          <a:ea typeface="+mn-ea"/>
                          <a:cs typeface="Times New Roman" panose="02020603050405020304" pitchFamily="18" charset="0"/>
                        </a:rPr>
                        <a:t> Press;</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err="1">
                          <a:solidFill>
                            <a:schemeClr val="dk1"/>
                          </a:solidFill>
                          <a:effectLst/>
                          <a:latin typeface="Calibri" panose="020F0502020204030204" pitchFamily="34" charset="0"/>
                          <a:ea typeface="+mn-ea"/>
                          <a:cs typeface="Times New Roman" panose="02020603050405020304" pitchFamily="18" charset="0"/>
                        </a:rPr>
                        <a:t>Koentjaraningrat</a:t>
                      </a:r>
                      <a:r>
                        <a:rPr lang="en-ID" sz="2000" b="1" kern="1200" dirty="0">
                          <a:solidFill>
                            <a:schemeClr val="dk1"/>
                          </a:solidFill>
                          <a:effectLst/>
                          <a:latin typeface="Calibri" panose="020F0502020204030204" pitchFamily="34" charset="0"/>
                          <a:ea typeface="+mn-ea"/>
                          <a:cs typeface="Times New Roman" panose="02020603050405020304" pitchFamily="18" charset="0"/>
                        </a:rPr>
                        <a:t>, 2016, </a:t>
                      </a:r>
                      <a:r>
                        <a:rPr lang="en-ID" sz="2000" b="1" i="1" kern="1200" dirty="0" err="1">
                          <a:solidFill>
                            <a:schemeClr val="dk1"/>
                          </a:solidFill>
                          <a:effectLst/>
                          <a:latin typeface="Calibri" panose="020F0502020204030204" pitchFamily="34" charset="0"/>
                          <a:ea typeface="+mn-ea"/>
                          <a:cs typeface="Times New Roman" panose="02020603050405020304" pitchFamily="18" charset="0"/>
                        </a:rPr>
                        <a:t>Pengantar</a:t>
                      </a:r>
                      <a:r>
                        <a:rPr lang="en-ID" sz="2000" b="1" i="1" kern="1200" dirty="0">
                          <a:solidFill>
                            <a:schemeClr val="dk1"/>
                          </a:solidFill>
                          <a:effectLst/>
                          <a:latin typeface="Calibri" panose="020F0502020204030204" pitchFamily="34" charset="0"/>
                          <a:ea typeface="+mn-ea"/>
                          <a:cs typeface="Times New Roman" panose="02020603050405020304" pitchFamily="18" charset="0"/>
                        </a:rPr>
                        <a:t> </a:t>
                      </a:r>
                      <a:r>
                        <a:rPr lang="en-ID" sz="2000" b="1" i="1" kern="1200" dirty="0" err="1">
                          <a:solidFill>
                            <a:schemeClr val="dk1"/>
                          </a:solidFill>
                          <a:effectLst/>
                          <a:latin typeface="Calibri" panose="020F0502020204030204" pitchFamily="34" charset="0"/>
                          <a:ea typeface="+mn-ea"/>
                          <a:cs typeface="Times New Roman" panose="02020603050405020304" pitchFamily="18" charset="0"/>
                        </a:rPr>
                        <a:t>Ilmu</a:t>
                      </a:r>
                      <a:r>
                        <a:rPr lang="en-ID" sz="2000" b="1" i="1" kern="1200" dirty="0">
                          <a:solidFill>
                            <a:schemeClr val="dk1"/>
                          </a:solidFill>
                          <a:effectLst/>
                          <a:latin typeface="Calibri" panose="020F0502020204030204" pitchFamily="34" charset="0"/>
                          <a:ea typeface="+mn-ea"/>
                          <a:cs typeface="Times New Roman" panose="02020603050405020304" pitchFamily="18" charset="0"/>
                        </a:rPr>
                        <a:t> </a:t>
                      </a:r>
                      <a:r>
                        <a:rPr lang="en-ID" sz="2000" b="1" i="1" kern="1200" dirty="0" err="1">
                          <a:solidFill>
                            <a:schemeClr val="dk1"/>
                          </a:solidFill>
                          <a:effectLst/>
                          <a:latin typeface="Calibri" panose="020F0502020204030204" pitchFamily="34" charset="0"/>
                          <a:ea typeface="+mn-ea"/>
                          <a:cs typeface="Times New Roman" panose="02020603050405020304" pitchFamily="18" charset="0"/>
                        </a:rPr>
                        <a:t>Antropologi</a:t>
                      </a:r>
                      <a:r>
                        <a:rPr lang="en-ID" sz="2000" b="1" kern="1200" dirty="0">
                          <a:solidFill>
                            <a:schemeClr val="dk1"/>
                          </a:solidFill>
                          <a:effectLst/>
                          <a:latin typeface="Calibri" panose="020F0502020204030204" pitchFamily="34" charset="0"/>
                          <a:ea typeface="+mn-ea"/>
                          <a:cs typeface="Times New Roman" panose="02020603050405020304" pitchFamily="18" charset="0"/>
                        </a:rPr>
                        <a:t>, Jakarta: </a:t>
                      </a:r>
                      <a:r>
                        <a:rPr lang="en-ID" sz="2000" b="1" kern="1200" dirty="0" err="1">
                          <a:solidFill>
                            <a:schemeClr val="dk1"/>
                          </a:solidFill>
                          <a:effectLst/>
                          <a:latin typeface="Calibri" panose="020F0502020204030204" pitchFamily="34" charset="0"/>
                          <a:ea typeface="+mn-ea"/>
                          <a:cs typeface="Times New Roman" panose="02020603050405020304" pitchFamily="18" charset="0"/>
                        </a:rPr>
                        <a:t>Rineka</a:t>
                      </a:r>
                      <a:r>
                        <a:rPr lang="en-ID" sz="2000" b="1" kern="1200" dirty="0">
                          <a:solidFill>
                            <a:schemeClr val="dk1"/>
                          </a:solidFill>
                          <a:effectLst/>
                          <a:latin typeface="Calibri" panose="020F0502020204030204" pitchFamily="34" charset="0"/>
                          <a:ea typeface="+mn-ea"/>
                          <a:cs typeface="Times New Roman" panose="02020603050405020304" pitchFamily="18" charset="0"/>
                        </a:rPr>
                        <a:t> </a:t>
                      </a:r>
                      <a:r>
                        <a:rPr lang="en-ID" sz="2000" b="1" kern="1200" dirty="0" err="1">
                          <a:solidFill>
                            <a:schemeClr val="dk1"/>
                          </a:solidFill>
                          <a:effectLst/>
                          <a:latin typeface="Calibri" panose="020F0502020204030204" pitchFamily="34" charset="0"/>
                          <a:ea typeface="+mn-ea"/>
                          <a:cs typeface="Times New Roman" panose="02020603050405020304" pitchFamily="18" charset="0"/>
                        </a:rPr>
                        <a:t>Cipta</a:t>
                      </a:r>
                      <a:r>
                        <a:rPr lang="en-ID" sz="2000" b="1" kern="1200" dirty="0">
                          <a:solidFill>
                            <a:schemeClr val="dk1"/>
                          </a:solidFill>
                          <a:effectLst/>
                          <a:latin typeface="Calibri" panose="020F0502020204030204" pitchFamily="34" charset="0"/>
                          <a:ea typeface="+mn-ea"/>
                          <a:cs typeface="Times New Roman" panose="02020603050405020304" pitchFamily="18" charset="0"/>
                        </a:rPr>
                        <a:t>.</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endParaRPr lang="en-ID" sz="2000" b="1" kern="1200" dirty="0">
                        <a:solidFill>
                          <a:schemeClr val="dk1"/>
                        </a:solidFill>
                        <a:effectLst/>
                        <a:latin typeface="Calibri" panose="020F0502020204030204" pitchFamily="34"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 typeface="+mj-lt"/>
                        <a:buNone/>
                        <a:tabLst/>
                        <a:defRPr/>
                      </a:pPr>
                      <a:r>
                        <a:rPr lang="en-ID" sz="2000" b="1" kern="1200" dirty="0">
                          <a:solidFill>
                            <a:srgbClr val="FF0000"/>
                          </a:solidFill>
                          <a:effectLst/>
                          <a:latin typeface="Calibri" panose="020F0502020204030204" pitchFamily="34" charset="0"/>
                          <a:ea typeface="+mn-ea"/>
                          <a:cs typeface="Times New Roman" panose="02020603050405020304" pitchFamily="18" charset="0"/>
                        </a:rPr>
                        <a:t>Other References:</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a:solidFill>
                            <a:schemeClr val="dk1"/>
                          </a:solidFill>
                          <a:effectLst/>
                          <a:latin typeface="Calibri" panose="020F0502020204030204" pitchFamily="34" charset="0"/>
                          <a:ea typeface="+mn-ea"/>
                          <a:cs typeface="Times New Roman" panose="02020603050405020304" pitchFamily="18" charset="0"/>
                        </a:rPr>
                        <a:t>Giddens, A. Revised and updated with Sutton, </a:t>
                      </a:r>
                      <a:r>
                        <a:rPr lang="en-ID" sz="2000" b="1" kern="1200" dirty="0">
                          <a:solidFill>
                            <a:schemeClr val="dk1"/>
                          </a:solidFill>
                          <a:effectLst/>
                          <a:latin typeface="+mn-lt"/>
                          <a:ea typeface="+mn-ea"/>
                          <a:cs typeface="+mn-cs"/>
                        </a:rPr>
                        <a:t>P. W. (2009). </a:t>
                      </a:r>
                      <a:r>
                        <a:rPr lang="en-ID" sz="2000" b="1" i="1" kern="1200" dirty="0">
                          <a:solidFill>
                            <a:schemeClr val="dk1"/>
                          </a:solidFill>
                          <a:effectLst/>
                          <a:latin typeface="Calibri" panose="020F0502020204030204" pitchFamily="34" charset="0"/>
                          <a:ea typeface="+mn-ea"/>
                          <a:cs typeface="Times New Roman" panose="02020603050405020304" pitchFamily="18" charset="0"/>
                        </a:rPr>
                        <a:t>Sociology</a:t>
                      </a:r>
                      <a:r>
                        <a:rPr lang="en-ID" sz="2000" b="1" kern="1200" dirty="0">
                          <a:solidFill>
                            <a:schemeClr val="dk1"/>
                          </a:solidFill>
                          <a:effectLst/>
                          <a:latin typeface="Calibri" panose="020F0502020204030204" pitchFamily="34" charset="0"/>
                          <a:ea typeface="+mn-ea"/>
                          <a:cs typeface="Times New Roman" panose="02020603050405020304" pitchFamily="18" charset="0"/>
                        </a:rPr>
                        <a:t>, Sixth Edition, Cambridge: Polity Press;</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a:solidFill>
                            <a:schemeClr val="dk1"/>
                          </a:solidFill>
                          <a:effectLst/>
                          <a:latin typeface="Calibri" panose="020F0502020204030204" pitchFamily="34" charset="0"/>
                          <a:ea typeface="+mn-ea"/>
                          <a:cs typeface="Times New Roman" panose="02020603050405020304" pitchFamily="18" charset="0"/>
                        </a:rPr>
                        <a:t>Harrison, B. C. (2011). </a:t>
                      </a:r>
                      <a:r>
                        <a:rPr lang="en-ID" sz="2000" b="1" i="1" kern="1200" dirty="0">
                          <a:solidFill>
                            <a:schemeClr val="dk1"/>
                          </a:solidFill>
                          <a:effectLst/>
                          <a:latin typeface="Calibri" panose="020F0502020204030204" pitchFamily="34" charset="0"/>
                          <a:ea typeface="+mn-ea"/>
                          <a:cs typeface="Times New Roman" panose="02020603050405020304" pitchFamily="18" charset="0"/>
                        </a:rPr>
                        <a:t>Power and Society. An Introduction To The Social Sciences</a:t>
                      </a:r>
                      <a:r>
                        <a:rPr lang="en-ID" sz="2000" b="1" kern="1200" dirty="0">
                          <a:solidFill>
                            <a:schemeClr val="dk1"/>
                          </a:solidFill>
                          <a:effectLst/>
                          <a:latin typeface="Calibri" panose="020F0502020204030204" pitchFamily="34" charset="0"/>
                          <a:ea typeface="+mn-ea"/>
                          <a:cs typeface="Times New Roman" panose="02020603050405020304" pitchFamily="18" charset="0"/>
                        </a:rPr>
                        <a:t>, Twelfth Edition, Boston: Wadsworth, Cengage Learning;</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a:solidFill>
                            <a:schemeClr val="dk1"/>
                          </a:solidFill>
                          <a:effectLst/>
                          <a:latin typeface="Calibri" panose="020F0502020204030204" pitchFamily="34" charset="0"/>
                          <a:ea typeface="+mn-ea"/>
                          <a:cs typeface="Times New Roman" panose="02020603050405020304" pitchFamily="18" charset="0"/>
                        </a:rPr>
                        <a:t>Nanda, S., &amp; Warms, R. L. (2018). </a:t>
                      </a:r>
                      <a:r>
                        <a:rPr lang="en-ID" sz="2000" b="1" i="1" kern="1200" dirty="0">
                          <a:solidFill>
                            <a:schemeClr val="dk1"/>
                          </a:solidFill>
                          <a:effectLst/>
                          <a:latin typeface="Calibri" panose="020F0502020204030204" pitchFamily="34" charset="0"/>
                          <a:ea typeface="+mn-ea"/>
                          <a:cs typeface="Times New Roman" panose="02020603050405020304" pitchFamily="18" charset="0"/>
                        </a:rPr>
                        <a:t>Culture Counts. A Concise Introduction to Cultural Anthropology</a:t>
                      </a:r>
                      <a:r>
                        <a:rPr lang="en-ID" sz="2000" b="1" kern="1200" dirty="0">
                          <a:solidFill>
                            <a:schemeClr val="dk1"/>
                          </a:solidFill>
                          <a:effectLst/>
                          <a:latin typeface="Calibri" panose="020F0502020204030204" pitchFamily="34" charset="0"/>
                          <a:ea typeface="+mn-ea"/>
                          <a:cs typeface="Times New Roman" panose="02020603050405020304" pitchFamily="18" charset="0"/>
                        </a:rPr>
                        <a:t>, Fourth Edition, Boston: Cengage Learning;</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a:solidFill>
                            <a:schemeClr val="dk1"/>
                          </a:solidFill>
                          <a:effectLst/>
                          <a:latin typeface="Calibri" panose="020F0502020204030204" pitchFamily="34" charset="0"/>
                          <a:ea typeface="+mn-ea"/>
                          <a:cs typeface="Times New Roman" panose="02020603050405020304" pitchFamily="18" charset="0"/>
                        </a:rPr>
                        <a:t>OpenStax College. (2017). </a:t>
                      </a:r>
                      <a:r>
                        <a:rPr lang="en-ID" sz="2000" b="1" i="1" kern="1200" dirty="0">
                          <a:solidFill>
                            <a:schemeClr val="dk1"/>
                          </a:solidFill>
                          <a:effectLst/>
                          <a:latin typeface="Calibri" panose="020F0502020204030204" pitchFamily="34" charset="0"/>
                          <a:ea typeface="+mn-ea"/>
                          <a:cs typeface="Times New Roman" panose="02020603050405020304" pitchFamily="18" charset="0"/>
                        </a:rPr>
                        <a:t>Introduction to Sociology</a:t>
                      </a:r>
                      <a:r>
                        <a:rPr lang="en-ID" sz="2000" b="1" kern="1200" dirty="0">
                          <a:solidFill>
                            <a:schemeClr val="dk1"/>
                          </a:solidFill>
                          <a:effectLst/>
                          <a:latin typeface="Calibri" panose="020F0502020204030204" pitchFamily="34" charset="0"/>
                          <a:ea typeface="+mn-ea"/>
                          <a:cs typeface="Times New Roman" panose="02020603050405020304" pitchFamily="18" charset="0"/>
                        </a:rPr>
                        <a:t>, Second Edition, Houston: Rice University;</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err="1">
                          <a:solidFill>
                            <a:schemeClr val="dk1"/>
                          </a:solidFill>
                          <a:effectLst/>
                          <a:latin typeface="Calibri" panose="020F0502020204030204" pitchFamily="34" charset="0"/>
                          <a:ea typeface="+mn-ea"/>
                          <a:cs typeface="Times New Roman" panose="02020603050405020304" pitchFamily="18" charset="0"/>
                        </a:rPr>
                        <a:t>Oswell</a:t>
                      </a:r>
                      <a:r>
                        <a:rPr lang="en-ID" sz="2000" b="1" kern="1200" dirty="0">
                          <a:solidFill>
                            <a:schemeClr val="dk1"/>
                          </a:solidFill>
                          <a:effectLst/>
                          <a:latin typeface="Calibri" panose="020F0502020204030204" pitchFamily="34" charset="0"/>
                          <a:ea typeface="+mn-ea"/>
                          <a:cs typeface="Times New Roman" panose="02020603050405020304" pitchFamily="18" charset="0"/>
                        </a:rPr>
                        <a:t>, D. (2006). </a:t>
                      </a:r>
                      <a:r>
                        <a:rPr lang="en-ID" sz="2000" b="1" i="1" kern="1200" dirty="0">
                          <a:solidFill>
                            <a:schemeClr val="dk1"/>
                          </a:solidFill>
                          <a:effectLst/>
                          <a:latin typeface="Calibri" panose="020F0502020204030204" pitchFamily="34" charset="0"/>
                          <a:ea typeface="+mn-ea"/>
                          <a:cs typeface="Times New Roman" panose="02020603050405020304" pitchFamily="18" charset="0"/>
                        </a:rPr>
                        <a:t>Culture and Society. An Introduction to Cultural Studies</a:t>
                      </a:r>
                      <a:r>
                        <a:rPr lang="en-ID" sz="2000" b="1" kern="1200" dirty="0">
                          <a:solidFill>
                            <a:schemeClr val="dk1"/>
                          </a:solidFill>
                          <a:effectLst/>
                          <a:latin typeface="Calibri" panose="020F0502020204030204" pitchFamily="34" charset="0"/>
                          <a:ea typeface="+mn-ea"/>
                          <a:cs typeface="Times New Roman" panose="02020603050405020304" pitchFamily="18" charset="0"/>
                        </a:rPr>
                        <a:t>, London: SAGE Publications Ltd;</a:t>
                      </a:r>
                    </a:p>
                    <a:p>
                      <a:pPr marL="457200" marR="0" lvl="0" indent="-457200" algn="just" defTabSz="457200" rtl="0" eaLnBrk="1" fontAlgn="auto" latinLnBrk="0" hangingPunct="1">
                        <a:lnSpc>
                          <a:spcPct val="100000"/>
                        </a:lnSpc>
                        <a:spcBef>
                          <a:spcPts val="0"/>
                        </a:spcBef>
                        <a:spcAft>
                          <a:spcPts val="0"/>
                        </a:spcAft>
                        <a:buClrTx/>
                        <a:buSzTx/>
                        <a:buFont typeface="+mj-lt"/>
                        <a:buAutoNum type="arabicPeriod"/>
                        <a:tabLst/>
                        <a:defRPr/>
                      </a:pPr>
                      <a:r>
                        <a:rPr lang="en-ID" sz="2000" b="1" kern="1200" dirty="0" err="1">
                          <a:solidFill>
                            <a:schemeClr val="dk1"/>
                          </a:solidFill>
                          <a:effectLst/>
                          <a:latin typeface="Calibri" panose="020F0502020204030204" pitchFamily="34" charset="0"/>
                          <a:ea typeface="+mn-ea"/>
                          <a:cs typeface="Times New Roman" panose="02020603050405020304" pitchFamily="18" charset="0"/>
                        </a:rPr>
                        <a:t>Stolley</a:t>
                      </a:r>
                      <a:r>
                        <a:rPr lang="en-ID" sz="2000" b="1" kern="1200" dirty="0">
                          <a:solidFill>
                            <a:schemeClr val="dk1"/>
                          </a:solidFill>
                          <a:effectLst/>
                          <a:latin typeface="Calibri" panose="020F0502020204030204" pitchFamily="34" charset="0"/>
                          <a:ea typeface="+mn-ea"/>
                          <a:cs typeface="Times New Roman" panose="02020603050405020304" pitchFamily="18" charset="0"/>
                        </a:rPr>
                        <a:t>, K. S. (2005). </a:t>
                      </a:r>
                      <a:r>
                        <a:rPr lang="en-ID" sz="2000" b="1" i="1" kern="1200" dirty="0">
                          <a:solidFill>
                            <a:schemeClr val="dk1"/>
                          </a:solidFill>
                          <a:effectLst/>
                          <a:latin typeface="Calibri" panose="020F0502020204030204" pitchFamily="34" charset="0"/>
                          <a:ea typeface="+mn-ea"/>
                          <a:cs typeface="Times New Roman" panose="02020603050405020304" pitchFamily="18" charset="0"/>
                        </a:rPr>
                        <a:t>The Basics of Sociology</a:t>
                      </a:r>
                      <a:r>
                        <a:rPr lang="en-ID" sz="2000" b="1" kern="1200" dirty="0">
                          <a:solidFill>
                            <a:schemeClr val="dk1"/>
                          </a:solidFill>
                          <a:effectLst/>
                          <a:latin typeface="Calibri" panose="020F0502020204030204" pitchFamily="34" charset="0"/>
                          <a:ea typeface="+mn-ea"/>
                          <a:cs typeface="Times New Roman" panose="02020603050405020304" pitchFamily="18" charset="0"/>
                        </a:rPr>
                        <a:t>, Westport, Connecticut: Greenwood Press.</a:t>
                      </a:r>
                    </a:p>
                  </a:txBody>
                  <a:tcPr marL="114300" marR="114300" marT="0" marB="0">
                    <a:noFill/>
                  </a:tcPr>
                </a:tc>
                <a:extLst>
                  <a:ext uri="{0D108BD9-81ED-4DB2-BD59-A6C34878D82A}">
                    <a16:rowId xmlns:a16="http://schemas.microsoft.com/office/drawing/2014/main" val="1396906617"/>
                  </a:ext>
                </a:extLst>
              </a:tr>
            </a:tbl>
          </a:graphicData>
        </a:graphic>
      </p:graphicFrame>
    </p:spTree>
    <p:extLst>
      <p:ext uri="{BB962C8B-B14F-4D97-AF65-F5344CB8AC3E}">
        <p14:creationId xmlns:p14="http://schemas.microsoft.com/office/powerpoint/2010/main" val="24589792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18081-2F61-DD45-A9F7-ED85FC34AEDE}"/>
              </a:ext>
            </a:extLst>
          </p:cNvPr>
          <p:cNvSpPr>
            <a:spLocks noGrp="1"/>
          </p:cNvSpPr>
          <p:nvPr>
            <p:ph type="title"/>
          </p:nvPr>
        </p:nvSpPr>
        <p:spPr>
          <a:xfrm>
            <a:off x="188685" y="14510"/>
            <a:ext cx="12003315" cy="1201104"/>
          </a:xfrm>
        </p:spPr>
        <p:txBody>
          <a:bodyPr anchor="ctr">
            <a:noAutofit/>
          </a:bodyPr>
          <a:lstStyle/>
          <a:p>
            <a:pPr algn="ctr"/>
            <a:r>
              <a:rPr lang="en-ID" b="1" dirty="0"/>
              <a:t>Relationship of Social Sciences to Arts and Humanities</a:t>
            </a:r>
            <a:endParaRPr lang="en-US" b="1" dirty="0"/>
          </a:p>
        </p:txBody>
      </p:sp>
      <p:graphicFrame>
        <p:nvGraphicFramePr>
          <p:cNvPr id="6" name="Content Placeholder 5">
            <a:extLst>
              <a:ext uri="{FF2B5EF4-FFF2-40B4-BE49-F238E27FC236}">
                <a16:creationId xmlns:a16="http://schemas.microsoft.com/office/drawing/2014/main" id="{D093B142-B307-524A-8C21-C244F579113E}"/>
              </a:ext>
            </a:extLst>
          </p:cNvPr>
          <p:cNvGraphicFramePr>
            <a:graphicFrameLocks noGrp="1"/>
          </p:cNvGraphicFramePr>
          <p:nvPr>
            <p:ph idx="1"/>
            <p:extLst>
              <p:ext uri="{D42A27DB-BD31-4B8C-83A1-F6EECF244321}">
                <p14:modId xmlns:p14="http://schemas.microsoft.com/office/powerpoint/2010/main" val="785952858"/>
              </p:ext>
            </p:extLst>
          </p:nvPr>
        </p:nvGraphicFramePr>
        <p:xfrm>
          <a:off x="188686" y="1295400"/>
          <a:ext cx="11872685" cy="5548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32627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F9D8-5E36-9D1A-1D88-2D3565C694CA}"/>
              </a:ext>
            </a:extLst>
          </p:cNvPr>
          <p:cNvSpPr>
            <a:spLocks noGrp="1"/>
          </p:cNvSpPr>
          <p:nvPr>
            <p:ph type="title"/>
          </p:nvPr>
        </p:nvSpPr>
        <p:spPr>
          <a:xfrm>
            <a:off x="161365" y="0"/>
            <a:ext cx="12030635" cy="1258645"/>
          </a:xfrm>
        </p:spPr>
        <p:txBody>
          <a:bodyPr/>
          <a:lstStyle/>
          <a:p>
            <a:pPr algn="ctr"/>
            <a:r>
              <a:rPr lang="en-ID" b="1" dirty="0"/>
              <a:t>Various Challenges that Social Sciences Must Answer in the Future</a:t>
            </a:r>
            <a:endParaRPr lang="en-US" b="1" dirty="0"/>
          </a:p>
        </p:txBody>
      </p:sp>
      <p:sp>
        <p:nvSpPr>
          <p:cNvPr id="3" name="Content Placeholder 2">
            <a:extLst>
              <a:ext uri="{FF2B5EF4-FFF2-40B4-BE49-F238E27FC236}">
                <a16:creationId xmlns:a16="http://schemas.microsoft.com/office/drawing/2014/main" id="{3766A7FC-E117-7348-5E17-91725AAF47A4}"/>
              </a:ext>
            </a:extLst>
          </p:cNvPr>
          <p:cNvSpPr>
            <a:spLocks noGrp="1"/>
          </p:cNvSpPr>
          <p:nvPr>
            <p:ph idx="1"/>
          </p:nvPr>
        </p:nvSpPr>
        <p:spPr>
          <a:xfrm>
            <a:off x="161365" y="1183341"/>
            <a:ext cx="11869270" cy="5674659"/>
          </a:xfrm>
        </p:spPr>
        <p:txBody>
          <a:bodyPr>
            <a:noAutofit/>
          </a:bodyPr>
          <a:lstStyle/>
          <a:p>
            <a:pPr algn="just">
              <a:spcBef>
                <a:spcPts val="0"/>
              </a:spcBef>
            </a:pPr>
            <a:r>
              <a:rPr lang="en-ID" sz="2400" b="1" dirty="0"/>
              <a:t>Globalization and its effects </a:t>
            </a:r>
          </a:p>
          <a:p>
            <a:pPr algn="just">
              <a:spcBef>
                <a:spcPts val="0"/>
              </a:spcBef>
            </a:pPr>
            <a:r>
              <a:rPr lang="en-ID" sz="2400" b="1" dirty="0"/>
              <a:t>Digitalization of society, cyber society and cyberspace issues, such as cybersecurity, cybercrime, cyberterrorism, cyberattacks, and artificial intelligence </a:t>
            </a:r>
          </a:p>
          <a:p>
            <a:pPr algn="just">
              <a:spcBef>
                <a:spcPts val="0"/>
              </a:spcBef>
            </a:pPr>
            <a:r>
              <a:rPr lang="en-ID" sz="2400" b="1" dirty="0"/>
              <a:t>Transnational organized crime issues, such as trafficking in illicit drugs, people smuggling and human trafficking, illicit trade in firearms, trafficking in natural resources, illegal trade in wildlife, sea piracy, corruption, money laundering, terrorism. </a:t>
            </a:r>
          </a:p>
          <a:p>
            <a:pPr algn="just">
              <a:spcBef>
                <a:spcPts val="0"/>
              </a:spcBef>
            </a:pPr>
            <a:r>
              <a:rPr lang="en-ID" sz="2400" b="1" dirty="0"/>
              <a:t>Environmental issues, such as global warming and climate change </a:t>
            </a:r>
          </a:p>
          <a:p>
            <a:pPr algn="just">
              <a:spcBef>
                <a:spcPts val="0"/>
              </a:spcBef>
            </a:pPr>
            <a:r>
              <a:rPr lang="en-ID" sz="2400" b="1" dirty="0"/>
              <a:t>Identity issues surrounding feminism and LGBT </a:t>
            </a:r>
          </a:p>
          <a:p>
            <a:pPr algn="just">
              <a:spcBef>
                <a:spcPts val="0"/>
              </a:spcBef>
            </a:pPr>
            <a:r>
              <a:rPr lang="en-ID" sz="2400" b="1" dirty="0"/>
              <a:t>Health issues, such as health access and infrastructure, pandemic, endemic </a:t>
            </a:r>
          </a:p>
          <a:p>
            <a:pPr algn="just">
              <a:spcBef>
                <a:spcPts val="0"/>
              </a:spcBef>
            </a:pPr>
            <a:r>
              <a:rPr lang="en-ID" sz="2400" b="1" dirty="0"/>
              <a:t>Are our economic, political, socio-cultural and security conditions, at the local, national, regional and global levels, okay? How to understand the various differences in various aspects, economic, political, socio-cultural and our security, at the local, national, regional and global levels?</a:t>
            </a:r>
            <a:endParaRPr lang="en-US" sz="2250" b="1" dirty="0"/>
          </a:p>
        </p:txBody>
      </p:sp>
    </p:spTree>
    <p:extLst>
      <p:ext uri="{BB962C8B-B14F-4D97-AF65-F5344CB8AC3E}">
        <p14:creationId xmlns:p14="http://schemas.microsoft.com/office/powerpoint/2010/main" val="1612096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810E-ACB1-9642-BD27-4F96B8E2E380}"/>
              </a:ext>
            </a:extLst>
          </p:cNvPr>
          <p:cNvSpPr>
            <a:spLocks noGrp="1"/>
          </p:cNvSpPr>
          <p:nvPr>
            <p:ph type="title"/>
          </p:nvPr>
        </p:nvSpPr>
        <p:spPr>
          <a:xfrm>
            <a:off x="0" y="0"/>
            <a:ext cx="12191999" cy="6858000"/>
          </a:xfrm>
        </p:spPr>
        <p:txBody>
          <a:bodyPr anchor="ctr">
            <a:normAutofit/>
          </a:bodyPr>
          <a:lstStyle/>
          <a:p>
            <a:pPr algn="ctr"/>
            <a:r>
              <a:rPr lang="en-US" sz="6000" b="1" dirty="0">
                <a:solidFill>
                  <a:srgbClr val="0432FF"/>
                </a:solidFill>
              </a:rPr>
              <a:t>04</a:t>
            </a:r>
            <a:br>
              <a:rPr lang="en-US" sz="6000" b="1" dirty="0"/>
            </a:br>
            <a:r>
              <a:rPr lang="en-ID" sz="6000" b="1" dirty="0">
                <a:solidFill>
                  <a:srgbClr val="00D0C4"/>
                </a:solidFill>
              </a:rPr>
              <a:t>Fields</a:t>
            </a:r>
            <a:r>
              <a:rPr lang="en-ID" sz="3600" dirty="0"/>
              <a:t> </a:t>
            </a:r>
            <a:r>
              <a:rPr lang="en-ID" sz="6000" b="1" dirty="0">
                <a:solidFill>
                  <a:srgbClr val="00D0C4"/>
                </a:solidFill>
              </a:rPr>
              <a:t>of Social Sciences and Their Careers</a:t>
            </a:r>
            <a:endParaRPr lang="en-US" sz="6000" b="1" dirty="0">
              <a:solidFill>
                <a:srgbClr val="00D0C4"/>
              </a:solidFill>
            </a:endParaRPr>
          </a:p>
        </p:txBody>
      </p:sp>
    </p:spTree>
    <p:extLst>
      <p:ext uri="{BB962C8B-B14F-4D97-AF65-F5344CB8AC3E}">
        <p14:creationId xmlns:p14="http://schemas.microsoft.com/office/powerpoint/2010/main" val="37981444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FBD03-D488-4445-9A43-E966A7CB2419}"/>
              </a:ext>
            </a:extLst>
          </p:cNvPr>
          <p:cNvSpPr>
            <a:spLocks noGrp="1"/>
          </p:cNvSpPr>
          <p:nvPr>
            <p:ph type="title"/>
          </p:nvPr>
        </p:nvSpPr>
        <p:spPr>
          <a:xfrm>
            <a:off x="188686" y="14511"/>
            <a:ext cx="12003314" cy="1201103"/>
          </a:xfrm>
        </p:spPr>
        <p:txBody>
          <a:bodyPr anchor="ctr">
            <a:normAutofit/>
          </a:bodyPr>
          <a:lstStyle/>
          <a:p>
            <a:pPr algn="ctr"/>
            <a:r>
              <a:rPr lang="en-ID" b="1" dirty="0"/>
              <a:t>Various Disciplines of Social Sciences</a:t>
            </a:r>
            <a:endParaRPr lang="en-US" b="1" dirty="0"/>
          </a:p>
        </p:txBody>
      </p:sp>
      <p:sp>
        <p:nvSpPr>
          <p:cNvPr id="3" name="Content Placeholder 2">
            <a:extLst>
              <a:ext uri="{FF2B5EF4-FFF2-40B4-BE49-F238E27FC236}">
                <a16:creationId xmlns:a16="http://schemas.microsoft.com/office/drawing/2014/main" id="{4A1A494D-8039-2D4E-9EE2-1A92C7ECA1E1}"/>
              </a:ext>
            </a:extLst>
          </p:cNvPr>
          <p:cNvSpPr>
            <a:spLocks noGrp="1"/>
          </p:cNvSpPr>
          <p:nvPr>
            <p:ph idx="1"/>
          </p:nvPr>
        </p:nvSpPr>
        <p:spPr>
          <a:xfrm>
            <a:off x="188686" y="1215615"/>
            <a:ext cx="11887200" cy="5642386"/>
          </a:xfrm>
        </p:spPr>
        <p:txBody>
          <a:bodyPr>
            <a:noAutofit/>
          </a:bodyPr>
          <a:lstStyle/>
          <a:p>
            <a:pPr algn="just">
              <a:spcBef>
                <a:spcPts val="0"/>
              </a:spcBef>
            </a:pPr>
            <a:r>
              <a:rPr lang="en-ID" sz="3000" b="1" dirty="0"/>
              <a:t>Several scientific disciplines from Social Sciences at the beginning of their development included Anthropology, Sociology, Political Science, Economics, Geography (including Demography), Psychology, and History. </a:t>
            </a:r>
          </a:p>
          <a:p>
            <a:pPr algn="just">
              <a:spcBef>
                <a:spcPts val="0"/>
              </a:spcBef>
            </a:pPr>
            <a:r>
              <a:rPr lang="en-ID" sz="3000" b="1" dirty="0"/>
              <a:t>Now these Social Sciences have developed and branched into new sciences that are both pure and applied, such as </a:t>
            </a:r>
            <a:r>
              <a:rPr lang="en-ID" sz="3000" b="1" dirty="0" err="1"/>
              <a:t>Archeology</a:t>
            </a:r>
            <a:r>
              <a:rPr lang="en-ID" sz="3000" b="1" dirty="0"/>
              <a:t> and Ethnology from Anthropology; Social Welfare/</a:t>
            </a:r>
            <a:r>
              <a:rPr lang="en-ID" sz="3000" b="1" dirty="0" err="1"/>
              <a:t>Sociatry</a:t>
            </a:r>
            <a:r>
              <a:rPr lang="en-ID" sz="3000" b="1" dirty="0"/>
              <a:t>/Social Work, and Criminology from Sociology; Public Administration, as well as International Relations and Government Studies from Political Science; Public Relations, Journalism, Library and Information Science, and Communication Science, and Business Administration.</a:t>
            </a:r>
          </a:p>
        </p:txBody>
      </p:sp>
    </p:spTree>
    <p:extLst>
      <p:ext uri="{BB962C8B-B14F-4D97-AF65-F5344CB8AC3E}">
        <p14:creationId xmlns:p14="http://schemas.microsoft.com/office/powerpoint/2010/main" val="3420861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07D033C-92C1-944C-91AC-06B8ADA123F5}"/>
              </a:ext>
            </a:extLst>
          </p:cNvPr>
          <p:cNvPicPr>
            <a:picLocks noChangeAspect="1"/>
          </p:cNvPicPr>
          <p:nvPr/>
        </p:nvPicPr>
        <p:blipFill>
          <a:blip r:embed="rId2"/>
          <a:stretch>
            <a:fillRect/>
          </a:stretch>
        </p:blipFill>
        <p:spPr>
          <a:xfrm>
            <a:off x="0" y="-1"/>
            <a:ext cx="12192000" cy="6858001"/>
          </a:xfrm>
          <a:prstGeom prst="rect">
            <a:avLst/>
          </a:prstGeom>
        </p:spPr>
      </p:pic>
      <p:sp>
        <p:nvSpPr>
          <p:cNvPr id="2" name="Title 1">
            <a:extLst>
              <a:ext uri="{FF2B5EF4-FFF2-40B4-BE49-F238E27FC236}">
                <a16:creationId xmlns:a16="http://schemas.microsoft.com/office/drawing/2014/main" id="{78D8B47F-99DC-7C4F-A906-235734A215CC}"/>
              </a:ext>
            </a:extLst>
          </p:cNvPr>
          <p:cNvSpPr>
            <a:spLocks noGrp="1"/>
          </p:cNvSpPr>
          <p:nvPr>
            <p:ph type="title"/>
          </p:nvPr>
        </p:nvSpPr>
        <p:spPr>
          <a:xfrm>
            <a:off x="0" y="-2420"/>
            <a:ext cx="12191999" cy="1280890"/>
          </a:xfrm>
        </p:spPr>
        <p:txBody>
          <a:bodyPr anchor="ctr"/>
          <a:lstStyle/>
          <a:p>
            <a:pPr algn="ctr"/>
            <a:r>
              <a:rPr lang="en-US" b="1" dirty="0">
                <a:solidFill>
                  <a:srgbClr val="FFFF00"/>
                </a:solidFill>
              </a:rPr>
              <a:t>Anthropology</a:t>
            </a:r>
          </a:p>
        </p:txBody>
      </p:sp>
      <p:sp>
        <p:nvSpPr>
          <p:cNvPr id="3" name="Content Placeholder 2">
            <a:extLst>
              <a:ext uri="{FF2B5EF4-FFF2-40B4-BE49-F238E27FC236}">
                <a16:creationId xmlns:a16="http://schemas.microsoft.com/office/drawing/2014/main" id="{9E1DE575-8CA1-DB4B-9EA1-3EB1B01503EE}"/>
              </a:ext>
            </a:extLst>
          </p:cNvPr>
          <p:cNvSpPr>
            <a:spLocks noGrp="1"/>
          </p:cNvSpPr>
          <p:nvPr>
            <p:ph idx="1"/>
          </p:nvPr>
        </p:nvSpPr>
        <p:spPr>
          <a:xfrm>
            <a:off x="0" y="1278470"/>
            <a:ext cx="12056533" cy="5579530"/>
          </a:xfrm>
        </p:spPr>
        <p:txBody>
          <a:bodyPr>
            <a:noAutofit/>
          </a:bodyPr>
          <a:lstStyle/>
          <a:p>
            <a:pPr algn="just">
              <a:spcBef>
                <a:spcPts val="0"/>
              </a:spcBef>
            </a:pPr>
            <a:r>
              <a:rPr lang="en-ID" sz="2000" b="1" dirty="0">
                <a:solidFill>
                  <a:schemeClr val="bg1"/>
                </a:solidFill>
              </a:rPr>
              <a:t>Anthropology consists of combining Natural Sciences — Biology — and information gathered from Social Sciences to reveal the relationship between human biological traits and traits acquired socially, namely by living in groups. </a:t>
            </a:r>
          </a:p>
          <a:p>
            <a:pPr algn="just">
              <a:spcBef>
                <a:spcPts val="0"/>
              </a:spcBef>
            </a:pPr>
            <a:r>
              <a:rPr lang="en-ID" sz="2000" b="1" dirty="0">
                <a:solidFill>
                  <a:schemeClr val="bg1"/>
                </a:solidFill>
              </a:rPr>
              <a:t>Sometimes called the study of humans, it falls into two broad fields: Physical Anthropology Cultural/Social Anthropology </a:t>
            </a:r>
          </a:p>
          <a:p>
            <a:pPr algn="just">
              <a:spcBef>
                <a:spcPts val="0"/>
              </a:spcBef>
            </a:pPr>
            <a:r>
              <a:rPr lang="en-ID" sz="2000" b="1" dirty="0">
                <a:solidFill>
                  <a:schemeClr val="bg1"/>
                </a:solidFill>
              </a:rPr>
              <a:t>Some of the concerns of Physical Anthropology are: The evolutionary influence of the natural environment on the physical characteristics of humans Human evolution: how modern homo sapiens evolved from previous species </a:t>
            </a:r>
            <a:r>
              <a:rPr lang="en-ID" sz="2000" b="1" dirty="0">
                <a:solidFill>
                  <a:schemeClr val="bg1"/>
                </a:solidFill>
                <a:sym typeface="Wingdings" pitchFamily="2" charset="2"/>
              </a:rPr>
              <a:t></a:t>
            </a:r>
            <a:r>
              <a:rPr lang="en-ID" sz="2000" b="1" dirty="0">
                <a:solidFill>
                  <a:schemeClr val="bg1"/>
                </a:solidFill>
              </a:rPr>
              <a:t> biological origins of humans and variation within the human species </a:t>
            </a:r>
          </a:p>
          <a:p>
            <a:pPr algn="just">
              <a:spcBef>
                <a:spcPts val="0"/>
              </a:spcBef>
            </a:pPr>
            <a:r>
              <a:rPr lang="en-ID" sz="2000" b="1" dirty="0">
                <a:solidFill>
                  <a:schemeClr val="bg1"/>
                </a:solidFill>
              </a:rPr>
              <a:t>Some of the concerns of Cultural/Social Anthropology are: Archaeology, or the remains of extinct civilizations that left no written records Organization of pre-literate communities Characteristics of subgroups or subcultures in contemporary society </a:t>
            </a:r>
          </a:p>
          <a:p>
            <a:pPr algn="just">
              <a:spcBef>
                <a:spcPts val="0"/>
              </a:spcBef>
            </a:pPr>
            <a:r>
              <a:rPr lang="en-ID" sz="2000" b="1" dirty="0">
                <a:solidFill>
                  <a:schemeClr val="bg1"/>
                </a:solidFill>
              </a:rPr>
              <a:t>Among the topics of interest to anthropologists are excavation of previously inhabited sites, fossils, gene pools, technology and artifacts, linguistics, values, and kinship. </a:t>
            </a:r>
          </a:p>
          <a:p>
            <a:pPr algn="just">
              <a:spcBef>
                <a:spcPts val="0"/>
              </a:spcBef>
            </a:pPr>
            <a:r>
              <a:rPr lang="en-ID" sz="2000" b="1" dirty="0" err="1">
                <a:solidFill>
                  <a:schemeClr val="bg1"/>
                </a:solidFill>
              </a:rPr>
              <a:t>Archeology</a:t>
            </a:r>
            <a:r>
              <a:rPr lang="en-ID" sz="2000" b="1" dirty="0">
                <a:solidFill>
                  <a:schemeClr val="bg1"/>
                </a:solidFill>
              </a:rPr>
              <a:t> is concerned with excavating fossilized bones and artifacts of humans and other species to complete historical data about past societies, whether they left no written records or records that may be lost or incomplete.</a:t>
            </a:r>
            <a:endParaRPr lang="en-US" sz="1850" b="1" dirty="0">
              <a:solidFill>
                <a:schemeClr val="bg1"/>
              </a:solidFill>
            </a:endParaRPr>
          </a:p>
        </p:txBody>
      </p:sp>
    </p:spTree>
    <p:extLst>
      <p:ext uri="{BB962C8B-B14F-4D97-AF65-F5344CB8AC3E}">
        <p14:creationId xmlns:p14="http://schemas.microsoft.com/office/powerpoint/2010/main" val="8668579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70D8-0658-2B4E-9063-EAD97193443E}"/>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05AF98CC-2C03-9641-9473-3CA3EB2E2632}"/>
              </a:ext>
            </a:extLst>
          </p:cNvPr>
          <p:cNvPicPr>
            <a:picLocks noChangeAspect="1"/>
          </p:cNvPicPr>
          <p:nvPr/>
        </p:nvPicPr>
        <p:blipFill>
          <a:blip r:embed="rId2"/>
          <a:stretch>
            <a:fillRect/>
          </a:stretch>
        </p:blipFill>
        <p:spPr>
          <a:xfrm>
            <a:off x="0" y="22225"/>
            <a:ext cx="12192000" cy="6813550"/>
          </a:xfrm>
          <a:prstGeom prst="rect">
            <a:avLst/>
          </a:prstGeom>
        </p:spPr>
      </p:pic>
    </p:spTree>
    <p:extLst>
      <p:ext uri="{BB962C8B-B14F-4D97-AF65-F5344CB8AC3E}">
        <p14:creationId xmlns:p14="http://schemas.microsoft.com/office/powerpoint/2010/main" val="1492837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A26B52-F3E5-BD47-B76E-F3584B1D0AAB}"/>
              </a:ext>
            </a:extLst>
          </p:cNvPr>
          <p:cNvPicPr>
            <a:picLocks noChangeAspect="1"/>
          </p:cNvPicPr>
          <p:nvPr/>
        </p:nvPicPr>
        <p:blipFill>
          <a:blip r:embed="rId2"/>
          <a:stretch>
            <a:fillRect/>
          </a:stretch>
        </p:blipFill>
        <p:spPr>
          <a:xfrm>
            <a:off x="1" y="29026"/>
            <a:ext cx="12191998" cy="6799948"/>
          </a:xfrm>
          <a:prstGeom prst="rect">
            <a:avLst/>
          </a:prstGeom>
        </p:spPr>
      </p:pic>
      <p:sp>
        <p:nvSpPr>
          <p:cNvPr id="2" name="Title 1">
            <a:extLst>
              <a:ext uri="{FF2B5EF4-FFF2-40B4-BE49-F238E27FC236}">
                <a16:creationId xmlns:a16="http://schemas.microsoft.com/office/drawing/2014/main" id="{1DF0C140-5458-7B46-B67B-10212B50F0B6}"/>
              </a:ext>
            </a:extLst>
          </p:cNvPr>
          <p:cNvSpPr>
            <a:spLocks noGrp="1"/>
          </p:cNvSpPr>
          <p:nvPr>
            <p:ph type="title"/>
          </p:nvPr>
        </p:nvSpPr>
        <p:spPr>
          <a:xfrm>
            <a:off x="0" y="29026"/>
            <a:ext cx="12191999" cy="1280890"/>
          </a:xfrm>
        </p:spPr>
        <p:txBody>
          <a:bodyPr anchor="ctr"/>
          <a:lstStyle/>
          <a:p>
            <a:pPr algn="ctr"/>
            <a:r>
              <a:rPr lang="en-US" b="1" dirty="0">
                <a:solidFill>
                  <a:schemeClr val="tx1"/>
                </a:solidFill>
              </a:rPr>
              <a:t>Sociology</a:t>
            </a:r>
          </a:p>
        </p:txBody>
      </p:sp>
      <p:sp>
        <p:nvSpPr>
          <p:cNvPr id="3" name="Content Placeholder 2">
            <a:extLst>
              <a:ext uri="{FF2B5EF4-FFF2-40B4-BE49-F238E27FC236}">
                <a16:creationId xmlns:a16="http://schemas.microsoft.com/office/drawing/2014/main" id="{6FE61A40-35A4-0A44-BA75-D39D22C524D1}"/>
              </a:ext>
            </a:extLst>
          </p:cNvPr>
          <p:cNvSpPr>
            <a:spLocks noGrp="1"/>
          </p:cNvSpPr>
          <p:nvPr>
            <p:ph idx="1"/>
          </p:nvPr>
        </p:nvSpPr>
        <p:spPr>
          <a:xfrm>
            <a:off x="-1" y="1309916"/>
            <a:ext cx="12046857" cy="5548084"/>
          </a:xfrm>
        </p:spPr>
        <p:txBody>
          <a:bodyPr>
            <a:noAutofit/>
          </a:bodyPr>
          <a:lstStyle/>
          <a:p>
            <a:pPr algn="just">
              <a:spcBef>
                <a:spcPts val="0"/>
              </a:spcBef>
            </a:pPr>
            <a:r>
              <a:rPr lang="en-ID" sz="2100" b="1" dirty="0"/>
              <a:t>Sociology is the systematic study of relationships between people. Sociologists consider </a:t>
            </a:r>
            <a:r>
              <a:rPr lang="en-ID" sz="2100" b="1" dirty="0" err="1"/>
              <a:t>behavior</a:t>
            </a:r>
            <a:r>
              <a:rPr lang="en-ID" sz="2100" b="1" dirty="0"/>
              <a:t> to be influenced by social, political, occupational, and intellectual groupings and the specific settings in which they find themselves at one time or another. </a:t>
            </a:r>
          </a:p>
          <a:p>
            <a:pPr algn="just">
              <a:spcBef>
                <a:spcPts val="0"/>
              </a:spcBef>
            </a:pPr>
            <a:r>
              <a:rPr lang="en-ID" sz="2100" b="1" dirty="0"/>
              <a:t>Sociologists differ in their approaches, namely functionalism, conflict, symbolic interactionism, and social exchange. </a:t>
            </a:r>
          </a:p>
          <a:p>
            <a:pPr algn="just">
              <a:spcBef>
                <a:spcPts val="0"/>
              </a:spcBef>
            </a:pPr>
            <a:r>
              <a:rPr lang="en-ID" sz="2100" b="1" dirty="0"/>
              <a:t>The broad subject matter of Sociology can be identified as the study of people: • How they socialize and organize • Who they include and exclude from their groups • What they do to their environment • When they encounter formulas for control, such as political, legal, financial, religious, educational, and social pressures • Why they changed </a:t>
            </a:r>
          </a:p>
          <a:p>
            <a:pPr algn="just">
              <a:spcBef>
                <a:spcPts val="0"/>
              </a:spcBef>
            </a:pPr>
            <a:r>
              <a:rPr lang="en-ID" sz="2100" b="1" dirty="0"/>
              <a:t>Today, Sociology studies a wide variety of subjects, especially humans, groups, organizations, and institutions. The discipline looks at the environment, religion, politics, economics, deviance, crime, change, demographics, industry, technology, medicine, urban and rural areas, and so on. </a:t>
            </a:r>
          </a:p>
          <a:p>
            <a:pPr algn="just">
              <a:spcBef>
                <a:spcPts val="0"/>
              </a:spcBef>
            </a:pPr>
            <a:r>
              <a:rPr lang="en-ID" sz="2100" b="1" dirty="0"/>
              <a:t>Additionally, research in Sociology is conducted within newer theoretical frameworks, such as feminism, constructivism, and postmodernism.</a:t>
            </a:r>
            <a:endParaRPr lang="en-US" sz="2100" b="1" dirty="0">
              <a:solidFill>
                <a:srgbClr val="FF0000"/>
              </a:solidFill>
            </a:endParaRPr>
          </a:p>
        </p:txBody>
      </p:sp>
    </p:spTree>
    <p:extLst>
      <p:ext uri="{BB962C8B-B14F-4D97-AF65-F5344CB8AC3E}">
        <p14:creationId xmlns:p14="http://schemas.microsoft.com/office/powerpoint/2010/main" val="2490199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F9116-C5C5-A740-BB0A-4EDF42EED26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0709BE1-C7D2-FE41-8921-755EE83734B0}"/>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57377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F2B5A-86AC-DC4A-B2E7-53FF3A52B1DA}"/>
              </a:ext>
            </a:extLst>
          </p:cNvPr>
          <p:cNvPicPr>
            <a:picLocks noChangeAspect="1"/>
          </p:cNvPicPr>
          <p:nvPr/>
        </p:nvPicPr>
        <p:blipFill>
          <a:blip r:embed="rId2"/>
          <a:stretch>
            <a:fillRect/>
          </a:stretch>
        </p:blipFill>
        <p:spPr>
          <a:xfrm>
            <a:off x="-1" y="0"/>
            <a:ext cx="12192000" cy="6843488"/>
          </a:xfrm>
          <a:prstGeom prst="rect">
            <a:avLst/>
          </a:prstGeom>
        </p:spPr>
      </p:pic>
      <p:sp>
        <p:nvSpPr>
          <p:cNvPr id="2" name="Title 1">
            <a:extLst>
              <a:ext uri="{FF2B5EF4-FFF2-40B4-BE49-F238E27FC236}">
                <a16:creationId xmlns:a16="http://schemas.microsoft.com/office/drawing/2014/main" id="{9A6C8020-0B20-DA4E-8E83-B6260A6C9B0E}"/>
              </a:ext>
            </a:extLst>
          </p:cNvPr>
          <p:cNvSpPr>
            <a:spLocks noGrp="1"/>
          </p:cNvSpPr>
          <p:nvPr>
            <p:ph type="title"/>
          </p:nvPr>
        </p:nvSpPr>
        <p:spPr>
          <a:xfrm>
            <a:off x="0" y="14512"/>
            <a:ext cx="12191999" cy="1280890"/>
          </a:xfrm>
        </p:spPr>
        <p:txBody>
          <a:bodyPr anchor="ctr"/>
          <a:lstStyle/>
          <a:p>
            <a:pPr algn="ctr"/>
            <a:r>
              <a:rPr lang="en-US" b="1" dirty="0">
                <a:solidFill>
                  <a:srgbClr val="00FA00"/>
                </a:solidFill>
              </a:rPr>
              <a:t>Social Welfare</a:t>
            </a:r>
          </a:p>
        </p:txBody>
      </p:sp>
      <p:sp>
        <p:nvSpPr>
          <p:cNvPr id="3" name="Content Placeholder 2">
            <a:extLst>
              <a:ext uri="{FF2B5EF4-FFF2-40B4-BE49-F238E27FC236}">
                <a16:creationId xmlns:a16="http://schemas.microsoft.com/office/drawing/2014/main" id="{723A8927-6BAE-3346-A212-AEBE3A01436D}"/>
              </a:ext>
            </a:extLst>
          </p:cNvPr>
          <p:cNvSpPr>
            <a:spLocks noGrp="1"/>
          </p:cNvSpPr>
          <p:nvPr>
            <p:ph idx="1"/>
          </p:nvPr>
        </p:nvSpPr>
        <p:spPr>
          <a:xfrm>
            <a:off x="0" y="1295402"/>
            <a:ext cx="12192000" cy="5562598"/>
          </a:xfrm>
        </p:spPr>
        <p:txBody>
          <a:bodyPr>
            <a:noAutofit/>
          </a:bodyPr>
          <a:lstStyle/>
          <a:p>
            <a:pPr algn="just">
              <a:spcBef>
                <a:spcPts val="0"/>
              </a:spcBef>
            </a:pPr>
            <a:r>
              <a:rPr lang="en-ID" sz="2400" b="1" dirty="0">
                <a:solidFill>
                  <a:schemeClr val="bg1"/>
                </a:solidFill>
              </a:rPr>
              <a:t>Social Welfare can be broadly defined as forms of social intervention, namely laws, programs and benefits that are primarily concerned with improving individual well-being and ensuring the provision of basic social needs necessary for the well-being of the population, and for the functioning of the social order. </a:t>
            </a:r>
          </a:p>
          <a:p>
            <a:pPr algn="just">
              <a:spcBef>
                <a:spcPts val="0"/>
              </a:spcBef>
            </a:pPr>
            <a:r>
              <a:rPr lang="en-ID" sz="2400" b="1" dirty="0">
                <a:solidFill>
                  <a:schemeClr val="bg1"/>
                </a:solidFill>
              </a:rPr>
              <a:t>The scope of implementing Social Welfare is quite diverse. With the emergence of new social problems of a completely different nature, new strategies need to be developed for their solution. This may require optimal utilization of available resources e.g. human, institutional, financial, technological, etc. </a:t>
            </a:r>
          </a:p>
          <a:p>
            <a:pPr algn="just">
              <a:spcBef>
                <a:spcPts val="0"/>
              </a:spcBef>
            </a:pPr>
            <a:r>
              <a:rPr lang="en-ID" sz="2400" b="1" dirty="0">
                <a:solidFill>
                  <a:schemeClr val="bg1"/>
                </a:solidFill>
              </a:rPr>
              <a:t>Social Welfare is often associated with Social Work. Social Work applies Social Sciences, such as Sociology, Psychology, Political Science, Public Health, Community Development, Law, and Economics, to engage with client systems, conduct assessments, and develop interventions to solve social and personal problems; and to bring about social change.</a:t>
            </a:r>
            <a:endParaRPr lang="en-US" sz="2250" b="1" dirty="0">
              <a:solidFill>
                <a:schemeClr val="bg1"/>
              </a:solidFill>
            </a:endParaRPr>
          </a:p>
        </p:txBody>
      </p:sp>
    </p:spTree>
    <p:extLst>
      <p:ext uri="{BB962C8B-B14F-4D97-AF65-F5344CB8AC3E}">
        <p14:creationId xmlns:p14="http://schemas.microsoft.com/office/powerpoint/2010/main" val="1382730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F1836-7FD3-714E-96AD-CDAA97953AF9}"/>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6C4C391-6A97-BA42-A3E7-67058AB190B7}"/>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88594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2373E216-5196-5347-82ED-7A67388DCC73}"/>
              </a:ext>
            </a:extLst>
          </p:cNvPr>
          <p:cNvSpPr>
            <a:spLocks noGrp="1" noChangeArrowheads="1"/>
          </p:cNvSpPr>
          <p:nvPr>
            <p:ph type="title"/>
          </p:nvPr>
        </p:nvSpPr>
        <p:spPr>
          <a:xfrm>
            <a:off x="174170" y="0"/>
            <a:ext cx="12017829" cy="1219200"/>
          </a:xfrm>
        </p:spPr>
        <p:txBody>
          <a:bodyPr anchor="ctr">
            <a:normAutofit fontScale="90000"/>
          </a:bodyPr>
          <a:lstStyle/>
          <a:p>
            <a:pPr algn="ctr"/>
            <a:br>
              <a:rPr lang="en-ID" dirty="0"/>
            </a:br>
            <a:r>
              <a:rPr lang="en-ID" sz="4000" b="1" dirty="0"/>
              <a:t>Sub-Learning Outcomes of Lecture1</a:t>
            </a:r>
            <a:br>
              <a:rPr lang="en-ID" dirty="0"/>
            </a:br>
            <a:endParaRPr lang="en-US" altLang="en-US" dirty="0">
              <a:ea typeface="ＭＳ Ｐゴシック" panose="020B0600070205080204" pitchFamily="34" charset="-128"/>
            </a:endParaRPr>
          </a:p>
        </p:txBody>
      </p:sp>
      <p:sp>
        <p:nvSpPr>
          <p:cNvPr id="16386" name="Rectangle 3">
            <a:extLst>
              <a:ext uri="{FF2B5EF4-FFF2-40B4-BE49-F238E27FC236}">
                <a16:creationId xmlns:a16="http://schemas.microsoft.com/office/drawing/2014/main" id="{3C36B17A-6720-7A4C-8515-E2F8FD67D3AE}"/>
              </a:ext>
            </a:extLst>
          </p:cNvPr>
          <p:cNvSpPr>
            <a:spLocks noGrp="1" noChangeArrowheads="1"/>
          </p:cNvSpPr>
          <p:nvPr>
            <p:ph type="body" idx="1"/>
          </p:nvPr>
        </p:nvSpPr>
        <p:spPr>
          <a:xfrm>
            <a:off x="174171" y="1219200"/>
            <a:ext cx="11858172" cy="5638800"/>
          </a:xfrm>
        </p:spPr>
        <p:txBody>
          <a:bodyPr>
            <a:normAutofit lnSpcReduction="10000"/>
          </a:bodyPr>
          <a:lstStyle/>
          <a:p>
            <a:pPr algn="just" eaLnBrk="1" hangingPunct="1">
              <a:spcBef>
                <a:spcPts val="0"/>
              </a:spcBef>
            </a:pPr>
            <a:r>
              <a:rPr lang="en-ID" sz="3200" b="1" dirty="0"/>
              <a:t>Students can </a:t>
            </a:r>
            <a:r>
              <a:rPr lang="en-ID" sz="3200" b="1" dirty="0">
                <a:solidFill>
                  <a:srgbClr val="FF0000"/>
                </a:solidFill>
              </a:rPr>
              <a:t>understand and describe the differences between natural phenomena and social phenomena</a:t>
            </a:r>
            <a:r>
              <a:rPr lang="en-ID" sz="3200" b="1" dirty="0"/>
              <a:t>, as well as </a:t>
            </a:r>
            <a:r>
              <a:rPr lang="en-ID" sz="3200" b="1" dirty="0">
                <a:solidFill>
                  <a:srgbClr val="FF0000"/>
                </a:solidFill>
              </a:rPr>
              <a:t>the development of Social Sciences as a science </a:t>
            </a:r>
          </a:p>
          <a:p>
            <a:pPr lvl="1" algn="just">
              <a:spcBef>
                <a:spcPts val="0"/>
              </a:spcBef>
            </a:pPr>
            <a:r>
              <a:rPr lang="en-ID" sz="3000" b="1" dirty="0"/>
              <a:t>to study and understand </a:t>
            </a:r>
            <a:r>
              <a:rPr lang="en-ID" sz="3000" b="1" dirty="0">
                <a:solidFill>
                  <a:srgbClr val="FF0000"/>
                </a:solidFill>
              </a:rPr>
              <a:t>the evolution and development of social phenomena</a:t>
            </a:r>
            <a:r>
              <a:rPr lang="en-ID" sz="3000" b="1" dirty="0"/>
              <a:t>; </a:t>
            </a:r>
          </a:p>
          <a:p>
            <a:pPr lvl="1" algn="just">
              <a:spcBef>
                <a:spcPts val="0"/>
              </a:spcBef>
            </a:pPr>
            <a:r>
              <a:rPr lang="en-ID" sz="3000" b="1" dirty="0"/>
              <a:t>to learn </a:t>
            </a:r>
            <a:r>
              <a:rPr lang="en-ID" sz="3000" b="1" dirty="0">
                <a:solidFill>
                  <a:srgbClr val="FF0000"/>
                </a:solidFill>
              </a:rPr>
              <a:t>the differences between Natural Sciences, Social Sciences and Humanities</a:t>
            </a:r>
            <a:r>
              <a:rPr lang="en-ID" sz="3000" b="1" dirty="0"/>
              <a:t>; </a:t>
            </a:r>
          </a:p>
          <a:p>
            <a:pPr lvl="1" algn="just">
              <a:spcBef>
                <a:spcPts val="0"/>
              </a:spcBef>
            </a:pPr>
            <a:r>
              <a:rPr lang="en-ID" sz="3000" b="1" dirty="0"/>
              <a:t>to study </a:t>
            </a:r>
            <a:r>
              <a:rPr lang="en-ID" sz="3000" b="1" dirty="0">
                <a:solidFill>
                  <a:srgbClr val="FF0000"/>
                </a:solidFill>
              </a:rPr>
              <a:t>fundamental issues of Social Sciences</a:t>
            </a:r>
            <a:r>
              <a:rPr lang="en-ID" sz="3000" b="1" dirty="0"/>
              <a:t>;</a:t>
            </a:r>
          </a:p>
          <a:p>
            <a:pPr lvl="1" algn="just">
              <a:spcBef>
                <a:spcPts val="0"/>
              </a:spcBef>
            </a:pPr>
            <a:r>
              <a:rPr lang="en-ID" sz="3000" b="1" dirty="0"/>
              <a:t>to study </a:t>
            </a:r>
            <a:r>
              <a:rPr lang="en-ID" sz="3000" b="1" dirty="0">
                <a:solidFill>
                  <a:srgbClr val="FF0000"/>
                </a:solidFill>
              </a:rPr>
              <a:t>the role and function of Social Sciences with all its sub-sciences</a:t>
            </a:r>
            <a:r>
              <a:rPr lang="en-ID" sz="3000" b="1" dirty="0"/>
              <a:t>;</a:t>
            </a:r>
          </a:p>
          <a:p>
            <a:pPr lvl="1" algn="just">
              <a:spcBef>
                <a:spcPts val="0"/>
              </a:spcBef>
            </a:pPr>
            <a:r>
              <a:rPr lang="en-ID" sz="3000" b="1" dirty="0"/>
              <a:t>to provide and understand </a:t>
            </a:r>
            <a:r>
              <a:rPr lang="en-ID" sz="3000" b="1" dirty="0">
                <a:solidFill>
                  <a:srgbClr val="FF0000"/>
                </a:solidFill>
              </a:rPr>
              <a:t>various concepts and approaches in Social Sciences</a:t>
            </a:r>
            <a:r>
              <a:rPr lang="en-ID" sz="3000" b="1" dirty="0"/>
              <a:t>.</a:t>
            </a:r>
            <a:endParaRPr lang="en-US" altLang="en-US" sz="2800" b="1" dirty="0">
              <a:ea typeface="ＭＳ Ｐゴシック" panose="020B0600070205080204" pitchFamily="34" charset="-128"/>
            </a:endParaRPr>
          </a:p>
          <a:p>
            <a:pPr eaLnBrk="1" hangingPunct="1">
              <a:spcBef>
                <a:spcPts val="0"/>
              </a:spcBef>
              <a:buFontTx/>
              <a:buNone/>
            </a:pPr>
            <a:endParaRPr lang="en-US" altLang="en-US" sz="3000" b="1" dirty="0">
              <a:ea typeface="ＭＳ Ｐゴシック" panose="020B0600070205080204" pitchFamily="34" charset="-128"/>
            </a:endParaRPr>
          </a:p>
        </p:txBody>
      </p:sp>
    </p:spTree>
    <p:extLst>
      <p:ext uri="{BB962C8B-B14F-4D97-AF65-F5344CB8AC3E}">
        <p14:creationId xmlns:p14="http://schemas.microsoft.com/office/powerpoint/2010/main" val="38587806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DAD7E5-F9E3-EA4F-B7C5-BCFE30EE0DA9}"/>
              </a:ext>
            </a:extLst>
          </p:cNvPr>
          <p:cNvPicPr>
            <a:picLocks noChangeAspect="1"/>
          </p:cNvPicPr>
          <p:nvPr/>
        </p:nvPicPr>
        <p:blipFill>
          <a:blip r:embed="rId2"/>
          <a:stretch>
            <a:fillRect/>
          </a:stretch>
        </p:blipFill>
        <p:spPr>
          <a:xfrm>
            <a:off x="0" y="0"/>
            <a:ext cx="12191998" cy="6858000"/>
          </a:xfrm>
          <a:prstGeom prst="rect">
            <a:avLst/>
          </a:prstGeom>
        </p:spPr>
      </p:pic>
      <p:sp>
        <p:nvSpPr>
          <p:cNvPr id="2" name="Title 1">
            <a:extLst>
              <a:ext uri="{FF2B5EF4-FFF2-40B4-BE49-F238E27FC236}">
                <a16:creationId xmlns:a16="http://schemas.microsoft.com/office/drawing/2014/main" id="{464DA220-9CBD-3D4E-8963-88FB1EA80C3E}"/>
              </a:ext>
            </a:extLst>
          </p:cNvPr>
          <p:cNvSpPr>
            <a:spLocks noGrp="1"/>
          </p:cNvSpPr>
          <p:nvPr>
            <p:ph type="title"/>
          </p:nvPr>
        </p:nvSpPr>
        <p:spPr>
          <a:xfrm>
            <a:off x="0" y="14511"/>
            <a:ext cx="12191999" cy="1280890"/>
          </a:xfrm>
        </p:spPr>
        <p:txBody>
          <a:bodyPr anchor="ctr"/>
          <a:lstStyle/>
          <a:p>
            <a:pPr algn="ctr"/>
            <a:r>
              <a:rPr lang="en-US" b="1" dirty="0">
                <a:solidFill>
                  <a:srgbClr val="00FA00"/>
                </a:solidFill>
              </a:rPr>
              <a:t>Political Science</a:t>
            </a:r>
          </a:p>
        </p:txBody>
      </p:sp>
      <p:sp>
        <p:nvSpPr>
          <p:cNvPr id="3" name="Content Placeholder 2">
            <a:extLst>
              <a:ext uri="{FF2B5EF4-FFF2-40B4-BE49-F238E27FC236}">
                <a16:creationId xmlns:a16="http://schemas.microsoft.com/office/drawing/2014/main" id="{8A89A45B-2A40-6E4E-B019-32EBE39E2A71}"/>
              </a:ext>
            </a:extLst>
          </p:cNvPr>
          <p:cNvSpPr>
            <a:spLocks noGrp="1"/>
          </p:cNvSpPr>
          <p:nvPr>
            <p:ph idx="1"/>
          </p:nvPr>
        </p:nvSpPr>
        <p:spPr>
          <a:xfrm>
            <a:off x="0" y="1186774"/>
            <a:ext cx="12075886" cy="5671225"/>
          </a:xfrm>
        </p:spPr>
        <p:txBody>
          <a:bodyPr>
            <a:noAutofit/>
          </a:bodyPr>
          <a:lstStyle/>
          <a:p>
            <a:pPr algn="just"/>
            <a:r>
              <a:rPr lang="en-ID" sz="2200" b="1" dirty="0">
                <a:solidFill>
                  <a:schemeClr val="bg1"/>
                </a:solidFill>
              </a:rPr>
              <a:t>The main concern of Political Science is the study of power. Political Science is the study of social arrangements maintaining peace and order in a particular society. </a:t>
            </a:r>
          </a:p>
          <a:p>
            <a:pPr algn="just"/>
            <a:r>
              <a:rPr lang="en-ID" sz="2200" b="1" dirty="0">
                <a:solidFill>
                  <a:schemeClr val="bg1"/>
                </a:solidFill>
              </a:rPr>
              <a:t>The discipline investigates also the need for institutions to maintain order, make decisions, and provide </a:t>
            </a:r>
            <a:r>
              <a:rPr lang="en-ID" sz="2200" b="1" dirty="0" err="1">
                <a:solidFill>
                  <a:schemeClr val="bg1"/>
                </a:solidFill>
              </a:rPr>
              <a:t>defense</a:t>
            </a:r>
            <a:r>
              <a:rPr lang="en-ID" sz="2200" b="1" dirty="0">
                <a:solidFill>
                  <a:schemeClr val="bg1"/>
                </a:solidFill>
              </a:rPr>
              <a:t>. It also </a:t>
            </a:r>
            <a:r>
              <a:rPr lang="en-ID" sz="2200" b="1" dirty="0" err="1">
                <a:solidFill>
                  <a:schemeClr val="bg1"/>
                </a:solidFill>
              </a:rPr>
              <a:t>analyzes</a:t>
            </a:r>
            <a:r>
              <a:rPr lang="en-ID" sz="2200" b="1" dirty="0">
                <a:solidFill>
                  <a:schemeClr val="bg1"/>
                </a:solidFill>
              </a:rPr>
              <a:t> the forms of institutions and processes that emerge. The discipline also includes concepts such as state, politics, power, and ideology. </a:t>
            </a:r>
          </a:p>
          <a:p>
            <a:pPr algn="just"/>
            <a:r>
              <a:rPr lang="en-ID" sz="2200" b="1" dirty="0">
                <a:solidFill>
                  <a:schemeClr val="bg1"/>
                </a:solidFill>
              </a:rPr>
              <a:t>Historically, Political Science has had a strong philosophical, legal, and administrative orientation. More recently, the discipline has shifted to Social Sciences being concerned with the influence of government and its processes on individuals and groups in society. </a:t>
            </a:r>
          </a:p>
          <a:p>
            <a:pPr algn="just"/>
            <a:r>
              <a:rPr lang="en-ID" sz="2200" b="1" dirty="0">
                <a:solidFill>
                  <a:schemeClr val="bg1"/>
                </a:solidFill>
              </a:rPr>
              <a:t>An important part of Political Science is international relations, which tries to uncover patterns of </a:t>
            </a:r>
            <a:r>
              <a:rPr lang="en-ID" sz="2200" b="1" dirty="0" err="1">
                <a:solidFill>
                  <a:schemeClr val="bg1"/>
                </a:solidFill>
              </a:rPr>
              <a:t>behavior</a:t>
            </a:r>
            <a:r>
              <a:rPr lang="en-ID" sz="2200" b="1" dirty="0">
                <a:solidFill>
                  <a:schemeClr val="bg1"/>
                </a:solidFill>
              </a:rPr>
              <a:t> among the countries of the world. </a:t>
            </a:r>
          </a:p>
          <a:p>
            <a:pPr algn="just"/>
            <a:r>
              <a:rPr lang="en-ID" sz="2200" b="1" dirty="0">
                <a:solidFill>
                  <a:schemeClr val="bg1"/>
                </a:solidFill>
              </a:rPr>
              <a:t>Nowadays, Political Science emphasizes the following areas of study: Political Theory, Government and Politics or Political System, Public Administration and Public Policy, Political Economy, Comparative Politics, International Relations or World/Global Politics.</a:t>
            </a:r>
            <a:endParaRPr lang="en-US" sz="2200" b="1" dirty="0">
              <a:solidFill>
                <a:schemeClr val="bg1"/>
              </a:solidFill>
            </a:endParaRPr>
          </a:p>
        </p:txBody>
      </p:sp>
    </p:spTree>
    <p:extLst>
      <p:ext uri="{BB962C8B-B14F-4D97-AF65-F5344CB8AC3E}">
        <p14:creationId xmlns:p14="http://schemas.microsoft.com/office/powerpoint/2010/main" val="2877441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817DD-8A1A-9E48-A82B-4561015823C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B1B867F-3C97-EA41-9527-92C51584212D}"/>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18467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12474-F13C-F443-ADF7-D3A9E912DCD8}"/>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ED58B6-3A17-7A47-BB49-ABFFF421EEAB}"/>
              </a:ext>
            </a:extLst>
          </p:cNvPr>
          <p:cNvSpPr>
            <a:spLocks noGrp="1"/>
          </p:cNvSpPr>
          <p:nvPr>
            <p:ph type="title"/>
          </p:nvPr>
        </p:nvSpPr>
        <p:spPr>
          <a:xfrm>
            <a:off x="0" y="14511"/>
            <a:ext cx="12191999" cy="1280890"/>
          </a:xfrm>
        </p:spPr>
        <p:txBody>
          <a:bodyPr anchor="ctr"/>
          <a:lstStyle/>
          <a:p>
            <a:pPr algn="ctr"/>
            <a:r>
              <a:rPr lang="en-US" b="1" dirty="0">
                <a:solidFill>
                  <a:srgbClr val="000000"/>
                </a:solidFill>
              </a:rPr>
              <a:t>International Relations</a:t>
            </a:r>
          </a:p>
        </p:txBody>
      </p:sp>
      <p:sp>
        <p:nvSpPr>
          <p:cNvPr id="3" name="Content Placeholder 2">
            <a:extLst>
              <a:ext uri="{FF2B5EF4-FFF2-40B4-BE49-F238E27FC236}">
                <a16:creationId xmlns:a16="http://schemas.microsoft.com/office/drawing/2014/main" id="{90AECB32-60BC-3344-AE7D-F7124848510A}"/>
              </a:ext>
            </a:extLst>
          </p:cNvPr>
          <p:cNvSpPr>
            <a:spLocks noGrp="1"/>
          </p:cNvSpPr>
          <p:nvPr>
            <p:ph idx="1"/>
          </p:nvPr>
        </p:nvSpPr>
        <p:spPr>
          <a:xfrm>
            <a:off x="0" y="1295401"/>
            <a:ext cx="12046858" cy="5562599"/>
          </a:xfrm>
        </p:spPr>
        <p:txBody>
          <a:bodyPr>
            <a:noAutofit/>
          </a:bodyPr>
          <a:lstStyle/>
          <a:p>
            <a:pPr algn="just">
              <a:spcBef>
                <a:spcPts val="0"/>
              </a:spcBef>
            </a:pPr>
            <a:r>
              <a:rPr lang="en-ID" sz="2000" b="1" dirty="0"/>
              <a:t>There is no strict and accurate definition of International Relations. But there is a narrow and classic definition, namely "the study of relations between countries (governments) in the world" </a:t>
            </a:r>
          </a:p>
          <a:p>
            <a:pPr algn="just">
              <a:spcBef>
                <a:spcPts val="0"/>
              </a:spcBef>
            </a:pPr>
            <a:r>
              <a:rPr lang="en-ID" sz="2000" b="1" dirty="0"/>
              <a:t>International Relations can also mean the diplomatic-strategic relations of countries, and its characteristic focus is on issues of war and peace, conflict and cooperation. There are also those who see International Relations as about cross-border transactions of all kinds, political, economic and social, and also study trade negotiations or the operations of non-state institutions. </a:t>
            </a:r>
          </a:p>
          <a:p>
            <a:pPr algn="just">
              <a:spcBef>
                <a:spcPts val="0"/>
              </a:spcBef>
            </a:pPr>
            <a:r>
              <a:rPr lang="en-ID" sz="2000" b="1" dirty="0"/>
              <a:t>In addition there are also those that focus on globalization - studying, for example, world communications, transport and financial systems, global business enterprises and the possible emergence of a global society. </a:t>
            </a:r>
          </a:p>
          <a:p>
            <a:pPr algn="just">
              <a:spcBef>
                <a:spcPts val="0"/>
              </a:spcBef>
            </a:pPr>
            <a:r>
              <a:rPr lang="en-ID" sz="2000" b="1" dirty="0"/>
              <a:t>The study of International Relations is divided into several sub-fields: International Politics </a:t>
            </a:r>
            <a:r>
              <a:rPr lang="en-ID" sz="2000" b="1" dirty="0">
                <a:sym typeface="Wingdings" pitchFamily="2" charset="2"/>
              </a:rPr>
              <a:t> </a:t>
            </a:r>
            <a:r>
              <a:rPr lang="en-ID" sz="2000" b="1" dirty="0"/>
              <a:t>World Politics </a:t>
            </a:r>
            <a:r>
              <a:rPr lang="en-ID" sz="2000" b="1" dirty="0">
                <a:sym typeface="Wingdings" pitchFamily="2" charset="2"/>
              </a:rPr>
              <a:t></a:t>
            </a:r>
            <a:r>
              <a:rPr lang="en-ID" sz="2000" b="1" dirty="0"/>
              <a:t> Global Politics; Foreign policy; Diplomatic/International History; Regional Studies </a:t>
            </a:r>
            <a:r>
              <a:rPr lang="en-ID" sz="2000" b="1" dirty="0">
                <a:sym typeface="Wingdings" pitchFamily="2" charset="2"/>
              </a:rPr>
              <a:t></a:t>
            </a:r>
            <a:r>
              <a:rPr lang="en-ID" sz="2000" b="1" dirty="0"/>
              <a:t> Regional International Relations and Regionalism; International law and International Organizations </a:t>
            </a:r>
            <a:r>
              <a:rPr lang="en-ID" sz="2000" b="1" dirty="0">
                <a:sym typeface="Wingdings" pitchFamily="2" charset="2"/>
              </a:rPr>
              <a:t></a:t>
            </a:r>
            <a:r>
              <a:rPr lang="en-ID" sz="2000" b="1" dirty="0"/>
              <a:t> Global Governance; International Security </a:t>
            </a:r>
            <a:r>
              <a:rPr lang="en-ID" sz="2000" b="1" dirty="0">
                <a:sym typeface="Wingdings" pitchFamily="2" charset="2"/>
              </a:rPr>
              <a:t></a:t>
            </a:r>
            <a:r>
              <a:rPr lang="en-ID" sz="2000" b="1" dirty="0"/>
              <a:t> Global Security </a:t>
            </a:r>
            <a:r>
              <a:rPr lang="en-ID" sz="2000" b="1" dirty="0">
                <a:sym typeface="Wingdings" pitchFamily="2" charset="2"/>
              </a:rPr>
              <a:t></a:t>
            </a:r>
            <a:r>
              <a:rPr lang="en-ID" sz="2000" b="1" dirty="0"/>
              <a:t> Security Studies; International Political Economy </a:t>
            </a:r>
            <a:r>
              <a:rPr lang="en-ID" sz="2000" b="1" dirty="0">
                <a:sym typeface="Wingdings" pitchFamily="2" charset="2"/>
              </a:rPr>
              <a:t></a:t>
            </a:r>
            <a:r>
              <a:rPr lang="en-ID" sz="2000" b="1" dirty="0"/>
              <a:t> Global Political Economy; and Globalization</a:t>
            </a:r>
            <a:endParaRPr lang="en-US" sz="2000" b="1" dirty="0"/>
          </a:p>
        </p:txBody>
      </p:sp>
    </p:spTree>
    <p:extLst>
      <p:ext uri="{BB962C8B-B14F-4D97-AF65-F5344CB8AC3E}">
        <p14:creationId xmlns:p14="http://schemas.microsoft.com/office/powerpoint/2010/main" val="19473641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DA414-49AD-BD49-B521-592BFD7FA18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3F3791B-359B-EA4D-AABF-DF385454BFA6}"/>
              </a:ext>
            </a:extLst>
          </p:cNvPr>
          <p:cNvPicPr>
            <a:picLocks noGrp="1" noChangeAspect="1"/>
          </p:cNvPicPr>
          <p:nvPr>
            <p:ph idx="1"/>
          </p:nvPr>
        </p:nvPicPr>
        <p:blipFill>
          <a:blip r:embed="rId2"/>
          <a:stretch>
            <a:fillRect/>
          </a:stretch>
        </p:blipFill>
        <p:spPr>
          <a:xfrm>
            <a:off x="0" y="0"/>
            <a:ext cx="12293600" cy="6858000"/>
          </a:xfrm>
          <a:prstGeom prst="rect">
            <a:avLst/>
          </a:prstGeom>
        </p:spPr>
      </p:pic>
    </p:spTree>
    <p:extLst>
      <p:ext uri="{BB962C8B-B14F-4D97-AF65-F5344CB8AC3E}">
        <p14:creationId xmlns:p14="http://schemas.microsoft.com/office/powerpoint/2010/main" val="2386787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447642-92A9-5D46-8A8A-C8732A4B23C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31C3DC5-3481-3B47-86AD-96375CB8A579}"/>
              </a:ext>
            </a:extLst>
          </p:cNvPr>
          <p:cNvSpPr>
            <a:spLocks noGrp="1"/>
          </p:cNvSpPr>
          <p:nvPr>
            <p:ph type="title"/>
          </p:nvPr>
        </p:nvSpPr>
        <p:spPr>
          <a:xfrm>
            <a:off x="0" y="14511"/>
            <a:ext cx="12191999" cy="1280890"/>
          </a:xfrm>
        </p:spPr>
        <p:txBody>
          <a:bodyPr anchor="ctr"/>
          <a:lstStyle/>
          <a:p>
            <a:pPr algn="ctr"/>
            <a:r>
              <a:rPr lang="en-US" b="1" dirty="0">
                <a:solidFill>
                  <a:srgbClr val="FFFC00"/>
                </a:solidFill>
              </a:rPr>
              <a:t>Government Science</a:t>
            </a:r>
          </a:p>
        </p:txBody>
      </p:sp>
      <p:sp>
        <p:nvSpPr>
          <p:cNvPr id="3" name="Content Placeholder 2">
            <a:extLst>
              <a:ext uri="{FF2B5EF4-FFF2-40B4-BE49-F238E27FC236}">
                <a16:creationId xmlns:a16="http://schemas.microsoft.com/office/drawing/2014/main" id="{5438DFBB-35AA-6145-B204-27D12ABC26BA}"/>
              </a:ext>
            </a:extLst>
          </p:cNvPr>
          <p:cNvSpPr>
            <a:spLocks noGrp="1"/>
          </p:cNvSpPr>
          <p:nvPr>
            <p:ph idx="1"/>
          </p:nvPr>
        </p:nvSpPr>
        <p:spPr>
          <a:xfrm>
            <a:off x="-1" y="1295401"/>
            <a:ext cx="12046857" cy="5562599"/>
          </a:xfrm>
        </p:spPr>
        <p:txBody>
          <a:bodyPr>
            <a:noAutofit/>
          </a:bodyPr>
          <a:lstStyle/>
          <a:p>
            <a:pPr algn="just">
              <a:spcBef>
                <a:spcPts val="0"/>
              </a:spcBef>
            </a:pPr>
            <a:r>
              <a:rPr lang="en-ID" sz="2800" b="1" dirty="0">
                <a:solidFill>
                  <a:schemeClr val="bg1"/>
                </a:solidFill>
              </a:rPr>
              <a:t>Initially, Government Science was aimed at providing civil servants or government officials who obeyed principles and regulations according to the traditional Weberian bureaucratic model.  </a:t>
            </a:r>
          </a:p>
          <a:p>
            <a:pPr algn="just">
              <a:spcBef>
                <a:spcPts val="0"/>
              </a:spcBef>
            </a:pPr>
            <a:r>
              <a:rPr lang="en-ID" sz="2800" b="1" dirty="0">
                <a:solidFill>
                  <a:schemeClr val="bg1"/>
                </a:solidFill>
              </a:rPr>
              <a:t>Then, Government Science focuses more on the study of politics in the realm of the state.  One trend that is now an important part of Government Science is a paradigm shift from government to governance. </a:t>
            </a:r>
          </a:p>
          <a:p>
            <a:pPr algn="just">
              <a:spcBef>
                <a:spcPts val="0"/>
              </a:spcBef>
            </a:pPr>
            <a:r>
              <a:rPr lang="en-ID" sz="2800" b="1" dirty="0">
                <a:solidFill>
                  <a:schemeClr val="bg1"/>
                </a:solidFill>
              </a:rPr>
              <a:t>Governance studies emphasize the involvement of policy networks, especially in the making of Public Policy and Public Services. Thus, </a:t>
            </a:r>
          </a:p>
          <a:p>
            <a:pPr algn="just">
              <a:spcBef>
                <a:spcPts val="0"/>
              </a:spcBef>
            </a:pPr>
            <a:r>
              <a:rPr lang="en-ID" sz="2800" b="1" dirty="0">
                <a:solidFill>
                  <a:schemeClr val="bg1"/>
                </a:solidFill>
              </a:rPr>
              <a:t>Public Policy is not a state monopoly but also involves policy networks or stakeholders in the process of making it.</a:t>
            </a:r>
            <a:endParaRPr lang="en-US" sz="2650" b="1" dirty="0">
              <a:solidFill>
                <a:schemeClr val="bg1"/>
              </a:solidFill>
            </a:endParaRPr>
          </a:p>
        </p:txBody>
      </p:sp>
    </p:spTree>
    <p:extLst>
      <p:ext uri="{BB962C8B-B14F-4D97-AF65-F5344CB8AC3E}">
        <p14:creationId xmlns:p14="http://schemas.microsoft.com/office/powerpoint/2010/main" val="40479437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935FB6D2-C4BF-3846-8747-33728B009533}"/>
              </a:ext>
            </a:extLst>
          </p:cNvPr>
          <p:cNvPicPr>
            <a:picLocks noGrp="1" noChangeAspect="1"/>
          </p:cNvPicPr>
          <p:nvPr>
            <p:ph idx="1"/>
          </p:nvPr>
        </p:nvPicPr>
        <p:blipFill>
          <a:blip r:embed="rId2"/>
          <a:stretch>
            <a:fillRect/>
          </a:stretch>
        </p:blipFill>
        <p:spPr>
          <a:xfrm>
            <a:off x="4667250" y="787400"/>
            <a:ext cx="2857500" cy="2908300"/>
          </a:xfrm>
          <a:prstGeom prst="rect">
            <a:avLst/>
          </a:prstGeom>
        </p:spPr>
      </p:pic>
      <p:sp>
        <p:nvSpPr>
          <p:cNvPr id="5" name="Lightning Bolt 4">
            <a:extLst>
              <a:ext uri="{FF2B5EF4-FFF2-40B4-BE49-F238E27FC236}">
                <a16:creationId xmlns:a16="http://schemas.microsoft.com/office/drawing/2014/main" id="{6DBB579C-3957-314F-B254-F3979A00E4F1}"/>
              </a:ext>
            </a:extLst>
          </p:cNvPr>
          <p:cNvSpPr/>
          <p:nvPr/>
        </p:nvSpPr>
        <p:spPr>
          <a:xfrm>
            <a:off x="7213600" y="3276600"/>
            <a:ext cx="914400" cy="914400"/>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62F22201-88A0-FC43-A05F-1EFD4DD1FAA1}"/>
              </a:ext>
            </a:extLst>
          </p:cNvPr>
          <p:cNvSpPr/>
          <p:nvPr/>
        </p:nvSpPr>
        <p:spPr>
          <a:xfrm flipH="1">
            <a:off x="4025900" y="3263900"/>
            <a:ext cx="914400" cy="914400"/>
          </a:xfrm>
          <a:prstGeom prst="lightningBol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62C88370-3FDF-704E-9DDC-6A54D879C8C5}"/>
              </a:ext>
            </a:extLst>
          </p:cNvPr>
          <p:cNvSpPr/>
          <p:nvPr/>
        </p:nvSpPr>
        <p:spPr>
          <a:xfrm>
            <a:off x="4165600" y="2540000"/>
            <a:ext cx="3784600" cy="1216152"/>
          </a:xfrm>
          <a:prstGeom prst="trapezoi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Government Science</a:t>
            </a:r>
          </a:p>
          <a:p>
            <a:pPr algn="ctr"/>
            <a:r>
              <a:rPr lang="en-US" sz="2800" b="1" dirty="0"/>
              <a:t>Major</a:t>
            </a:r>
          </a:p>
        </p:txBody>
      </p:sp>
      <p:pic>
        <p:nvPicPr>
          <p:cNvPr id="12" name="Picture 11">
            <a:extLst>
              <a:ext uri="{FF2B5EF4-FFF2-40B4-BE49-F238E27FC236}">
                <a16:creationId xmlns:a16="http://schemas.microsoft.com/office/drawing/2014/main" id="{F1AB0734-C813-7141-8291-7AA65AE1BF22}"/>
              </a:ext>
            </a:extLst>
          </p:cNvPr>
          <p:cNvPicPr>
            <a:picLocks noChangeAspect="1"/>
          </p:cNvPicPr>
          <p:nvPr/>
        </p:nvPicPr>
        <p:blipFill>
          <a:blip r:embed="rId3"/>
          <a:stretch>
            <a:fillRect/>
          </a:stretch>
        </p:blipFill>
        <p:spPr>
          <a:xfrm>
            <a:off x="4845050" y="3771901"/>
            <a:ext cx="2495550" cy="1346199"/>
          </a:xfrm>
          <a:prstGeom prst="rect">
            <a:avLst/>
          </a:prstGeom>
        </p:spPr>
      </p:pic>
      <p:sp>
        <p:nvSpPr>
          <p:cNvPr id="13" name="Rounded Rectangle 12">
            <a:extLst>
              <a:ext uri="{FF2B5EF4-FFF2-40B4-BE49-F238E27FC236}">
                <a16:creationId xmlns:a16="http://schemas.microsoft.com/office/drawing/2014/main" id="{3ECCF434-2539-DB43-B522-1A2B801B9C0A}"/>
              </a:ext>
            </a:extLst>
          </p:cNvPr>
          <p:cNvSpPr/>
          <p:nvPr/>
        </p:nvSpPr>
        <p:spPr>
          <a:xfrm>
            <a:off x="8216900" y="1244600"/>
            <a:ext cx="24892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Specialized/</a:t>
            </a:r>
          </a:p>
          <a:p>
            <a:pPr algn="ctr"/>
            <a:r>
              <a:rPr lang="en-US" sz="2400" b="1" dirty="0"/>
              <a:t>Unique Job</a:t>
            </a:r>
          </a:p>
        </p:txBody>
      </p:sp>
      <p:sp>
        <p:nvSpPr>
          <p:cNvPr id="14" name="Rounded Rectangle 13">
            <a:extLst>
              <a:ext uri="{FF2B5EF4-FFF2-40B4-BE49-F238E27FC236}">
                <a16:creationId xmlns:a16="http://schemas.microsoft.com/office/drawing/2014/main" id="{057FA502-F6DF-FA41-9331-434E5918DBFE}"/>
              </a:ext>
            </a:extLst>
          </p:cNvPr>
          <p:cNvSpPr/>
          <p:nvPr/>
        </p:nvSpPr>
        <p:spPr>
          <a:xfrm>
            <a:off x="1485900" y="1270000"/>
            <a:ext cx="24130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Most Common Job</a:t>
            </a:r>
          </a:p>
        </p:txBody>
      </p:sp>
      <p:sp>
        <p:nvSpPr>
          <p:cNvPr id="15" name="Rounded Rectangle 14">
            <a:extLst>
              <a:ext uri="{FF2B5EF4-FFF2-40B4-BE49-F238E27FC236}">
                <a16:creationId xmlns:a16="http://schemas.microsoft.com/office/drawing/2014/main" id="{E20D7478-58BF-404B-952D-28756A95E2C9}"/>
              </a:ext>
            </a:extLst>
          </p:cNvPr>
          <p:cNvSpPr/>
          <p:nvPr/>
        </p:nvSpPr>
        <p:spPr>
          <a:xfrm>
            <a:off x="1416050" y="4349496"/>
            <a:ext cx="2495550" cy="98450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Non-Traditional Job</a:t>
            </a:r>
          </a:p>
        </p:txBody>
      </p:sp>
      <p:sp>
        <p:nvSpPr>
          <p:cNvPr id="16" name="Rounded Rectangle 15">
            <a:extLst>
              <a:ext uri="{FF2B5EF4-FFF2-40B4-BE49-F238E27FC236}">
                <a16:creationId xmlns:a16="http://schemas.microsoft.com/office/drawing/2014/main" id="{29EBF9F4-B70F-CC48-8AF3-92882559DC0B}"/>
              </a:ext>
            </a:extLst>
          </p:cNvPr>
          <p:cNvSpPr/>
          <p:nvPr/>
        </p:nvSpPr>
        <p:spPr>
          <a:xfrm>
            <a:off x="8242300" y="4419600"/>
            <a:ext cx="2489200" cy="9144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Other Potential Job</a:t>
            </a:r>
          </a:p>
        </p:txBody>
      </p:sp>
      <p:sp>
        <p:nvSpPr>
          <p:cNvPr id="17" name="Rectangle 16">
            <a:extLst>
              <a:ext uri="{FF2B5EF4-FFF2-40B4-BE49-F238E27FC236}">
                <a16:creationId xmlns:a16="http://schemas.microsoft.com/office/drawing/2014/main" id="{038CCA1B-9A03-4249-9859-7556835199FB}"/>
              </a:ext>
            </a:extLst>
          </p:cNvPr>
          <p:cNvSpPr/>
          <p:nvPr/>
        </p:nvSpPr>
        <p:spPr>
          <a:xfrm>
            <a:off x="6388100" y="244348"/>
            <a:ext cx="2835275"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Government Scientist</a:t>
            </a:r>
          </a:p>
          <a:p>
            <a:pPr algn="ctr"/>
            <a:r>
              <a:rPr lang="en-US" sz="2000" b="1" dirty="0"/>
              <a:t>/Analyst</a:t>
            </a:r>
          </a:p>
        </p:txBody>
      </p:sp>
      <p:sp>
        <p:nvSpPr>
          <p:cNvPr id="18" name="Rectangle 17">
            <a:extLst>
              <a:ext uri="{FF2B5EF4-FFF2-40B4-BE49-F238E27FC236}">
                <a16:creationId xmlns:a16="http://schemas.microsoft.com/office/drawing/2014/main" id="{65C84674-28C7-0746-B1E5-1D3DD725DA95}"/>
              </a:ext>
            </a:extLst>
          </p:cNvPr>
          <p:cNvSpPr/>
          <p:nvPr/>
        </p:nvSpPr>
        <p:spPr>
          <a:xfrm>
            <a:off x="9347200" y="104648"/>
            <a:ext cx="2400299" cy="457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Governor/Mayor</a:t>
            </a:r>
          </a:p>
        </p:txBody>
      </p:sp>
      <p:sp>
        <p:nvSpPr>
          <p:cNvPr id="19" name="Rectangle 18">
            <a:extLst>
              <a:ext uri="{FF2B5EF4-FFF2-40B4-BE49-F238E27FC236}">
                <a16:creationId xmlns:a16="http://schemas.microsoft.com/office/drawing/2014/main" id="{9680E8E9-0ED2-4C44-B89A-73A5AC985F88}"/>
              </a:ext>
            </a:extLst>
          </p:cNvPr>
          <p:cNvSpPr/>
          <p:nvPr/>
        </p:nvSpPr>
        <p:spPr>
          <a:xfrm>
            <a:off x="9499600" y="422148"/>
            <a:ext cx="2400299" cy="457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dirty="0"/>
              <a:t>Senator/Legislator</a:t>
            </a:r>
          </a:p>
        </p:txBody>
      </p:sp>
      <p:sp>
        <p:nvSpPr>
          <p:cNvPr id="21" name="Rectangle 20">
            <a:extLst>
              <a:ext uri="{FF2B5EF4-FFF2-40B4-BE49-F238E27FC236}">
                <a16:creationId xmlns:a16="http://schemas.microsoft.com/office/drawing/2014/main" id="{89069BF2-309A-3A41-9C59-CDA6DFA44440}"/>
              </a:ext>
            </a:extLst>
          </p:cNvPr>
          <p:cNvSpPr/>
          <p:nvPr/>
        </p:nvSpPr>
        <p:spPr>
          <a:xfrm>
            <a:off x="10680699" y="765048"/>
            <a:ext cx="1412875" cy="4572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Politician</a:t>
            </a:r>
          </a:p>
        </p:txBody>
      </p:sp>
      <p:sp>
        <p:nvSpPr>
          <p:cNvPr id="22" name="Rectangle 21">
            <a:extLst>
              <a:ext uri="{FF2B5EF4-FFF2-40B4-BE49-F238E27FC236}">
                <a16:creationId xmlns:a16="http://schemas.microsoft.com/office/drawing/2014/main" id="{F6AF43AA-03D4-154D-849A-1D269A318FA7}"/>
              </a:ext>
            </a:extLst>
          </p:cNvPr>
          <p:cNvSpPr/>
          <p:nvPr/>
        </p:nvSpPr>
        <p:spPr>
          <a:xfrm>
            <a:off x="10566400" y="2349500"/>
            <a:ext cx="1552575" cy="5176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Bureaucrat</a:t>
            </a:r>
          </a:p>
        </p:txBody>
      </p:sp>
      <p:sp>
        <p:nvSpPr>
          <p:cNvPr id="23" name="Rectangle 22">
            <a:extLst>
              <a:ext uri="{FF2B5EF4-FFF2-40B4-BE49-F238E27FC236}">
                <a16:creationId xmlns:a16="http://schemas.microsoft.com/office/drawing/2014/main" id="{90404130-40BF-2B4B-BFC2-B8A2F6613D70}"/>
              </a:ext>
            </a:extLst>
          </p:cNvPr>
          <p:cNvSpPr/>
          <p:nvPr/>
        </p:nvSpPr>
        <p:spPr>
          <a:xfrm>
            <a:off x="6518275" y="6111748"/>
            <a:ext cx="2705100"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High School</a:t>
            </a:r>
          </a:p>
          <a:p>
            <a:pPr algn="ctr"/>
            <a:r>
              <a:rPr lang="en-US" sz="2000" b="1" dirty="0"/>
              <a:t>Teacher</a:t>
            </a:r>
          </a:p>
        </p:txBody>
      </p:sp>
      <p:sp>
        <p:nvSpPr>
          <p:cNvPr id="24" name="Rectangle 23">
            <a:extLst>
              <a:ext uri="{FF2B5EF4-FFF2-40B4-BE49-F238E27FC236}">
                <a16:creationId xmlns:a16="http://schemas.microsoft.com/office/drawing/2014/main" id="{87609BFA-F6B7-E342-8F11-A34CF8A15461}"/>
              </a:ext>
            </a:extLst>
          </p:cNvPr>
          <p:cNvSpPr/>
          <p:nvPr/>
        </p:nvSpPr>
        <p:spPr>
          <a:xfrm>
            <a:off x="9363075" y="3305048"/>
            <a:ext cx="2705100"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Survey/Poling Researcher</a:t>
            </a:r>
          </a:p>
        </p:txBody>
      </p:sp>
      <p:sp>
        <p:nvSpPr>
          <p:cNvPr id="25" name="Rectangle 24">
            <a:extLst>
              <a:ext uri="{FF2B5EF4-FFF2-40B4-BE49-F238E27FC236}">
                <a16:creationId xmlns:a16="http://schemas.microsoft.com/office/drawing/2014/main" id="{E81688BF-4B66-2142-83B2-EDA3715155C7}"/>
              </a:ext>
            </a:extLst>
          </p:cNvPr>
          <p:cNvSpPr/>
          <p:nvPr/>
        </p:nvSpPr>
        <p:spPr>
          <a:xfrm>
            <a:off x="9388475" y="6099048"/>
            <a:ext cx="2705100"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Legal-Political Assistant/Lawyer</a:t>
            </a:r>
          </a:p>
        </p:txBody>
      </p:sp>
      <p:sp>
        <p:nvSpPr>
          <p:cNvPr id="26" name="Rectangle 25">
            <a:extLst>
              <a:ext uri="{FF2B5EF4-FFF2-40B4-BE49-F238E27FC236}">
                <a16:creationId xmlns:a16="http://schemas.microsoft.com/office/drawing/2014/main" id="{F1FE1FF4-E015-0149-B4F5-46AD55AD9DDE}"/>
              </a:ext>
            </a:extLst>
          </p:cNvPr>
          <p:cNvSpPr/>
          <p:nvPr/>
        </p:nvSpPr>
        <p:spPr>
          <a:xfrm>
            <a:off x="117475" y="333248"/>
            <a:ext cx="1844674"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Advocator/</a:t>
            </a:r>
          </a:p>
          <a:p>
            <a:pPr algn="ctr"/>
            <a:r>
              <a:rPr lang="en-US" sz="2000" b="1" dirty="0"/>
              <a:t>Activist/NGO</a:t>
            </a:r>
          </a:p>
        </p:txBody>
      </p:sp>
      <p:sp>
        <p:nvSpPr>
          <p:cNvPr id="27" name="Rectangle 26">
            <a:extLst>
              <a:ext uri="{FF2B5EF4-FFF2-40B4-BE49-F238E27FC236}">
                <a16:creationId xmlns:a16="http://schemas.microsoft.com/office/drawing/2014/main" id="{99518CBE-F2FB-D94B-8711-B0792E0E6DD7}"/>
              </a:ext>
            </a:extLst>
          </p:cNvPr>
          <p:cNvSpPr/>
          <p:nvPr/>
        </p:nvSpPr>
        <p:spPr>
          <a:xfrm>
            <a:off x="2793998" y="333248"/>
            <a:ext cx="2286002"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Political Reporter</a:t>
            </a:r>
          </a:p>
          <a:p>
            <a:pPr algn="ctr"/>
            <a:r>
              <a:rPr lang="en-US" sz="2000" b="1" dirty="0"/>
              <a:t>Journalist</a:t>
            </a:r>
          </a:p>
        </p:txBody>
      </p:sp>
      <p:sp>
        <p:nvSpPr>
          <p:cNvPr id="28" name="Rectangle 27">
            <a:extLst>
              <a:ext uri="{FF2B5EF4-FFF2-40B4-BE49-F238E27FC236}">
                <a16:creationId xmlns:a16="http://schemas.microsoft.com/office/drawing/2014/main" id="{286C559B-A44A-3D4C-9F82-B0AD9CD37A4F}"/>
              </a:ext>
            </a:extLst>
          </p:cNvPr>
          <p:cNvSpPr/>
          <p:nvPr/>
        </p:nvSpPr>
        <p:spPr>
          <a:xfrm>
            <a:off x="139699" y="2454148"/>
            <a:ext cx="2146302"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Government Science</a:t>
            </a:r>
          </a:p>
          <a:p>
            <a:pPr algn="ctr"/>
            <a:r>
              <a:rPr lang="en-US" sz="2000" b="1" dirty="0"/>
              <a:t>Professor</a:t>
            </a:r>
          </a:p>
        </p:txBody>
      </p:sp>
      <p:sp>
        <p:nvSpPr>
          <p:cNvPr id="29" name="Rectangle 28">
            <a:extLst>
              <a:ext uri="{FF2B5EF4-FFF2-40B4-BE49-F238E27FC236}">
                <a16:creationId xmlns:a16="http://schemas.microsoft.com/office/drawing/2014/main" id="{DF7EE95B-F50F-BA42-89A5-9BB4DA1B03E0}"/>
              </a:ext>
            </a:extLst>
          </p:cNvPr>
          <p:cNvSpPr/>
          <p:nvPr/>
        </p:nvSpPr>
        <p:spPr>
          <a:xfrm>
            <a:off x="114299" y="3533648"/>
            <a:ext cx="2146302"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Radio and TV</a:t>
            </a:r>
          </a:p>
          <a:p>
            <a:pPr algn="ctr"/>
            <a:r>
              <a:rPr lang="en-US" sz="2000" b="1" dirty="0"/>
              <a:t>Broadcaster</a:t>
            </a:r>
          </a:p>
        </p:txBody>
      </p:sp>
      <p:sp>
        <p:nvSpPr>
          <p:cNvPr id="30" name="Rectangle 29">
            <a:extLst>
              <a:ext uri="{FF2B5EF4-FFF2-40B4-BE49-F238E27FC236}">
                <a16:creationId xmlns:a16="http://schemas.microsoft.com/office/drawing/2014/main" id="{14C6A7B6-669F-8B44-9A9D-DD22FB141FE9}"/>
              </a:ext>
            </a:extLst>
          </p:cNvPr>
          <p:cNvSpPr/>
          <p:nvPr/>
        </p:nvSpPr>
        <p:spPr>
          <a:xfrm>
            <a:off x="3962399" y="5667248"/>
            <a:ext cx="2146302"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Banker/</a:t>
            </a:r>
          </a:p>
          <a:p>
            <a:pPr algn="ctr"/>
            <a:r>
              <a:rPr lang="en-US" sz="2000" b="1" dirty="0"/>
              <a:t>Businessman</a:t>
            </a:r>
          </a:p>
        </p:txBody>
      </p:sp>
      <p:sp>
        <p:nvSpPr>
          <p:cNvPr id="31" name="Rectangle 30">
            <a:extLst>
              <a:ext uri="{FF2B5EF4-FFF2-40B4-BE49-F238E27FC236}">
                <a16:creationId xmlns:a16="http://schemas.microsoft.com/office/drawing/2014/main" id="{8DF97063-2841-9C44-8C88-8805BFE80EA4}"/>
              </a:ext>
            </a:extLst>
          </p:cNvPr>
          <p:cNvSpPr/>
          <p:nvPr/>
        </p:nvSpPr>
        <p:spPr>
          <a:xfrm>
            <a:off x="139699" y="5819648"/>
            <a:ext cx="2146302" cy="57810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Entrepreneur</a:t>
            </a:r>
          </a:p>
        </p:txBody>
      </p:sp>
      <p:cxnSp>
        <p:nvCxnSpPr>
          <p:cNvPr id="33" name="Straight Connector 32">
            <a:extLst>
              <a:ext uri="{FF2B5EF4-FFF2-40B4-BE49-F238E27FC236}">
                <a16:creationId xmlns:a16="http://schemas.microsoft.com/office/drawing/2014/main" id="{3C62498B-353E-4D49-836D-9EB80A8EF8C6}"/>
              </a:ext>
            </a:extLst>
          </p:cNvPr>
          <p:cNvCxnSpPr>
            <a:cxnSpLocks/>
            <a:stCxn id="14" idx="2"/>
            <a:endCxn id="28" idx="0"/>
          </p:cNvCxnSpPr>
          <p:nvPr/>
        </p:nvCxnSpPr>
        <p:spPr>
          <a:xfrm flipH="1">
            <a:off x="1212850" y="2184400"/>
            <a:ext cx="1479550" cy="269748"/>
          </a:xfrm>
          <a:prstGeom prst="line">
            <a:avLst/>
          </a:prstGeom>
          <a:ln w="38100"/>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CB925FB3-4457-FD4C-87D8-D81693F0632E}"/>
              </a:ext>
            </a:extLst>
          </p:cNvPr>
          <p:cNvCxnSpPr>
            <a:cxnSpLocks/>
            <a:stCxn id="26" idx="2"/>
            <a:endCxn id="14" idx="1"/>
          </p:cNvCxnSpPr>
          <p:nvPr/>
        </p:nvCxnSpPr>
        <p:spPr>
          <a:xfrm>
            <a:off x="1039812" y="911352"/>
            <a:ext cx="446088" cy="815848"/>
          </a:xfrm>
          <a:prstGeom prst="line">
            <a:avLst/>
          </a:prstGeom>
          <a:ln w="38100"/>
        </p:spPr>
        <p:style>
          <a:lnRef idx="2">
            <a:schemeClr val="dk1"/>
          </a:lnRef>
          <a:fillRef idx="0">
            <a:schemeClr val="dk1"/>
          </a:fillRef>
          <a:effectRef idx="1">
            <a:schemeClr val="dk1"/>
          </a:effectRef>
          <a:fontRef idx="minor">
            <a:schemeClr val="tx1"/>
          </a:fontRef>
        </p:style>
      </p:cxnSp>
      <p:cxnSp>
        <p:nvCxnSpPr>
          <p:cNvPr id="38" name="Straight Connector 37">
            <a:extLst>
              <a:ext uri="{FF2B5EF4-FFF2-40B4-BE49-F238E27FC236}">
                <a16:creationId xmlns:a16="http://schemas.microsoft.com/office/drawing/2014/main" id="{AC1E2AEA-7EB5-894E-9158-DD0637C98640}"/>
              </a:ext>
            </a:extLst>
          </p:cNvPr>
          <p:cNvCxnSpPr>
            <a:cxnSpLocks/>
            <a:stCxn id="27" idx="2"/>
            <a:endCxn id="14" idx="0"/>
          </p:cNvCxnSpPr>
          <p:nvPr/>
        </p:nvCxnSpPr>
        <p:spPr>
          <a:xfrm flipH="1">
            <a:off x="2692400" y="911352"/>
            <a:ext cx="1244599" cy="358648"/>
          </a:xfrm>
          <a:prstGeom prst="line">
            <a:avLst/>
          </a:prstGeom>
          <a:ln w="38100"/>
        </p:spPr>
        <p:style>
          <a:lnRef idx="2">
            <a:schemeClr val="dk1"/>
          </a:lnRef>
          <a:fillRef idx="0">
            <a:schemeClr val="dk1"/>
          </a:fillRef>
          <a:effectRef idx="1">
            <a:schemeClr val="dk1"/>
          </a:effectRef>
          <a:fontRef idx="minor">
            <a:schemeClr val="tx1"/>
          </a:fontRef>
        </p:style>
      </p:cxnSp>
      <p:cxnSp>
        <p:nvCxnSpPr>
          <p:cNvPr id="40" name="Straight Connector 39">
            <a:extLst>
              <a:ext uri="{FF2B5EF4-FFF2-40B4-BE49-F238E27FC236}">
                <a16:creationId xmlns:a16="http://schemas.microsoft.com/office/drawing/2014/main" id="{DC43C78E-0B8E-D748-BD43-44E8A9FF7EEE}"/>
              </a:ext>
            </a:extLst>
          </p:cNvPr>
          <p:cNvCxnSpPr>
            <a:stCxn id="14" idx="3"/>
            <a:endCxn id="11" idx="1"/>
          </p:cNvCxnSpPr>
          <p:nvPr/>
        </p:nvCxnSpPr>
        <p:spPr>
          <a:xfrm>
            <a:off x="3898900" y="1727200"/>
            <a:ext cx="418719" cy="1420876"/>
          </a:xfrm>
          <a:prstGeom prst="line">
            <a:avLst/>
          </a:prstGeom>
          <a:ln w="38100"/>
        </p:spPr>
        <p:style>
          <a:lnRef idx="2">
            <a:schemeClr val="dk1"/>
          </a:lnRef>
          <a:fillRef idx="0">
            <a:schemeClr val="dk1"/>
          </a:fillRef>
          <a:effectRef idx="1">
            <a:schemeClr val="dk1"/>
          </a:effectRef>
          <a:fontRef idx="minor">
            <a:schemeClr val="tx1"/>
          </a:fontRef>
        </p:style>
      </p:cxnSp>
      <p:cxnSp>
        <p:nvCxnSpPr>
          <p:cNvPr id="42" name="Straight Connector 41">
            <a:extLst>
              <a:ext uri="{FF2B5EF4-FFF2-40B4-BE49-F238E27FC236}">
                <a16:creationId xmlns:a16="http://schemas.microsoft.com/office/drawing/2014/main" id="{FD3D8E39-58F2-DF49-B327-B83A1D0B157B}"/>
              </a:ext>
            </a:extLst>
          </p:cNvPr>
          <p:cNvCxnSpPr>
            <a:stCxn id="13" idx="1"/>
            <a:endCxn id="11" idx="3"/>
          </p:cNvCxnSpPr>
          <p:nvPr/>
        </p:nvCxnSpPr>
        <p:spPr>
          <a:xfrm flipH="1">
            <a:off x="7798181" y="1701800"/>
            <a:ext cx="418719" cy="1446276"/>
          </a:xfrm>
          <a:prstGeom prst="line">
            <a:avLst/>
          </a:prstGeom>
          <a:ln w="38100"/>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D8A89C8B-44F6-6546-9C5C-094534147ECA}"/>
              </a:ext>
            </a:extLst>
          </p:cNvPr>
          <p:cNvCxnSpPr>
            <a:cxnSpLocks/>
            <a:stCxn id="12" idx="1"/>
            <a:endCxn id="15" idx="3"/>
          </p:cNvCxnSpPr>
          <p:nvPr/>
        </p:nvCxnSpPr>
        <p:spPr>
          <a:xfrm flipH="1">
            <a:off x="3911600" y="4445001"/>
            <a:ext cx="933450" cy="396747"/>
          </a:xfrm>
          <a:prstGeom prst="line">
            <a:avLst/>
          </a:prstGeom>
          <a:ln w="38100"/>
        </p:spPr>
        <p:style>
          <a:lnRef idx="2">
            <a:schemeClr val="dk1"/>
          </a:lnRef>
          <a:fillRef idx="0">
            <a:schemeClr val="dk1"/>
          </a:fillRef>
          <a:effectRef idx="1">
            <a:schemeClr val="dk1"/>
          </a:effectRef>
          <a:fontRef idx="minor">
            <a:schemeClr val="tx1"/>
          </a:fontRef>
        </p:style>
      </p:cxnSp>
      <p:cxnSp>
        <p:nvCxnSpPr>
          <p:cNvPr id="46" name="Straight Connector 45">
            <a:extLst>
              <a:ext uri="{FF2B5EF4-FFF2-40B4-BE49-F238E27FC236}">
                <a16:creationId xmlns:a16="http://schemas.microsoft.com/office/drawing/2014/main" id="{C4C91B3B-58E2-1546-89CF-F5F981A0F26E}"/>
              </a:ext>
            </a:extLst>
          </p:cNvPr>
          <p:cNvCxnSpPr>
            <a:stCxn id="12" idx="3"/>
            <a:endCxn id="16" idx="1"/>
          </p:cNvCxnSpPr>
          <p:nvPr/>
        </p:nvCxnSpPr>
        <p:spPr>
          <a:xfrm>
            <a:off x="7340600" y="4445001"/>
            <a:ext cx="901700" cy="431799"/>
          </a:xfrm>
          <a:prstGeom prst="line">
            <a:avLst/>
          </a:prstGeom>
          <a:ln w="38100"/>
        </p:spPr>
        <p:style>
          <a:lnRef idx="2">
            <a:schemeClr val="dk1"/>
          </a:lnRef>
          <a:fillRef idx="0">
            <a:schemeClr val="dk1"/>
          </a:fillRef>
          <a:effectRef idx="1">
            <a:schemeClr val="dk1"/>
          </a:effectRef>
          <a:fontRef idx="minor">
            <a:schemeClr val="tx1"/>
          </a:fontRef>
        </p:style>
      </p:cxnSp>
      <p:cxnSp>
        <p:nvCxnSpPr>
          <p:cNvPr id="48" name="Straight Connector 47">
            <a:extLst>
              <a:ext uri="{FF2B5EF4-FFF2-40B4-BE49-F238E27FC236}">
                <a16:creationId xmlns:a16="http://schemas.microsoft.com/office/drawing/2014/main" id="{814B65DD-2B6F-AB44-9B1A-D8517211A302}"/>
              </a:ext>
            </a:extLst>
          </p:cNvPr>
          <p:cNvCxnSpPr>
            <a:stCxn id="13" idx="3"/>
            <a:endCxn id="21" idx="2"/>
          </p:cNvCxnSpPr>
          <p:nvPr/>
        </p:nvCxnSpPr>
        <p:spPr>
          <a:xfrm flipV="1">
            <a:off x="10706100" y="1222248"/>
            <a:ext cx="681037" cy="479552"/>
          </a:xfrm>
          <a:prstGeom prst="line">
            <a:avLst/>
          </a:prstGeom>
          <a:ln w="38100"/>
        </p:spPr>
        <p:style>
          <a:lnRef idx="2">
            <a:schemeClr val="dk1"/>
          </a:lnRef>
          <a:fillRef idx="0">
            <a:schemeClr val="dk1"/>
          </a:fillRef>
          <a:effectRef idx="1">
            <a:schemeClr val="dk1"/>
          </a:effectRef>
          <a:fontRef idx="minor">
            <a:schemeClr val="tx1"/>
          </a:fontRef>
        </p:style>
      </p:cxnSp>
      <p:cxnSp>
        <p:nvCxnSpPr>
          <p:cNvPr id="50" name="Straight Connector 49">
            <a:extLst>
              <a:ext uri="{FF2B5EF4-FFF2-40B4-BE49-F238E27FC236}">
                <a16:creationId xmlns:a16="http://schemas.microsoft.com/office/drawing/2014/main" id="{B22BB6E9-87E2-DC4A-8A10-BE012336D30E}"/>
              </a:ext>
            </a:extLst>
          </p:cNvPr>
          <p:cNvCxnSpPr>
            <a:cxnSpLocks/>
            <a:stCxn id="13" idx="2"/>
            <a:endCxn id="22" idx="1"/>
          </p:cNvCxnSpPr>
          <p:nvPr/>
        </p:nvCxnSpPr>
        <p:spPr>
          <a:xfrm>
            <a:off x="9461500" y="2159000"/>
            <a:ext cx="1104900" cy="449326"/>
          </a:xfrm>
          <a:prstGeom prst="line">
            <a:avLst/>
          </a:prstGeom>
          <a:ln w="38100"/>
        </p:spPr>
        <p:style>
          <a:lnRef idx="2">
            <a:schemeClr val="dk1"/>
          </a:lnRef>
          <a:fillRef idx="0">
            <a:schemeClr val="dk1"/>
          </a:fillRef>
          <a:effectRef idx="1">
            <a:schemeClr val="dk1"/>
          </a:effectRef>
          <a:fontRef idx="minor">
            <a:schemeClr val="tx1"/>
          </a:fontRef>
        </p:style>
      </p:cxnSp>
      <p:cxnSp>
        <p:nvCxnSpPr>
          <p:cNvPr id="52" name="Straight Connector 51">
            <a:extLst>
              <a:ext uri="{FF2B5EF4-FFF2-40B4-BE49-F238E27FC236}">
                <a16:creationId xmlns:a16="http://schemas.microsoft.com/office/drawing/2014/main" id="{FE067E8E-1FB4-B740-AFAB-1346F2CAD422}"/>
              </a:ext>
            </a:extLst>
          </p:cNvPr>
          <p:cNvCxnSpPr>
            <a:cxnSpLocks/>
            <a:stCxn id="13" idx="0"/>
            <a:endCxn id="17" idx="2"/>
          </p:cNvCxnSpPr>
          <p:nvPr/>
        </p:nvCxnSpPr>
        <p:spPr>
          <a:xfrm flipH="1" flipV="1">
            <a:off x="7805738" y="822452"/>
            <a:ext cx="1655762" cy="422148"/>
          </a:xfrm>
          <a:prstGeom prst="line">
            <a:avLst/>
          </a:prstGeom>
          <a:ln w="38100"/>
        </p:spPr>
        <p:style>
          <a:lnRef idx="2">
            <a:schemeClr val="dk1"/>
          </a:lnRef>
          <a:fillRef idx="0">
            <a:schemeClr val="dk1"/>
          </a:fillRef>
          <a:effectRef idx="1">
            <a:schemeClr val="dk1"/>
          </a:effectRef>
          <a:fontRef idx="minor">
            <a:schemeClr val="tx1"/>
          </a:fontRef>
        </p:style>
      </p:cxnSp>
      <p:cxnSp>
        <p:nvCxnSpPr>
          <p:cNvPr id="54" name="Straight Connector 53">
            <a:extLst>
              <a:ext uri="{FF2B5EF4-FFF2-40B4-BE49-F238E27FC236}">
                <a16:creationId xmlns:a16="http://schemas.microsoft.com/office/drawing/2014/main" id="{876BDF6B-E94D-3942-B391-5DF7437F6F80}"/>
              </a:ext>
            </a:extLst>
          </p:cNvPr>
          <p:cNvCxnSpPr>
            <a:cxnSpLocks/>
            <a:stCxn id="29" idx="2"/>
            <a:endCxn id="15" idx="0"/>
          </p:cNvCxnSpPr>
          <p:nvPr/>
        </p:nvCxnSpPr>
        <p:spPr>
          <a:xfrm>
            <a:off x="1187450" y="4111752"/>
            <a:ext cx="1476375" cy="237744"/>
          </a:xfrm>
          <a:prstGeom prst="line">
            <a:avLst/>
          </a:prstGeom>
          <a:ln w="38100"/>
        </p:spPr>
        <p:style>
          <a:lnRef idx="2">
            <a:schemeClr val="dk1"/>
          </a:lnRef>
          <a:fillRef idx="0">
            <a:schemeClr val="dk1"/>
          </a:fillRef>
          <a:effectRef idx="1">
            <a:schemeClr val="dk1"/>
          </a:effectRef>
          <a:fontRef idx="minor">
            <a:schemeClr val="tx1"/>
          </a:fontRef>
        </p:style>
      </p:cxnSp>
      <p:cxnSp>
        <p:nvCxnSpPr>
          <p:cNvPr id="56" name="Straight Connector 55">
            <a:extLst>
              <a:ext uri="{FF2B5EF4-FFF2-40B4-BE49-F238E27FC236}">
                <a16:creationId xmlns:a16="http://schemas.microsoft.com/office/drawing/2014/main" id="{A7DB81E0-2270-CA40-8DD4-868218A06136}"/>
              </a:ext>
            </a:extLst>
          </p:cNvPr>
          <p:cNvCxnSpPr>
            <a:cxnSpLocks/>
            <a:stCxn id="31" idx="0"/>
            <a:endCxn id="15" idx="1"/>
          </p:cNvCxnSpPr>
          <p:nvPr/>
        </p:nvCxnSpPr>
        <p:spPr>
          <a:xfrm flipV="1">
            <a:off x="1212850" y="4841748"/>
            <a:ext cx="203200" cy="977900"/>
          </a:xfrm>
          <a:prstGeom prst="line">
            <a:avLst/>
          </a:prstGeom>
          <a:ln w="38100"/>
        </p:spPr>
        <p:style>
          <a:lnRef idx="2">
            <a:schemeClr val="dk1"/>
          </a:lnRef>
          <a:fillRef idx="0">
            <a:schemeClr val="dk1"/>
          </a:fillRef>
          <a:effectRef idx="1">
            <a:schemeClr val="dk1"/>
          </a:effectRef>
          <a:fontRef idx="minor">
            <a:schemeClr val="tx1"/>
          </a:fontRef>
        </p:style>
      </p:cxnSp>
      <p:cxnSp>
        <p:nvCxnSpPr>
          <p:cNvPr id="60" name="Straight Connector 59">
            <a:extLst>
              <a:ext uri="{FF2B5EF4-FFF2-40B4-BE49-F238E27FC236}">
                <a16:creationId xmlns:a16="http://schemas.microsoft.com/office/drawing/2014/main" id="{A3A17BEC-CA10-7F48-B940-321DA150939C}"/>
              </a:ext>
            </a:extLst>
          </p:cNvPr>
          <p:cNvCxnSpPr>
            <a:cxnSpLocks/>
            <a:stCxn id="15" idx="2"/>
            <a:endCxn id="30" idx="1"/>
          </p:cNvCxnSpPr>
          <p:nvPr/>
        </p:nvCxnSpPr>
        <p:spPr>
          <a:xfrm>
            <a:off x="2663825" y="5334000"/>
            <a:ext cx="1298574" cy="622300"/>
          </a:xfrm>
          <a:prstGeom prst="line">
            <a:avLst/>
          </a:prstGeom>
          <a:ln w="38100"/>
        </p:spPr>
        <p:style>
          <a:lnRef idx="2">
            <a:schemeClr val="dk1"/>
          </a:lnRef>
          <a:fillRef idx="0">
            <a:schemeClr val="dk1"/>
          </a:fillRef>
          <a:effectRef idx="1">
            <a:schemeClr val="dk1"/>
          </a:effectRef>
          <a:fontRef idx="minor">
            <a:schemeClr val="tx1"/>
          </a:fontRef>
        </p:style>
      </p:cxnSp>
      <p:cxnSp>
        <p:nvCxnSpPr>
          <p:cNvPr id="62" name="Straight Connector 61">
            <a:extLst>
              <a:ext uri="{FF2B5EF4-FFF2-40B4-BE49-F238E27FC236}">
                <a16:creationId xmlns:a16="http://schemas.microsoft.com/office/drawing/2014/main" id="{568D1000-8E9C-1C4A-B3C9-C64B5958DA0B}"/>
              </a:ext>
            </a:extLst>
          </p:cNvPr>
          <p:cNvCxnSpPr>
            <a:stCxn id="24" idx="2"/>
            <a:endCxn id="16" idx="0"/>
          </p:cNvCxnSpPr>
          <p:nvPr/>
        </p:nvCxnSpPr>
        <p:spPr>
          <a:xfrm flipH="1">
            <a:off x="9486900" y="3883152"/>
            <a:ext cx="1228725" cy="536448"/>
          </a:xfrm>
          <a:prstGeom prst="line">
            <a:avLst/>
          </a:prstGeom>
          <a:ln w="38100"/>
        </p:spPr>
        <p:style>
          <a:lnRef idx="2">
            <a:schemeClr val="dk1"/>
          </a:lnRef>
          <a:fillRef idx="0">
            <a:schemeClr val="dk1"/>
          </a:fillRef>
          <a:effectRef idx="1">
            <a:schemeClr val="dk1"/>
          </a:effectRef>
          <a:fontRef idx="minor">
            <a:schemeClr val="tx1"/>
          </a:fontRef>
        </p:style>
      </p:cxnSp>
      <p:cxnSp>
        <p:nvCxnSpPr>
          <p:cNvPr id="64" name="Straight Connector 63">
            <a:extLst>
              <a:ext uri="{FF2B5EF4-FFF2-40B4-BE49-F238E27FC236}">
                <a16:creationId xmlns:a16="http://schemas.microsoft.com/office/drawing/2014/main" id="{FA9FD851-9965-6249-9684-8C22D77E7B27}"/>
              </a:ext>
            </a:extLst>
          </p:cNvPr>
          <p:cNvCxnSpPr>
            <a:cxnSpLocks/>
            <a:stCxn id="16" idx="3"/>
          </p:cNvCxnSpPr>
          <p:nvPr/>
        </p:nvCxnSpPr>
        <p:spPr>
          <a:xfrm>
            <a:off x="10731500" y="4876800"/>
            <a:ext cx="701675" cy="1216152"/>
          </a:xfrm>
          <a:prstGeom prst="line">
            <a:avLst/>
          </a:prstGeom>
          <a:ln w="38100"/>
        </p:spPr>
        <p:style>
          <a:lnRef idx="2">
            <a:schemeClr val="dk1"/>
          </a:lnRef>
          <a:fillRef idx="0">
            <a:schemeClr val="dk1"/>
          </a:fillRef>
          <a:effectRef idx="1">
            <a:schemeClr val="dk1"/>
          </a:effectRef>
          <a:fontRef idx="minor">
            <a:schemeClr val="tx1"/>
          </a:fontRef>
        </p:style>
      </p:cxnSp>
      <p:cxnSp>
        <p:nvCxnSpPr>
          <p:cNvPr id="67" name="Straight Connector 66">
            <a:extLst>
              <a:ext uri="{FF2B5EF4-FFF2-40B4-BE49-F238E27FC236}">
                <a16:creationId xmlns:a16="http://schemas.microsoft.com/office/drawing/2014/main" id="{0CF4782F-4928-E249-A94D-BD77C2DD931E}"/>
              </a:ext>
            </a:extLst>
          </p:cNvPr>
          <p:cNvCxnSpPr>
            <a:stCxn id="16" idx="2"/>
            <a:endCxn id="23" idx="0"/>
          </p:cNvCxnSpPr>
          <p:nvPr/>
        </p:nvCxnSpPr>
        <p:spPr>
          <a:xfrm flipH="1">
            <a:off x="7870825" y="5334000"/>
            <a:ext cx="1616075" cy="777748"/>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1774023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9523B58F-8AA0-6C5C-152C-BB1FD008D9D7}"/>
              </a:ext>
            </a:extLst>
          </p:cNvPr>
          <p:cNvSpPr>
            <a:spLocks noChangeArrowheads="1"/>
          </p:cNvSpPr>
          <p:nvPr/>
        </p:nvSpPr>
        <p:spPr bwMode="auto">
          <a:xfrm>
            <a:off x="-1" y="-1"/>
            <a:ext cx="1929336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6" name="Picture 1" descr="page10image336202080">
            <a:extLst>
              <a:ext uri="{FF2B5EF4-FFF2-40B4-BE49-F238E27FC236}">
                <a16:creationId xmlns:a16="http://schemas.microsoft.com/office/drawing/2014/main" id="{7EEE32B9-382D-6254-D548-C707C2C1C75B}"/>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0"/>
            <a:ext cx="1226657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22AD2DF-B5F2-5AB8-4B5E-5521A2E54E4E}"/>
              </a:ext>
            </a:extLst>
          </p:cNvPr>
          <p:cNvSpPr/>
          <p:nvPr/>
        </p:nvSpPr>
        <p:spPr>
          <a:xfrm>
            <a:off x="4688732" y="2237362"/>
            <a:ext cx="2198451" cy="3891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Government Science</a:t>
            </a:r>
          </a:p>
        </p:txBody>
      </p:sp>
    </p:spTree>
    <p:extLst>
      <p:ext uri="{BB962C8B-B14F-4D97-AF65-F5344CB8AC3E}">
        <p14:creationId xmlns:p14="http://schemas.microsoft.com/office/powerpoint/2010/main" val="31549570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FA34D6B9-814C-D545-B137-4E63DEF96B2C}"/>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6CCCB7-9287-4148-AA4F-3E4673C3E88B}"/>
              </a:ext>
            </a:extLst>
          </p:cNvPr>
          <p:cNvSpPr>
            <a:spLocks noGrp="1"/>
          </p:cNvSpPr>
          <p:nvPr>
            <p:ph type="title"/>
          </p:nvPr>
        </p:nvSpPr>
        <p:spPr>
          <a:xfrm>
            <a:off x="0" y="14513"/>
            <a:ext cx="12191999" cy="1280890"/>
          </a:xfrm>
        </p:spPr>
        <p:txBody>
          <a:bodyPr anchor="ctr"/>
          <a:lstStyle/>
          <a:p>
            <a:pPr algn="ctr"/>
            <a:r>
              <a:rPr lang="en-US" b="1" dirty="0">
                <a:solidFill>
                  <a:srgbClr val="0432FF"/>
                </a:solidFill>
              </a:rPr>
              <a:t>Public Administration</a:t>
            </a:r>
            <a:endParaRPr lang="en-US" dirty="0">
              <a:solidFill>
                <a:srgbClr val="0432FF"/>
              </a:solidFill>
            </a:endParaRPr>
          </a:p>
        </p:txBody>
      </p:sp>
      <p:sp>
        <p:nvSpPr>
          <p:cNvPr id="3" name="Content Placeholder 2">
            <a:extLst>
              <a:ext uri="{FF2B5EF4-FFF2-40B4-BE49-F238E27FC236}">
                <a16:creationId xmlns:a16="http://schemas.microsoft.com/office/drawing/2014/main" id="{62A25486-421E-444C-BCB1-1AAEEE11CAB2}"/>
              </a:ext>
            </a:extLst>
          </p:cNvPr>
          <p:cNvSpPr>
            <a:spLocks noGrp="1"/>
          </p:cNvSpPr>
          <p:nvPr>
            <p:ph idx="1"/>
          </p:nvPr>
        </p:nvSpPr>
        <p:spPr>
          <a:xfrm>
            <a:off x="-1" y="1295403"/>
            <a:ext cx="12075887" cy="5562597"/>
          </a:xfrm>
        </p:spPr>
        <p:txBody>
          <a:bodyPr>
            <a:noAutofit/>
          </a:bodyPr>
          <a:lstStyle/>
          <a:p>
            <a:pPr algn="just">
              <a:spcBef>
                <a:spcPts val="0"/>
              </a:spcBef>
            </a:pPr>
            <a:r>
              <a:rPr lang="en-ID" sz="2400" b="1" dirty="0"/>
              <a:t>Public Administration is what government does. As a profession, Public Administration has developed ethical values ​​and standards, but as an activity public administration only reflects the cultural norms, beliefs and realities of power in its society. </a:t>
            </a:r>
          </a:p>
          <a:p>
            <a:pPr algn="just">
              <a:spcBef>
                <a:spcPts val="0"/>
              </a:spcBef>
            </a:pPr>
            <a:r>
              <a:rPr lang="en-ID" sz="2400" b="1" dirty="0"/>
              <a:t>Public Administration is the totality of work activities of all bureaucrats - whether they are legal or illegal, competent or incompetent, worthy or despicable. </a:t>
            </a:r>
          </a:p>
          <a:p>
            <a:pPr algn="just">
              <a:spcBef>
                <a:spcPts val="0"/>
              </a:spcBef>
            </a:pPr>
            <a:r>
              <a:rPr lang="en-ID" sz="2400" b="1" dirty="0"/>
              <a:t>Public Administration is a phase in the policy-making cycle, implementing public interests. Public Administration is law in action and regulation. </a:t>
            </a:r>
          </a:p>
          <a:p>
            <a:pPr algn="just">
              <a:spcBef>
                <a:spcPts val="0"/>
              </a:spcBef>
            </a:pPr>
            <a:r>
              <a:rPr lang="en-ID" sz="2400" b="1" dirty="0"/>
              <a:t>Public Administration is an executive function of government and a specialization of management. Core contents of Public Administration: Organizational Theory, Bureaucratic </a:t>
            </a:r>
            <a:r>
              <a:rPr lang="en-ID" sz="2400" b="1" dirty="0" err="1"/>
              <a:t>Behavior</a:t>
            </a:r>
            <a:r>
              <a:rPr lang="en-ID" sz="2400" b="1" dirty="0"/>
              <a:t>, Personnel Management, Public Finance and Budgeting, Policy Analysis, Program Evaluation, Administrative Ethics, Public Service, New Public Management, Governance</a:t>
            </a:r>
            <a:endParaRPr lang="en-US" sz="2250" b="1" dirty="0">
              <a:solidFill>
                <a:schemeClr val="tx1"/>
              </a:solidFill>
            </a:endParaRPr>
          </a:p>
        </p:txBody>
      </p:sp>
    </p:spTree>
    <p:extLst>
      <p:ext uri="{BB962C8B-B14F-4D97-AF65-F5344CB8AC3E}">
        <p14:creationId xmlns:p14="http://schemas.microsoft.com/office/powerpoint/2010/main" val="19871803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6C1C2F0-A4F5-5445-8AA6-A1226126AB38}"/>
              </a:ext>
            </a:extLst>
          </p:cNvPr>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511006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FC606-AAEB-B64E-91CB-2CFC6E816980}"/>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2B9CEED-1045-5943-A9C4-0C33E37DA67A}"/>
              </a:ext>
            </a:extLst>
          </p:cNvPr>
          <p:cNvSpPr>
            <a:spLocks noGrp="1"/>
          </p:cNvSpPr>
          <p:nvPr>
            <p:ph type="title"/>
          </p:nvPr>
        </p:nvSpPr>
        <p:spPr>
          <a:xfrm>
            <a:off x="0" y="14511"/>
            <a:ext cx="12191999" cy="1280890"/>
          </a:xfrm>
        </p:spPr>
        <p:txBody>
          <a:bodyPr anchor="ctr"/>
          <a:lstStyle/>
          <a:p>
            <a:pPr algn="ctr"/>
            <a:r>
              <a:rPr lang="en-US" b="1" dirty="0">
                <a:solidFill>
                  <a:srgbClr val="FF2F92"/>
                </a:solidFill>
              </a:rPr>
              <a:t>Business Administration</a:t>
            </a:r>
          </a:p>
        </p:txBody>
      </p:sp>
      <p:sp>
        <p:nvSpPr>
          <p:cNvPr id="3" name="Content Placeholder 2">
            <a:extLst>
              <a:ext uri="{FF2B5EF4-FFF2-40B4-BE49-F238E27FC236}">
                <a16:creationId xmlns:a16="http://schemas.microsoft.com/office/drawing/2014/main" id="{006BAF55-AA05-A441-A922-518133A6BB9F}"/>
              </a:ext>
            </a:extLst>
          </p:cNvPr>
          <p:cNvSpPr>
            <a:spLocks noGrp="1"/>
          </p:cNvSpPr>
          <p:nvPr>
            <p:ph idx="1"/>
          </p:nvPr>
        </p:nvSpPr>
        <p:spPr>
          <a:xfrm>
            <a:off x="1" y="1295401"/>
            <a:ext cx="12061370" cy="5548088"/>
          </a:xfrm>
        </p:spPr>
        <p:txBody>
          <a:bodyPr>
            <a:normAutofit lnSpcReduction="10000"/>
          </a:bodyPr>
          <a:lstStyle/>
          <a:p>
            <a:pPr algn="just">
              <a:spcBef>
                <a:spcPts val="0"/>
              </a:spcBef>
            </a:pPr>
            <a:r>
              <a:rPr lang="en-ID" sz="2800" b="1" dirty="0"/>
              <a:t>Business Administration is the process of managing workers and allocating resources efficiently and effectively by applying microeconomic principles. The goal is to achieve stability, growth, and profitability for the business. </a:t>
            </a:r>
          </a:p>
          <a:p>
            <a:pPr algn="just">
              <a:spcBef>
                <a:spcPts val="0"/>
              </a:spcBef>
            </a:pPr>
            <a:r>
              <a:rPr lang="en-ID" sz="2800" b="1" dirty="0"/>
              <a:t>Business Administration is a function of the organizational structure, task allocation system, desired coordination and supervision. Some businesses choose to have a hierarchical structure, where shareholders, board of directors, executive committee, and managers work together through a system of checks and balances to achieve desired goals. </a:t>
            </a:r>
          </a:p>
          <a:p>
            <a:pPr algn="just">
              <a:spcBef>
                <a:spcPts val="0"/>
              </a:spcBef>
            </a:pPr>
            <a:r>
              <a:rPr lang="en-ID" sz="2800" b="1" dirty="0"/>
              <a:t>Depending on the organizational structure, some or all of these business administrators work together to apply business principles such as accounting, marketing, finance, and management to work effectively toward their common goals.</a:t>
            </a:r>
            <a:endParaRPr lang="en-US" sz="2600" b="1" dirty="0">
              <a:solidFill>
                <a:srgbClr val="FF2F92"/>
              </a:solidFill>
              <a:latin typeface="+mj-lt"/>
              <a:ea typeface="+mj-ea"/>
              <a:cs typeface="+mj-cs"/>
            </a:endParaRPr>
          </a:p>
        </p:txBody>
      </p:sp>
    </p:spTree>
    <p:extLst>
      <p:ext uri="{BB962C8B-B14F-4D97-AF65-F5344CB8AC3E}">
        <p14:creationId xmlns:p14="http://schemas.microsoft.com/office/powerpoint/2010/main" val="3810066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3C93-7971-334B-9A39-1CB09E7F9BA3}"/>
              </a:ext>
            </a:extLst>
          </p:cNvPr>
          <p:cNvSpPr>
            <a:spLocks noGrp="1"/>
          </p:cNvSpPr>
          <p:nvPr>
            <p:ph type="title"/>
          </p:nvPr>
        </p:nvSpPr>
        <p:spPr>
          <a:xfrm>
            <a:off x="203198" y="0"/>
            <a:ext cx="11988801" cy="1219200"/>
          </a:xfrm>
        </p:spPr>
        <p:txBody>
          <a:bodyPr anchor="ctr"/>
          <a:lstStyle/>
          <a:p>
            <a:pPr algn="ctr"/>
            <a:r>
              <a:rPr lang="en-ID" b="1" dirty="0"/>
              <a:t>Assessment/Evaluation Indicators</a:t>
            </a:r>
            <a:endParaRPr lang="en-US" b="1" dirty="0"/>
          </a:p>
        </p:txBody>
      </p:sp>
      <p:sp>
        <p:nvSpPr>
          <p:cNvPr id="3" name="Content Placeholder 2">
            <a:extLst>
              <a:ext uri="{FF2B5EF4-FFF2-40B4-BE49-F238E27FC236}">
                <a16:creationId xmlns:a16="http://schemas.microsoft.com/office/drawing/2014/main" id="{EDA7253F-9009-6C40-A8D3-E66DCAFAAB00}"/>
              </a:ext>
            </a:extLst>
          </p:cNvPr>
          <p:cNvSpPr>
            <a:spLocks noGrp="1"/>
          </p:cNvSpPr>
          <p:nvPr>
            <p:ph idx="1"/>
          </p:nvPr>
        </p:nvSpPr>
        <p:spPr>
          <a:xfrm>
            <a:off x="203199" y="1219200"/>
            <a:ext cx="11814629" cy="5638800"/>
          </a:xfrm>
        </p:spPr>
        <p:txBody>
          <a:bodyPr>
            <a:normAutofit/>
          </a:bodyPr>
          <a:lstStyle/>
          <a:p>
            <a:pPr lvl="0" algn="just">
              <a:spcBef>
                <a:spcPts val="0"/>
              </a:spcBef>
            </a:pPr>
            <a:r>
              <a:rPr lang="en-ID" sz="4000" b="1" dirty="0"/>
              <a:t>Accuracy in explaining and understanding </a:t>
            </a:r>
            <a:r>
              <a:rPr lang="en-ID" sz="4000" b="1" dirty="0">
                <a:solidFill>
                  <a:srgbClr val="FF0000"/>
                </a:solidFill>
              </a:rPr>
              <a:t>the meaning of social phenomena and Social Sciences</a:t>
            </a:r>
            <a:r>
              <a:rPr lang="en-ID" sz="4000" b="1" dirty="0"/>
              <a:t>; </a:t>
            </a:r>
          </a:p>
          <a:p>
            <a:pPr lvl="0" algn="just">
              <a:spcBef>
                <a:spcPts val="0"/>
              </a:spcBef>
            </a:pPr>
            <a:r>
              <a:rPr lang="en-ID" sz="4000" b="1" dirty="0"/>
              <a:t>Accuracy in explaining </a:t>
            </a:r>
            <a:r>
              <a:rPr lang="en-ID" sz="4000" b="1" dirty="0">
                <a:solidFill>
                  <a:srgbClr val="FF0000"/>
                </a:solidFill>
              </a:rPr>
              <a:t>the development of Social Sciences</a:t>
            </a:r>
            <a:r>
              <a:rPr lang="en-ID" sz="4000" b="1" dirty="0"/>
              <a:t>; </a:t>
            </a:r>
          </a:p>
          <a:p>
            <a:pPr lvl="0" algn="just">
              <a:spcBef>
                <a:spcPts val="0"/>
              </a:spcBef>
            </a:pPr>
            <a:r>
              <a:rPr lang="en-ID" sz="4000" b="1" dirty="0"/>
              <a:t>Accuracy in describing </a:t>
            </a:r>
            <a:r>
              <a:rPr lang="en-ID" sz="4000" b="1" dirty="0">
                <a:solidFill>
                  <a:srgbClr val="FF0000"/>
                </a:solidFill>
              </a:rPr>
              <a:t>main concepts in Social Sciences</a:t>
            </a:r>
            <a:r>
              <a:rPr lang="en-ID" sz="4000" b="1" dirty="0"/>
              <a:t>.</a:t>
            </a:r>
            <a:endParaRPr lang="en-US" sz="4000" b="1" dirty="0">
              <a:solidFill>
                <a:srgbClr val="FF0000"/>
              </a:solidFill>
            </a:endParaRPr>
          </a:p>
        </p:txBody>
      </p:sp>
    </p:spTree>
    <p:extLst>
      <p:ext uri="{BB962C8B-B14F-4D97-AF65-F5344CB8AC3E}">
        <p14:creationId xmlns:p14="http://schemas.microsoft.com/office/powerpoint/2010/main" val="6831220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2A11-4FCF-38C3-7863-5621627803BD}"/>
              </a:ext>
            </a:extLst>
          </p:cNvPr>
          <p:cNvSpPr>
            <a:spLocks noGrp="1"/>
          </p:cNvSpPr>
          <p:nvPr>
            <p:ph type="title"/>
          </p:nvPr>
        </p:nvSpPr>
        <p:spPr/>
        <p:txBody>
          <a:bodyPr/>
          <a:lstStyle/>
          <a:p>
            <a:endParaRPr lang="en-US"/>
          </a:p>
        </p:txBody>
      </p:sp>
      <p:pic>
        <p:nvPicPr>
          <p:cNvPr id="2050" name="Picture 2" descr="12 Jobs For International Business Majors | TUN">
            <a:extLst>
              <a:ext uri="{FF2B5EF4-FFF2-40B4-BE49-F238E27FC236}">
                <a16:creationId xmlns:a16="http://schemas.microsoft.com/office/drawing/2014/main" id="{7A3714D6-4B81-2DB6-6332-9784340F30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1206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A36921-2DD1-C3C6-ED08-86B87FF981A3}"/>
              </a:ext>
            </a:extLst>
          </p:cNvPr>
          <p:cNvSpPr/>
          <p:nvPr/>
        </p:nvSpPr>
        <p:spPr>
          <a:xfrm>
            <a:off x="3803516" y="2829147"/>
            <a:ext cx="4260714" cy="846306"/>
          </a:xfrm>
          <a:prstGeom prst="rect">
            <a:avLst/>
          </a:prstGeom>
          <a:solidFill>
            <a:srgbClr val="D43DD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Business Administration</a:t>
            </a:r>
          </a:p>
        </p:txBody>
      </p:sp>
    </p:spTree>
    <p:extLst>
      <p:ext uri="{BB962C8B-B14F-4D97-AF65-F5344CB8AC3E}">
        <p14:creationId xmlns:p14="http://schemas.microsoft.com/office/powerpoint/2010/main" val="4281028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980ACA0-20AB-E74F-9DF1-568A8D8CB55B}"/>
              </a:ext>
            </a:extLst>
          </p:cNvPr>
          <p:cNvPicPr>
            <a:picLocks noGrp="1" noChangeAspect="1"/>
          </p:cNvPicPr>
          <p:nvPr>
            <p:ph idx="1"/>
          </p:nvPr>
        </p:nvPicPr>
        <p:blipFill>
          <a:blip r:embed="rId2"/>
          <a:stretch>
            <a:fillRect/>
          </a:stretch>
        </p:blipFill>
        <p:spPr>
          <a:xfrm>
            <a:off x="0" y="1"/>
            <a:ext cx="12191999" cy="6857999"/>
          </a:xfrm>
          <a:prstGeom prst="rect">
            <a:avLst/>
          </a:prstGeom>
        </p:spPr>
      </p:pic>
      <p:sp>
        <p:nvSpPr>
          <p:cNvPr id="3" name="Rectangle 2">
            <a:extLst>
              <a:ext uri="{FF2B5EF4-FFF2-40B4-BE49-F238E27FC236}">
                <a16:creationId xmlns:a16="http://schemas.microsoft.com/office/drawing/2014/main" id="{8EC2751E-5975-0F45-A3D5-814D9ACEFADF}"/>
              </a:ext>
            </a:extLst>
          </p:cNvPr>
          <p:cNvSpPr/>
          <p:nvPr/>
        </p:nvSpPr>
        <p:spPr>
          <a:xfrm>
            <a:off x="3911600" y="2832100"/>
            <a:ext cx="4406900" cy="1358900"/>
          </a:xfrm>
          <a:prstGeom prst="rect">
            <a:avLst/>
          </a:prstGeom>
          <a:solidFill>
            <a:srgbClr val="0054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Business</a:t>
            </a:r>
          </a:p>
          <a:p>
            <a:pPr algn="ctr"/>
            <a:r>
              <a:rPr lang="en-US" sz="4000" b="1" dirty="0"/>
              <a:t>Administration</a:t>
            </a:r>
          </a:p>
        </p:txBody>
      </p:sp>
    </p:spTree>
    <p:extLst>
      <p:ext uri="{BB962C8B-B14F-4D97-AF65-F5344CB8AC3E}">
        <p14:creationId xmlns:p14="http://schemas.microsoft.com/office/powerpoint/2010/main" val="23457199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2F0E55-1593-BB44-8828-C86A0E4E363B}"/>
              </a:ext>
            </a:extLst>
          </p:cNvPr>
          <p:cNvPicPr>
            <a:picLocks noChangeAspect="1"/>
          </p:cNvPicPr>
          <p:nvPr/>
        </p:nvPicPr>
        <p:blipFill>
          <a:blip r:embed="rId2"/>
          <a:stretch>
            <a:fillRect/>
          </a:stretch>
        </p:blipFill>
        <p:spPr>
          <a:xfrm>
            <a:off x="1" y="0"/>
            <a:ext cx="12191998" cy="6858000"/>
          </a:xfrm>
          <a:prstGeom prst="rect">
            <a:avLst/>
          </a:prstGeom>
        </p:spPr>
      </p:pic>
      <p:sp>
        <p:nvSpPr>
          <p:cNvPr id="2" name="Title 1">
            <a:extLst>
              <a:ext uri="{FF2B5EF4-FFF2-40B4-BE49-F238E27FC236}">
                <a16:creationId xmlns:a16="http://schemas.microsoft.com/office/drawing/2014/main" id="{ADC6D54A-A5A1-D047-99F8-99344C7AD9EA}"/>
              </a:ext>
            </a:extLst>
          </p:cNvPr>
          <p:cNvSpPr>
            <a:spLocks noGrp="1"/>
          </p:cNvSpPr>
          <p:nvPr>
            <p:ph type="title"/>
          </p:nvPr>
        </p:nvSpPr>
        <p:spPr>
          <a:xfrm>
            <a:off x="0" y="14510"/>
            <a:ext cx="12191999" cy="1280890"/>
          </a:xfrm>
        </p:spPr>
        <p:txBody>
          <a:bodyPr anchor="ctr"/>
          <a:lstStyle/>
          <a:p>
            <a:pPr algn="ctr"/>
            <a:r>
              <a:rPr lang="en-US" b="1" dirty="0">
                <a:solidFill>
                  <a:srgbClr val="FFFF00"/>
                </a:solidFill>
              </a:rPr>
              <a:t>Law</a:t>
            </a:r>
            <a:endParaRPr lang="en-US" dirty="0">
              <a:solidFill>
                <a:srgbClr val="FFFF00"/>
              </a:solidFill>
            </a:endParaRPr>
          </a:p>
        </p:txBody>
      </p:sp>
      <p:sp>
        <p:nvSpPr>
          <p:cNvPr id="3" name="Content Placeholder 2">
            <a:extLst>
              <a:ext uri="{FF2B5EF4-FFF2-40B4-BE49-F238E27FC236}">
                <a16:creationId xmlns:a16="http://schemas.microsoft.com/office/drawing/2014/main" id="{AAC2AE72-C388-3541-9298-C4A00276CFFD}"/>
              </a:ext>
            </a:extLst>
          </p:cNvPr>
          <p:cNvSpPr>
            <a:spLocks noGrp="1"/>
          </p:cNvSpPr>
          <p:nvPr>
            <p:ph idx="1"/>
          </p:nvPr>
        </p:nvSpPr>
        <p:spPr>
          <a:xfrm>
            <a:off x="0" y="1181100"/>
            <a:ext cx="12039600" cy="5662390"/>
          </a:xfrm>
        </p:spPr>
        <p:txBody>
          <a:bodyPr>
            <a:noAutofit/>
          </a:bodyPr>
          <a:lstStyle/>
          <a:p>
            <a:pPr algn="just">
              <a:spcBef>
                <a:spcPts val="0"/>
              </a:spcBef>
            </a:pPr>
            <a:r>
              <a:rPr lang="en-ID" sz="2300" b="1" dirty="0">
                <a:solidFill>
                  <a:schemeClr val="bg1"/>
                </a:solidFill>
              </a:rPr>
              <a:t>By studying Law, you will gain the skills needed to understand various aspects of law and regulations at the national and global level. Of all branches of social science, law focuses on the matters that govern a country and its parts, as well as how the constitution guarantees law enforcement in a country. </a:t>
            </a:r>
          </a:p>
          <a:p>
            <a:pPr algn="just">
              <a:spcBef>
                <a:spcPts val="0"/>
              </a:spcBef>
            </a:pPr>
            <a:r>
              <a:rPr lang="en-ID" sz="2300" b="1" dirty="0">
                <a:solidFill>
                  <a:schemeClr val="bg1"/>
                </a:solidFill>
              </a:rPr>
              <a:t>Law is a system of rules created and enforced through social institutions or government to regulate </a:t>
            </a:r>
            <a:r>
              <a:rPr lang="en-ID" sz="2300" b="1" dirty="0" err="1">
                <a:solidFill>
                  <a:schemeClr val="bg1"/>
                </a:solidFill>
              </a:rPr>
              <a:t>behavior</a:t>
            </a:r>
            <a:r>
              <a:rPr lang="en-ID" sz="2300" b="1" dirty="0">
                <a:solidFill>
                  <a:schemeClr val="bg1"/>
                </a:solidFill>
              </a:rPr>
              <a:t>, with its precise definition a matter of long debate. It has been widely described as the science and art of justice. There is a close relationship between law and the social sciences. </a:t>
            </a:r>
          </a:p>
          <a:p>
            <a:pPr algn="just">
              <a:spcBef>
                <a:spcPts val="0"/>
              </a:spcBef>
            </a:pPr>
            <a:r>
              <a:rPr lang="en-ID" sz="2300" b="1" dirty="0">
                <a:solidFill>
                  <a:schemeClr val="bg1"/>
                </a:solidFill>
              </a:rPr>
              <a:t>Laws are rules and regulations that provide a mechanism for solving complex and complex societal problems. Law provides in-depth insight into state law, political factors that influence policy culminating in law and social sciences related to human </a:t>
            </a:r>
            <a:r>
              <a:rPr lang="en-ID" sz="2300" b="1" dirty="0" err="1">
                <a:solidFill>
                  <a:schemeClr val="bg1"/>
                </a:solidFill>
              </a:rPr>
              <a:t>behavior</a:t>
            </a:r>
            <a:r>
              <a:rPr lang="en-ID" sz="2300" b="1" dirty="0">
                <a:solidFill>
                  <a:schemeClr val="bg1"/>
                </a:solidFill>
              </a:rPr>
              <a:t> in society and addressing the problems of members of society. </a:t>
            </a:r>
          </a:p>
          <a:p>
            <a:pPr algn="just">
              <a:spcBef>
                <a:spcPts val="0"/>
              </a:spcBef>
            </a:pPr>
            <a:r>
              <a:rPr lang="en-ID" sz="2300" b="1" dirty="0">
                <a:solidFill>
                  <a:schemeClr val="bg1"/>
                </a:solidFill>
              </a:rPr>
              <a:t>Thus to study the interpersonal relationships of members of society legal knowledge is very important because it ensures that the individual rights of members of society are respected.</a:t>
            </a:r>
            <a:endParaRPr lang="en-US" sz="2300" b="1" dirty="0">
              <a:solidFill>
                <a:schemeClr val="bg1"/>
              </a:solidFill>
            </a:endParaRPr>
          </a:p>
        </p:txBody>
      </p:sp>
    </p:spTree>
    <p:extLst>
      <p:ext uri="{BB962C8B-B14F-4D97-AF65-F5344CB8AC3E}">
        <p14:creationId xmlns:p14="http://schemas.microsoft.com/office/powerpoint/2010/main" val="825989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8D7935-8015-0347-981B-CAFF39335B27}"/>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1AA7CB5-9934-4345-BEDD-3D6D2C258591}"/>
              </a:ext>
            </a:extLst>
          </p:cNvPr>
          <p:cNvSpPr>
            <a:spLocks noGrp="1"/>
          </p:cNvSpPr>
          <p:nvPr>
            <p:ph type="title"/>
          </p:nvPr>
        </p:nvSpPr>
        <p:spPr>
          <a:xfrm>
            <a:off x="0" y="14512"/>
            <a:ext cx="12191999" cy="1280890"/>
          </a:xfrm>
        </p:spPr>
        <p:txBody>
          <a:bodyPr anchor="ctr">
            <a:normAutofit/>
          </a:bodyPr>
          <a:lstStyle/>
          <a:p>
            <a:pPr algn="ctr"/>
            <a:r>
              <a:rPr lang="en-US" b="1" dirty="0">
                <a:solidFill>
                  <a:srgbClr val="FFFF00"/>
                </a:solidFill>
              </a:rPr>
              <a:t>Economics</a:t>
            </a:r>
          </a:p>
        </p:txBody>
      </p:sp>
      <p:sp>
        <p:nvSpPr>
          <p:cNvPr id="3" name="Content Placeholder 2">
            <a:extLst>
              <a:ext uri="{FF2B5EF4-FFF2-40B4-BE49-F238E27FC236}">
                <a16:creationId xmlns:a16="http://schemas.microsoft.com/office/drawing/2014/main" id="{E5D87D03-0ED4-8742-8D0F-E38AC0FE897C}"/>
              </a:ext>
            </a:extLst>
          </p:cNvPr>
          <p:cNvSpPr>
            <a:spLocks noGrp="1"/>
          </p:cNvSpPr>
          <p:nvPr>
            <p:ph idx="1"/>
          </p:nvPr>
        </p:nvSpPr>
        <p:spPr>
          <a:xfrm>
            <a:off x="-1" y="1295402"/>
            <a:ext cx="12075887" cy="5562598"/>
          </a:xfrm>
        </p:spPr>
        <p:txBody>
          <a:bodyPr>
            <a:noAutofit/>
          </a:bodyPr>
          <a:lstStyle/>
          <a:p>
            <a:pPr algn="just">
              <a:spcBef>
                <a:spcPts val="0"/>
              </a:spcBef>
              <a:buClr>
                <a:srgbClr val="FFFF00"/>
              </a:buClr>
            </a:pPr>
            <a:r>
              <a:rPr lang="en-ID" sz="2000" b="1" dirty="0">
                <a:solidFill>
                  <a:schemeClr val="bg1"/>
                </a:solidFill>
              </a:rPr>
              <a:t>Often referred to as the study of the choice and optimal utilization of scarce resources, Economics emphasizes understanding the way people spend and utilize available resources to meet their increasing demands. </a:t>
            </a:r>
          </a:p>
          <a:p>
            <a:pPr algn="just">
              <a:spcBef>
                <a:spcPts val="0"/>
              </a:spcBef>
              <a:buClr>
                <a:srgbClr val="FFFF00"/>
              </a:buClr>
            </a:pPr>
            <a:r>
              <a:rPr lang="en-ID" sz="2000" b="1" dirty="0">
                <a:solidFill>
                  <a:schemeClr val="bg1"/>
                </a:solidFill>
              </a:rPr>
              <a:t>Economics is all about the distribution, production and consumption of resources. It considers the social organization through which people satisfy their desires for scarce goods and services. Learn about markets, product prices and the factors that come into play to determine value and monetary and fiscal policy, costs, inflation and unemployment, stock trading, the working of financial institutions such as banks, trade relations between countries and how the global economy works, and much more. </a:t>
            </a:r>
          </a:p>
          <a:p>
            <a:pPr algn="just">
              <a:spcBef>
                <a:spcPts val="0"/>
              </a:spcBef>
              <a:buClr>
                <a:srgbClr val="FFFF00"/>
              </a:buClr>
            </a:pPr>
            <a:r>
              <a:rPr lang="en-ID" sz="2000" b="1" dirty="0">
                <a:solidFill>
                  <a:schemeClr val="bg1"/>
                </a:solidFill>
              </a:rPr>
              <a:t>Economics is the study of the ways in which humans earn a living, the most pressing problems facing humans. Economics examines the value of work, natural resources, and money as a medium of exchange; and define the concepts of supply and demand, savings and investment, costs and prices, and economic fluctuations; and explains the principles used by political systems to justify their methods of distributing goods and services. </a:t>
            </a:r>
          </a:p>
          <a:p>
            <a:pPr algn="just">
              <a:spcBef>
                <a:spcPts val="0"/>
              </a:spcBef>
              <a:buClr>
                <a:srgbClr val="FFFF00"/>
              </a:buClr>
            </a:pPr>
            <a:r>
              <a:rPr lang="en-ID" sz="2000" b="1" dirty="0">
                <a:solidFill>
                  <a:schemeClr val="bg1"/>
                </a:solidFill>
              </a:rPr>
              <a:t>Economics tries to explain some social processes (such as “who gets what and why”), the origins of some social problems (such as poverty), the importance of work as a source of identity, occupational status, rising or falling standards of living, the effects of rising expectations, and so on.</a:t>
            </a:r>
            <a:endParaRPr lang="id-ID" sz="1850" b="1" dirty="0">
              <a:solidFill>
                <a:schemeClr val="bg1"/>
              </a:solidFill>
            </a:endParaRPr>
          </a:p>
        </p:txBody>
      </p:sp>
    </p:spTree>
    <p:extLst>
      <p:ext uri="{BB962C8B-B14F-4D97-AF65-F5344CB8AC3E}">
        <p14:creationId xmlns:p14="http://schemas.microsoft.com/office/powerpoint/2010/main" val="33143268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0FFDF-8F8A-024E-809E-CEA2402ED44A}"/>
              </a:ext>
            </a:extLst>
          </p:cNvPr>
          <p:cNvPicPr>
            <a:picLocks noChangeAspect="1"/>
          </p:cNvPicPr>
          <p:nvPr/>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FCA096AA-CE3E-2D47-8F89-AB7740FDE096}"/>
              </a:ext>
            </a:extLst>
          </p:cNvPr>
          <p:cNvSpPr>
            <a:spLocks noGrp="1"/>
          </p:cNvSpPr>
          <p:nvPr>
            <p:ph type="title"/>
          </p:nvPr>
        </p:nvSpPr>
        <p:spPr>
          <a:xfrm>
            <a:off x="0" y="14511"/>
            <a:ext cx="12191999" cy="1280890"/>
          </a:xfrm>
        </p:spPr>
        <p:txBody>
          <a:bodyPr anchor="ctr">
            <a:normAutofit/>
          </a:bodyPr>
          <a:lstStyle/>
          <a:p>
            <a:pPr algn="ctr"/>
            <a:r>
              <a:rPr lang="en-US" b="1" dirty="0">
                <a:solidFill>
                  <a:srgbClr val="FFFF00"/>
                </a:solidFill>
              </a:rPr>
              <a:t>Geography</a:t>
            </a:r>
          </a:p>
        </p:txBody>
      </p:sp>
      <p:sp>
        <p:nvSpPr>
          <p:cNvPr id="3" name="Content Placeholder 2">
            <a:extLst>
              <a:ext uri="{FF2B5EF4-FFF2-40B4-BE49-F238E27FC236}">
                <a16:creationId xmlns:a16="http://schemas.microsoft.com/office/drawing/2014/main" id="{9285BF92-B15F-BF4F-B6EC-9B83D1C1F2B8}"/>
              </a:ext>
            </a:extLst>
          </p:cNvPr>
          <p:cNvSpPr>
            <a:spLocks noGrp="1"/>
          </p:cNvSpPr>
          <p:nvPr>
            <p:ph idx="1"/>
          </p:nvPr>
        </p:nvSpPr>
        <p:spPr>
          <a:xfrm>
            <a:off x="0" y="1295401"/>
            <a:ext cx="12032343" cy="5548088"/>
          </a:xfrm>
        </p:spPr>
        <p:txBody>
          <a:bodyPr>
            <a:noAutofit/>
          </a:bodyPr>
          <a:lstStyle/>
          <a:p>
            <a:pPr algn="just">
              <a:spcBef>
                <a:spcPts val="0"/>
              </a:spcBef>
              <a:buClr>
                <a:srgbClr val="FFFF00"/>
              </a:buClr>
            </a:pPr>
            <a:r>
              <a:rPr lang="en-ID" sz="2100" b="1" dirty="0">
                <a:solidFill>
                  <a:schemeClr val="bg1"/>
                </a:solidFill>
              </a:rPr>
              <a:t>While the basic meaning of Geography is often associated with maps, its scope lies beyond that. Geography is one of the basic branches of social science as it studies land, its salient features, important phenomena that impact the earth along with human population and the relationship between the study of land and human population. It brings a unique intersection of many disciplines such as Geology, Environmental Science, Population Studies, Oceanology, Earth Sciences and more! </a:t>
            </a:r>
          </a:p>
          <a:p>
            <a:pPr algn="just">
              <a:spcBef>
                <a:spcPts val="0"/>
              </a:spcBef>
              <a:buClr>
                <a:srgbClr val="FFFF00"/>
              </a:buClr>
            </a:pPr>
            <a:r>
              <a:rPr lang="en-ID" sz="2100" b="1" dirty="0">
                <a:solidFill>
                  <a:schemeClr val="bg1"/>
                </a:solidFill>
              </a:rPr>
              <a:t>Geography is basically a natural science that deals with the planet we live on, namely, land, water bodies, mountains, valleys, types of plants, and animal habitats. Geography is the study of the natural environment and how it influences social and cultural development. Some geographic concerns are: Ecology, Climate, Resource Accessibility, Demographics. </a:t>
            </a:r>
          </a:p>
          <a:p>
            <a:pPr algn="just">
              <a:spcBef>
                <a:spcPts val="0"/>
              </a:spcBef>
              <a:buClr>
                <a:srgbClr val="FFFF00"/>
              </a:buClr>
            </a:pPr>
            <a:r>
              <a:rPr lang="en-ID" sz="2100" b="1" dirty="0">
                <a:solidFill>
                  <a:schemeClr val="bg1"/>
                </a:solidFill>
              </a:rPr>
              <a:t>Demography is the study of populations, including increases and decreases in size, composition, age groupings, and future trends. Ecology is the science that studies the relationships between all living organisms and their natural environment. This includes biodiversity, or the study of varieties and the interdependence of species. </a:t>
            </a:r>
          </a:p>
          <a:p>
            <a:pPr algn="just">
              <a:spcBef>
                <a:spcPts val="0"/>
              </a:spcBef>
              <a:buClr>
                <a:srgbClr val="FFFF00"/>
              </a:buClr>
            </a:pPr>
            <a:r>
              <a:rPr lang="en-ID" sz="2100" b="1" dirty="0">
                <a:solidFill>
                  <a:schemeClr val="bg1"/>
                </a:solidFill>
              </a:rPr>
              <a:t>Geography has practical applications in maps, trade patterns, industrial and agricultural decisions, population settlements, even aggression and acquisition.</a:t>
            </a:r>
            <a:endParaRPr lang="en-US" sz="2100" b="1" dirty="0">
              <a:solidFill>
                <a:schemeClr val="bg1"/>
              </a:solidFill>
            </a:endParaRPr>
          </a:p>
        </p:txBody>
      </p:sp>
    </p:spTree>
    <p:extLst>
      <p:ext uri="{BB962C8B-B14F-4D97-AF65-F5344CB8AC3E}">
        <p14:creationId xmlns:p14="http://schemas.microsoft.com/office/powerpoint/2010/main" val="16548971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D737B9-83BB-F34D-B51D-23AC8531CE24}"/>
              </a:ext>
            </a:extLst>
          </p:cNvPr>
          <p:cNvPicPr>
            <a:picLocks noChangeAspect="1"/>
          </p:cNvPicPr>
          <p:nvPr/>
        </p:nvPicPr>
        <p:blipFill>
          <a:blip r:embed="rId2"/>
          <a:stretch>
            <a:fillRect/>
          </a:stretch>
        </p:blipFill>
        <p:spPr>
          <a:xfrm>
            <a:off x="1" y="0"/>
            <a:ext cx="12191998" cy="6843488"/>
          </a:xfrm>
          <a:prstGeom prst="rect">
            <a:avLst/>
          </a:prstGeom>
        </p:spPr>
      </p:pic>
      <p:sp>
        <p:nvSpPr>
          <p:cNvPr id="2" name="Title 1">
            <a:extLst>
              <a:ext uri="{FF2B5EF4-FFF2-40B4-BE49-F238E27FC236}">
                <a16:creationId xmlns:a16="http://schemas.microsoft.com/office/drawing/2014/main" id="{FE8EA5E5-B4C5-7048-9846-43A710A1895D}"/>
              </a:ext>
            </a:extLst>
          </p:cNvPr>
          <p:cNvSpPr>
            <a:spLocks noGrp="1"/>
          </p:cNvSpPr>
          <p:nvPr>
            <p:ph type="title"/>
          </p:nvPr>
        </p:nvSpPr>
        <p:spPr>
          <a:xfrm>
            <a:off x="0" y="14512"/>
            <a:ext cx="12191999" cy="1280890"/>
          </a:xfrm>
        </p:spPr>
        <p:txBody>
          <a:bodyPr anchor="ctr">
            <a:normAutofit/>
          </a:bodyPr>
          <a:lstStyle/>
          <a:p>
            <a:pPr algn="ctr"/>
            <a:r>
              <a:rPr lang="en-US" b="1" dirty="0">
                <a:solidFill>
                  <a:srgbClr val="FFFF00"/>
                </a:solidFill>
              </a:rPr>
              <a:t>History</a:t>
            </a:r>
          </a:p>
        </p:txBody>
      </p:sp>
      <p:sp>
        <p:nvSpPr>
          <p:cNvPr id="3" name="Content Placeholder 2">
            <a:extLst>
              <a:ext uri="{FF2B5EF4-FFF2-40B4-BE49-F238E27FC236}">
                <a16:creationId xmlns:a16="http://schemas.microsoft.com/office/drawing/2014/main" id="{0065BCFD-B9DB-5F4C-9A9A-6F6FC077759C}"/>
              </a:ext>
            </a:extLst>
          </p:cNvPr>
          <p:cNvSpPr>
            <a:spLocks noGrp="1"/>
          </p:cNvSpPr>
          <p:nvPr>
            <p:ph idx="1"/>
          </p:nvPr>
        </p:nvSpPr>
        <p:spPr>
          <a:xfrm>
            <a:off x="0" y="1295402"/>
            <a:ext cx="12075886" cy="5562598"/>
          </a:xfrm>
        </p:spPr>
        <p:txBody>
          <a:bodyPr>
            <a:noAutofit/>
          </a:bodyPr>
          <a:lstStyle/>
          <a:p>
            <a:pPr algn="just">
              <a:spcBef>
                <a:spcPts val="0"/>
              </a:spcBef>
            </a:pPr>
            <a:r>
              <a:rPr lang="en-ID" sz="2300" b="1" dirty="0">
                <a:solidFill>
                  <a:schemeClr val="bg1"/>
                </a:solidFill>
              </a:rPr>
              <a:t>There is nothing more complex and broader for research than the study of History. It straddles different areas of time and explores every aspect of it, trying to reconstruct the past to understand the present through the various resources available. </a:t>
            </a:r>
          </a:p>
          <a:p>
            <a:pPr algn="just">
              <a:spcBef>
                <a:spcPts val="0"/>
              </a:spcBef>
            </a:pPr>
            <a:r>
              <a:rPr lang="en-ID" sz="2300" b="1" dirty="0">
                <a:solidFill>
                  <a:schemeClr val="bg1"/>
                </a:solidFill>
              </a:rPr>
              <a:t>History is the study of past events. It is a social science in the sense that it is a systematic attempt to study and verify past events and relate them to each other and to the present. Every event has a historical context in which we usually say the event must be studied. The subject of history is everything that has happened. The study of history involves: Identification, Calcification, Arrangement, Patterning, </a:t>
            </a:r>
          </a:p>
          <a:p>
            <a:pPr algn="just">
              <a:spcBef>
                <a:spcPts val="0"/>
              </a:spcBef>
            </a:pPr>
            <a:r>
              <a:rPr lang="en-ID" sz="2300" b="1" dirty="0">
                <a:solidFill>
                  <a:schemeClr val="bg1"/>
                </a:solidFill>
              </a:rPr>
              <a:t>History is the recording, telling and interpretation of human experience. Historians recreate the past by collecting recorded facts, organizing them into a narrative, and interpreting their meaning. </a:t>
            </a:r>
          </a:p>
          <a:p>
            <a:pPr algn="just">
              <a:spcBef>
                <a:spcPts val="0"/>
              </a:spcBef>
            </a:pPr>
            <a:r>
              <a:rPr lang="en-ID" sz="2300" b="1" dirty="0">
                <a:solidFill>
                  <a:schemeClr val="bg1"/>
                </a:solidFill>
              </a:rPr>
              <a:t>History changes over time. It provides perspective on the present by telling us about how people lived in the past. History helps us understand how society developed into what it is today.</a:t>
            </a:r>
            <a:endParaRPr lang="id-ID" sz="2300" b="1" dirty="0">
              <a:solidFill>
                <a:schemeClr val="bg1"/>
              </a:solidFill>
            </a:endParaRPr>
          </a:p>
        </p:txBody>
      </p:sp>
    </p:spTree>
    <p:extLst>
      <p:ext uri="{BB962C8B-B14F-4D97-AF65-F5344CB8AC3E}">
        <p14:creationId xmlns:p14="http://schemas.microsoft.com/office/powerpoint/2010/main" val="23076639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725DAA-68FD-3349-8EF2-AE238032B6CA}"/>
              </a:ext>
            </a:extLst>
          </p:cNvPr>
          <p:cNvPicPr>
            <a:picLocks noChangeAspect="1"/>
          </p:cNvPicPr>
          <p:nvPr/>
        </p:nvPicPr>
        <p:blipFill>
          <a:blip r:embed="rId2"/>
          <a:stretch>
            <a:fillRect/>
          </a:stretch>
        </p:blipFill>
        <p:spPr>
          <a:xfrm>
            <a:off x="0" y="29025"/>
            <a:ext cx="12169720" cy="6828975"/>
          </a:xfrm>
          <a:prstGeom prst="rect">
            <a:avLst/>
          </a:prstGeom>
        </p:spPr>
      </p:pic>
      <p:sp>
        <p:nvSpPr>
          <p:cNvPr id="2" name="Title 1">
            <a:extLst>
              <a:ext uri="{FF2B5EF4-FFF2-40B4-BE49-F238E27FC236}">
                <a16:creationId xmlns:a16="http://schemas.microsoft.com/office/drawing/2014/main" id="{802AC4D3-8AEF-724C-8C00-D5F81FF7911C}"/>
              </a:ext>
            </a:extLst>
          </p:cNvPr>
          <p:cNvSpPr>
            <a:spLocks noGrp="1"/>
          </p:cNvSpPr>
          <p:nvPr>
            <p:ph type="title"/>
          </p:nvPr>
        </p:nvSpPr>
        <p:spPr>
          <a:xfrm>
            <a:off x="0" y="29025"/>
            <a:ext cx="12191999" cy="1280890"/>
          </a:xfrm>
        </p:spPr>
        <p:txBody>
          <a:bodyPr anchor="ctr">
            <a:normAutofit/>
          </a:bodyPr>
          <a:lstStyle/>
          <a:p>
            <a:pPr algn="ctr"/>
            <a:r>
              <a:rPr lang="en-US" b="1" dirty="0">
                <a:solidFill>
                  <a:srgbClr val="7030A0"/>
                </a:solidFill>
              </a:rPr>
              <a:t>Psychology</a:t>
            </a:r>
          </a:p>
        </p:txBody>
      </p:sp>
      <p:sp>
        <p:nvSpPr>
          <p:cNvPr id="3" name="Content Placeholder 2">
            <a:extLst>
              <a:ext uri="{FF2B5EF4-FFF2-40B4-BE49-F238E27FC236}">
                <a16:creationId xmlns:a16="http://schemas.microsoft.com/office/drawing/2014/main" id="{DF3520B3-A72B-9048-8F89-274CE57CA228}"/>
              </a:ext>
            </a:extLst>
          </p:cNvPr>
          <p:cNvSpPr>
            <a:spLocks noGrp="1"/>
          </p:cNvSpPr>
          <p:nvPr>
            <p:ph idx="1"/>
          </p:nvPr>
        </p:nvSpPr>
        <p:spPr>
          <a:xfrm>
            <a:off x="-22279" y="1309915"/>
            <a:ext cx="12054622" cy="5548085"/>
          </a:xfrm>
        </p:spPr>
        <p:txBody>
          <a:bodyPr>
            <a:noAutofit/>
          </a:bodyPr>
          <a:lstStyle/>
          <a:p>
            <a:pPr algn="just">
              <a:spcBef>
                <a:spcPts val="0"/>
              </a:spcBef>
            </a:pPr>
            <a:r>
              <a:rPr lang="en-ID" sz="1900" b="1" dirty="0"/>
              <a:t>Psychology delves deeper into the science of human thought and </a:t>
            </a:r>
            <a:r>
              <a:rPr lang="en-ID" sz="1900" b="1" dirty="0" err="1"/>
              <a:t>behavior</a:t>
            </a:r>
            <a:r>
              <a:rPr lang="en-ID" sz="1900" b="1" dirty="0"/>
              <a:t>. It is a unique blend of theory and experiment and is an attractive discipline for those inclined towards the complex human mind and its various aspects. </a:t>
            </a:r>
          </a:p>
          <a:p>
            <a:pPr algn="just">
              <a:spcBef>
                <a:spcPts val="0"/>
              </a:spcBef>
            </a:pPr>
            <a:r>
              <a:rPr lang="en-ID" sz="1900" b="1" dirty="0"/>
              <a:t>Psychology deals with the mind and personality of individuals. This is a Social Science because humans are both biological and social creatures. Psychology focuses on the forces that shape and motivate individuals, shaping the power of their minds and personalities. It focuses on individuals and physical processes, such as biological structure as well as development and maturation. </a:t>
            </a:r>
          </a:p>
          <a:p>
            <a:pPr algn="just">
              <a:spcBef>
                <a:spcPts val="0"/>
              </a:spcBef>
            </a:pPr>
            <a:r>
              <a:rPr lang="en-ID" sz="1900" b="1" dirty="0"/>
              <a:t>The discipline of Psychology, especially in its medical form, psychiatry, draws on the Natural Sciences for information regarding man's physical structure, his nervous system, physical development and maturation, and other physical processes. Since Psychology deals with humans, who are a complex mixture of biological and social elements, the discipline is very broad and the most experimental of the Social Sciences. Psychologists are familiar with human biology and with social processes and their effects. </a:t>
            </a:r>
          </a:p>
          <a:p>
            <a:pPr algn="just">
              <a:spcBef>
                <a:spcPts val="0"/>
              </a:spcBef>
            </a:pPr>
            <a:r>
              <a:rPr lang="en-ID" sz="1900" b="1" dirty="0"/>
              <a:t>Of the various branches of Psychology, the most relevant to Social Sciences is Social Psychology. Social Psychology is the study of individual </a:t>
            </a:r>
            <a:r>
              <a:rPr lang="en-ID" sz="1900" b="1" dirty="0" err="1"/>
              <a:t>behavior</a:t>
            </a:r>
            <a:r>
              <a:rPr lang="en-ID" sz="1900" b="1" dirty="0"/>
              <a:t> as it influences and is influenced by the </a:t>
            </a:r>
            <a:r>
              <a:rPr lang="en-ID" sz="1900" b="1" dirty="0" err="1"/>
              <a:t>behavior</a:t>
            </a:r>
            <a:r>
              <a:rPr lang="en-ID" sz="1900" b="1" dirty="0"/>
              <a:t> of others. Social Psychology specializes in studying socialization, emotions, memory, perception, and intelligence. Some specific topics of interest to social psychologists are socialization, environment and heredity, and adjustment and maladjustment.</a:t>
            </a:r>
            <a:endParaRPr lang="id-ID" sz="1900" b="1" dirty="0">
              <a:solidFill>
                <a:srgbClr val="FF0000"/>
              </a:solidFill>
            </a:endParaRPr>
          </a:p>
        </p:txBody>
      </p:sp>
    </p:spTree>
    <p:extLst>
      <p:ext uri="{BB962C8B-B14F-4D97-AF65-F5344CB8AC3E}">
        <p14:creationId xmlns:p14="http://schemas.microsoft.com/office/powerpoint/2010/main" val="34721988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078D-8334-854B-BB82-1D2E1D5CA1D2}"/>
              </a:ext>
            </a:extLst>
          </p:cNvPr>
          <p:cNvSpPr>
            <a:spLocks noGrp="1"/>
          </p:cNvSpPr>
          <p:nvPr>
            <p:ph type="title"/>
          </p:nvPr>
        </p:nvSpPr>
        <p:spPr>
          <a:xfrm>
            <a:off x="203200" y="0"/>
            <a:ext cx="11988800" cy="1219200"/>
          </a:xfrm>
        </p:spPr>
        <p:txBody>
          <a:bodyPr anchor="ctr"/>
          <a:lstStyle/>
          <a:p>
            <a:pPr algn="ctr"/>
            <a:r>
              <a:rPr lang="en-ID" b="1" dirty="0"/>
              <a:t>Learning Materials/Main Topics</a:t>
            </a:r>
            <a:endParaRPr lang="en-US" b="1" dirty="0"/>
          </a:p>
        </p:txBody>
      </p:sp>
      <p:graphicFrame>
        <p:nvGraphicFramePr>
          <p:cNvPr id="8" name="Content Placeholder 7">
            <a:extLst>
              <a:ext uri="{FF2B5EF4-FFF2-40B4-BE49-F238E27FC236}">
                <a16:creationId xmlns:a16="http://schemas.microsoft.com/office/drawing/2014/main" id="{546F9756-9539-F24A-BBE2-190F1E4A7803}"/>
              </a:ext>
            </a:extLst>
          </p:cNvPr>
          <p:cNvGraphicFramePr>
            <a:graphicFrameLocks noGrp="1"/>
          </p:cNvGraphicFramePr>
          <p:nvPr>
            <p:ph idx="1"/>
            <p:extLst>
              <p:ext uri="{D42A27DB-BD31-4B8C-83A1-F6EECF244321}">
                <p14:modId xmlns:p14="http://schemas.microsoft.com/office/powerpoint/2010/main" val="3812371902"/>
              </p:ext>
            </p:extLst>
          </p:nvPr>
        </p:nvGraphicFramePr>
        <p:xfrm>
          <a:off x="203200" y="1219200"/>
          <a:ext cx="11988800" cy="5638800"/>
        </p:xfrm>
        <a:graphic>
          <a:graphicData uri="http://schemas.openxmlformats.org/drawingml/2006/table">
            <a:tbl>
              <a:tblPr>
                <a:tableStyleId>{5C22544A-7EE6-4342-B048-85BDC9FD1C3A}</a:tableStyleId>
              </a:tblPr>
              <a:tblGrid>
                <a:gridCol w="11988800">
                  <a:extLst>
                    <a:ext uri="{9D8B030D-6E8A-4147-A177-3AD203B41FA5}">
                      <a16:colId xmlns:a16="http://schemas.microsoft.com/office/drawing/2014/main" val="2627288122"/>
                    </a:ext>
                  </a:extLst>
                </a:gridCol>
              </a:tblGrid>
              <a:tr h="5638800">
                <a:tc>
                  <a:txBody>
                    <a:bodyPr/>
                    <a:lstStyle/>
                    <a:p>
                      <a:pPr marL="342900" lvl="0" indent="-342900" algn="just">
                        <a:lnSpc>
                          <a:spcPct val="115000"/>
                        </a:lnSpc>
                        <a:spcAft>
                          <a:spcPts val="0"/>
                        </a:spcAft>
                        <a:buFont typeface="+mj-lt"/>
                        <a:buAutoNum type="arabicPeriod"/>
                      </a:pPr>
                      <a:r>
                        <a:rPr lang="en-ID" sz="2000" b="1" dirty="0"/>
                        <a:t>Development of Social Phenomena and Their Scope, Basic Concepts and Approaches in the Social Sciences;</a:t>
                      </a:r>
                    </a:p>
                    <a:p>
                      <a:pPr marL="342900" lvl="0" indent="-342900" algn="just">
                        <a:lnSpc>
                          <a:spcPct val="115000"/>
                        </a:lnSpc>
                        <a:spcAft>
                          <a:spcPts val="0"/>
                        </a:spcAft>
                        <a:buFont typeface="+mj-lt"/>
                        <a:buAutoNum type="arabicPeriod"/>
                      </a:pPr>
                      <a:r>
                        <a:rPr lang="en-ID" sz="2000" b="1" dirty="0"/>
                        <a:t>Culture, Civilization, Ethnicity and Race;</a:t>
                      </a:r>
                    </a:p>
                    <a:p>
                      <a:pPr marL="342900" lvl="0" indent="-342900" algn="just">
                        <a:lnSpc>
                          <a:spcPct val="115000"/>
                        </a:lnSpc>
                        <a:spcAft>
                          <a:spcPts val="0"/>
                        </a:spcAft>
                        <a:buFont typeface="+mj-lt"/>
                        <a:buAutoNum type="arabicPeriod"/>
                      </a:pPr>
                      <a:r>
                        <a:rPr lang="en-ID" sz="2000" b="1" dirty="0"/>
                        <a:t>Society, Nation and State;</a:t>
                      </a:r>
                    </a:p>
                    <a:p>
                      <a:pPr marL="342900" lvl="0" indent="-342900" algn="just">
                        <a:lnSpc>
                          <a:spcPct val="115000"/>
                        </a:lnSpc>
                        <a:spcAft>
                          <a:spcPts val="0"/>
                        </a:spcAft>
                        <a:buFont typeface="+mj-lt"/>
                        <a:buAutoNum type="arabicPeriod"/>
                      </a:pPr>
                      <a:r>
                        <a:rPr lang="en-ID" sz="2000" b="1" dirty="0"/>
                        <a:t>Socialization, Social Interaction and Communication;</a:t>
                      </a:r>
                    </a:p>
                    <a:p>
                      <a:pPr marL="342900" lvl="0" indent="-342900" algn="just">
                        <a:lnSpc>
                          <a:spcPct val="115000"/>
                        </a:lnSpc>
                        <a:spcAft>
                          <a:spcPts val="0"/>
                        </a:spcAft>
                        <a:buFont typeface="+mj-lt"/>
                        <a:buAutoNum type="arabicPeriod"/>
                      </a:pPr>
                      <a:r>
                        <a:rPr lang="en-ID" sz="2000" b="1" dirty="0"/>
                        <a:t>Social Groups, Organizations and Social Institutions;</a:t>
                      </a:r>
                    </a:p>
                    <a:p>
                      <a:pPr marL="342900" lvl="0" indent="-342900" algn="just">
                        <a:lnSpc>
                          <a:spcPct val="115000"/>
                        </a:lnSpc>
                        <a:spcAft>
                          <a:spcPts val="0"/>
                        </a:spcAft>
                        <a:buFont typeface="+mj-lt"/>
                        <a:buAutoNum type="arabicPeriod"/>
                      </a:pPr>
                      <a:r>
                        <a:rPr lang="en-ID" sz="2000" b="1" dirty="0"/>
                        <a:t>Gender and Sexuality, Family and Marriage</a:t>
                      </a:r>
                    </a:p>
                    <a:p>
                      <a:pPr marL="342900" lvl="0" indent="-342900" algn="just">
                        <a:lnSpc>
                          <a:spcPct val="115000"/>
                        </a:lnSpc>
                        <a:spcAft>
                          <a:spcPts val="0"/>
                        </a:spcAft>
                        <a:buFont typeface="+mj-lt"/>
                        <a:buAutoNum type="arabicPeriod"/>
                      </a:pPr>
                      <a:r>
                        <a:rPr lang="en-ID" sz="2000" b="1" dirty="0"/>
                        <a:t>Religion and Belief Systems;</a:t>
                      </a:r>
                    </a:p>
                    <a:p>
                      <a:pPr marL="342900" lvl="0" indent="-342900" algn="just">
                        <a:lnSpc>
                          <a:spcPct val="115000"/>
                        </a:lnSpc>
                        <a:spcAft>
                          <a:spcPts val="0"/>
                        </a:spcAft>
                        <a:buFont typeface="+mj-lt"/>
                        <a:buAutoNum type="arabicPeriod"/>
                      </a:pPr>
                      <a:r>
                        <a:rPr lang="en-ID" sz="2000" b="1" dirty="0"/>
                        <a:t>Social Change and Development</a:t>
                      </a:r>
                    </a:p>
                    <a:p>
                      <a:pPr marL="342900" lvl="0" indent="-342900" algn="just">
                        <a:lnSpc>
                          <a:spcPct val="115000"/>
                        </a:lnSpc>
                        <a:spcAft>
                          <a:spcPts val="0"/>
                        </a:spcAft>
                        <a:buFont typeface="+mj-lt"/>
                        <a:buAutoNum type="arabicPeriod"/>
                      </a:pPr>
                      <a:r>
                        <a:rPr lang="en-ID" sz="2000" b="1" dirty="0"/>
                        <a:t>Employment, Economy, Business and Social Welfare;</a:t>
                      </a:r>
                    </a:p>
                    <a:p>
                      <a:pPr marL="342900" lvl="0" indent="-342900" algn="just">
                        <a:lnSpc>
                          <a:spcPct val="115000"/>
                        </a:lnSpc>
                        <a:spcAft>
                          <a:spcPts val="0"/>
                        </a:spcAft>
                        <a:buFont typeface="+mj-lt"/>
                        <a:buAutoNum type="arabicPeriod"/>
                      </a:pPr>
                      <a:r>
                        <a:rPr lang="en-ID" sz="2000" b="1" dirty="0"/>
                        <a:t>Education, Science and Technology, and Arts</a:t>
                      </a:r>
                    </a:p>
                    <a:p>
                      <a:pPr marL="342900" lvl="0" indent="-342900" algn="just">
                        <a:lnSpc>
                          <a:spcPct val="115000"/>
                        </a:lnSpc>
                        <a:spcAft>
                          <a:spcPts val="0"/>
                        </a:spcAft>
                        <a:buFont typeface="+mj-lt"/>
                        <a:buAutoNum type="arabicPeriod"/>
                      </a:pPr>
                      <a:r>
                        <a:rPr lang="en-ID" sz="2000" b="1" dirty="0"/>
                        <a:t>Population, Migration, Health and Environment</a:t>
                      </a:r>
                    </a:p>
                    <a:p>
                      <a:pPr marL="342900" lvl="0" indent="-342900" algn="just">
                        <a:lnSpc>
                          <a:spcPct val="115000"/>
                        </a:lnSpc>
                        <a:spcAft>
                          <a:spcPts val="0"/>
                        </a:spcAft>
                        <a:buFont typeface="+mj-lt"/>
                        <a:buAutoNum type="arabicPeriod"/>
                      </a:pPr>
                      <a:r>
                        <a:rPr lang="en-ID" sz="2000" b="1" dirty="0"/>
                        <a:t>Power, Politics, Government, Policy and Social Movements</a:t>
                      </a:r>
                    </a:p>
                    <a:p>
                      <a:pPr marL="342900" lvl="0" indent="-342900" algn="just">
                        <a:lnSpc>
                          <a:spcPct val="115000"/>
                        </a:lnSpc>
                        <a:spcAft>
                          <a:spcPts val="0"/>
                        </a:spcAft>
                        <a:buFont typeface="+mj-lt"/>
                        <a:buAutoNum type="arabicPeriod"/>
                      </a:pPr>
                      <a:r>
                        <a:rPr lang="en-ID" sz="2000" b="1" dirty="0"/>
                        <a:t>Globalization and Global Society</a:t>
                      </a:r>
                    </a:p>
                    <a:p>
                      <a:pPr marL="342900" lvl="0" indent="-342900" algn="just">
                        <a:lnSpc>
                          <a:spcPct val="115000"/>
                        </a:lnSpc>
                        <a:spcAft>
                          <a:spcPts val="0"/>
                        </a:spcAft>
                        <a:buFont typeface="+mj-lt"/>
                        <a:buAutoNum type="arabicPeriod"/>
                      </a:pPr>
                      <a:r>
                        <a:rPr lang="en-ID" sz="2000" b="1" dirty="0"/>
                        <a:t>Contemporary Social Issues: Social Deviance and Transnational Crime, Social Media and Cyber ​​Society, Global Warming and Climate Change</a:t>
                      </a:r>
                      <a:endParaRPr lang="en-US" sz="2000" b="1" i="0" dirty="0"/>
                    </a:p>
                  </a:txBody>
                  <a:tcPr marL="114300" marR="114300" marT="0" marB="0">
                    <a:noFill/>
                  </a:tcPr>
                </a:tc>
                <a:extLst>
                  <a:ext uri="{0D108BD9-81ED-4DB2-BD59-A6C34878D82A}">
                    <a16:rowId xmlns:a16="http://schemas.microsoft.com/office/drawing/2014/main" val="2420623267"/>
                  </a:ext>
                </a:extLst>
              </a:tr>
            </a:tbl>
          </a:graphicData>
        </a:graphic>
      </p:graphicFrame>
    </p:spTree>
    <p:extLst>
      <p:ext uri="{BB962C8B-B14F-4D97-AF65-F5344CB8AC3E}">
        <p14:creationId xmlns:p14="http://schemas.microsoft.com/office/powerpoint/2010/main" val="20124231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The End</a:t>
            </a:r>
          </a:p>
        </p:txBody>
      </p:sp>
      <p:pic>
        <p:nvPicPr>
          <p:cNvPr id="6" name="Picture 5" descr="thank-you.jp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37440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5721350" y="311030"/>
            <a:ext cx="6470649" cy="646331"/>
          </a:xfrm>
          <a:prstGeom prst="rect">
            <a:avLst/>
          </a:prstGeom>
          <a:noFill/>
        </p:spPr>
        <p:txBody>
          <a:bodyPr wrap="square" rtlCol="0" anchor="ctr">
            <a:spAutoFit/>
          </a:bodyPr>
          <a:lstStyle/>
          <a:p>
            <a:pPr algn="ctr"/>
            <a:r>
              <a:rPr lang="en-ID" sz="3600" b="1" dirty="0"/>
              <a:t>Main Agenda</a:t>
            </a:r>
            <a:endParaRPr lang="en-US" sz="3600" b="1" dirty="0">
              <a:latin typeface="+mj-lt"/>
              <a:ea typeface="+mj-ea"/>
              <a:cs typeface="+mj-cs"/>
            </a:endParaRPr>
          </a:p>
        </p:txBody>
      </p:sp>
      <p:grpSp>
        <p:nvGrpSpPr>
          <p:cNvPr id="22" name="Group 21"/>
          <p:cNvGrpSpPr/>
          <p:nvPr/>
        </p:nvGrpSpPr>
        <p:grpSpPr>
          <a:xfrm>
            <a:off x="5898743" y="1134257"/>
            <a:ext cx="6064657" cy="769441"/>
            <a:chOff x="1848112" y="1575921"/>
            <a:chExt cx="5365516" cy="769441"/>
          </a:xfrm>
        </p:grpSpPr>
        <p:sp>
          <p:nvSpPr>
            <p:cNvPr id="24" name="TextBox 23"/>
            <p:cNvSpPr txBox="1"/>
            <p:nvPr/>
          </p:nvSpPr>
          <p:spPr>
            <a:xfrm>
              <a:off x="2595662" y="1716378"/>
              <a:ext cx="4617966" cy="523220"/>
            </a:xfrm>
            <a:prstGeom prst="rect">
              <a:avLst/>
            </a:prstGeom>
            <a:noFill/>
          </p:spPr>
          <p:txBody>
            <a:bodyPr wrap="square" lIns="108000" rIns="108000" rtlCol="0">
              <a:spAutoFit/>
            </a:bodyPr>
            <a:lstStyle/>
            <a:p>
              <a:r>
                <a:rPr lang="en-US" sz="2800" b="1" dirty="0">
                  <a:solidFill>
                    <a:srgbClr val="00D0C4"/>
                  </a:solidFill>
                  <a:latin typeface="+mj-lt"/>
                  <a:ea typeface="+mj-ea"/>
                  <a:cs typeface="+mj-cs"/>
                </a:rPr>
                <a:t>Introduction</a:t>
              </a:r>
            </a:p>
          </p:txBody>
        </p:sp>
        <p:sp>
          <p:nvSpPr>
            <p:cNvPr id="25" name="TextBox 24"/>
            <p:cNvSpPr txBox="1"/>
            <p:nvPr/>
          </p:nvSpPr>
          <p:spPr>
            <a:xfrm>
              <a:off x="1848112" y="1575921"/>
              <a:ext cx="958096" cy="769441"/>
            </a:xfrm>
            <a:prstGeom prst="rect">
              <a:avLst/>
            </a:prstGeom>
            <a:noFill/>
          </p:spPr>
          <p:txBody>
            <a:bodyPr wrap="square" lIns="108000" rIns="108000" rtlCol="0">
              <a:spAutoFit/>
            </a:bodyPr>
            <a:lstStyle/>
            <a:p>
              <a:pPr algn="ctr"/>
              <a:r>
                <a:rPr lang="en-US" altLang="ko-KR" sz="4400" b="1" dirty="0">
                  <a:solidFill>
                    <a:srgbClr val="FF0000"/>
                  </a:solidFill>
                  <a:cs typeface="Arial" panose="020B0604020202020204" pitchFamily="34" charset="0"/>
                </a:rPr>
                <a:t>01</a:t>
              </a:r>
            </a:p>
          </p:txBody>
        </p:sp>
      </p:grpSp>
      <p:grpSp>
        <p:nvGrpSpPr>
          <p:cNvPr id="26" name="Group 25"/>
          <p:cNvGrpSpPr/>
          <p:nvPr/>
        </p:nvGrpSpPr>
        <p:grpSpPr>
          <a:xfrm>
            <a:off x="5898745" y="1814760"/>
            <a:ext cx="6293254" cy="1080594"/>
            <a:chOff x="1848112" y="1575921"/>
            <a:chExt cx="5365516" cy="1080594"/>
          </a:xfrm>
        </p:grpSpPr>
        <p:sp>
          <p:nvSpPr>
            <p:cNvPr id="28" name="TextBox 27"/>
            <p:cNvSpPr txBox="1"/>
            <p:nvPr/>
          </p:nvSpPr>
          <p:spPr>
            <a:xfrm>
              <a:off x="2568506" y="1702408"/>
              <a:ext cx="4645122" cy="954107"/>
            </a:xfrm>
            <a:prstGeom prst="rect">
              <a:avLst/>
            </a:prstGeom>
            <a:noFill/>
          </p:spPr>
          <p:txBody>
            <a:bodyPr wrap="square" lIns="108000" rIns="108000" rtlCol="0">
              <a:spAutoFit/>
            </a:bodyPr>
            <a:lstStyle/>
            <a:p>
              <a:r>
                <a:rPr lang="en-ID" sz="2800" b="1" dirty="0">
                  <a:solidFill>
                    <a:srgbClr val="00D0C4"/>
                  </a:solidFill>
                  <a:latin typeface="+mj-lt"/>
                  <a:ea typeface="+mj-ea"/>
                  <a:cs typeface="+mj-cs"/>
                </a:rPr>
                <a:t>History of the Development of Social Sciences</a:t>
              </a:r>
              <a:endParaRPr lang="en-US" sz="2800" b="1" dirty="0">
                <a:solidFill>
                  <a:srgbClr val="00D0C4"/>
                </a:solidFill>
                <a:latin typeface="+mj-lt"/>
                <a:ea typeface="+mj-ea"/>
                <a:cs typeface="+mj-cs"/>
              </a:endParaRPr>
            </a:p>
          </p:txBody>
        </p:sp>
        <p:sp>
          <p:nvSpPr>
            <p:cNvPr id="29" name="TextBox 28"/>
            <p:cNvSpPr txBox="1"/>
            <p:nvPr/>
          </p:nvSpPr>
          <p:spPr>
            <a:xfrm>
              <a:off x="1848112" y="1575921"/>
              <a:ext cx="958096" cy="769441"/>
            </a:xfrm>
            <a:prstGeom prst="rect">
              <a:avLst/>
            </a:prstGeom>
            <a:noFill/>
          </p:spPr>
          <p:txBody>
            <a:bodyPr wrap="square" lIns="108000" rIns="108000" rtlCol="0">
              <a:spAutoFit/>
            </a:bodyPr>
            <a:lstStyle/>
            <a:p>
              <a:pPr algn="ctr"/>
              <a:r>
                <a:rPr lang="en-US" altLang="ko-KR" sz="4400" b="1" dirty="0">
                  <a:solidFill>
                    <a:srgbClr val="FFC000"/>
                  </a:solidFill>
                  <a:cs typeface="Arial" panose="020B0604020202020204" pitchFamily="34" charset="0"/>
                </a:rPr>
                <a:t>02</a:t>
              </a:r>
            </a:p>
          </p:txBody>
        </p:sp>
      </p:grpSp>
      <p:grpSp>
        <p:nvGrpSpPr>
          <p:cNvPr id="30" name="Group 29"/>
          <p:cNvGrpSpPr/>
          <p:nvPr/>
        </p:nvGrpSpPr>
        <p:grpSpPr>
          <a:xfrm>
            <a:off x="5898743" y="2861213"/>
            <a:ext cx="6064657" cy="2377701"/>
            <a:chOff x="1848112" y="1575921"/>
            <a:chExt cx="5365516" cy="2377701"/>
          </a:xfrm>
        </p:grpSpPr>
        <p:sp>
          <p:nvSpPr>
            <p:cNvPr id="32" name="TextBox 31"/>
            <p:cNvSpPr txBox="1"/>
            <p:nvPr/>
          </p:nvSpPr>
          <p:spPr>
            <a:xfrm>
              <a:off x="2595662" y="1706853"/>
              <a:ext cx="4617966" cy="2246769"/>
            </a:xfrm>
            <a:prstGeom prst="rect">
              <a:avLst/>
            </a:prstGeom>
            <a:noFill/>
          </p:spPr>
          <p:txBody>
            <a:bodyPr wrap="square" lIns="108000" rIns="108000" rtlCol="0">
              <a:spAutoFit/>
            </a:bodyPr>
            <a:lstStyle/>
            <a:p>
              <a:r>
                <a:rPr lang="en-ID" sz="2800" b="1" dirty="0">
                  <a:solidFill>
                    <a:srgbClr val="00D0C4"/>
                  </a:solidFill>
                  <a:latin typeface="+mj-lt"/>
                  <a:ea typeface="+mj-ea"/>
                  <a:cs typeface="+mj-cs"/>
                </a:rPr>
                <a:t>Social Sciences and How to Study Them and the Relationship between Social Sciences and Natural Sciences and Humanities</a:t>
              </a:r>
              <a:endParaRPr lang="en-US" altLang="ko-KR" sz="2800" b="1" dirty="0">
                <a:solidFill>
                  <a:srgbClr val="00D0C4"/>
                </a:solidFill>
                <a:latin typeface="+mj-lt"/>
                <a:ea typeface="+mj-ea"/>
                <a:cs typeface="+mj-cs"/>
              </a:endParaRPr>
            </a:p>
          </p:txBody>
        </p:sp>
        <p:sp>
          <p:nvSpPr>
            <p:cNvPr id="33" name="TextBox 32"/>
            <p:cNvSpPr txBox="1"/>
            <p:nvPr/>
          </p:nvSpPr>
          <p:spPr>
            <a:xfrm>
              <a:off x="1848112" y="1575921"/>
              <a:ext cx="958096" cy="769441"/>
            </a:xfrm>
            <a:prstGeom prst="rect">
              <a:avLst/>
            </a:prstGeom>
            <a:noFill/>
          </p:spPr>
          <p:txBody>
            <a:bodyPr wrap="square" lIns="108000" rIns="108000" rtlCol="0">
              <a:spAutoFit/>
            </a:bodyPr>
            <a:lstStyle/>
            <a:p>
              <a:pPr algn="ctr"/>
              <a:r>
                <a:rPr lang="en-US" altLang="ko-KR" sz="4400" b="1" dirty="0">
                  <a:solidFill>
                    <a:srgbClr val="00B050"/>
                  </a:solidFill>
                  <a:cs typeface="Arial" panose="020B0604020202020204" pitchFamily="34" charset="0"/>
                </a:rPr>
                <a:t>03</a:t>
              </a:r>
            </a:p>
          </p:txBody>
        </p:sp>
      </p:grpSp>
      <p:pic>
        <p:nvPicPr>
          <p:cNvPr id="5" name="Picture 4">
            <a:extLst>
              <a:ext uri="{FF2B5EF4-FFF2-40B4-BE49-F238E27FC236}">
                <a16:creationId xmlns:a16="http://schemas.microsoft.com/office/drawing/2014/main" id="{D1F22DC1-98D9-F844-9B91-35155BEE848E}"/>
              </a:ext>
            </a:extLst>
          </p:cNvPr>
          <p:cNvPicPr>
            <a:picLocks noChangeAspect="1"/>
          </p:cNvPicPr>
          <p:nvPr/>
        </p:nvPicPr>
        <p:blipFill>
          <a:blip r:embed="rId2"/>
          <a:stretch>
            <a:fillRect/>
          </a:stretch>
        </p:blipFill>
        <p:spPr>
          <a:xfrm>
            <a:off x="0" y="0"/>
            <a:ext cx="5721350" cy="6858000"/>
          </a:xfrm>
          <a:prstGeom prst="rect">
            <a:avLst/>
          </a:prstGeom>
        </p:spPr>
      </p:pic>
      <p:grpSp>
        <p:nvGrpSpPr>
          <p:cNvPr id="17" name="Group 16">
            <a:extLst>
              <a:ext uri="{FF2B5EF4-FFF2-40B4-BE49-F238E27FC236}">
                <a16:creationId xmlns:a16="http://schemas.microsoft.com/office/drawing/2014/main" id="{0AB53C65-588B-5D45-AE7D-A2512DA3571C}"/>
              </a:ext>
            </a:extLst>
          </p:cNvPr>
          <p:cNvGrpSpPr/>
          <p:nvPr/>
        </p:nvGrpSpPr>
        <p:grpSpPr>
          <a:xfrm>
            <a:off x="5898743" y="5156779"/>
            <a:ext cx="6064657" cy="1085039"/>
            <a:chOff x="1848112" y="1575921"/>
            <a:chExt cx="5365516" cy="1085039"/>
          </a:xfrm>
        </p:grpSpPr>
        <p:sp>
          <p:nvSpPr>
            <p:cNvPr id="19" name="TextBox 18">
              <a:extLst>
                <a:ext uri="{FF2B5EF4-FFF2-40B4-BE49-F238E27FC236}">
                  <a16:creationId xmlns:a16="http://schemas.microsoft.com/office/drawing/2014/main" id="{0DDE49AB-1EE4-A14E-BC99-BA1BC2F7E160}"/>
                </a:ext>
              </a:extLst>
            </p:cNvPr>
            <p:cNvSpPr txBox="1"/>
            <p:nvPr/>
          </p:nvSpPr>
          <p:spPr>
            <a:xfrm>
              <a:off x="2595662" y="1706853"/>
              <a:ext cx="4617966" cy="954107"/>
            </a:xfrm>
            <a:prstGeom prst="rect">
              <a:avLst/>
            </a:prstGeom>
            <a:noFill/>
          </p:spPr>
          <p:txBody>
            <a:bodyPr wrap="square" lIns="108000" rIns="108000" rtlCol="0">
              <a:spAutoFit/>
            </a:bodyPr>
            <a:lstStyle/>
            <a:p>
              <a:r>
                <a:rPr lang="en-ID" sz="2800" b="1" dirty="0">
                  <a:solidFill>
                    <a:srgbClr val="00D0C4"/>
                  </a:solidFill>
                  <a:latin typeface="+mj-lt"/>
                  <a:ea typeface="+mj-ea"/>
                  <a:cs typeface="+mj-cs"/>
                </a:rPr>
                <a:t>Fields of Social Sciences and Their Careers</a:t>
              </a:r>
              <a:endParaRPr lang="en-US" altLang="ko-KR" sz="2800" b="1" dirty="0">
                <a:solidFill>
                  <a:srgbClr val="00D0C4"/>
                </a:solidFill>
                <a:latin typeface="+mj-lt"/>
                <a:ea typeface="+mj-ea"/>
                <a:cs typeface="+mj-cs"/>
              </a:endParaRPr>
            </a:p>
          </p:txBody>
        </p:sp>
        <p:sp>
          <p:nvSpPr>
            <p:cNvPr id="20" name="TextBox 19">
              <a:extLst>
                <a:ext uri="{FF2B5EF4-FFF2-40B4-BE49-F238E27FC236}">
                  <a16:creationId xmlns:a16="http://schemas.microsoft.com/office/drawing/2014/main" id="{0C8E4D1D-F85D-AE4C-95FE-4346C9D84A2F}"/>
                </a:ext>
              </a:extLst>
            </p:cNvPr>
            <p:cNvSpPr txBox="1"/>
            <p:nvPr/>
          </p:nvSpPr>
          <p:spPr>
            <a:xfrm>
              <a:off x="1848112" y="1575921"/>
              <a:ext cx="958096" cy="769441"/>
            </a:xfrm>
            <a:prstGeom prst="rect">
              <a:avLst/>
            </a:prstGeom>
            <a:noFill/>
          </p:spPr>
          <p:txBody>
            <a:bodyPr wrap="square" lIns="108000" rIns="108000" rtlCol="0">
              <a:spAutoFit/>
            </a:bodyPr>
            <a:lstStyle/>
            <a:p>
              <a:pPr algn="ctr"/>
              <a:r>
                <a:rPr lang="en-US" altLang="ko-KR" sz="4400" b="1" dirty="0">
                  <a:solidFill>
                    <a:srgbClr val="0432FF"/>
                  </a:solidFill>
                  <a:cs typeface="Arial" panose="020B0604020202020204" pitchFamily="34" charset="0"/>
                </a:rPr>
                <a:t>04</a:t>
              </a:r>
            </a:p>
          </p:txBody>
        </p:sp>
      </p:grpSp>
    </p:spTree>
    <p:extLst>
      <p:ext uri="{BB962C8B-B14F-4D97-AF65-F5344CB8AC3E}">
        <p14:creationId xmlns:p14="http://schemas.microsoft.com/office/powerpoint/2010/main" val="2800644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0810E-ACB1-9642-BD27-4F96B8E2E380}"/>
              </a:ext>
            </a:extLst>
          </p:cNvPr>
          <p:cNvSpPr>
            <a:spLocks noGrp="1"/>
          </p:cNvSpPr>
          <p:nvPr>
            <p:ph type="title"/>
          </p:nvPr>
        </p:nvSpPr>
        <p:spPr>
          <a:xfrm>
            <a:off x="0" y="0"/>
            <a:ext cx="12191999" cy="6858000"/>
          </a:xfrm>
        </p:spPr>
        <p:txBody>
          <a:bodyPr anchor="ctr">
            <a:normAutofit/>
          </a:bodyPr>
          <a:lstStyle/>
          <a:p>
            <a:pPr algn="ctr"/>
            <a:r>
              <a:rPr lang="en-US" sz="6000" b="1" dirty="0">
                <a:solidFill>
                  <a:srgbClr val="FF0000"/>
                </a:solidFill>
              </a:rPr>
              <a:t>01</a:t>
            </a:r>
            <a:br>
              <a:rPr lang="en-US" sz="6000" b="1" dirty="0"/>
            </a:br>
            <a:r>
              <a:rPr lang="en-US" sz="6000" b="1" dirty="0">
                <a:solidFill>
                  <a:srgbClr val="00D0C4"/>
                </a:solidFill>
              </a:rPr>
              <a:t>Introduction</a:t>
            </a:r>
          </a:p>
        </p:txBody>
      </p:sp>
    </p:spTree>
    <p:extLst>
      <p:ext uri="{BB962C8B-B14F-4D97-AF65-F5344CB8AC3E}">
        <p14:creationId xmlns:p14="http://schemas.microsoft.com/office/powerpoint/2010/main" val="36929639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{E48AF213-0DFA-334F-A615-5694361390C9}tf10001069</Template>
  <TotalTime>12950</TotalTime>
  <Words>7653</Words>
  <Application>Microsoft Macintosh PowerPoint</Application>
  <PresentationFormat>Widescreen</PresentationFormat>
  <Paragraphs>404</Paragraphs>
  <Slides>78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Calibri</vt:lpstr>
      <vt:lpstr>Century Gothic</vt:lpstr>
      <vt:lpstr>Wingdings 3</vt:lpstr>
      <vt:lpstr>Wisp</vt:lpstr>
      <vt:lpstr>DASAR-DASAR ILMU SOSIAL (Basics of Social Sciences) (Lecture 1: The Development of Social Phenomena and Scope, Basic Concepts and Approaches in the Social Sciences)</vt:lpstr>
      <vt:lpstr>Attention, please</vt:lpstr>
      <vt:lpstr>Course Learning Outcomes</vt:lpstr>
      <vt:lpstr>Course Description</vt:lpstr>
      <vt:lpstr>Reading Materials</vt:lpstr>
      <vt:lpstr> Sub-Learning Outcomes of Lecture1 </vt:lpstr>
      <vt:lpstr>Assessment/Evaluation Indicators</vt:lpstr>
      <vt:lpstr>PowerPoint Presentation</vt:lpstr>
      <vt:lpstr>01 Introduction</vt:lpstr>
      <vt:lpstr>Introduction</vt:lpstr>
      <vt:lpstr>Introduction</vt:lpstr>
      <vt:lpstr>02 History of the Development of Social Sciences</vt:lpstr>
      <vt:lpstr>PowerPoint Presentation</vt:lpstr>
      <vt:lpstr>Historical Roots and Development of Social Sciences</vt:lpstr>
      <vt:lpstr>Academia – Plato and Aristotle</vt:lpstr>
      <vt:lpstr>Main Branches of Philosophy</vt:lpstr>
      <vt:lpstr>Historical Roots and Development of Social Sciences</vt:lpstr>
      <vt:lpstr>Historical Roots and Development of Social Sciences</vt:lpstr>
      <vt:lpstr>Enlightenment and Scientific Revolution</vt:lpstr>
      <vt:lpstr>Rene Descartes – Je pense, donc je suis</vt:lpstr>
      <vt:lpstr>Francis Bacon – Knowledge, Rational, Empiric</vt:lpstr>
      <vt:lpstr>Bacon's Scientific Method</vt:lpstr>
      <vt:lpstr>Historical Roots and Development of Social Sciences</vt:lpstr>
      <vt:lpstr>Difference Between Deductive and Inductive Thinking</vt:lpstr>
      <vt:lpstr>Scientific Method</vt:lpstr>
      <vt:lpstr>Historical Roots and Development of Social Sciences</vt:lpstr>
      <vt:lpstr>Thinkers of the Age of Enlightenment (Aufklarung)</vt:lpstr>
      <vt:lpstr>Historical Roots and Development of Social Sciences</vt:lpstr>
      <vt:lpstr>The Industrial Revolution (1750-1900)</vt:lpstr>
      <vt:lpstr>Historical Roots and Development of Social Sciences</vt:lpstr>
      <vt:lpstr>Karl Marx – Social Changes</vt:lpstr>
      <vt:lpstr>Historical Roots and Development of Social Sciences</vt:lpstr>
      <vt:lpstr>Leading Social Thinkers and Scientists</vt:lpstr>
      <vt:lpstr>Relationships Among the Social Sciences</vt:lpstr>
      <vt:lpstr>03 Social Sciences and How to Study Them and Their Relationship with Natural Sciences and Humanities</vt:lpstr>
      <vt:lpstr>Social Sciences and How to Study Them</vt:lpstr>
      <vt:lpstr>Social Sciences and How to Study Them</vt:lpstr>
      <vt:lpstr>PowerPoint Presentation</vt:lpstr>
      <vt:lpstr>PowerPoint Presentation</vt:lpstr>
      <vt:lpstr>Philosophy of Social Science</vt:lpstr>
      <vt:lpstr>Main Branches of Philosophy</vt:lpstr>
      <vt:lpstr>PowerPoint Presentation</vt:lpstr>
      <vt:lpstr>PowerPoint Presentation</vt:lpstr>
      <vt:lpstr>What is “Science”? (according to the Philosophy of Science)</vt:lpstr>
      <vt:lpstr>PowerPoint Presentation</vt:lpstr>
      <vt:lpstr>Is Social Science a "Science"?</vt:lpstr>
      <vt:lpstr>Differences between Natural Phenomena &amp; Social Phenomena and Natural Sciences &amp; Social Sciences</vt:lpstr>
      <vt:lpstr>Relationship between Social Sciences and Natural Sciences</vt:lpstr>
      <vt:lpstr>PowerPoint Presentation</vt:lpstr>
      <vt:lpstr>Relationship of Social Sciences to Arts and Humanities</vt:lpstr>
      <vt:lpstr>Various Challenges that Social Sciences Must Answer in the Future</vt:lpstr>
      <vt:lpstr>04 Fields of Social Sciences and Their Careers</vt:lpstr>
      <vt:lpstr>Various Disciplines of Social Sciences</vt:lpstr>
      <vt:lpstr>Anthropology</vt:lpstr>
      <vt:lpstr>PowerPoint Presentation</vt:lpstr>
      <vt:lpstr>Sociology</vt:lpstr>
      <vt:lpstr>PowerPoint Presentation</vt:lpstr>
      <vt:lpstr>Social Welfare</vt:lpstr>
      <vt:lpstr>PowerPoint Presentation</vt:lpstr>
      <vt:lpstr>Political Science</vt:lpstr>
      <vt:lpstr>PowerPoint Presentation</vt:lpstr>
      <vt:lpstr>International Relations</vt:lpstr>
      <vt:lpstr>PowerPoint Presentation</vt:lpstr>
      <vt:lpstr>Government Science</vt:lpstr>
      <vt:lpstr>PowerPoint Presentation</vt:lpstr>
      <vt:lpstr>PowerPoint Presentation</vt:lpstr>
      <vt:lpstr>Public Administration</vt:lpstr>
      <vt:lpstr>PowerPoint Presentation</vt:lpstr>
      <vt:lpstr>Business Administration</vt:lpstr>
      <vt:lpstr>PowerPoint Presentation</vt:lpstr>
      <vt:lpstr>PowerPoint Presentation</vt:lpstr>
      <vt:lpstr>Law</vt:lpstr>
      <vt:lpstr>Economics</vt:lpstr>
      <vt:lpstr>Geography</vt:lpstr>
      <vt:lpstr>History</vt:lpstr>
      <vt:lpstr>Psychology</vt:lpstr>
      <vt:lpstr>Learning Materials/Main Topics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Arry Bainus</cp:lastModifiedBy>
  <cp:revision>143</cp:revision>
  <dcterms:created xsi:type="dcterms:W3CDTF">2020-09-05T00:31:36Z</dcterms:created>
  <dcterms:modified xsi:type="dcterms:W3CDTF">2024-08-18T14:39:16Z</dcterms:modified>
</cp:coreProperties>
</file>