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2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vF6bV8/iaQxSBRARiZwTBcZun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4"/>
  </p:normalViewPr>
  <p:slideViewPr>
    <p:cSldViewPr snapToGrid="0">
      <p:cViewPr varScale="1">
        <p:scale>
          <a:sx n="107" d="100"/>
          <a:sy n="107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7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4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5"/>
          <p:cNvSpPr txBox="1">
            <a:spLocks noGrp="1"/>
          </p:cNvSpPr>
          <p:nvPr>
            <p:ph type="title"/>
          </p:nvPr>
        </p:nvSpPr>
        <p:spPr>
          <a:xfrm rot="5400000">
            <a:off x="4732337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3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6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66"/>
          <p:cNvSpPr txBox="1">
            <a:spLocks noGrp="1"/>
          </p:cNvSpPr>
          <p:nvPr>
            <p:ph type="body" idx="1"/>
          </p:nvPr>
        </p:nvSpPr>
        <p:spPr>
          <a:xfrm>
            <a:off x="86816" y="153484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538CD5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6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p66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6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7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6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6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67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6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8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68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rgbClr val="FF0000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538CD5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118" name="Google Shape;118;p68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rgbClr val="FF0000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538CD5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119" name="Google Shape;119;p6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0" name="Google Shape;120;p68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Google Shape;121;p6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9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6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rgbClr val="538CD5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25" name="Google Shape;125;p6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rgbClr val="538CD5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26" name="Google Shape;126;p69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rgbClr val="538CD5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27" name="Google Shape;127;p69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rgbClr val="538CD5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28" name="Google Shape;128;p6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69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6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0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7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4" name="Google Shape;134;p70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p7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8" name="Google Shape;138;p71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7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2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7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rgbClr val="538CD5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43" name="Google Shape;143;p72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rgbClr val="FF0000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rgbClr val="538CD5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144" name="Google Shape;144;p7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p72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Google Shape;146;p7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6"/>
          <p:cNvSpPr txBox="1"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5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7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Google Shape;150;p7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rgbClr val="FF0000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rgbClr val="538CD5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151" name="Google Shape;151;p7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Google Shape;152;p73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3" name="Google Shape;153;p7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4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74"/>
          <p:cNvSpPr txBox="1">
            <a:spLocks noGrp="1"/>
          </p:cNvSpPr>
          <p:nvPr>
            <p:ph type="body" idx="1"/>
          </p:nvPr>
        </p:nvSpPr>
        <p:spPr>
          <a:xfrm rot="5400000">
            <a:off x="1938634" y="-31697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538CD5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7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Google Shape;158;p74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9" name="Google Shape;159;p7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5"/>
          <p:cNvSpPr txBox="1">
            <a:spLocks noGrp="1"/>
          </p:cNvSpPr>
          <p:nvPr>
            <p:ph type="title"/>
          </p:nvPr>
        </p:nvSpPr>
        <p:spPr>
          <a:xfrm rot="5400000">
            <a:off x="4732337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7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3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538CD5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7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Google Shape;164;p75"/>
          <p:cNvSpPr txBox="1">
            <a:spLocks noGrp="1"/>
          </p:cNvSpPr>
          <p:nvPr>
            <p:ph type="ftr" idx="11"/>
          </p:nvPr>
        </p:nvSpPr>
        <p:spPr>
          <a:xfrm>
            <a:off x="3491880" y="4581128"/>
            <a:ext cx="4374232" cy="54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Google Shape;165;p7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 txBox="1"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2" name="Google Shape;182;p2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4" name="Google Shape;184;p2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6"/>
          <p:cNvSpPr txBox="1">
            <a:spLocks noGrp="1"/>
          </p:cNvSpPr>
          <p:nvPr>
            <p:ph type="body" idx="1"/>
          </p:nvPr>
        </p:nvSpPr>
        <p:spPr>
          <a:xfrm>
            <a:off x="10750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8" name="Google Shape;188;p2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Google Shape;189;p2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0" name="Google Shape;190;p2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4" name="Google Shape;194;p2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5" name="Google Shape;195;p2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200" name="Google Shape;200;p28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201" name="Google Shape;201;p2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2" name="Google Shape;202;p2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Google Shape;203;p2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9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2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07" name="Google Shape;207;p2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208" name="Google Shape;208;p29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09" name="Google Shape;209;p29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210" name="Google Shape;210;p2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1" name="Google Shape;211;p29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2" name="Google Shape;212;p2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6" name="Google Shape;216;p3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7" name="Google Shape;217;p3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0" name="Google Shape;220;p3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1" name="Google Shape;221;p3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2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3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225" name="Google Shape;225;p32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7" name="Google Shape;227;p32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8" name="Google Shape;228;p3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3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3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233" name="Google Shape;233;p3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4" name="Google Shape;234;p3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5" name="Google Shape;235;p3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34"/>
          <p:cNvSpPr txBox="1">
            <a:spLocks noGrp="1"/>
          </p:cNvSpPr>
          <p:nvPr>
            <p:ph type="body" idx="1"/>
          </p:nvPr>
        </p:nvSpPr>
        <p:spPr>
          <a:xfrm rot="5400000">
            <a:off x="1959322" y="-251617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9" name="Google Shape;239;p3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0" name="Google Shape;240;p34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1" name="Google Shape;241;p3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5"/>
          <p:cNvSpPr txBox="1">
            <a:spLocks noGrp="1"/>
          </p:cNvSpPr>
          <p:nvPr>
            <p:ph type="title"/>
          </p:nvPr>
        </p:nvSpPr>
        <p:spPr>
          <a:xfrm rot="5400000">
            <a:off x="4732337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3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3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3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6" name="Google Shape;246;p3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7" name="Google Shape;247;p3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3"/>
          <p:cNvSpPr txBox="1"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2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3" name="Google Shape;263;p2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4" name="Google Shape;264;p2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5" name="Google Shape;265;p2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36"/>
          <p:cNvSpPr txBox="1">
            <a:spLocks noGrp="1"/>
          </p:cNvSpPr>
          <p:nvPr>
            <p:ph type="body" idx="1"/>
          </p:nvPr>
        </p:nvSpPr>
        <p:spPr>
          <a:xfrm>
            <a:off x="10750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9" name="Google Shape;269;p3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0" name="Google Shape;270;p3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1" name="Google Shape;271;p3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7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5" name="Google Shape;275;p3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6" name="Google Shape;276;p3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7" name="Google Shape;277;p3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8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38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281" name="Google Shape;281;p38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282" name="Google Shape;282;p3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3" name="Google Shape;283;p3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4" name="Google Shape;284;p3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9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88" name="Google Shape;288;p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289" name="Google Shape;289;p39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90" name="Google Shape;290;p39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291" name="Google Shape;291;p3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2" name="Google Shape;292;p39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3" name="Google Shape;293;p3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0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6" name="Google Shape;296;p4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7" name="Google Shape;297;p4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8" name="Google Shape;298;p4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8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Google Shape;301;p4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2" name="Google Shape;302;p4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2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4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306" name="Google Shape;306;p42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307" name="Google Shape;307;p4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8" name="Google Shape;308;p42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9" name="Google Shape;309;p4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4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13" name="Google Shape;313;p4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314" name="Google Shape;314;p4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5" name="Google Shape;315;p4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6" name="Google Shape;316;p4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4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44"/>
          <p:cNvSpPr txBox="1">
            <a:spLocks noGrp="1"/>
          </p:cNvSpPr>
          <p:nvPr>
            <p:ph type="body" idx="1"/>
          </p:nvPr>
        </p:nvSpPr>
        <p:spPr>
          <a:xfrm rot="5400000">
            <a:off x="1959322" y="-251617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0" name="Google Shape;320;p4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1" name="Google Shape;321;p44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2" name="Google Shape;322;p4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5"/>
          <p:cNvSpPr txBox="1">
            <a:spLocks noGrp="1"/>
          </p:cNvSpPr>
          <p:nvPr>
            <p:ph type="title"/>
          </p:nvPr>
        </p:nvSpPr>
        <p:spPr>
          <a:xfrm rot="5400000">
            <a:off x="4732337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4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3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6" name="Google Shape;326;p4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7" name="Google Shape;327;p4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8" name="Google Shape;328;p4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2" name="Google Shape;342;p2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3" name="Google Shape;343;p2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6"/>
          <p:cNvSpPr txBox="1"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4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7" name="Google Shape;347;p4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8" name="Google Shape;348;p4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9" name="Google Shape;349;p4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7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47"/>
          <p:cNvSpPr txBox="1">
            <a:spLocks noGrp="1"/>
          </p:cNvSpPr>
          <p:nvPr>
            <p:ph type="body" idx="1"/>
          </p:nvPr>
        </p:nvSpPr>
        <p:spPr>
          <a:xfrm>
            <a:off x="15882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3" name="Google Shape;353;p4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4" name="Google Shape;354;p4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5" name="Google Shape;355;p4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8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8" name="Google Shape;358;p4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9" name="Google Shape;359;p4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0" name="Google Shape;360;p4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1" name="Google Shape;361;p4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9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49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365" name="Google Shape;365;p49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366" name="Google Shape;366;p4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7" name="Google Shape;367;p49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8" name="Google Shape;368;p4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9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59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5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9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0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5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72" name="Google Shape;372;p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373" name="Google Shape;373;p50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74" name="Google Shape;374;p50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375" name="Google Shape;375;p5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6" name="Google Shape;376;p5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7" name="Google Shape;377;p5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1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5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1" name="Google Shape;381;p5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2" name="Google Shape;382;p5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2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5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386" name="Google Shape;386;p52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387" name="Google Shape;387;p5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8" name="Google Shape;388;p52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9" name="Google Shape;389;p5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5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93" name="Google Shape;393;p5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394" name="Google Shape;394;p5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5" name="Google Shape;395;p5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6" name="Google Shape;396;p5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4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9" name="Google Shape;399;p54"/>
          <p:cNvSpPr txBox="1">
            <a:spLocks noGrp="1"/>
          </p:cNvSpPr>
          <p:nvPr>
            <p:ph type="body" idx="1"/>
          </p:nvPr>
        </p:nvSpPr>
        <p:spPr>
          <a:xfrm rot="5400000">
            <a:off x="2010643" y="-251617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0" name="Google Shape;400;p5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1" name="Google Shape;401;p54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2" name="Google Shape;402;p5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55"/>
          <p:cNvSpPr txBox="1">
            <a:spLocks noGrp="1"/>
          </p:cNvSpPr>
          <p:nvPr>
            <p:ph type="title"/>
          </p:nvPr>
        </p:nvSpPr>
        <p:spPr>
          <a:xfrm rot="5400000">
            <a:off x="4732337" y="2171703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5" name="Google Shape;405;p5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3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6" name="Google Shape;406;p5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7" name="Google Shape;407;p5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8" name="Google Shape;408;p5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6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60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60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6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6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2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62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2" name="Google Shape;62;p6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2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9" name="Google Shape;69;p6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7820" y="5733258"/>
            <a:ext cx="2065908" cy="104249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86816" y="153484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rgbClr val="538CD5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rgbClr val="538CD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8"/>
          <p:cNvSpPr/>
          <p:nvPr/>
        </p:nvSpPr>
        <p:spPr>
          <a:xfrm>
            <a:off x="8964489" y="0"/>
            <a:ext cx="504056" cy="68580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" name="Google Shape;89;p18"/>
          <p:cNvGrpSpPr/>
          <p:nvPr/>
        </p:nvGrpSpPr>
        <p:grpSpPr>
          <a:xfrm>
            <a:off x="7956378" y="-136241"/>
            <a:ext cx="1080120" cy="2341105"/>
            <a:chOff x="7956377" y="-136241"/>
            <a:chExt cx="1080120" cy="2341105"/>
          </a:xfrm>
        </p:grpSpPr>
        <p:sp>
          <p:nvSpPr>
            <p:cNvPr id="90" name="Google Shape;90;p18"/>
            <p:cNvSpPr/>
            <p:nvPr/>
          </p:nvSpPr>
          <p:spPr>
            <a:xfrm rot="-3877456">
              <a:off x="8109657" y="-42219"/>
              <a:ext cx="704556" cy="784908"/>
            </a:xfrm>
            <a:prstGeom prst="diamond">
              <a:avLst/>
            </a:prstGeom>
            <a:solidFill>
              <a:srgbClr val="C00000"/>
            </a:solid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49987" dist="250190" dir="8460000" algn="ctr">
                <a:srgbClr val="000000">
                  <a:alpha val="2784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8"/>
            <p:cNvSpPr/>
            <p:nvPr/>
          </p:nvSpPr>
          <p:spPr>
            <a:xfrm>
              <a:off x="8711952" y="0"/>
              <a:ext cx="324544" cy="2204864"/>
            </a:xfrm>
            <a:prstGeom prst="roundRect">
              <a:avLst>
                <a:gd name="adj" fmla="val 30523"/>
              </a:avLst>
            </a:prstGeom>
            <a:solidFill>
              <a:srgbClr val="C00000"/>
            </a:solid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18"/>
          <p:cNvSpPr/>
          <p:nvPr/>
        </p:nvSpPr>
        <p:spPr>
          <a:xfrm>
            <a:off x="8711952" y="2060848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FFC000"/>
          </a:solidFill>
          <a:ln w="25400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8"/>
          <p:cNvSpPr/>
          <p:nvPr/>
        </p:nvSpPr>
        <p:spPr>
          <a:xfrm>
            <a:off x="8711952" y="2808312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00B050"/>
          </a:solidFill>
          <a:ln w="2540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8711952" y="3501008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002060"/>
          </a:solidFill>
          <a:ln w="254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8"/>
          <p:cNvSpPr/>
          <p:nvPr/>
        </p:nvSpPr>
        <p:spPr>
          <a:xfrm>
            <a:off x="8711952" y="4221088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7030A0"/>
          </a:solidFill>
          <a:ln w="2540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8711952" y="5013176"/>
            <a:ext cx="324544" cy="1872208"/>
          </a:xfrm>
          <a:prstGeom prst="roundRect">
            <a:avLst>
              <a:gd name="adj" fmla="val 30523"/>
            </a:avLst>
          </a:pr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8244408" y="44626"/>
            <a:ext cx="4320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body" idx="1"/>
          </p:nvPr>
        </p:nvSpPr>
        <p:spPr>
          <a:xfrm>
            <a:off x="10750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9" name="Google Shape;169;p20"/>
          <p:cNvSpPr/>
          <p:nvPr/>
        </p:nvSpPr>
        <p:spPr>
          <a:xfrm>
            <a:off x="8964489" y="0"/>
            <a:ext cx="504056" cy="68580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0" name="Google Shape;170;p20"/>
          <p:cNvGrpSpPr/>
          <p:nvPr/>
        </p:nvGrpSpPr>
        <p:grpSpPr>
          <a:xfrm>
            <a:off x="7956378" y="-136241"/>
            <a:ext cx="1080120" cy="2341105"/>
            <a:chOff x="7956377" y="-136241"/>
            <a:chExt cx="1080120" cy="2341105"/>
          </a:xfrm>
        </p:grpSpPr>
        <p:sp>
          <p:nvSpPr>
            <p:cNvPr id="171" name="Google Shape;171;p20"/>
            <p:cNvSpPr/>
            <p:nvPr/>
          </p:nvSpPr>
          <p:spPr>
            <a:xfrm rot="-3877456">
              <a:off x="8109657" y="-42219"/>
              <a:ext cx="704556" cy="784908"/>
            </a:xfrm>
            <a:prstGeom prst="diamond">
              <a:avLst/>
            </a:prstGeom>
            <a:solidFill>
              <a:srgbClr val="FFC000"/>
            </a:solidFill>
            <a:ln w="25400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49987" dist="250190" dir="8460000" algn="ctr">
                <a:srgbClr val="000000">
                  <a:alpha val="2784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0"/>
            <p:cNvSpPr/>
            <p:nvPr/>
          </p:nvSpPr>
          <p:spPr>
            <a:xfrm>
              <a:off x="8711952" y="0"/>
              <a:ext cx="324544" cy="2204864"/>
            </a:xfrm>
            <a:prstGeom prst="roundRect">
              <a:avLst>
                <a:gd name="adj" fmla="val 30523"/>
              </a:avLst>
            </a:prstGeom>
            <a:solidFill>
              <a:srgbClr val="FFC000"/>
            </a:solidFill>
            <a:ln w="25400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3" name="Google Shape;173;p20"/>
          <p:cNvSpPr/>
          <p:nvPr/>
        </p:nvSpPr>
        <p:spPr>
          <a:xfrm>
            <a:off x="8711952" y="2016224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00B050"/>
          </a:solidFill>
          <a:ln w="2540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0"/>
          <p:cNvSpPr/>
          <p:nvPr/>
        </p:nvSpPr>
        <p:spPr>
          <a:xfrm>
            <a:off x="8711952" y="2708920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002060"/>
          </a:solidFill>
          <a:ln w="254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0"/>
          <p:cNvSpPr/>
          <p:nvPr/>
        </p:nvSpPr>
        <p:spPr>
          <a:xfrm>
            <a:off x="8711952" y="3528392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7030A0"/>
          </a:solidFill>
          <a:ln w="2540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0"/>
          <p:cNvSpPr/>
          <p:nvPr/>
        </p:nvSpPr>
        <p:spPr>
          <a:xfrm>
            <a:off x="8711952" y="4581128"/>
            <a:ext cx="324544" cy="2276872"/>
          </a:xfrm>
          <a:prstGeom prst="roundRect">
            <a:avLst>
              <a:gd name="adj" fmla="val 30523"/>
            </a:avLst>
          </a:pr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8244408" y="44624"/>
            <a:ext cx="432048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id="178" name="Google Shape;178;p2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7820" y="5733258"/>
            <a:ext cx="2065908" cy="104249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2"/>
          <p:cNvSpPr txBox="1"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0" name="Google Shape;250;p22"/>
          <p:cNvSpPr txBox="1">
            <a:spLocks noGrp="1"/>
          </p:cNvSpPr>
          <p:nvPr>
            <p:ph type="body" idx="1"/>
          </p:nvPr>
        </p:nvSpPr>
        <p:spPr>
          <a:xfrm>
            <a:off x="10750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1" name="Google Shape;251;p22"/>
          <p:cNvSpPr/>
          <p:nvPr/>
        </p:nvSpPr>
        <p:spPr>
          <a:xfrm>
            <a:off x="8964489" y="0"/>
            <a:ext cx="504056" cy="68580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2" name="Google Shape;252;p22"/>
          <p:cNvGrpSpPr/>
          <p:nvPr/>
        </p:nvGrpSpPr>
        <p:grpSpPr>
          <a:xfrm>
            <a:off x="7956378" y="-136241"/>
            <a:ext cx="1080120" cy="2485121"/>
            <a:chOff x="7956377" y="-136241"/>
            <a:chExt cx="1080120" cy="2485121"/>
          </a:xfrm>
        </p:grpSpPr>
        <p:sp>
          <p:nvSpPr>
            <p:cNvPr id="253" name="Google Shape;253;p22"/>
            <p:cNvSpPr/>
            <p:nvPr/>
          </p:nvSpPr>
          <p:spPr>
            <a:xfrm rot="-3877456">
              <a:off x="8109657" y="-42219"/>
              <a:ext cx="704556" cy="784908"/>
            </a:xfrm>
            <a:prstGeom prst="diamond">
              <a:avLst/>
            </a:pr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49987" dist="250190" dir="8460000" algn="ctr">
                <a:srgbClr val="000000">
                  <a:alpha val="2784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2"/>
            <p:cNvSpPr/>
            <p:nvPr/>
          </p:nvSpPr>
          <p:spPr>
            <a:xfrm>
              <a:off x="8711952" y="0"/>
              <a:ext cx="324544" cy="2348880"/>
            </a:xfrm>
            <a:prstGeom prst="roundRect">
              <a:avLst>
                <a:gd name="adj" fmla="val 30523"/>
              </a:avLst>
            </a:pr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5" name="Google Shape;255;p22"/>
          <p:cNvSpPr/>
          <p:nvPr/>
        </p:nvSpPr>
        <p:spPr>
          <a:xfrm>
            <a:off x="8711952" y="1844824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002060"/>
          </a:solidFill>
          <a:ln w="254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22"/>
          <p:cNvSpPr/>
          <p:nvPr/>
        </p:nvSpPr>
        <p:spPr>
          <a:xfrm>
            <a:off x="8711952" y="3024336"/>
            <a:ext cx="324544" cy="2204864"/>
          </a:xfrm>
          <a:prstGeom prst="roundRect">
            <a:avLst>
              <a:gd name="adj" fmla="val 30523"/>
            </a:avLst>
          </a:prstGeom>
          <a:solidFill>
            <a:srgbClr val="7030A0"/>
          </a:solidFill>
          <a:ln w="2540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2"/>
          <p:cNvSpPr/>
          <p:nvPr/>
        </p:nvSpPr>
        <p:spPr>
          <a:xfrm>
            <a:off x="8711952" y="4581128"/>
            <a:ext cx="324544" cy="2276872"/>
          </a:xfrm>
          <a:prstGeom prst="roundRect">
            <a:avLst>
              <a:gd name="adj" fmla="val 30523"/>
            </a:avLst>
          </a:pr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2"/>
          <p:cNvSpPr txBox="1"/>
          <p:nvPr/>
        </p:nvSpPr>
        <p:spPr>
          <a:xfrm>
            <a:off x="8244408" y="44626"/>
            <a:ext cx="4320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1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" name="Google Shape;259;p2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7820" y="5733258"/>
            <a:ext cx="2065908" cy="104249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4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1" name="Google Shape;331;p24"/>
          <p:cNvSpPr txBox="1">
            <a:spLocks noGrp="1"/>
          </p:cNvSpPr>
          <p:nvPr>
            <p:ph type="body" idx="1"/>
          </p:nvPr>
        </p:nvSpPr>
        <p:spPr>
          <a:xfrm>
            <a:off x="158824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195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2" name="Google Shape;332;p24"/>
          <p:cNvSpPr/>
          <p:nvPr/>
        </p:nvSpPr>
        <p:spPr>
          <a:xfrm>
            <a:off x="8964489" y="0"/>
            <a:ext cx="504056" cy="68580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3" name="Google Shape;333;p24"/>
          <p:cNvGrpSpPr/>
          <p:nvPr/>
        </p:nvGrpSpPr>
        <p:grpSpPr>
          <a:xfrm>
            <a:off x="7956378" y="-136241"/>
            <a:ext cx="1080120" cy="2485121"/>
            <a:chOff x="7956377" y="-136241"/>
            <a:chExt cx="1080120" cy="2485121"/>
          </a:xfrm>
        </p:grpSpPr>
        <p:sp>
          <p:nvSpPr>
            <p:cNvPr id="334" name="Google Shape;334;p24"/>
            <p:cNvSpPr/>
            <p:nvPr/>
          </p:nvSpPr>
          <p:spPr>
            <a:xfrm rot="-3877456">
              <a:off x="8109657" y="-42219"/>
              <a:ext cx="704556" cy="784908"/>
            </a:xfrm>
            <a:prstGeom prst="diamond">
              <a:avLst/>
            </a:prstGeom>
            <a:solidFill>
              <a:srgbClr val="002060"/>
            </a:solidFill>
            <a:ln w="25400" cap="flat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149987" dist="250190" dir="8460000" algn="ctr">
                <a:srgbClr val="000000">
                  <a:alpha val="2784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4"/>
            <p:cNvSpPr/>
            <p:nvPr/>
          </p:nvSpPr>
          <p:spPr>
            <a:xfrm>
              <a:off x="8711952" y="0"/>
              <a:ext cx="324544" cy="2348880"/>
            </a:xfrm>
            <a:prstGeom prst="roundRect">
              <a:avLst>
                <a:gd name="adj" fmla="val 30523"/>
              </a:avLst>
            </a:prstGeom>
            <a:solidFill>
              <a:srgbClr val="002060"/>
            </a:solidFill>
            <a:ln w="25400" cap="flat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6" name="Google Shape;336;p24"/>
          <p:cNvSpPr/>
          <p:nvPr/>
        </p:nvSpPr>
        <p:spPr>
          <a:xfrm>
            <a:off x="8711952" y="1772816"/>
            <a:ext cx="324544" cy="2448272"/>
          </a:xfrm>
          <a:prstGeom prst="roundRect">
            <a:avLst>
              <a:gd name="adj" fmla="val 30523"/>
            </a:avLst>
          </a:prstGeom>
          <a:solidFill>
            <a:srgbClr val="7030A0"/>
          </a:solidFill>
          <a:ln w="2540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24"/>
          <p:cNvSpPr/>
          <p:nvPr/>
        </p:nvSpPr>
        <p:spPr>
          <a:xfrm>
            <a:off x="8711952" y="4077072"/>
            <a:ext cx="324544" cy="2780928"/>
          </a:xfrm>
          <a:prstGeom prst="roundRect">
            <a:avLst>
              <a:gd name="adj" fmla="val 30523"/>
            </a:avLst>
          </a:pr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24"/>
          <p:cNvSpPr txBox="1"/>
          <p:nvPr/>
        </p:nvSpPr>
        <p:spPr>
          <a:xfrm>
            <a:off x="8244408" y="44626"/>
            <a:ext cx="43204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1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9" name="Google Shape;339;p2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7820" y="5733258"/>
            <a:ext cx="2065908" cy="104249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ahanajar.ut.ac.id/books/bookdetail/1100/ESPA452702---Ekonomi-Perkotaan-dan-Transportas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UwmA3Q0_O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-S3Jp9cjKu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1"/>
          <p:cNvSpPr txBox="1"/>
          <p:nvPr/>
        </p:nvSpPr>
        <p:spPr>
          <a:xfrm>
            <a:off x="35496" y="454273"/>
            <a:ext cx="8968344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Urban Economics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Bagdja Muljarijadi</a:t>
            </a:r>
            <a:endParaRPr/>
          </a:p>
        </p:txBody>
      </p:sp>
      <p:grpSp>
        <p:nvGrpSpPr>
          <p:cNvPr id="414" name="Google Shape;414;p1"/>
          <p:cNvGrpSpPr/>
          <p:nvPr/>
        </p:nvGrpSpPr>
        <p:grpSpPr>
          <a:xfrm>
            <a:off x="1143000" y="2456892"/>
            <a:ext cx="6858000" cy="3543858"/>
            <a:chOff x="0" y="1916832"/>
            <a:chExt cx="9144000" cy="4320480"/>
          </a:xfrm>
        </p:grpSpPr>
        <p:sp>
          <p:nvSpPr>
            <p:cNvPr id="415" name="Google Shape;415;p1"/>
            <p:cNvSpPr/>
            <p:nvPr/>
          </p:nvSpPr>
          <p:spPr>
            <a:xfrm>
              <a:off x="0" y="263691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 w="25400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"/>
            <p:cNvSpPr/>
            <p:nvPr/>
          </p:nvSpPr>
          <p:spPr>
            <a:xfrm>
              <a:off x="0" y="191683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2540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272654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50" b="1" i="0" u="none" strike="noStrike" cap="none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1. INTRODUCTION</a:t>
              </a:r>
              <a:endParaRPr/>
            </a:p>
          </p:txBody>
        </p:sp>
        <p:sp>
          <p:nvSpPr>
            <p:cNvPr id="417" name="Google Shape;417;p1"/>
            <p:cNvSpPr/>
            <p:nvPr/>
          </p:nvSpPr>
          <p:spPr>
            <a:xfrm>
              <a:off x="0" y="335699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"/>
            <p:cNvSpPr/>
            <p:nvPr/>
          </p:nvSpPr>
          <p:spPr>
            <a:xfrm>
              <a:off x="0" y="407707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25400" cap="flat" cmpd="sng">
              <a:solidFill>
                <a:srgbClr val="0070C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"/>
            <p:cNvSpPr/>
            <p:nvPr/>
          </p:nvSpPr>
          <p:spPr>
            <a:xfrm>
              <a:off x="0" y="479715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25400" cap="flat" cmpd="sng">
              <a:solidFill>
                <a:srgbClr val="7030A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"/>
            <p:cNvSpPr/>
            <p:nvPr/>
          </p:nvSpPr>
          <p:spPr>
            <a:xfrm>
              <a:off x="0" y="5517232"/>
              <a:ext cx="9144000" cy="720080"/>
            </a:xfrm>
            <a:prstGeom prst="roundRect">
              <a:avLst>
                <a:gd name="adj" fmla="val 50000"/>
              </a:avLst>
            </a:prstGeom>
            <a:solidFill>
              <a:srgbClr val="FFFF00"/>
            </a:solidFill>
            <a:ln w="25400" cap="flat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1" name="Google Shape;421;p1"/>
          <p:cNvSpPr/>
          <p:nvPr/>
        </p:nvSpPr>
        <p:spPr>
          <a:xfrm>
            <a:off x="1223628" y="3204358"/>
            <a:ext cx="6372708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72654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2. WHY DO WE LIVE IN CITIES?</a:t>
            </a:r>
            <a:endParaRPr/>
          </a:p>
        </p:txBody>
      </p:sp>
      <p:sp>
        <p:nvSpPr>
          <p:cNvPr id="422" name="Google Shape;422;p1"/>
          <p:cNvSpPr/>
          <p:nvPr/>
        </p:nvSpPr>
        <p:spPr>
          <a:xfrm>
            <a:off x="1223628" y="3771918"/>
            <a:ext cx="594066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72654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3.  THE RISE AND FALL OF CITIES</a:t>
            </a:r>
            <a:endParaRPr/>
          </a:p>
        </p:txBody>
      </p:sp>
      <p:sp>
        <p:nvSpPr>
          <p:cNvPr id="423" name="Google Shape;423;p1"/>
          <p:cNvSpPr/>
          <p:nvPr/>
        </p:nvSpPr>
        <p:spPr>
          <a:xfrm>
            <a:off x="1243296" y="4354888"/>
            <a:ext cx="4644516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72654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4.  CONCLUSION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0"/>
          <p:cNvSpPr txBox="1"/>
          <p:nvPr/>
        </p:nvSpPr>
        <p:spPr>
          <a:xfrm>
            <a:off x="447228" y="62626"/>
            <a:ext cx="7725172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70000" lnSpcReduction="2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Biaya Transportasi dan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Lokasi Input Produksi serta Target Pasar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10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Ketika supplier input produksi tidak berada di wilayah yang sama dengan target pasar, maka keputusan pemilihan lokasi perusahaan menjadi tidak sederhana</a:t>
            </a:r>
            <a:endParaRPr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Pemilihan lokasi tersebut bergantung pada biaya transportasi</a:t>
            </a:r>
            <a:endParaRPr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Selain itu, biaya trasnportasi juga menjadi penentu apakah perusahaan akan tersentraslisasi pada satu wilayah tertentu atau tersebar di beberapa daerah</a:t>
            </a:r>
            <a:endParaRPr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 akan membandingkan antara benefit dari scale economies dan biaya transportasi</a:t>
            </a:r>
            <a:endParaRPr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Sentralisasi jika benfit scale economies lebih tinggi, sedangkan desentralisasi jiga biaya transportasi lebih tinggi</a:t>
            </a:r>
            <a:endParaRPr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Konsep ini akan membentuk struktur-struktur atau sistem perkotaan (akan dipelajari selanjutnya)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1"/>
          <p:cNvSpPr txBox="1"/>
          <p:nvPr/>
        </p:nvSpPr>
        <p:spPr>
          <a:xfrm>
            <a:off x="1208112" y="44624"/>
            <a:ext cx="6172200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77500" lnSpcReduction="2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rise of Cities: Silicon Valley, USA</a:t>
            </a:r>
            <a:endParaRPr/>
          </a:p>
        </p:txBody>
      </p:sp>
      <p:sp>
        <p:nvSpPr>
          <p:cNvPr id="484" name="Google Shape;484;p11"/>
          <p:cNvSpPr txBox="1"/>
          <p:nvPr/>
        </p:nvSpPr>
        <p:spPr>
          <a:xfrm>
            <a:off x="107504" y="682600"/>
            <a:ext cx="8496944" cy="404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7175" marR="0" lvl="0" indent="-2571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Pada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mulanya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satu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abad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yang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lalu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), Silicon Valley (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tepatnya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Santa Carla)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merupakan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daerah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perdesaan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dengan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karakteristik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ladang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pertanian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perkebunan</a:t>
            </a:r>
            <a:endParaRPr dirty="0"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Yang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menarik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adalah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bagaimana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bisa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menjadi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seperti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Menjadi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pusat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dari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high tech di dunia,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seperti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google, yahoo, Facebook?</a:t>
            </a:r>
            <a:endParaRPr dirty="0"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Dimulai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dibangunnya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Stanford University (1885)! 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konsep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aglomerasi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(labor pooling dan knowledge spillovers)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85" name="Google Shape;485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504" y="3170712"/>
            <a:ext cx="6352703" cy="368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12"/>
          <p:cNvSpPr txBox="1"/>
          <p:nvPr/>
        </p:nvSpPr>
        <p:spPr>
          <a:xfrm>
            <a:off x="1208112" y="44624"/>
            <a:ext cx="6172200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85000"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rise of Cities: Bangalore, India</a:t>
            </a:r>
            <a:endParaRPr/>
          </a:p>
        </p:txBody>
      </p:sp>
      <p:sp>
        <p:nvSpPr>
          <p:cNvPr id="491" name="Google Shape;491;p12"/>
          <p:cNvSpPr txBox="1"/>
          <p:nvPr/>
        </p:nvSpPr>
        <p:spPr>
          <a:xfrm>
            <a:off x="107504" y="682600"/>
            <a:ext cx="8496944" cy="404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7175" marR="0" lvl="0" indent="-2571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 Silicon Valey of India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Memiliki kisah yang sama dengan Silicon Valley, USA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Saat ini menjadi hub dari tech industry yang dikarenakan adanya institusi pendidikan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3"/>
          <p:cNvSpPr txBox="1"/>
          <p:nvPr/>
        </p:nvSpPr>
        <p:spPr>
          <a:xfrm>
            <a:off x="1208112" y="44624"/>
            <a:ext cx="6172200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fall of Cities: Detroit, USA</a:t>
            </a:r>
            <a:endParaRPr/>
          </a:p>
        </p:txBody>
      </p:sp>
      <p:sp>
        <p:nvSpPr>
          <p:cNvPr id="497" name="Google Shape;497;p13"/>
          <p:cNvSpPr txBox="1"/>
          <p:nvPr/>
        </p:nvSpPr>
        <p:spPr>
          <a:xfrm>
            <a:off x="107504" y="682600"/>
            <a:ext cx="8496944" cy="404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7175" marR="0" lvl="0" indent="-2571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 Detroit, USA menjadi fenomena yang sangat menarik di dalam urban economics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Sekitar awal-awal tahun 1900-an, Detroit merupakan salah satu kota terpenting dan terbesar bagi perekonomian USA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Detroit memiliki spesialisasi dalam industri otomotif, dengan perusahaan mobil Ford sebagai andalannya (Henry Ford)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Namun, pada 2013, Detroit resmi menyatakan bangkrut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Periode 1950-2008, populasinya berkurang sebanyak 58%; tingkat pengangguran menjadi 25%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Apa yang terjadi?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“Skilled cities have been more successful than less educated places, and only 11 percent of Detroit’s adults have college degrees” </a:t>
            </a: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 Glaeser in Triumph of the City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4"/>
          <p:cNvSpPr txBox="1"/>
          <p:nvPr/>
        </p:nvSpPr>
        <p:spPr>
          <a:xfrm>
            <a:off x="1208112" y="44624"/>
            <a:ext cx="6172200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fall of Cities: Detroit, USA</a:t>
            </a:r>
            <a:endParaRPr/>
          </a:p>
        </p:txBody>
      </p:sp>
      <p:sp>
        <p:nvSpPr>
          <p:cNvPr id="503" name="Google Shape;503;p14"/>
          <p:cNvSpPr txBox="1"/>
          <p:nvPr/>
        </p:nvSpPr>
        <p:spPr>
          <a:xfrm>
            <a:off x="107504" y="682600"/>
            <a:ext cx="8496944" cy="404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7175" marR="0" lvl="0" indent="-2571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Sebagai pembanding adalah kasus New York 🡪 1950-an New York memiliki peranan vital pada perekonomian USA dengan menjadi pusat industri garment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Lalu, terjadi juga krisis di New York akibat kalah bersaing dengan industri garment di negara-negara berkembang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Akan tetapi, New York dapat bangkit dan mejadi seperti sekarang ini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“New York’s resurrection was primarily tied to an explosion of entrepreneurship, much of which was in financial services” </a:t>
            </a: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 Glaeser in Triumph of the City</a:t>
            </a:r>
            <a:endParaRPr/>
          </a:p>
          <a:p>
            <a:pPr marL="257175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“Urban reinvention is made possible by the traditional urban virtues that were to be found in nineteenth-century Detroit: educated workers, small entrepreneurs, and a creative interplay among different industries. Late-twentieth-century Detroit was dominated by a single industry that employed hundreds of thousands of less-skilled workers in three vast vertically integrated firms. What a toxic mixture!” </a:t>
            </a:r>
            <a:r>
              <a:rPr lang="en-US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Ed Glaeser in Triumph of the City</a:t>
            </a:r>
            <a:endParaRPr/>
          </a:p>
          <a:p>
            <a: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endParaRPr sz="1800" i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15"/>
          <p:cNvSpPr txBox="1"/>
          <p:nvPr/>
        </p:nvSpPr>
        <p:spPr>
          <a:xfrm>
            <a:off x="1208112" y="44624"/>
            <a:ext cx="6172200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/>
          </a:p>
        </p:txBody>
      </p:sp>
      <p:sp>
        <p:nvSpPr>
          <p:cNvPr id="509" name="Google Shape;509;p15"/>
          <p:cNvSpPr txBox="1"/>
          <p:nvPr/>
        </p:nvSpPr>
        <p:spPr>
          <a:xfrm>
            <a:off x="107504" y="682600"/>
            <a:ext cx="8496944" cy="4042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7175" marR="0" lvl="0" indent="-2571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Kenapa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memilih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menjanjikan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adanya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konsentrasi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aktivitas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ekonomi</a:t>
            </a:r>
            <a:endParaRPr dirty="0"/>
          </a:p>
          <a:p>
            <a:pPr marL="257175" marR="0" lvl="0" indent="-2571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 3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faktor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utama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yang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mendorong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spatial concentration 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scale economies dan IRS;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aglomerasi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;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biaya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transportasi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lokasi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serta</a:t>
            </a: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target pasar</a:t>
            </a:r>
            <a:endParaRPr sz="24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"/>
          <p:cNvSpPr txBox="1">
            <a:spLocks noGrp="1"/>
          </p:cNvSpPr>
          <p:nvPr>
            <p:ph type="ctrTitle" idx="4294967295"/>
          </p:nvPr>
        </p:nvSpPr>
        <p:spPr>
          <a:xfrm>
            <a:off x="1277634" y="260648"/>
            <a:ext cx="5829300" cy="724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2"/>
          <p:cNvSpPr txBox="1">
            <a:spLocks noGrp="1"/>
          </p:cNvSpPr>
          <p:nvPr>
            <p:ph type="subTitle" idx="1"/>
          </p:nvPr>
        </p:nvSpPr>
        <p:spPr>
          <a:xfrm>
            <a:off x="179512" y="985125"/>
            <a:ext cx="8352928" cy="4820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Urban Economics, Arthur O’Sullivan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Ekonomi Perkotaan dan Transportasi, Bagdja (</a:t>
            </a:r>
            <a:r>
              <a:rPr lang="en-US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http://bahanajar.ut.ac.id/books/bookdetail/1100/ESPA452702---Ekonomi-Perkotaan-dan-Transportasi</a:t>
            </a:r>
            <a:r>
              <a:rPr lang="en-US">
                <a:solidFill>
                  <a:schemeClr val="dk1"/>
                </a:solidFill>
              </a:rPr>
              <a:t>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Lectures on Urban Economics, Jan K. Brueckner</a:t>
            </a:r>
            <a:endParaRPr>
              <a:solidFill>
                <a:schemeClr val="dk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Triumph of The City, Edward Glaeser (Popular book)</a:t>
            </a:r>
            <a:endParaRPr/>
          </a:p>
          <a:p>
            <a:pPr marL="342900" lvl="0" indent="-1905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"/>
          <p:cNvSpPr txBox="1">
            <a:spLocks noGrp="1"/>
          </p:cNvSpPr>
          <p:nvPr>
            <p:ph type="subTitle" idx="1"/>
          </p:nvPr>
        </p:nvSpPr>
        <p:spPr>
          <a:xfrm>
            <a:off x="1043608" y="1700808"/>
            <a:ext cx="6400800" cy="4248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/>
              <a:t>Why urban economics?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https://www.youtube.com/watch?v=PUwmA3Q0_OE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/>
              <a:t>The majority of population live in cities! 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/>
              <a:t>55% </a:t>
            </a:r>
            <a:r>
              <a:rPr lang="en-US" dirty="0" err="1"/>
              <a:t>populasi</a:t>
            </a:r>
            <a:r>
              <a:rPr lang="en-US" dirty="0"/>
              <a:t> di dunia </a:t>
            </a:r>
            <a:r>
              <a:rPr lang="en-US" dirty="0" err="1"/>
              <a:t>tinggal</a:t>
            </a:r>
            <a:r>
              <a:rPr lang="en-US" dirty="0"/>
              <a:t> di </a:t>
            </a:r>
            <a:r>
              <a:rPr lang="en-US" dirty="0" err="1"/>
              <a:t>pekotaan</a:t>
            </a:r>
            <a:r>
              <a:rPr lang="en-US" dirty="0"/>
              <a:t>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70% pada 2050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/>
              <a:t>USA dan rata-rata negara di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80% </a:t>
            </a:r>
            <a:r>
              <a:rPr lang="en-US" dirty="0" err="1"/>
              <a:t>tinggal</a:t>
            </a:r>
            <a:r>
              <a:rPr lang="en-US" dirty="0"/>
              <a:t> di </a:t>
            </a:r>
            <a:r>
              <a:rPr lang="en-US" dirty="0" err="1"/>
              <a:t>perkotaan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bertumbuhnya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Indonesia,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perkotaannya</a:t>
            </a:r>
            <a:r>
              <a:rPr lang="en-US" dirty="0"/>
              <a:t> juga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dirty="0"/>
              <a:t>Indonesia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56% dan </a:t>
            </a:r>
            <a:r>
              <a:rPr lang="en-US" dirty="0" err="1"/>
              <a:t>diproyeksikan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70% pada </a:t>
            </a:r>
            <a:r>
              <a:rPr lang="en-US" dirty="0" err="1"/>
              <a:t>tahun</a:t>
            </a:r>
            <a:r>
              <a:rPr lang="en-US" dirty="0"/>
              <a:t> 2025-2030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https://www.youtube.com/watch?v=-S3Jp9cjKuU</a:t>
            </a:r>
            <a:endParaRPr dirty="0"/>
          </a:p>
          <a:p>
            <a:pPr marL="0" lvl="0" indent="0" algn="ctr" rtl="0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endParaRPr dirty="0"/>
          </a:p>
        </p:txBody>
      </p:sp>
      <p:sp>
        <p:nvSpPr>
          <p:cNvPr id="435" name="Google Shape;435;p3"/>
          <p:cNvSpPr txBox="1">
            <a:spLocks noGrp="1"/>
          </p:cNvSpPr>
          <p:nvPr>
            <p:ph type="title"/>
          </p:nvPr>
        </p:nvSpPr>
        <p:spPr>
          <a:xfrm>
            <a:off x="868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"/>
          <p:cNvSpPr txBox="1">
            <a:spLocks noGrp="1"/>
          </p:cNvSpPr>
          <p:nvPr>
            <p:ph type="ctrTitle" idx="4294967295"/>
          </p:nvPr>
        </p:nvSpPr>
        <p:spPr>
          <a:xfrm>
            <a:off x="1277634" y="260648"/>
            <a:ext cx="5829300" cy="724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4"/>
          <p:cNvSpPr txBox="1">
            <a:spLocks noGrp="1"/>
          </p:cNvSpPr>
          <p:nvPr>
            <p:ph type="subTitle" idx="1"/>
          </p:nvPr>
        </p:nvSpPr>
        <p:spPr>
          <a:xfrm>
            <a:off x="179512" y="985125"/>
            <a:ext cx="8352928" cy="4820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</a:rPr>
              <a:t>Why urban economics?</a:t>
            </a:r>
            <a:endParaRPr/>
          </a:p>
          <a:p>
            <a:pPr marL="723900" lvl="0" indent="-3429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>
                <a:solidFill>
                  <a:schemeClr val="dk1"/>
                </a:solidFill>
              </a:rPr>
              <a:t>Everything what you will learn is REAL!! </a:t>
            </a:r>
            <a:endParaRPr/>
          </a:p>
          <a:p>
            <a:pPr marL="628650" lvl="0" indent="0" algn="just" rtl="0">
              <a:lnSpc>
                <a:spcPct val="15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 sz="1400" i="1">
                <a:solidFill>
                  <a:schemeClr val="dk1"/>
                </a:solidFill>
              </a:rPr>
              <a:t>“Many other bodies of theory have been captured by mathematical economists and have become </a:t>
            </a:r>
            <a:r>
              <a:rPr lang="en-US" sz="1400" b="1" i="1">
                <a:solidFill>
                  <a:schemeClr val="dk1"/>
                </a:solidFill>
              </a:rPr>
              <a:t>increasingly abstract, abstruse, and axiomatic</a:t>
            </a:r>
            <a:r>
              <a:rPr lang="en-US" sz="1400" i="1">
                <a:solidFill>
                  <a:schemeClr val="dk1"/>
                </a:solidFill>
              </a:rPr>
              <a:t>. </a:t>
            </a:r>
            <a:r>
              <a:rPr lang="en-US" sz="1400" b="1" i="1">
                <a:solidFill>
                  <a:schemeClr val="dk1"/>
                </a:solidFill>
              </a:rPr>
              <a:t>But this has not happened in urban economics</a:t>
            </a:r>
            <a:r>
              <a:rPr lang="en-US" sz="1400" i="1">
                <a:solidFill>
                  <a:schemeClr val="dk1"/>
                </a:solidFill>
              </a:rPr>
              <a:t>. A proximate reason is that the leading theorists have aimed in their modeling to explain what they observe on a day-to-day basis in the cities in which they live and work” – </a:t>
            </a:r>
            <a:r>
              <a:rPr lang="en-US" sz="1400" b="1">
                <a:solidFill>
                  <a:schemeClr val="dk1"/>
                </a:solidFill>
              </a:rPr>
              <a:t>Arnott and McMillen in A Companion to Urban Economics</a:t>
            </a:r>
            <a:endParaRPr/>
          </a:p>
          <a:p>
            <a:pPr marL="628650" lvl="0" indent="0" algn="just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</a:pPr>
            <a:endParaRPr sz="1800">
              <a:solidFill>
                <a:schemeClr val="dk1"/>
              </a:solidFill>
            </a:endParaRPr>
          </a:p>
          <a:p>
            <a:pPr marL="342900" lvl="0" indent="-2286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</a:endParaRPr>
          </a:p>
          <a:p>
            <a:pPr marL="342900" lvl="0" indent="-2286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"/>
          <p:cNvSpPr txBox="1"/>
          <p:nvPr/>
        </p:nvSpPr>
        <p:spPr>
          <a:xfrm>
            <a:off x="663252" y="62626"/>
            <a:ext cx="7293124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we live in cities?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5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People prefer live in cities, therefore cities exist!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Sebagai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contoh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: area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mencakup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2-3%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dari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total wilayah Amerika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Serikat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tetapi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hampir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80%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populasi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memilih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area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tersebut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Hal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pertama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yang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ingin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coba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urban economics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lakukan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adalah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memahami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fenomena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ini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Mengapa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kita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tinggal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atau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bahkan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pindah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)?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Sehingga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mendorong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terciptanya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/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tumbuhnya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Secara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garis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besar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urban economics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percaya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bahwa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pendorong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utamanya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adalah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menjanjikan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konsentrasi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aktivitas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ekonomi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Mekanisme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sederhana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: Banyak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banyak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lapangan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pekerjaan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standar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kehidupan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yang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baik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menarik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banyak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orang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untuk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tinggal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perkotaan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Faktor-faktor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penyebab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spatial concentration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tersebut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6"/>
          <p:cNvSpPr txBox="1"/>
          <p:nvPr/>
        </p:nvSpPr>
        <p:spPr>
          <a:xfrm>
            <a:off x="447228" y="62626"/>
            <a:ext cx="7725172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70000" lnSpcReduction="2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Scale Economies and Increasing Return to Scale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6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Scale economies or Economies of scale?</a:t>
            </a:r>
            <a:endParaRPr dirty="0"/>
          </a:p>
          <a:p>
            <a:pPr marL="714375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Biaya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rata-rata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menurun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ketika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output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bertambah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semakin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efisien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dalam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Increasing return to scale?</a:t>
            </a:r>
            <a:endParaRPr dirty="0"/>
          </a:p>
          <a:p>
            <a:pPr marL="714375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Peningkatan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output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melebihi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peningkatan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semakin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efisien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dalam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endParaRPr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54" name="Google Shape;45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7565" y="3068960"/>
            <a:ext cx="4464498" cy="27969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7"/>
          <p:cNvSpPr txBox="1"/>
          <p:nvPr/>
        </p:nvSpPr>
        <p:spPr>
          <a:xfrm>
            <a:off x="447228" y="62626"/>
            <a:ext cx="7725172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70000" lnSpcReduction="2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Scale Economies and Increasing Return to Scale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7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Ilustrasi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sederhana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Sebuah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ban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membuka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pabrik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sebuah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pulau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Tercipta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lapang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pekerjaan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menarik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orang-orang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untuk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datang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Proses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menjadi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efisien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mengalami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economies of scale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merekrut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orang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banyak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menerapkan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konsep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labor division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atau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spesialisasi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/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pembagian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tugas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dalam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proses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Konsentrasi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pekerja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pulau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menarik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atau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aktivitas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ekonomi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lainnya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seperti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makanan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hiburan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perumahan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dll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dirty="0"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Pada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akhirnya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akan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terbentuk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sebuah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endParaRPr dirty="0"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8"/>
          <p:cNvSpPr txBox="1"/>
          <p:nvPr/>
        </p:nvSpPr>
        <p:spPr>
          <a:xfrm>
            <a:off x="447228" y="62626"/>
            <a:ext cx="7725172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Agglomeration Economies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8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Aglomerasi dapat didefinisikan konsentrasi atau berkumpulnya dari suatu hal, misalnya perusahaan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Hal yang ingin dijelaskan dari konsep ini adalah terdapat benefit yang didapatkan oleh perusahaan atau penduduk, ketika mereka berdekatan atau berkumpul di suatu daerah tertentu 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Scale Economies dan IRS menjelaskan faktor internal perusahaan, aglomerasi menjelaskan dari sisi eksternal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Konsep ini menjawab mengapa perusahaan terkonsentrasi atau berlokasi secara berdekatan dan di daerah perkotaan.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9"/>
          <p:cNvSpPr txBox="1"/>
          <p:nvPr/>
        </p:nvSpPr>
        <p:spPr>
          <a:xfrm>
            <a:off x="447228" y="62626"/>
            <a:ext cx="7725172" cy="70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Agglomeration Economies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9"/>
          <p:cNvSpPr txBox="1"/>
          <p:nvPr/>
        </p:nvSpPr>
        <p:spPr>
          <a:xfrm>
            <a:off x="179512" y="764704"/>
            <a:ext cx="8208912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Pecuniary (financial) agglomeration economies 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Berkurangnya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biaya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tanpa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perubahan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pada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produktivitas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endParaRPr dirty="0"/>
          </a:p>
          <a:p>
            <a:pPr marL="62865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Perbedaan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biaya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rekrutmen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besar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kecil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18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labor pooling)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2865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Perusahaan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tertarik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pada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besar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karena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terdapat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banyak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supplier input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Kompetisi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antar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supplier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membuat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harga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murah</a:t>
            </a:r>
            <a:endParaRPr dirty="0"/>
          </a:p>
          <a:p>
            <a:pPr marL="3429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Technological agglomeration economies 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meningkatnya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produktifitas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input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tanpa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penurunan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biaya</a:t>
            </a:r>
            <a:endParaRPr dirty="0"/>
          </a:p>
          <a:p>
            <a:pPr marL="62865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Kreatifitas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inovasi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banyak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muncul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di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kota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besar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di mana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konsentrasi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aktivitas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ekonomi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pasar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tenaga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kerja</a:t>
            </a:r>
            <a:endParaRPr dirty="0"/>
          </a:p>
          <a:p>
            <a:pPr marL="62865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Mekanisme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paling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sederhana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adalah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semua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orang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mudah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saling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berinteraksi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bertukar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fikiran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sehingga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berdampak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pada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produktifitas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knowledge spillovers</a:t>
            </a:r>
            <a:endParaRPr dirty="0"/>
          </a:p>
          <a:p>
            <a:pPr marL="62865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Contoh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lainnya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dibayangkan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bahwa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kompetisi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tenaga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kerja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dapat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mendorong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dan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menuntut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para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pekerja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untuk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lebih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produktif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tanpa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adanya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perubahan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gaji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SSE CEDS UU Des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Microsoft Macintosh PowerPoint</Application>
  <PresentationFormat>On-screen Show (4:3)</PresentationFormat>
  <Paragraphs>94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Arial Rounded</vt:lpstr>
      <vt:lpstr>Calibri</vt:lpstr>
      <vt:lpstr>Noto Sans Symbols</vt:lpstr>
      <vt:lpstr>Verdana</vt:lpstr>
      <vt:lpstr>5_Custom Design</vt:lpstr>
      <vt:lpstr>RSSE CEDS UU Desa</vt:lpstr>
      <vt:lpstr>Custom Design</vt:lpstr>
      <vt:lpstr>1_Custom Design</vt:lpstr>
      <vt:lpstr>2_Custom Design</vt:lpstr>
      <vt:lpstr>PowerPoint Presentation</vt:lpstr>
      <vt:lpstr>References</vt:lpstr>
      <vt:lpstr>Introduction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Nirwan Maulana</dc:creator>
  <cp:lastModifiedBy>Microsoft Office User</cp:lastModifiedBy>
  <cp:revision>1</cp:revision>
  <dcterms:created xsi:type="dcterms:W3CDTF">2015-01-28T15:27:51Z</dcterms:created>
  <dcterms:modified xsi:type="dcterms:W3CDTF">2023-09-05T16:07:03Z</dcterms:modified>
</cp:coreProperties>
</file>