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59" r:id="rId4"/>
    <p:sldId id="290" r:id="rId5"/>
    <p:sldId id="288" r:id="rId6"/>
    <p:sldId id="289" r:id="rId7"/>
    <p:sldId id="291" r:id="rId8"/>
    <p:sldId id="292" r:id="rId9"/>
    <p:sldId id="294" r:id="rId10"/>
    <p:sldId id="293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8"/>
  </p:normalViewPr>
  <p:slideViewPr>
    <p:cSldViewPr snapToGrid="0" snapToObjects="1">
      <p:cViewPr>
        <p:scale>
          <a:sx n="113" d="100"/>
          <a:sy n="113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B961-85F4-0848-A058-691AD9376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AD7D2-384B-FE42-A7B7-F69324A18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E169-8AF6-2940-ABC1-E9B00CB7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F879A-A124-2B4F-9FEC-E05BFA91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CEF0C-6D2C-0544-8B30-C1866D11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C408-6C62-5E43-B7D2-90AA391F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CAB3C-5BE3-5944-B8E8-9252E568F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C5EC4-0981-1B41-95E5-A1DCF93A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5A138-D03D-2A46-9726-D8A1941F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CA5F8-B812-8B4E-864B-1492E694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A8CE5-49A7-944F-AFD1-F4057A630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1AF9D-51A7-924D-B7DB-D4BF90263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DEF09-2275-3E4B-AF7A-1E2D8B65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460D-6C30-5B41-A1A6-558152F4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320D4-7C06-704B-ABED-CAAC4429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8D14-9C0A-EF4B-ABA5-DFBA19B1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3475-E78C-8B44-8F7F-616D1FA2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F5E20-F419-4B4E-99F3-FE30E8A7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0D934-D613-304B-A935-C473054C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2319D-1EF9-F043-94AF-E28FF14E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0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89DE-144D-D348-97FE-B829F4FB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5925E-BC91-0549-A6DB-A9122F539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89170-1013-2A4B-8A27-AF6C071F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3B21F-FE6B-CE41-A4E8-6A682166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1C4CD-5CB1-CE47-BFAA-7478C190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554-D87A-6846-B911-5BBFF1CB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3C8F5-5756-0642-9B17-2BD85D00B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38F36-8DFE-424E-89F9-6F2364A48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C429C-A915-CE41-9E3D-F0DF1F70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30D2-0DC8-5E4B-A122-FF4761C9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1D80A-7C32-6343-AED9-90AFDC2D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3A1E-A4D0-0340-813C-D90E032F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16997-6D9A-3742-815D-A3EFFA820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CFE5C-33D2-2F48-BF8F-B2ED1A43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A2DC5-07AA-1848-88DD-563DAE50A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8DA2A-C213-334B-9C2B-4CDFAC75C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32F90-8A08-A748-B253-FCDD7517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FEC75-8C5F-484D-810C-19B5A30A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A1D48-6C25-244C-8F0B-DA2F57FF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2A6C-8146-EC4D-A2FC-7C8CF053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2B220-EDB8-F24F-99DA-8E8CA48B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06987-A31B-9449-873D-EED0C25A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BC23F-6F14-F94C-8666-80D472D3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EE6D9-22F0-2C43-924D-446ECF98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3C8BE-28BE-1A4C-B9AF-FE3B25D0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5847F-69F5-0249-8861-10BE7785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AE7E-1B99-8E40-8F60-3D4B46DE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3C0D-87D5-0F48-866D-C848F713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A2AD5-60B5-1F47-A946-6FEF098E0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141E-033C-7F48-AD76-C72C186D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E1FBA-E913-084A-8122-36062DFE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7344B-3F13-EE4D-A98E-1F18DE9B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8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9BFF-F3CB-E840-BA5A-61005E80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924A6-A732-6C42-95C3-A51EBEF26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D9002-68CA-1D45-98D4-D88FEBBE7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7FB27-324B-584A-BF86-E6CA9853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CE3B3-9557-C346-A38A-C5E4773E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9D2-A548-9848-94F5-524E1A66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87A84-6CED-9F4C-A6B4-BDA8A741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8FB2-10EB-9B48-ADC3-35707DC6E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5318-72D4-BB4B-B795-AAF46F82A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5892-BF67-E649-9681-C2D8D37264A7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F3591-7768-3B48-BF91-2984CC780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D4E6A-068C-3742-91DB-00B86ECDC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0BCE-56B7-5F43-A8C9-5213AC0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EDC0-BE23-3C48-A385-FDDC49B41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Five Axioms Of Urban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BAA09-789E-3946-85F4-685D78770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Oleh:</a:t>
            </a:r>
          </a:p>
          <a:p>
            <a:r>
              <a:rPr lang="en-US" dirty="0" err="1"/>
              <a:t>Bagdja</a:t>
            </a:r>
            <a:r>
              <a:rPr lang="en-US" dirty="0"/>
              <a:t> </a:t>
            </a:r>
            <a:r>
              <a:rPr lang="en-US" dirty="0" err="1"/>
              <a:t>Muljarijadi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3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9578-0A2E-522A-2DB0-07E74946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Competition Generates Zero Economic Profit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86761-AB2A-7EBB-14AA-7CBD44D0C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pasar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nol.</a:t>
            </a:r>
          </a:p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menyiratkan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opportunity cost,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5643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713C-1E15-7D19-3103-096D3458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Ekonomi </a:t>
            </a:r>
            <a:r>
              <a:rPr lang="en-US" dirty="0" err="1"/>
              <a:t>Spasial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9A0FD-1387-E292-372D-CFDD77138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Perkotaan</a:t>
            </a:r>
            <a:r>
              <a:rPr lang="en-US" dirty="0"/>
              <a:t>,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Ketika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untu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pasar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(Entry),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oleh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lain. 	</a:t>
            </a:r>
          </a:p>
          <a:p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pasar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monopolistik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Perusahaan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terdiferensiasi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pembatasan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pasar (entry)</a:t>
            </a:r>
          </a:p>
        </p:txBody>
      </p:sp>
    </p:spTree>
    <p:extLst>
      <p:ext uri="{BB962C8B-B14F-4D97-AF65-F5344CB8AC3E}">
        <p14:creationId xmlns:p14="http://schemas.microsoft.com/office/powerpoint/2010/main" val="195454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F3F7-3D8B-2515-C9D7-D840A91F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Ekonomi </a:t>
            </a:r>
            <a:r>
              <a:rPr lang="en-US" dirty="0" err="1"/>
              <a:t>Perkotaan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F3EB-3CCE-3EA9-4844-51AC5A804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monopoli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produk-produk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dibatasinya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pasar (entry)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menyebabkan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/>
              <a:t>persaingan</a:t>
            </a:r>
            <a:r>
              <a:rPr lang="en-US" dirty="0"/>
              <a:t> yang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beralih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monopoli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di wilayah </a:t>
            </a:r>
            <a:r>
              <a:rPr lang="en-US" dirty="0" err="1"/>
              <a:t>sekitarnya</a:t>
            </a:r>
            <a:r>
              <a:rPr lang="en-US" dirty="0"/>
              <a:t>. 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dibatasinya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pasar (entry)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yang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Perusahaan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pasar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ekonominya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nol.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5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3BD2-0EE2-4C1D-1B67-AD852B51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Dixit - Stiglitz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19745-7481-73A9-3F6A-383BF7A43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utility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Budget Constraint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{\displaystyle u=\left[\sum _{i=1}^{N}x_{i}^{\frac {\sigma -1}{\sigma }}\right]^{\frac {\sigma }{\sigma -1}}}">
            <a:extLst>
              <a:ext uri="{FF2B5EF4-FFF2-40B4-BE49-F238E27FC236}">
                <a16:creationId xmlns:a16="http://schemas.microsoft.com/office/drawing/2014/main" id="{26D642F0-26ED-F4C9-CA5F-B6BFFC394D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{\displaystyle u=\left[\sum _{i=1}^{N}x_{i}^{\frac {\sigma -1}{\sigma }}\right]^{\frac {\sigma }{\sigma -1}}}">
            <a:extLst>
              <a:ext uri="{FF2B5EF4-FFF2-40B4-BE49-F238E27FC236}">
                <a16:creationId xmlns:a16="http://schemas.microsoft.com/office/drawing/2014/main" id="{AA84C9E9-0F1A-C15F-6147-665538D57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1464527" cy="14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E07538-5F47-E337-55C3-086FA676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20" y="2418250"/>
            <a:ext cx="3553987" cy="1464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EB3097-7764-CC27-9FE6-422BCAA1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24" y="4741127"/>
            <a:ext cx="3850115" cy="11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2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67FE-82D8-34E6-71BF-F1AD208E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Dixit - Stiglitz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A3C5-F23E-8727-9820-3FCD6B53B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memaksimumkan</a:t>
            </a:r>
            <a:r>
              <a:rPr lang="en-US" dirty="0"/>
              <a:t> utility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Persamaan</a:t>
            </a:r>
            <a:r>
              <a:rPr lang="en-US" dirty="0"/>
              <a:t> Lagrange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1C1AC-12A5-7058-701E-AC3CD73C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072" y="2595291"/>
            <a:ext cx="5941587" cy="129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65036-8272-CC19-ABF9-10714299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299" y="4906769"/>
            <a:ext cx="5682940" cy="15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1528-6C9F-B5B4-8121-D1C53349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Dixit - Stiglitz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B78B-9ACE-0F77-CD78-B15AF3B8C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Katakanlah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2 </a:t>
            </a:r>
            <a:r>
              <a:rPr lang="en-US" dirty="0" err="1"/>
              <a:t>barang</a:t>
            </a:r>
            <a:r>
              <a:rPr lang="en-US" dirty="0"/>
              <a:t> x</a:t>
            </a:r>
            <a:r>
              <a:rPr lang="en-US" baseline="-25000" dirty="0"/>
              <a:t>i</a:t>
            </a:r>
            <a:r>
              <a:rPr lang="en-US" dirty="0"/>
              <a:t> dan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, Uji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Jumlahkan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dan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j, </a:t>
            </a:r>
            <a:r>
              <a:rPr lang="en-US" dirty="0" err="1"/>
              <a:t>sementara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	dan 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F74AE-C060-09C2-146E-EA36BFE4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62" y="2499267"/>
            <a:ext cx="4244433" cy="979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0EA75-9BCB-0F28-148F-E6B7A8392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12" y="4001294"/>
            <a:ext cx="4413095" cy="896725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4A4CF4E6-5A75-126A-BB09-0E9243903FFE}"/>
              </a:ext>
            </a:extLst>
          </p:cNvPr>
          <p:cNvSpPr/>
          <p:nvPr/>
        </p:nvSpPr>
        <p:spPr>
          <a:xfrm>
            <a:off x="5490096" y="2921620"/>
            <a:ext cx="1200638" cy="1719741"/>
          </a:xfrm>
          <a:custGeom>
            <a:avLst/>
            <a:gdLst>
              <a:gd name="connsiteX0" fmla="*/ 130119 w 1200638"/>
              <a:gd name="connsiteY0" fmla="*/ 0 h 1719741"/>
              <a:gd name="connsiteX1" fmla="*/ 1200636 w 1200638"/>
              <a:gd name="connsiteY1" fmla="*/ 735980 h 1719741"/>
              <a:gd name="connsiteX2" fmla="*/ 141270 w 1200638"/>
              <a:gd name="connsiteY2" fmla="*/ 1605775 h 1719741"/>
              <a:gd name="connsiteX3" fmla="*/ 40909 w 1200638"/>
              <a:gd name="connsiteY3" fmla="*/ 1683834 h 17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38" h="1719741">
                <a:moveTo>
                  <a:pt x="130119" y="0"/>
                </a:moveTo>
                <a:cubicBezTo>
                  <a:pt x="664448" y="234175"/>
                  <a:pt x="1198778" y="468351"/>
                  <a:pt x="1200636" y="735980"/>
                </a:cubicBezTo>
                <a:cubicBezTo>
                  <a:pt x="1202494" y="1003609"/>
                  <a:pt x="334558" y="1447799"/>
                  <a:pt x="141270" y="1605775"/>
                </a:cubicBezTo>
                <a:cubicBezTo>
                  <a:pt x="-52018" y="1763751"/>
                  <a:pt x="-5555" y="1723792"/>
                  <a:pt x="40909" y="16838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12F15-E93E-6AE5-D65B-47E885CA1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459" y="2522706"/>
            <a:ext cx="2264648" cy="1066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34AFBA-1AE1-A3D8-B364-AF7F0215F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396" y="3714719"/>
            <a:ext cx="2736589" cy="723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FAFB53-A0AC-E794-D947-E0EAF79BF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212" y="5360203"/>
            <a:ext cx="1703349" cy="970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7F2BFB-BC8F-D6CD-F6E5-1DA7075007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438" y="5299609"/>
            <a:ext cx="1761895" cy="1092008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4A42C65-62B4-A8D8-9BE4-A6F41AE9E410}"/>
              </a:ext>
            </a:extLst>
          </p:cNvPr>
          <p:cNvSpPr/>
          <p:nvPr/>
        </p:nvSpPr>
        <p:spPr>
          <a:xfrm>
            <a:off x="7745428" y="4773134"/>
            <a:ext cx="1200638" cy="1719741"/>
          </a:xfrm>
          <a:custGeom>
            <a:avLst/>
            <a:gdLst>
              <a:gd name="connsiteX0" fmla="*/ 130119 w 1200638"/>
              <a:gd name="connsiteY0" fmla="*/ 0 h 1719741"/>
              <a:gd name="connsiteX1" fmla="*/ 1200636 w 1200638"/>
              <a:gd name="connsiteY1" fmla="*/ 735980 h 1719741"/>
              <a:gd name="connsiteX2" fmla="*/ 141270 w 1200638"/>
              <a:gd name="connsiteY2" fmla="*/ 1605775 h 1719741"/>
              <a:gd name="connsiteX3" fmla="*/ 40909 w 1200638"/>
              <a:gd name="connsiteY3" fmla="*/ 1683834 h 17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38" h="1719741">
                <a:moveTo>
                  <a:pt x="130119" y="0"/>
                </a:moveTo>
                <a:cubicBezTo>
                  <a:pt x="664448" y="234175"/>
                  <a:pt x="1198778" y="468351"/>
                  <a:pt x="1200636" y="735980"/>
                </a:cubicBezTo>
                <a:cubicBezTo>
                  <a:pt x="1202494" y="1003609"/>
                  <a:pt x="334558" y="1447799"/>
                  <a:pt x="141270" y="1605775"/>
                </a:cubicBezTo>
                <a:cubicBezTo>
                  <a:pt x="-52018" y="1763751"/>
                  <a:pt x="-5555" y="1723792"/>
                  <a:pt x="40909" y="16838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2EFF85-DD5C-0780-122E-E1BE3F029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6707" y="4573122"/>
            <a:ext cx="2181439" cy="962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7C0261-366E-DB16-B505-ED0972926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5512" y="5299609"/>
            <a:ext cx="2149891" cy="10920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63350B-3D0F-026A-0808-B1C69D0D8A6F}"/>
              </a:ext>
            </a:extLst>
          </p:cNvPr>
          <p:cNvSpPr txBox="1"/>
          <p:nvPr/>
        </p:nvSpPr>
        <p:spPr>
          <a:xfrm>
            <a:off x="8977638" y="6383677"/>
            <a:ext cx="269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Marshalian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7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148B-61B1-E4C7-524F-30289361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Dixit - Stiglitz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875EB-D6BF-0BF0-B9D6-DEAB2A7587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Pada pasar monopolistic </a:t>
                </a: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harga-harga</a:t>
                </a:r>
                <a:r>
                  <a:rPr lang="en-US" dirty="0"/>
                  <a:t> </a:t>
                </a:r>
                <a:r>
                  <a:rPr lang="en-US" dirty="0" err="1"/>
                  <a:t>relatif</a:t>
                </a:r>
                <a:r>
                  <a:rPr lang="en-US" dirty="0"/>
                  <a:t> </a:t>
                </a:r>
                <a:r>
                  <a:rPr lang="en-US" dirty="0" err="1"/>
                  <a:t>kecil</a:t>
                </a:r>
                <a:r>
                  <a:rPr lang="en-US" dirty="0"/>
                  <a:t>, dan </a:t>
                </a:r>
                <a:r>
                  <a:rPr lang="en-US" dirty="0" err="1"/>
                  <a:t>barang</a:t>
                </a:r>
                <a:r>
                  <a:rPr lang="en-US" dirty="0"/>
                  <a:t> yang </a:t>
                </a:r>
                <a:r>
                  <a:rPr lang="en-US" dirty="0" err="1"/>
                  <a:t>diproduksi</a:t>
                </a:r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substitusi</a:t>
                </a:r>
                <a:r>
                  <a:rPr lang="en-US" dirty="0"/>
                  <a:t> yang </a:t>
                </a:r>
                <a:r>
                  <a:rPr lang="en-US" dirty="0" err="1"/>
                  <a:t>relatif</a:t>
                </a:r>
                <a:r>
                  <a:rPr lang="en-US" dirty="0"/>
                  <a:t> </a:t>
                </a:r>
                <a:r>
                  <a:rPr lang="en-US" dirty="0" err="1"/>
                  <a:t>besar</a:t>
                </a:r>
                <a:r>
                  <a:rPr lang="en-US" dirty="0"/>
                  <a:t> (</a:t>
                </a:r>
                <a:r>
                  <a:rPr lang="en-US" dirty="0" err="1"/>
                  <a:t>mendekati</a:t>
                </a:r>
                <a:r>
                  <a:rPr lang="en-US" dirty="0"/>
                  <a:t> perfect </a:t>
                </a:r>
                <a:r>
                  <a:rPr lang="en-US" dirty="0" err="1"/>
                  <a:t>substitusi</a:t>
                </a:r>
                <a:r>
                  <a:rPr lang="en-US" dirty="0"/>
                  <a:t>), </a:t>
                </a:r>
                <a:r>
                  <a:rPr lang="en-US" dirty="0" err="1"/>
                  <a:t>sehingga</a:t>
                </a:r>
                <a:r>
                  <a:rPr lang="en-US" dirty="0"/>
                  <a:t> p</a:t>
                </a:r>
                <a:r>
                  <a:rPr lang="en-US" baseline="-25000" dirty="0"/>
                  <a:t>i</a:t>
                </a:r>
                <a:r>
                  <a:rPr lang="en-US" dirty="0"/>
                  <a:t> = p, </a:t>
                </a:r>
                <a:r>
                  <a:rPr lang="en-US" dirty="0" err="1"/>
                  <a:t>sehingga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memperhatikan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indeks</a:t>
                </a:r>
                <a:r>
                  <a:rPr lang="en-US" dirty="0"/>
                  <a:t> </a:t>
                </a:r>
                <a:r>
                  <a:rPr lang="en-US" dirty="0" err="1"/>
                  <a:t>harga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dirty="0" err="1"/>
                  <a:t>permintaan</a:t>
                </a:r>
                <a:r>
                  <a:rPr lang="en-US" dirty="0"/>
                  <a:t> Marshallian </a:t>
                </a:r>
                <a:r>
                  <a:rPr lang="en-US" dirty="0" err="1"/>
                  <a:t>bisa</a:t>
                </a:r>
                <a:r>
                  <a:rPr lang="en-US" dirty="0"/>
                  <a:t> </a:t>
                </a:r>
                <a:r>
                  <a:rPr lang="en-US" dirty="0" err="1"/>
                  <a:t>dituliskan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875EB-D6BF-0BF0-B9D6-DEAB2A758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2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27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9DCE-2E8D-31C6-03FD-0677D1EF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Dixit - Stiglitz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7C928-4F4F-ED8C-0027-1083C5A86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Berdasarkan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permintaan</a:t>
                </a:r>
                <a:r>
                  <a:rPr lang="en-US" dirty="0"/>
                  <a:t> Marshallian,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utility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langsung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semakin</a:t>
                </a:r>
                <a:r>
                  <a:rPr lang="en-US" dirty="0"/>
                  <a:t> </a:t>
                </a:r>
                <a:r>
                  <a:rPr lang="en-US" dirty="0" err="1"/>
                  <a:t>besar</a:t>
                </a:r>
                <a:r>
                  <a:rPr lang="en-US" dirty="0"/>
                  <a:t> N (</a:t>
                </a:r>
                <a:r>
                  <a:rPr lang="en-US" dirty="0" err="1"/>
                  <a:t>semakin</a:t>
                </a:r>
                <a:r>
                  <a:rPr lang="en-US" dirty="0"/>
                  <a:t> </a:t>
                </a:r>
                <a:r>
                  <a:rPr lang="en-US" dirty="0" err="1"/>
                  <a:t>banyak</a:t>
                </a:r>
                <a:r>
                  <a:rPr lang="en-US" dirty="0"/>
                  <a:t> </a:t>
                </a:r>
                <a:r>
                  <a:rPr lang="en-US" dirty="0" err="1"/>
                  <a:t>diferensiasi</a:t>
                </a:r>
                <a:r>
                  <a:rPr lang="en-US" dirty="0"/>
                  <a:t> </a:t>
                </a:r>
                <a:r>
                  <a:rPr lang="en-US" dirty="0" err="1"/>
                  <a:t>produk</a:t>
                </a:r>
                <a:r>
                  <a:rPr lang="en-US" dirty="0"/>
                  <a:t>), </a:t>
                </a:r>
                <a:r>
                  <a:rPr lang="en-US" dirty="0" err="1"/>
                  <a:t>tingkat</a:t>
                </a:r>
                <a:r>
                  <a:rPr lang="en-US" dirty="0"/>
                  <a:t> utility yang </a:t>
                </a:r>
                <a:r>
                  <a:rPr lang="en-US" dirty="0" err="1"/>
                  <a:t>dirasa</a:t>
                </a:r>
                <a:r>
                  <a:rPr lang="en-US" dirty="0"/>
                  <a:t> oleh </a:t>
                </a:r>
                <a:r>
                  <a:rPr lang="en-US" dirty="0" err="1"/>
                  <a:t>konsumen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semakin</a:t>
                </a:r>
                <a:r>
                  <a:rPr lang="en-US" dirty="0"/>
                  <a:t> </a:t>
                </a:r>
                <a:r>
                  <a:rPr lang="en-US" dirty="0" err="1"/>
                  <a:t>besar</a:t>
                </a:r>
                <a:r>
                  <a:rPr lang="en-US" dirty="0"/>
                  <a:t>. </a:t>
                </a:r>
                <a:r>
                  <a:rPr lang="en-US" dirty="0">
                    <a:sym typeface="Wingdings" pitchFamily="2" charset="2"/>
                  </a:rPr>
                  <a:t> love of variety theory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7C928-4F4F-ED8C-0027-1083C5A86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EEF1C09-E884-C5A3-808D-7A7C2B0B1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22" y="2635157"/>
            <a:ext cx="4730750" cy="1348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502648-AF7C-8A2D-5DCE-94C19AB09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222" y="4119060"/>
            <a:ext cx="2957689" cy="8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3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E397-E804-7C4B-B320-F0DEEE1A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52" y="257808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175094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D588-3E89-CD65-4C69-6E2098F0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9B5B-EE1C-44E7-FF01-8E80C2A6F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Ekonomi </a:t>
            </a:r>
            <a:r>
              <a:rPr lang="en-US" dirty="0" err="1"/>
              <a:t>Perkotaan</a:t>
            </a:r>
            <a:r>
              <a:rPr lang="en-US" dirty="0"/>
              <a:t> di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5 </a:t>
            </a:r>
            <a:r>
              <a:rPr lang="en-US" dirty="0" err="1"/>
              <a:t>aksioma</a:t>
            </a:r>
            <a:r>
              <a:rPr lang="en-US" dirty="0"/>
              <a:t> –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r>
              <a:rPr lang="en-US" dirty="0"/>
              <a:t>Ke-5 </a:t>
            </a:r>
            <a:r>
              <a:rPr lang="en-US" dirty="0" err="1"/>
              <a:t>aksioma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lvl="1"/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Prices adjust to achieve locational equilibrium</a:t>
            </a:r>
            <a:endParaRPr lang="en-US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Self Reinforcing Effects Generate Extreme Outcomes</a:t>
            </a:r>
            <a:endParaRPr lang="en-US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lvl="1"/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Externalities Cause Inefficiency</a:t>
            </a:r>
            <a:endParaRPr lang="en-US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Production is Subject to Economies of Scale</a:t>
            </a:r>
            <a:endParaRPr lang="en-US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lvl="1"/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Competition Generates Zero Economic Profit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8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5234-61C0-8F4B-AD48-76808199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1. Prices adjust to achieve locational equilibrium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BC3D-8FA7-6C40-8EDE-E0665C1C3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Keseimbangan</a:t>
            </a:r>
            <a:r>
              <a:rPr lang="en-US" dirty="0"/>
              <a:t>  Lokasi </a:t>
            </a:r>
            <a:r>
              <a:rPr lang="en-US" dirty="0" err="1"/>
              <a:t>tercapai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pada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lokasinya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pindah</a:t>
            </a:r>
            <a:r>
              <a:rPr lang="en-US" dirty="0"/>
              <a:t>.</a:t>
            </a:r>
          </a:p>
          <a:p>
            <a:r>
              <a:rPr lang="en-US" dirty="0"/>
              <a:t>Ada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91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79E1D6-94D0-9A55-5AFA-3CC477FDB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080" y="172699"/>
            <a:ext cx="7237480" cy="6512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43761D-ED03-BF6D-199B-3CC373813E29}"/>
              </a:ext>
            </a:extLst>
          </p:cNvPr>
          <p:cNvSpPr txBox="1"/>
          <p:nvPr/>
        </p:nvSpPr>
        <p:spPr>
          <a:xfrm>
            <a:off x="157163" y="286584"/>
            <a:ext cx="35232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effectLst/>
                <a:latin typeface="Times" pitchFamily="2" charset="0"/>
              </a:rPr>
              <a:t>The Number of Large Agglomerations in the World, 1950–2015 </a:t>
            </a:r>
            <a:r>
              <a:rPr lang="en-ID" sz="1600" dirty="0">
                <a:effectLst/>
                <a:latin typeface="Times" pitchFamily="2" charset="0"/>
              </a:rPr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3010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187B-D7F5-15F9-9A17-6D55CF90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2. Self Reinforcing Effects Generate Extreme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1D669-5A63-B26D-4C8F-334C7074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D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r>
              <a:rPr lang="en-US" dirty="0" err="1"/>
              <a:t>Perubahan</a:t>
            </a:r>
            <a:r>
              <a:rPr lang="en-US" dirty="0"/>
              <a:t> pada </a:t>
            </a:r>
            <a:r>
              <a:rPr lang="en-US" dirty="0" err="1"/>
              <a:t>sesuatu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area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ditempati</a:t>
            </a:r>
            <a:r>
              <a:rPr lang="en-US" dirty="0"/>
              <a:t> oleh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lain,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31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4AA1-759B-5359-C5E2-8F2C760A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3. Externalities Cause Inefficiency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CC8BF-901B-C69C-0397-AAAB8F8F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Ketika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manfaat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atau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biaya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dari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suatu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transaksi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ditanggung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oleh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pihak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ketiga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,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maka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yang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dihasilkan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oleh pasar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menjadi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tidak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efisien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secara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sosial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.</a:t>
            </a:r>
          </a:p>
          <a:p>
            <a:pPr lvl="1"/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Eksternalitas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terjadi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ketika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sebagian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biaya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atau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manfaat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suatu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transaksi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dirasakan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oleh orang lain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selain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pembeli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atau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penjual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,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yaitu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seseorang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di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luar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transaksi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tersebut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.</a:t>
            </a:r>
          </a:p>
          <a:p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Biaya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eksternal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terjadi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ketika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konsumen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membayar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harga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yang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lebih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rendah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dari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seluruh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biaya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produksi</a:t>
            </a:r>
            <a:r>
              <a:rPr lang="en-ID" sz="4000" dirty="0"/>
              <a:t>. </a:t>
            </a:r>
          </a:p>
          <a:p>
            <a:pPr lvl="1"/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Harga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suatu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produk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mencakup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biaya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tenaga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kerja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, modal, dan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bahan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mentah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yang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digunakan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untuk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menghasilkan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produk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,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namun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biasanya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tidak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termasuk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biaya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lingkungan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dalam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memproduksi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produk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tersebut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4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9405-5F8D-EC5D-9C15-9E58B5E4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Pollution and Market Inefficiency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3F1FB6-0741-AE54-C1AB-6D15D3222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523" y="1825625"/>
            <a:ext cx="55627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3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102F-31E2-AC3F-7809-89A7D84D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4. Production is Subject to Economies of Scale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AE58-593E-2A94-AB13-9724830EF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0142"/>
          </a:xfrm>
        </p:spPr>
        <p:txBody>
          <a:bodyPr/>
          <a:lstStyle/>
          <a:p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Skala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ekonomi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terjadi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ketika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biaya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rata-rata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menurun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seiring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dengan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peningkatan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output.</a:t>
            </a:r>
          </a:p>
          <a:p>
            <a:pPr lvl="1"/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Skala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ekonomi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terjadi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ketika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kita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menggandakan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semua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input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produksi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maka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akan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menghasilkan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lebih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output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lebih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dari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dua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 kali </a:t>
            </a:r>
            <a:r>
              <a:rPr lang="en-ID" dirty="0" err="1">
                <a:solidFill>
                  <a:srgbClr val="212529"/>
                </a:solidFill>
                <a:latin typeface="Roboto" panose="02000000000000000000" pitchFamily="2" charset="0"/>
              </a:rPr>
              <a:t>lipat</a:t>
            </a:r>
            <a:r>
              <a:rPr lang="en-ID" dirty="0">
                <a:solidFill>
                  <a:srgbClr val="212529"/>
                </a:solidFill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1025" name="Picture 1" descr="page18image2376935392">
            <a:extLst>
              <a:ext uri="{FF2B5EF4-FFF2-40B4-BE49-F238E27FC236}">
                <a16:creationId xmlns:a16="http://schemas.microsoft.com/office/drawing/2014/main" id="{AE341CBA-1795-E7AC-B8D1-E5A67096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10" y="3522526"/>
            <a:ext cx="6502400" cy="31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5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BD66-F787-0B6D-41A4-E1E51FA5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Economies of scale occur for two reasons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08E8-636D-9368-8B45-38A81243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49"/>
            <a:ext cx="10515600" cy="4062413"/>
          </a:xfrm>
        </p:spPr>
        <p:txBody>
          <a:bodyPr>
            <a:normAutofit/>
          </a:bodyPr>
          <a:lstStyle/>
          <a:p>
            <a:r>
              <a:rPr lang="en-US" dirty="0"/>
              <a:t>Input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(</a:t>
            </a:r>
            <a:r>
              <a:rPr lang="en-ID" dirty="0"/>
              <a:t>Indivisible inputs 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en-US" dirty="0"/>
              <a:t>: Ketika input modal </a:t>
            </a:r>
            <a:r>
              <a:rPr lang="en-US" dirty="0" err="1"/>
              <a:t>berjumlah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yang </a:t>
            </a:r>
            <a:r>
              <a:rPr lang="en-US" dirty="0" err="1"/>
              <a:t>sedikit</a:t>
            </a:r>
            <a:r>
              <a:rPr lang="en-US" dirty="0"/>
              <a:t>.</a:t>
            </a:r>
          </a:p>
          <a:p>
            <a:r>
              <a:rPr lang="en-US" dirty="0" err="1"/>
              <a:t>Spesialisasi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(</a:t>
            </a:r>
            <a:r>
              <a:rPr lang="en-ID" dirty="0"/>
              <a:t>Factor specialization 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en-US" dirty="0"/>
              <a:t>: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tugas-tugas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 yang </a:t>
            </a:r>
            <a:r>
              <a:rPr lang="en-US" dirty="0" err="1"/>
              <a:t>dikerjakan</a:t>
            </a:r>
            <a:r>
              <a:rPr lang="en-US" dirty="0"/>
              <a:t> oleh </a:t>
            </a:r>
            <a:r>
              <a:rPr lang="en-US" dirty="0" err="1"/>
              <a:t>pekerja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92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763</Words>
  <Application>Microsoft Macintosh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Roboto</vt:lpstr>
      <vt:lpstr>Times</vt:lpstr>
      <vt:lpstr>Office Theme</vt:lpstr>
      <vt:lpstr>Five Axioms Of Urban Economics</vt:lpstr>
      <vt:lpstr>Pendahuluan</vt:lpstr>
      <vt:lpstr>1. Prices adjust to achieve locational equilibrium</vt:lpstr>
      <vt:lpstr>PowerPoint Presentation</vt:lpstr>
      <vt:lpstr>2. Self Reinforcing Effects Generate Extreme Outcomes</vt:lpstr>
      <vt:lpstr>3. Externalities Cause Inefficiency</vt:lpstr>
      <vt:lpstr>Pollution and Market Inefficiency</vt:lpstr>
      <vt:lpstr>4. Production is Subject to Economies of Scale</vt:lpstr>
      <vt:lpstr>Economies of scale occur for two reasons</vt:lpstr>
      <vt:lpstr>Competition Generates Zero Economic Profit </vt:lpstr>
      <vt:lpstr>Persaingan dalam Ekonomi Spasial</vt:lpstr>
      <vt:lpstr>Persaingan dalam Ekonomi Perkotaan</vt:lpstr>
      <vt:lpstr>Model Dixit - Stiglitz</vt:lpstr>
      <vt:lpstr>Model Dixit - Stiglitz</vt:lpstr>
      <vt:lpstr>Model Dixit - Stiglitz</vt:lpstr>
      <vt:lpstr>Model Dixit - Stiglitz</vt:lpstr>
      <vt:lpstr>Model Dixit - Stiglitz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 Lingkup Ek Perkotaan</dc:title>
  <dc:creator>Microsoft Office User</dc:creator>
  <cp:lastModifiedBy>Microsoft Office User</cp:lastModifiedBy>
  <cp:revision>17</cp:revision>
  <dcterms:created xsi:type="dcterms:W3CDTF">2021-08-30T02:51:29Z</dcterms:created>
  <dcterms:modified xsi:type="dcterms:W3CDTF">2023-09-05T18:14:55Z</dcterms:modified>
</cp:coreProperties>
</file>