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PT Serif" panose="020A0603040505020204" pitchFamily="18" charset="0"/>
      <p:regular r:id="rId16"/>
    </p:embeddedFont>
    <p:embeddedFont>
      <p:font typeface="PT Serif Bold" panose="020B0604020202020204" charset="0"/>
      <p:regular r:id="rId17"/>
    </p:embeddedFont>
    <p:embeddedFont>
      <p:font typeface="Roboto" panose="02000000000000000000" pitchFamily="2" charset="0"/>
      <p:regular r:id="rId18"/>
    </p:embeddedFont>
    <p:embeddedFont>
      <p:font typeface="Roboto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1536" y="9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600200" y="6337647"/>
            <a:ext cx="1077509" cy="0"/>
          </a:xfrm>
          <a:prstGeom prst="line">
            <a:avLst/>
          </a:prstGeom>
          <a:ln w="95250" cap="flat">
            <a:solidFill>
              <a:srgbClr val="FF5347"/>
            </a:solidFill>
            <a:prstDash val="solid"/>
            <a:headEnd type="none" w="sm" len="sm"/>
            <a:tailEnd type="none" w="sm" len="sm"/>
          </a:ln>
        </p:spPr>
      </p:sp>
      <p:sp>
        <p:nvSpPr>
          <p:cNvPr id="3" name="Freeform 3"/>
          <p:cNvSpPr/>
          <p:nvPr/>
        </p:nvSpPr>
        <p:spPr>
          <a:xfrm flipH="1" flipV="1">
            <a:off x="11673891" y="0"/>
            <a:ext cx="6614109" cy="10287000"/>
          </a:xfrm>
          <a:custGeom>
            <a:avLst/>
            <a:gdLst/>
            <a:ahLst/>
            <a:cxnLst/>
            <a:rect l="l" t="t" r="r" b="b"/>
            <a:pathLst>
              <a:path w="6614109" h="10287000">
                <a:moveTo>
                  <a:pt x="6614109" y="10287000"/>
                </a:moveTo>
                <a:lnTo>
                  <a:pt x="0" y="10287000"/>
                </a:lnTo>
                <a:lnTo>
                  <a:pt x="0" y="0"/>
                </a:lnTo>
                <a:lnTo>
                  <a:pt x="6614109" y="0"/>
                </a:lnTo>
                <a:lnTo>
                  <a:pt x="6614109" y="10287000"/>
                </a:lnTo>
                <a:close/>
              </a:path>
            </a:pathLst>
          </a:custGeom>
          <a:blipFill>
            <a:blip r:embed="rId2"/>
            <a:stretch>
              <a:fillRect l="-99999" t="-14295" b="-14295"/>
            </a:stretch>
          </a:blipFill>
        </p:spPr>
      </p:sp>
      <p:sp>
        <p:nvSpPr>
          <p:cNvPr id="4" name="Freeform 4"/>
          <p:cNvSpPr/>
          <p:nvPr/>
        </p:nvSpPr>
        <p:spPr>
          <a:xfrm>
            <a:off x="896425" y="814954"/>
            <a:ext cx="1781284" cy="541001"/>
          </a:xfrm>
          <a:custGeom>
            <a:avLst/>
            <a:gdLst/>
            <a:ahLst/>
            <a:cxnLst/>
            <a:rect l="l" t="t" r="r" b="b"/>
            <a:pathLst>
              <a:path w="1781284" h="541001">
                <a:moveTo>
                  <a:pt x="0" y="0"/>
                </a:moveTo>
                <a:lnTo>
                  <a:pt x="1781284" y="0"/>
                </a:lnTo>
                <a:lnTo>
                  <a:pt x="1781284" y="541001"/>
                </a:lnTo>
                <a:lnTo>
                  <a:pt x="0" y="541001"/>
                </a:lnTo>
                <a:lnTo>
                  <a:pt x="0" y="0"/>
                </a:lnTo>
                <a:close/>
              </a:path>
            </a:pathLst>
          </a:custGeom>
          <a:blipFill>
            <a:blip r:embed="rId3"/>
            <a:stretch>
              <a:fillRect/>
            </a:stretch>
          </a:blipFill>
        </p:spPr>
      </p:sp>
      <p:sp>
        <p:nvSpPr>
          <p:cNvPr id="5" name="Freeform 5"/>
          <p:cNvSpPr/>
          <p:nvPr/>
        </p:nvSpPr>
        <p:spPr>
          <a:xfrm>
            <a:off x="2800758" y="684980"/>
            <a:ext cx="2130315" cy="800948"/>
          </a:xfrm>
          <a:custGeom>
            <a:avLst/>
            <a:gdLst/>
            <a:ahLst/>
            <a:cxnLst/>
            <a:rect l="l" t="t" r="r" b="b"/>
            <a:pathLst>
              <a:path w="2130315" h="800948">
                <a:moveTo>
                  <a:pt x="0" y="0"/>
                </a:moveTo>
                <a:lnTo>
                  <a:pt x="2130315" y="0"/>
                </a:lnTo>
                <a:lnTo>
                  <a:pt x="2130315" y="800948"/>
                </a:lnTo>
                <a:lnTo>
                  <a:pt x="0" y="800948"/>
                </a:lnTo>
                <a:lnTo>
                  <a:pt x="0" y="0"/>
                </a:lnTo>
                <a:close/>
              </a:path>
            </a:pathLst>
          </a:custGeom>
          <a:blipFill>
            <a:blip r:embed="rId4"/>
            <a:stretch>
              <a:fillRect/>
            </a:stretch>
          </a:blipFill>
        </p:spPr>
      </p:sp>
      <p:sp>
        <p:nvSpPr>
          <p:cNvPr id="6" name="TextBox 6"/>
          <p:cNvSpPr txBox="1"/>
          <p:nvPr/>
        </p:nvSpPr>
        <p:spPr>
          <a:xfrm>
            <a:off x="1600200" y="2782163"/>
            <a:ext cx="9874963" cy="2155309"/>
          </a:xfrm>
          <a:prstGeom prst="rect">
            <a:avLst/>
          </a:prstGeom>
        </p:spPr>
        <p:txBody>
          <a:bodyPr lIns="0" tIns="0" rIns="0" bIns="0" rtlCol="0" anchor="t">
            <a:spAutoFit/>
          </a:bodyPr>
          <a:lstStyle/>
          <a:p>
            <a:pPr algn="l">
              <a:lnSpc>
                <a:spcPts val="8613"/>
              </a:lnSpc>
            </a:pPr>
            <a:r>
              <a:rPr lang="en-US" sz="6152" b="1" spc="-246">
                <a:solidFill>
                  <a:srgbClr val="000000"/>
                </a:solidFill>
                <a:latin typeface="Roboto Bold"/>
                <a:ea typeface="Roboto Bold"/>
                <a:cs typeface="Roboto Bold"/>
                <a:sym typeface="Roboto Bold"/>
              </a:rPr>
              <a:t>Hormonal Problems in the Female Reproductive System</a:t>
            </a:r>
          </a:p>
        </p:txBody>
      </p:sp>
      <p:sp>
        <p:nvSpPr>
          <p:cNvPr id="7" name="TextBox 7"/>
          <p:cNvSpPr txBox="1"/>
          <p:nvPr/>
        </p:nvSpPr>
        <p:spPr>
          <a:xfrm>
            <a:off x="1600200" y="7686600"/>
            <a:ext cx="4531430" cy="365760"/>
          </a:xfrm>
          <a:prstGeom prst="rect">
            <a:avLst/>
          </a:prstGeom>
        </p:spPr>
        <p:txBody>
          <a:bodyPr lIns="0" tIns="0" rIns="0" bIns="0" rtlCol="0" anchor="t">
            <a:spAutoFit/>
          </a:bodyPr>
          <a:lstStyle/>
          <a:p>
            <a:pPr algn="l">
              <a:lnSpc>
                <a:spcPts val="2939"/>
              </a:lnSpc>
            </a:pPr>
            <a:r>
              <a:rPr lang="en-US" sz="2099" spc="209">
                <a:solidFill>
                  <a:srgbClr val="000000">
                    <a:alpha val="69804"/>
                  </a:srgbClr>
                </a:solidFill>
                <a:latin typeface="Roboto"/>
                <a:ea typeface="Roboto"/>
                <a:cs typeface="Roboto"/>
                <a:sym typeface="Roboto"/>
              </a:rPr>
              <a:t>JATINANGOR, 26 MARCH  2026</a:t>
            </a:r>
          </a:p>
        </p:txBody>
      </p:sp>
      <p:sp>
        <p:nvSpPr>
          <p:cNvPr id="8" name="TextBox 8"/>
          <p:cNvSpPr txBox="1"/>
          <p:nvPr/>
        </p:nvSpPr>
        <p:spPr>
          <a:xfrm>
            <a:off x="1600200" y="7058903"/>
            <a:ext cx="4937482" cy="537845"/>
          </a:xfrm>
          <a:prstGeom prst="rect">
            <a:avLst/>
          </a:prstGeom>
        </p:spPr>
        <p:txBody>
          <a:bodyPr lIns="0" tIns="0" rIns="0" bIns="0" rtlCol="0" anchor="t">
            <a:spAutoFit/>
          </a:bodyPr>
          <a:lstStyle/>
          <a:p>
            <a:pPr algn="l">
              <a:lnSpc>
                <a:spcPts val="4480"/>
              </a:lnSpc>
            </a:pPr>
            <a:r>
              <a:rPr lang="en-US" sz="3200" spc="-128">
                <a:solidFill>
                  <a:srgbClr val="000000">
                    <a:alpha val="69804"/>
                  </a:srgbClr>
                </a:solidFill>
                <a:latin typeface="PT Serif"/>
                <a:ea typeface="PT Serif"/>
                <a:cs typeface="PT Serif"/>
                <a:sym typeface="PT Serif"/>
              </a:rPr>
              <a:t>Restuning Widiasih,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t="-9222" b="-9222"/>
            </a:stretch>
          </a:blipFill>
        </p:spPr>
      </p:sp>
      <p:sp>
        <p:nvSpPr>
          <p:cNvPr id="3" name="AutoShape 3"/>
          <p:cNvSpPr/>
          <p:nvPr/>
        </p:nvSpPr>
        <p:spPr>
          <a:xfrm>
            <a:off x="1028700" y="2179913"/>
            <a:ext cx="1077509" cy="0"/>
          </a:xfrm>
          <a:prstGeom prst="line">
            <a:avLst/>
          </a:prstGeom>
          <a:ln w="95250" cap="flat">
            <a:solidFill>
              <a:srgbClr val="FF5347"/>
            </a:solidFill>
            <a:prstDash val="solid"/>
            <a:headEnd type="none" w="sm" len="sm"/>
            <a:tailEnd type="none" w="sm" len="sm"/>
          </a:ln>
        </p:spPr>
      </p:sp>
      <p:grpSp>
        <p:nvGrpSpPr>
          <p:cNvPr id="4" name="Group 4"/>
          <p:cNvGrpSpPr/>
          <p:nvPr/>
        </p:nvGrpSpPr>
        <p:grpSpPr>
          <a:xfrm>
            <a:off x="-236613" y="2801498"/>
            <a:ext cx="9017495" cy="6325641"/>
            <a:chOff x="0" y="0"/>
            <a:chExt cx="2374978" cy="1666013"/>
          </a:xfrm>
        </p:grpSpPr>
        <p:sp>
          <p:nvSpPr>
            <p:cNvPr id="5" name="Freeform 5"/>
            <p:cNvSpPr/>
            <p:nvPr/>
          </p:nvSpPr>
          <p:spPr>
            <a:xfrm>
              <a:off x="0" y="0"/>
              <a:ext cx="2374978" cy="1666012"/>
            </a:xfrm>
            <a:custGeom>
              <a:avLst/>
              <a:gdLst/>
              <a:ahLst/>
              <a:cxnLst/>
              <a:rect l="l" t="t" r="r" b="b"/>
              <a:pathLst>
                <a:path w="2374978" h="1666012">
                  <a:moveTo>
                    <a:pt x="8585" y="0"/>
                  </a:moveTo>
                  <a:lnTo>
                    <a:pt x="2366393" y="0"/>
                  </a:lnTo>
                  <a:cubicBezTo>
                    <a:pt x="2371134" y="0"/>
                    <a:pt x="2374978" y="3844"/>
                    <a:pt x="2374978" y="8585"/>
                  </a:cubicBezTo>
                  <a:lnTo>
                    <a:pt x="2374978" y="1657427"/>
                  </a:lnTo>
                  <a:cubicBezTo>
                    <a:pt x="2374978" y="1659704"/>
                    <a:pt x="2374074" y="1661888"/>
                    <a:pt x="2372464" y="1663498"/>
                  </a:cubicBezTo>
                  <a:cubicBezTo>
                    <a:pt x="2370853" y="1665108"/>
                    <a:pt x="2368670" y="1666012"/>
                    <a:pt x="2366393" y="1666012"/>
                  </a:cubicBezTo>
                  <a:lnTo>
                    <a:pt x="8585" y="1666012"/>
                  </a:lnTo>
                  <a:cubicBezTo>
                    <a:pt x="3844" y="1666012"/>
                    <a:pt x="0" y="1662169"/>
                    <a:pt x="0" y="1657427"/>
                  </a:cubicBezTo>
                  <a:lnTo>
                    <a:pt x="0" y="8585"/>
                  </a:lnTo>
                  <a:cubicBezTo>
                    <a:pt x="0" y="3844"/>
                    <a:pt x="3844" y="0"/>
                    <a:pt x="8585" y="0"/>
                  </a:cubicBezTo>
                  <a:close/>
                </a:path>
              </a:pathLst>
            </a:custGeom>
            <a:solidFill>
              <a:srgbClr val="FAFAFA"/>
            </a:solidFill>
          </p:spPr>
        </p:sp>
        <p:sp>
          <p:nvSpPr>
            <p:cNvPr id="6" name="TextBox 6"/>
            <p:cNvSpPr txBox="1"/>
            <p:nvPr/>
          </p:nvSpPr>
          <p:spPr>
            <a:xfrm>
              <a:off x="0" y="-152400"/>
              <a:ext cx="2374978" cy="1818413"/>
            </a:xfrm>
            <a:prstGeom prst="rect">
              <a:avLst/>
            </a:prstGeom>
          </p:spPr>
          <p:txBody>
            <a:bodyPr lIns="50800" tIns="50800" rIns="50800" bIns="50800" rtlCol="0" anchor="ctr"/>
            <a:lstStyle/>
            <a:p>
              <a:pPr algn="ctr">
                <a:lnSpc>
                  <a:spcPts val="4320"/>
                </a:lnSpc>
              </a:pPr>
              <a:endParaRPr/>
            </a:p>
          </p:txBody>
        </p:sp>
      </p:grpSp>
      <p:sp>
        <p:nvSpPr>
          <p:cNvPr id="7" name="Freeform 7"/>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3"/>
            <a:stretch>
              <a:fillRect/>
            </a:stretch>
          </a:blipFill>
        </p:spPr>
      </p:sp>
      <p:sp>
        <p:nvSpPr>
          <p:cNvPr id="8" name="TextBox 8"/>
          <p:cNvSpPr txBox="1"/>
          <p:nvPr/>
        </p:nvSpPr>
        <p:spPr>
          <a:xfrm>
            <a:off x="1028700" y="904875"/>
            <a:ext cx="9836895"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Nursing Care: Assessment</a:t>
            </a:r>
          </a:p>
        </p:txBody>
      </p:sp>
      <p:sp>
        <p:nvSpPr>
          <p:cNvPr id="9" name="TextBox 9"/>
          <p:cNvSpPr txBox="1"/>
          <p:nvPr/>
        </p:nvSpPr>
        <p:spPr>
          <a:xfrm>
            <a:off x="16653205" y="8745855"/>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10</a:t>
            </a:r>
          </a:p>
        </p:txBody>
      </p:sp>
      <p:sp>
        <p:nvSpPr>
          <p:cNvPr id="10" name="TextBox 10"/>
          <p:cNvSpPr txBox="1"/>
          <p:nvPr/>
        </p:nvSpPr>
        <p:spPr>
          <a:xfrm>
            <a:off x="1028700" y="3199529"/>
            <a:ext cx="6569670" cy="5453380"/>
          </a:xfrm>
          <a:prstGeom prst="rect">
            <a:avLst/>
          </a:prstGeom>
        </p:spPr>
        <p:txBody>
          <a:bodyPr lIns="0" tIns="0" rIns="0" bIns="0" rtlCol="0" anchor="t">
            <a:spAutoFit/>
          </a:bodyPr>
          <a:lstStyle/>
          <a:p>
            <a:pPr algn="l">
              <a:lnSpc>
                <a:spcPts val="3919"/>
              </a:lnSpc>
            </a:pPr>
            <a:r>
              <a:rPr lang="en-US" sz="2799" b="1" spc="55">
                <a:solidFill>
                  <a:srgbClr val="000000"/>
                </a:solidFill>
                <a:latin typeface="Roboto Bold"/>
                <a:ea typeface="Roboto Bold"/>
                <a:cs typeface="Roboto Bold"/>
                <a:sym typeface="Roboto Bold"/>
              </a:rPr>
              <a:t>Health History</a:t>
            </a:r>
          </a:p>
          <a:p>
            <a:pPr marL="604519" lvl="1" indent="-302260" algn="l">
              <a:lnSpc>
                <a:spcPts val="3919"/>
              </a:lnSpc>
              <a:buAutoNum type="arabicPeriod"/>
            </a:pPr>
            <a:r>
              <a:rPr lang="en-US" sz="2799" spc="55">
                <a:solidFill>
                  <a:srgbClr val="000000"/>
                </a:solidFill>
                <a:latin typeface="Roboto"/>
                <a:ea typeface="Roboto"/>
                <a:cs typeface="Roboto"/>
                <a:sym typeface="Roboto"/>
              </a:rPr>
              <a:t>Menstrual history, </a:t>
            </a:r>
          </a:p>
          <a:p>
            <a:pPr marL="604519" lvl="1" indent="-302260" algn="l">
              <a:lnSpc>
                <a:spcPts val="3919"/>
              </a:lnSpc>
              <a:buAutoNum type="arabicPeriod"/>
            </a:pPr>
            <a:r>
              <a:rPr lang="en-US" sz="2799" spc="55">
                <a:solidFill>
                  <a:srgbClr val="000000"/>
                </a:solidFill>
                <a:latin typeface="Roboto"/>
                <a:ea typeface="Roboto"/>
                <a:cs typeface="Roboto"/>
                <a:sym typeface="Roboto"/>
              </a:rPr>
              <a:t>family disease</a:t>
            </a:r>
          </a:p>
          <a:p>
            <a:pPr algn="l">
              <a:lnSpc>
                <a:spcPts val="3919"/>
              </a:lnSpc>
            </a:pPr>
            <a:endParaRPr lang="en-US" sz="2799" spc="55">
              <a:solidFill>
                <a:srgbClr val="000000"/>
              </a:solidFill>
              <a:latin typeface="Roboto"/>
              <a:ea typeface="Roboto"/>
              <a:cs typeface="Roboto"/>
              <a:sym typeface="Roboto"/>
            </a:endParaRPr>
          </a:p>
          <a:p>
            <a:pPr algn="l">
              <a:lnSpc>
                <a:spcPts val="3919"/>
              </a:lnSpc>
            </a:pPr>
            <a:r>
              <a:rPr lang="en-US" sz="2799" b="1" spc="55">
                <a:solidFill>
                  <a:srgbClr val="000000"/>
                </a:solidFill>
                <a:latin typeface="Roboto Bold"/>
                <a:ea typeface="Roboto Bold"/>
                <a:cs typeface="Roboto Bold"/>
                <a:sym typeface="Roboto Bold"/>
              </a:rPr>
              <a:t>Physical Examination</a:t>
            </a:r>
          </a:p>
          <a:p>
            <a:pPr marL="604519" lvl="1" indent="-302260" algn="l">
              <a:lnSpc>
                <a:spcPts val="3919"/>
              </a:lnSpc>
              <a:buAutoNum type="arabicPeriod"/>
            </a:pPr>
            <a:r>
              <a:rPr lang="en-US" sz="2799" spc="55">
                <a:solidFill>
                  <a:srgbClr val="000000"/>
                </a:solidFill>
                <a:latin typeface="Roboto"/>
                <a:ea typeface="Roboto"/>
                <a:cs typeface="Roboto"/>
                <a:sym typeface="Roboto"/>
              </a:rPr>
              <a:t>Vital signs</a:t>
            </a:r>
          </a:p>
          <a:p>
            <a:pPr marL="604519" lvl="1" indent="-302260" algn="l">
              <a:lnSpc>
                <a:spcPts val="3919"/>
              </a:lnSpc>
              <a:buAutoNum type="arabicPeriod"/>
            </a:pPr>
            <a:r>
              <a:rPr lang="en-US" sz="2799" spc="55">
                <a:solidFill>
                  <a:srgbClr val="000000"/>
                </a:solidFill>
                <a:latin typeface="Roboto"/>
                <a:ea typeface="Roboto"/>
                <a:cs typeface="Roboto"/>
                <a:sym typeface="Roboto"/>
              </a:rPr>
              <a:t>Abdomen</a:t>
            </a:r>
          </a:p>
          <a:p>
            <a:pPr marL="604519" lvl="1" indent="-302260" algn="l">
              <a:lnSpc>
                <a:spcPts val="3919"/>
              </a:lnSpc>
              <a:buAutoNum type="arabicPeriod"/>
            </a:pPr>
            <a:r>
              <a:rPr lang="en-US" sz="2799" spc="55">
                <a:solidFill>
                  <a:srgbClr val="000000"/>
                </a:solidFill>
                <a:latin typeface="Roboto"/>
                <a:ea typeface="Roboto"/>
                <a:cs typeface="Roboto"/>
                <a:sym typeface="Roboto"/>
              </a:rPr>
              <a:t>Pelvis</a:t>
            </a:r>
          </a:p>
          <a:p>
            <a:pPr algn="l">
              <a:lnSpc>
                <a:spcPts val="3919"/>
              </a:lnSpc>
            </a:pPr>
            <a:endParaRPr lang="en-US" sz="2799" spc="55">
              <a:solidFill>
                <a:srgbClr val="000000"/>
              </a:solidFill>
              <a:latin typeface="Roboto"/>
              <a:ea typeface="Roboto"/>
              <a:cs typeface="Roboto"/>
              <a:sym typeface="Roboto"/>
            </a:endParaRPr>
          </a:p>
          <a:p>
            <a:pPr algn="l">
              <a:lnSpc>
                <a:spcPts val="3919"/>
              </a:lnSpc>
            </a:pPr>
            <a:r>
              <a:rPr lang="en-US" sz="2799" b="1" spc="55">
                <a:solidFill>
                  <a:srgbClr val="000000"/>
                </a:solidFill>
                <a:latin typeface="Roboto Bold"/>
                <a:ea typeface="Roboto Bold"/>
                <a:cs typeface="Roboto Bold"/>
                <a:sym typeface="Roboto Bold"/>
              </a:rPr>
              <a:t>Psychosocial Data</a:t>
            </a:r>
          </a:p>
          <a:p>
            <a:pPr marL="604519" lvl="1" indent="-302260" algn="l">
              <a:lnSpc>
                <a:spcPts val="3919"/>
              </a:lnSpc>
              <a:buAutoNum type="arabicPeriod"/>
            </a:pPr>
            <a:r>
              <a:rPr lang="en-US" sz="2799" spc="55">
                <a:solidFill>
                  <a:srgbClr val="000000"/>
                </a:solidFill>
                <a:latin typeface="Roboto"/>
                <a:ea typeface="Roboto"/>
                <a:cs typeface="Roboto"/>
                <a:sym typeface="Roboto"/>
              </a:rPr>
              <a:t>S</a:t>
            </a:r>
            <a:r>
              <a:rPr lang="en-US" sz="2799" u="none" strike="noStrike" spc="55">
                <a:solidFill>
                  <a:srgbClr val="000000"/>
                </a:solidFill>
                <a:latin typeface="Roboto"/>
                <a:ea typeface="Roboto"/>
                <a:cs typeface="Roboto"/>
                <a:sym typeface="Roboto"/>
              </a:rPr>
              <a:t>tress level, anxiety, social support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FF5347"/>
            </a:solidFill>
            <a:prstDash val="solid"/>
            <a:headEnd type="none" w="sm" len="sm"/>
            <a:tailEnd type="none" w="sm" len="sm"/>
          </a:ln>
        </p:spPr>
      </p:sp>
      <p:sp>
        <p:nvSpPr>
          <p:cNvPr id="3" name="Freeform 3"/>
          <p:cNvSpPr/>
          <p:nvPr/>
        </p:nvSpPr>
        <p:spPr>
          <a:xfrm flipV="1">
            <a:off x="11673891" y="0"/>
            <a:ext cx="6614109" cy="10287000"/>
          </a:xfrm>
          <a:custGeom>
            <a:avLst/>
            <a:gdLst/>
            <a:ahLst/>
            <a:cxnLst/>
            <a:rect l="l" t="t" r="r" b="b"/>
            <a:pathLst>
              <a:path w="6614109" h="10287000">
                <a:moveTo>
                  <a:pt x="0" y="10287000"/>
                </a:moveTo>
                <a:lnTo>
                  <a:pt x="6614109" y="10287000"/>
                </a:lnTo>
                <a:lnTo>
                  <a:pt x="6614109" y="0"/>
                </a:lnTo>
                <a:lnTo>
                  <a:pt x="0" y="0"/>
                </a:lnTo>
                <a:lnTo>
                  <a:pt x="0" y="10287000"/>
                </a:lnTo>
                <a:close/>
              </a:path>
            </a:pathLst>
          </a:custGeom>
          <a:blipFill>
            <a:blip r:embed="rId2"/>
            <a:stretch>
              <a:fillRect t="-14295" r="-99999" b="-14295"/>
            </a:stretch>
          </a:blipFill>
        </p:spPr>
      </p:sp>
      <p:sp>
        <p:nvSpPr>
          <p:cNvPr id="4" name="TextBox 4"/>
          <p:cNvSpPr txBox="1"/>
          <p:nvPr/>
        </p:nvSpPr>
        <p:spPr>
          <a:xfrm>
            <a:off x="1028700" y="904875"/>
            <a:ext cx="12274488"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Nursing Care: Diagnosis &amp; Intervention</a:t>
            </a:r>
          </a:p>
        </p:txBody>
      </p:sp>
      <p:sp>
        <p:nvSpPr>
          <p:cNvPr id="5" name="TextBox 5"/>
          <p:cNvSpPr txBox="1"/>
          <p:nvPr/>
        </p:nvSpPr>
        <p:spPr>
          <a:xfrm>
            <a:off x="1028700" y="2751652"/>
            <a:ext cx="11037248" cy="3967480"/>
          </a:xfrm>
          <a:prstGeom prst="rect">
            <a:avLst/>
          </a:prstGeom>
        </p:spPr>
        <p:txBody>
          <a:bodyPr lIns="0" tIns="0" rIns="0" bIns="0" rtlCol="0" anchor="t">
            <a:spAutoFit/>
          </a:bodyPr>
          <a:lstStyle/>
          <a:p>
            <a:pPr marL="604519" lvl="1" indent="-302260" algn="l">
              <a:lnSpc>
                <a:spcPts val="3919"/>
              </a:lnSpc>
              <a:buFont typeface="Arial"/>
              <a:buChar char="•"/>
            </a:pPr>
            <a:r>
              <a:rPr lang="en-US" sz="2799" spc="55">
                <a:solidFill>
                  <a:srgbClr val="000000"/>
                </a:solidFill>
                <a:latin typeface="Roboto"/>
                <a:ea typeface="Roboto"/>
                <a:cs typeface="Roboto"/>
                <a:sym typeface="Roboto"/>
              </a:rPr>
              <a:t>Acute Pain related to uterine contractions (Dysmenorrhea)</a:t>
            </a:r>
          </a:p>
          <a:p>
            <a:pPr marL="604519" lvl="1" indent="-302260" algn="l">
              <a:lnSpc>
                <a:spcPts val="3919"/>
              </a:lnSpc>
              <a:buFont typeface="Arial"/>
              <a:buChar char="•"/>
            </a:pPr>
            <a:r>
              <a:rPr lang="en-US" sz="2799" spc="55">
                <a:solidFill>
                  <a:srgbClr val="000000"/>
                </a:solidFill>
                <a:latin typeface="Roboto"/>
                <a:ea typeface="Roboto"/>
                <a:cs typeface="Roboto"/>
                <a:sym typeface="Roboto"/>
              </a:rPr>
              <a:t>Anxiety related to menstrual changes or hormonal imbalance</a:t>
            </a:r>
          </a:p>
          <a:p>
            <a:pPr marL="604519" lvl="1" indent="-302260" algn="l">
              <a:lnSpc>
                <a:spcPts val="3919"/>
              </a:lnSpc>
              <a:buFont typeface="Arial"/>
              <a:buChar char="•"/>
            </a:pPr>
            <a:r>
              <a:rPr lang="en-US" sz="2799" spc="55">
                <a:solidFill>
                  <a:srgbClr val="000000"/>
                </a:solidFill>
                <a:latin typeface="Roboto"/>
                <a:ea typeface="Roboto"/>
                <a:cs typeface="Roboto"/>
                <a:sym typeface="Roboto"/>
              </a:rPr>
              <a:t>Risk for Fluid Volume Deficit related to excessive bleeding (Menorrhagia/Menometrorrhagia)</a:t>
            </a:r>
          </a:p>
          <a:p>
            <a:pPr marL="604519" lvl="1" indent="-302260" algn="l">
              <a:lnSpc>
                <a:spcPts val="3919"/>
              </a:lnSpc>
              <a:buFont typeface="Arial"/>
              <a:buChar char="•"/>
            </a:pPr>
            <a:r>
              <a:rPr lang="en-US" sz="2799" spc="55">
                <a:solidFill>
                  <a:srgbClr val="000000"/>
                </a:solidFill>
                <a:latin typeface="Roboto"/>
                <a:ea typeface="Roboto"/>
                <a:cs typeface="Roboto"/>
                <a:sym typeface="Roboto"/>
              </a:rPr>
              <a:t>Activity Intolerance related to fatigue (Anemia)</a:t>
            </a:r>
          </a:p>
          <a:p>
            <a:pPr marL="604519" lvl="1" indent="-302260" algn="l">
              <a:lnSpc>
                <a:spcPts val="3919"/>
              </a:lnSpc>
              <a:buFont typeface="Arial"/>
              <a:buChar char="•"/>
            </a:pPr>
            <a:r>
              <a:rPr lang="en-US" sz="2799" spc="55">
                <a:solidFill>
                  <a:srgbClr val="000000"/>
                </a:solidFill>
                <a:latin typeface="Roboto"/>
                <a:ea typeface="Roboto"/>
                <a:cs typeface="Roboto"/>
                <a:sym typeface="Roboto"/>
              </a:rPr>
              <a:t>Deficient Knowledge related</a:t>
            </a:r>
            <a:r>
              <a:rPr lang="en-US" sz="2799" u="none" strike="noStrike" spc="55">
                <a:solidFill>
                  <a:srgbClr val="000000"/>
                </a:solidFill>
                <a:latin typeface="Roboto"/>
                <a:ea typeface="Roboto"/>
                <a:cs typeface="Roboto"/>
                <a:sym typeface="Roboto"/>
              </a:rPr>
              <a:t> to lack of information</a:t>
            </a:r>
          </a:p>
          <a:p>
            <a:pPr marL="604519" lvl="1" indent="-302260" algn="l">
              <a:lnSpc>
                <a:spcPts val="3919"/>
              </a:lnSpc>
              <a:buFont typeface="Arial"/>
              <a:buChar char="•"/>
            </a:pPr>
            <a:r>
              <a:rPr lang="en-US" sz="2799" u="none" strike="noStrike" spc="55">
                <a:solidFill>
                  <a:srgbClr val="000000"/>
                </a:solidFill>
                <a:latin typeface="Roboto"/>
                <a:ea typeface="Roboto"/>
                <a:cs typeface="Roboto"/>
                <a:sym typeface="Roboto"/>
              </a:rPr>
              <a:t>Disturbed Body Image related to hormonal changes (e.g., hirsutism in PCOS)</a:t>
            </a:r>
          </a:p>
        </p:txBody>
      </p:sp>
      <p:sp>
        <p:nvSpPr>
          <p:cNvPr id="6" name="TextBox 6"/>
          <p:cNvSpPr txBox="1"/>
          <p:nvPr/>
        </p:nvSpPr>
        <p:spPr>
          <a:xfrm>
            <a:off x="16653205" y="8745855"/>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11</a:t>
            </a:r>
          </a:p>
        </p:txBody>
      </p:sp>
      <p:sp>
        <p:nvSpPr>
          <p:cNvPr id="7" name="Freeform 7"/>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3"/>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FF5347"/>
            </a:solidFill>
            <a:prstDash val="solid"/>
            <a:headEnd type="none" w="sm" len="sm"/>
            <a:tailEnd type="none" w="sm" len="sm"/>
          </a:ln>
        </p:spPr>
      </p:sp>
      <p:sp>
        <p:nvSpPr>
          <p:cNvPr id="3" name="Freeform 3"/>
          <p:cNvSpPr/>
          <p:nvPr/>
        </p:nvSpPr>
        <p:spPr>
          <a:xfrm rot="-4081556" flipV="1">
            <a:off x="9996134" y="-4695297"/>
            <a:ext cx="6614109" cy="10287000"/>
          </a:xfrm>
          <a:custGeom>
            <a:avLst/>
            <a:gdLst/>
            <a:ahLst/>
            <a:cxnLst/>
            <a:rect l="l" t="t" r="r" b="b"/>
            <a:pathLst>
              <a:path w="6614109" h="10287000">
                <a:moveTo>
                  <a:pt x="0" y="10287000"/>
                </a:moveTo>
                <a:lnTo>
                  <a:pt x="6614109" y="10287000"/>
                </a:lnTo>
                <a:lnTo>
                  <a:pt x="6614109" y="0"/>
                </a:lnTo>
                <a:lnTo>
                  <a:pt x="0" y="0"/>
                </a:lnTo>
                <a:lnTo>
                  <a:pt x="0" y="10287000"/>
                </a:lnTo>
                <a:close/>
              </a:path>
            </a:pathLst>
          </a:custGeom>
          <a:blipFill>
            <a:blip r:embed="rId2"/>
            <a:stretch>
              <a:fillRect t="-14295" r="-99999" b="-14295"/>
            </a:stretch>
          </a:blipFill>
        </p:spPr>
      </p:sp>
      <p:sp>
        <p:nvSpPr>
          <p:cNvPr id="4" name="TextBox 4"/>
          <p:cNvSpPr txBox="1"/>
          <p:nvPr/>
        </p:nvSpPr>
        <p:spPr>
          <a:xfrm>
            <a:off x="1028700" y="904875"/>
            <a:ext cx="12274488"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Interventions</a:t>
            </a:r>
          </a:p>
        </p:txBody>
      </p:sp>
      <p:sp>
        <p:nvSpPr>
          <p:cNvPr id="5" name="TextBox 5"/>
          <p:cNvSpPr txBox="1"/>
          <p:nvPr/>
        </p:nvSpPr>
        <p:spPr>
          <a:xfrm>
            <a:off x="1028700" y="3082886"/>
            <a:ext cx="16507464" cy="1490980"/>
          </a:xfrm>
          <a:prstGeom prst="rect">
            <a:avLst/>
          </a:prstGeom>
        </p:spPr>
        <p:txBody>
          <a:bodyPr lIns="0" tIns="0" rIns="0" bIns="0" rtlCol="0" anchor="t">
            <a:spAutoFit/>
          </a:bodyPr>
          <a:lstStyle/>
          <a:p>
            <a:pPr algn="l">
              <a:lnSpc>
                <a:spcPts val="3919"/>
              </a:lnSpc>
            </a:pPr>
            <a:r>
              <a:rPr lang="en-US" sz="2799" spc="55">
                <a:solidFill>
                  <a:srgbClr val="000000"/>
                </a:solidFill>
                <a:latin typeface="Roboto"/>
                <a:ea typeface="Roboto"/>
                <a:cs typeface="Roboto"/>
                <a:sym typeface="Roboto"/>
              </a:rPr>
              <a:t>Assess pain level using a pain scale (0–10) regularly, Monitor vital signs, Teach relaxation techniques (deep breathing), Apply warm compress to the lower abdomen, Encourage comfortable positioning (e.g., fetal</a:t>
            </a:r>
            <a:r>
              <a:rPr lang="en-US" sz="2799" u="none" strike="noStrike" spc="55">
                <a:solidFill>
                  <a:srgbClr val="000000"/>
                </a:solidFill>
                <a:latin typeface="Roboto"/>
                <a:ea typeface="Roboto"/>
                <a:cs typeface="Roboto"/>
                <a:sym typeface="Roboto"/>
              </a:rPr>
              <a:t> position)Collaborate in administering analgesics (e.g., NSAIDs)</a:t>
            </a:r>
          </a:p>
        </p:txBody>
      </p:sp>
      <p:sp>
        <p:nvSpPr>
          <p:cNvPr id="6" name="TextBox 6"/>
          <p:cNvSpPr txBox="1"/>
          <p:nvPr/>
        </p:nvSpPr>
        <p:spPr>
          <a:xfrm>
            <a:off x="16611601" y="8745855"/>
            <a:ext cx="647700" cy="490519"/>
          </a:xfrm>
          <a:prstGeom prst="rect">
            <a:avLst/>
          </a:prstGeom>
        </p:spPr>
        <p:txBody>
          <a:bodyPr wrap="square"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12</a:t>
            </a:r>
          </a:p>
        </p:txBody>
      </p:sp>
      <p:sp>
        <p:nvSpPr>
          <p:cNvPr id="7" name="Freeform 7"/>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3"/>
            <a:stretch>
              <a:fillRect/>
            </a:stretch>
          </a:blipFill>
        </p:spPr>
      </p:sp>
      <p:sp>
        <p:nvSpPr>
          <p:cNvPr id="8" name="TextBox 8"/>
          <p:cNvSpPr txBox="1"/>
          <p:nvPr/>
        </p:nvSpPr>
        <p:spPr>
          <a:xfrm>
            <a:off x="1028700" y="2678514"/>
            <a:ext cx="12274488"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ACUT</a:t>
            </a:r>
            <a:r>
              <a:rPr lang="en-US" sz="2400" b="1" u="none" strike="noStrike" spc="192">
                <a:solidFill>
                  <a:srgbClr val="FF8A80"/>
                </a:solidFill>
                <a:latin typeface="Roboto Bold"/>
                <a:ea typeface="Roboto Bold"/>
                <a:cs typeface="Roboto Bold"/>
                <a:sym typeface="Roboto Bold"/>
              </a:rPr>
              <a:t>E PAIN</a:t>
            </a:r>
          </a:p>
        </p:txBody>
      </p:sp>
      <p:sp>
        <p:nvSpPr>
          <p:cNvPr id="9" name="TextBox 9"/>
          <p:cNvSpPr txBox="1"/>
          <p:nvPr/>
        </p:nvSpPr>
        <p:spPr>
          <a:xfrm>
            <a:off x="1028700" y="5178263"/>
            <a:ext cx="16507464" cy="1490980"/>
          </a:xfrm>
          <a:prstGeom prst="rect">
            <a:avLst/>
          </a:prstGeom>
        </p:spPr>
        <p:txBody>
          <a:bodyPr lIns="0" tIns="0" rIns="0" bIns="0" rtlCol="0" anchor="t">
            <a:spAutoFit/>
          </a:bodyPr>
          <a:lstStyle/>
          <a:p>
            <a:pPr algn="l">
              <a:lnSpc>
                <a:spcPts val="3919"/>
              </a:lnSpc>
            </a:pPr>
            <a:r>
              <a:rPr lang="en-US" sz="2799" spc="55">
                <a:solidFill>
                  <a:srgbClr val="000000"/>
                </a:solidFill>
                <a:latin typeface="Roboto"/>
                <a:ea typeface="Roboto"/>
                <a:cs typeface="Roboto"/>
                <a:sym typeface="Roboto"/>
              </a:rPr>
              <a:t>Assess the level of anxiety, Provide education about the condition (causes and treatment), Offer emotional supportInvolve family members if appropriate, Teach</a:t>
            </a:r>
            <a:r>
              <a:rPr lang="en-US" sz="2799" u="none" strike="noStrike" spc="55">
                <a:solidFill>
                  <a:srgbClr val="000000"/>
                </a:solidFill>
                <a:latin typeface="Roboto"/>
                <a:ea typeface="Roboto"/>
                <a:cs typeface="Roboto"/>
                <a:sym typeface="Roboto"/>
              </a:rPr>
              <a:t> coping strategies (relaxation, distraction techniques)</a:t>
            </a:r>
          </a:p>
        </p:txBody>
      </p:sp>
      <p:sp>
        <p:nvSpPr>
          <p:cNvPr id="10" name="TextBox 10"/>
          <p:cNvSpPr txBox="1"/>
          <p:nvPr/>
        </p:nvSpPr>
        <p:spPr>
          <a:xfrm>
            <a:off x="1028700" y="4773891"/>
            <a:ext cx="12274488"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ANXIETY</a:t>
            </a:r>
          </a:p>
        </p:txBody>
      </p:sp>
      <p:sp>
        <p:nvSpPr>
          <p:cNvPr id="11" name="TextBox 11"/>
          <p:cNvSpPr txBox="1"/>
          <p:nvPr/>
        </p:nvSpPr>
        <p:spPr>
          <a:xfrm>
            <a:off x="1028700" y="7273641"/>
            <a:ext cx="16507464" cy="1490980"/>
          </a:xfrm>
          <a:prstGeom prst="rect">
            <a:avLst/>
          </a:prstGeom>
        </p:spPr>
        <p:txBody>
          <a:bodyPr lIns="0" tIns="0" rIns="0" bIns="0" rtlCol="0" anchor="t">
            <a:spAutoFit/>
          </a:bodyPr>
          <a:lstStyle/>
          <a:p>
            <a:pPr algn="l">
              <a:lnSpc>
                <a:spcPts val="3919"/>
              </a:lnSpc>
            </a:pPr>
            <a:r>
              <a:rPr lang="en-US" sz="2799" spc="55">
                <a:solidFill>
                  <a:srgbClr val="000000"/>
                </a:solidFill>
                <a:latin typeface="Roboto"/>
                <a:ea typeface="Roboto"/>
                <a:cs typeface="Roboto"/>
                <a:sym typeface="Roboto"/>
              </a:rPr>
              <a:t>Monitor the amount of bleeding (pad count method), Monitor vital signs (heart rate, blood pressure), Observe signs of anemia (pallor, weakness, dizziness),</a:t>
            </a:r>
            <a:r>
              <a:rPr lang="en-US" sz="2799" u="none" strike="noStrike" spc="55">
                <a:solidFill>
                  <a:srgbClr val="000000"/>
                </a:solidFill>
                <a:latin typeface="Roboto"/>
                <a:ea typeface="Roboto"/>
                <a:cs typeface="Roboto"/>
                <a:sym typeface="Roboto"/>
              </a:rPr>
              <a:t> Encourage increased fluid intake, Collaborate in administering iron supplements or blood transfusion if needed</a:t>
            </a:r>
          </a:p>
        </p:txBody>
      </p:sp>
      <p:sp>
        <p:nvSpPr>
          <p:cNvPr id="12" name="TextBox 12"/>
          <p:cNvSpPr txBox="1"/>
          <p:nvPr/>
        </p:nvSpPr>
        <p:spPr>
          <a:xfrm>
            <a:off x="1028700" y="6869269"/>
            <a:ext cx="12274488"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RISK FOR FLUID VOLUME DEFICIT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FF5347"/>
            </a:solidFill>
            <a:prstDash val="solid"/>
            <a:headEnd type="none" w="sm" len="sm"/>
            <a:tailEnd type="none" w="sm" len="sm"/>
          </a:ln>
        </p:spPr>
      </p:sp>
      <p:sp>
        <p:nvSpPr>
          <p:cNvPr id="3" name="TextBox 3"/>
          <p:cNvSpPr txBox="1"/>
          <p:nvPr/>
        </p:nvSpPr>
        <p:spPr>
          <a:xfrm>
            <a:off x="1028700" y="904875"/>
            <a:ext cx="12274488"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Interventions</a:t>
            </a:r>
          </a:p>
        </p:txBody>
      </p:sp>
      <p:sp>
        <p:nvSpPr>
          <p:cNvPr id="4" name="Freeform 4"/>
          <p:cNvSpPr/>
          <p:nvPr/>
        </p:nvSpPr>
        <p:spPr>
          <a:xfrm rot="7221957" flipV="1">
            <a:off x="-134294" y="4455263"/>
            <a:ext cx="6614109" cy="10287000"/>
          </a:xfrm>
          <a:custGeom>
            <a:avLst/>
            <a:gdLst/>
            <a:ahLst/>
            <a:cxnLst/>
            <a:rect l="l" t="t" r="r" b="b"/>
            <a:pathLst>
              <a:path w="6614109" h="10287000">
                <a:moveTo>
                  <a:pt x="0" y="10287000"/>
                </a:moveTo>
                <a:lnTo>
                  <a:pt x="6614110" y="10287000"/>
                </a:lnTo>
                <a:lnTo>
                  <a:pt x="6614110" y="0"/>
                </a:lnTo>
                <a:lnTo>
                  <a:pt x="0" y="0"/>
                </a:lnTo>
                <a:lnTo>
                  <a:pt x="0" y="10287000"/>
                </a:lnTo>
                <a:close/>
              </a:path>
            </a:pathLst>
          </a:custGeom>
          <a:blipFill>
            <a:blip r:embed="rId2"/>
            <a:stretch>
              <a:fillRect t="-14295" r="-99999" b="-14295"/>
            </a:stretch>
          </a:blipFill>
        </p:spPr>
      </p:sp>
      <p:sp>
        <p:nvSpPr>
          <p:cNvPr id="5" name="TextBox 5"/>
          <p:cNvSpPr txBox="1"/>
          <p:nvPr/>
        </p:nvSpPr>
        <p:spPr>
          <a:xfrm>
            <a:off x="1028700" y="3082886"/>
            <a:ext cx="15783223" cy="995680"/>
          </a:xfrm>
          <a:prstGeom prst="rect">
            <a:avLst/>
          </a:prstGeom>
        </p:spPr>
        <p:txBody>
          <a:bodyPr lIns="0" tIns="0" rIns="0" bIns="0" rtlCol="0" anchor="t">
            <a:spAutoFit/>
          </a:bodyPr>
          <a:lstStyle/>
          <a:p>
            <a:pPr algn="l">
              <a:lnSpc>
                <a:spcPts val="3919"/>
              </a:lnSpc>
            </a:pPr>
            <a:r>
              <a:rPr lang="en-US" sz="2799" spc="55">
                <a:solidFill>
                  <a:srgbClr val="000000"/>
                </a:solidFill>
                <a:latin typeface="Roboto"/>
                <a:ea typeface="Roboto"/>
                <a:cs typeface="Roboto"/>
                <a:sym typeface="Roboto"/>
              </a:rPr>
              <a:t>Assess level of fatigue, Encourage adequate rest, Assist with daily activities if needed, Teach energy conservation techniques, Monitor hemoglobin level</a:t>
            </a:r>
            <a:r>
              <a:rPr lang="en-US" sz="2799" u="none" strike="noStrike" spc="55">
                <a:solidFill>
                  <a:srgbClr val="000000"/>
                </a:solidFill>
                <a:latin typeface="Roboto"/>
                <a:ea typeface="Roboto"/>
                <a:cs typeface="Roboto"/>
                <a:sym typeface="Roboto"/>
              </a:rPr>
              <a:t>s and nutritional status</a:t>
            </a:r>
          </a:p>
        </p:txBody>
      </p:sp>
      <p:sp>
        <p:nvSpPr>
          <p:cNvPr id="6" name="TextBox 6"/>
          <p:cNvSpPr txBox="1"/>
          <p:nvPr/>
        </p:nvSpPr>
        <p:spPr>
          <a:xfrm>
            <a:off x="16611601" y="8745855"/>
            <a:ext cx="647700" cy="490519"/>
          </a:xfrm>
          <a:prstGeom prst="rect">
            <a:avLst/>
          </a:prstGeom>
        </p:spPr>
        <p:txBody>
          <a:bodyPr wrap="square" lIns="0" tIns="0" rIns="0" bIns="0" rtlCol="0" anchor="t">
            <a:spAutoFit/>
          </a:bodyPr>
          <a:lstStyle/>
          <a:p>
            <a:pPr algn="r">
              <a:lnSpc>
                <a:spcPts val="4320"/>
              </a:lnSpc>
            </a:pPr>
            <a:r>
              <a:rPr lang="en-US" sz="2400" b="1" spc="384" dirty="0">
                <a:solidFill>
                  <a:srgbClr val="FF5347"/>
                </a:solidFill>
                <a:latin typeface="Roboto Bold"/>
                <a:ea typeface="Roboto Bold"/>
                <a:cs typeface="Roboto Bold"/>
                <a:sym typeface="Roboto Bold"/>
              </a:rPr>
              <a:t>13</a:t>
            </a:r>
          </a:p>
        </p:txBody>
      </p:sp>
      <p:sp>
        <p:nvSpPr>
          <p:cNvPr id="7" name="Freeform 7"/>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3"/>
            <a:stretch>
              <a:fillRect/>
            </a:stretch>
          </a:blipFill>
        </p:spPr>
      </p:sp>
      <p:sp>
        <p:nvSpPr>
          <p:cNvPr id="8" name="TextBox 8"/>
          <p:cNvSpPr txBox="1"/>
          <p:nvPr/>
        </p:nvSpPr>
        <p:spPr>
          <a:xfrm>
            <a:off x="1028700" y="2678514"/>
            <a:ext cx="12274488"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ACTIVITY INTOLERANC</a:t>
            </a:r>
            <a:r>
              <a:rPr lang="en-US" sz="2400" b="1" u="none" strike="noStrike" spc="192">
                <a:solidFill>
                  <a:srgbClr val="FF8A80"/>
                </a:solidFill>
                <a:latin typeface="Roboto Bold"/>
                <a:ea typeface="Roboto Bold"/>
                <a:cs typeface="Roboto Bold"/>
                <a:sym typeface="Roboto Bold"/>
              </a:rPr>
              <a:t>E RELATED TO FATIGUE (ANEMIA)</a:t>
            </a:r>
          </a:p>
        </p:txBody>
      </p:sp>
      <p:sp>
        <p:nvSpPr>
          <p:cNvPr id="9" name="TextBox 9"/>
          <p:cNvSpPr txBox="1"/>
          <p:nvPr/>
        </p:nvSpPr>
        <p:spPr>
          <a:xfrm>
            <a:off x="1028700" y="4643162"/>
            <a:ext cx="16507464" cy="1490980"/>
          </a:xfrm>
          <a:prstGeom prst="rect">
            <a:avLst/>
          </a:prstGeom>
        </p:spPr>
        <p:txBody>
          <a:bodyPr lIns="0" tIns="0" rIns="0" bIns="0" rtlCol="0" anchor="t">
            <a:spAutoFit/>
          </a:bodyPr>
          <a:lstStyle/>
          <a:p>
            <a:pPr algn="l">
              <a:lnSpc>
                <a:spcPts val="3919"/>
              </a:lnSpc>
            </a:pPr>
            <a:r>
              <a:rPr lang="en-US" sz="2799" spc="55">
                <a:solidFill>
                  <a:srgbClr val="000000"/>
                </a:solidFill>
                <a:latin typeface="Roboto"/>
                <a:ea typeface="Roboto"/>
                <a:cs typeface="Roboto"/>
                <a:sym typeface="Roboto"/>
              </a:rPr>
              <a:t>Assess patient’s current knowledge level, Provide education about: Menstrual cycle, Menstrual disorders, Treatment options, Use educational media (leaflets, vide</a:t>
            </a:r>
            <a:r>
              <a:rPr lang="en-US" sz="2799" u="none" strike="noStrike" spc="55">
                <a:solidFill>
                  <a:srgbClr val="000000"/>
                </a:solidFill>
                <a:latin typeface="Roboto"/>
                <a:ea typeface="Roboto"/>
                <a:cs typeface="Roboto"/>
                <a:sym typeface="Roboto"/>
              </a:rPr>
              <a:t>os), Evaluate patient understanding</a:t>
            </a:r>
          </a:p>
        </p:txBody>
      </p:sp>
      <p:sp>
        <p:nvSpPr>
          <p:cNvPr id="10" name="TextBox 10"/>
          <p:cNvSpPr txBox="1"/>
          <p:nvPr/>
        </p:nvSpPr>
        <p:spPr>
          <a:xfrm>
            <a:off x="1028700" y="4238790"/>
            <a:ext cx="12274488"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DEFICIENT KNOWLEDGE RELATED TO LACK OF INFORMATION</a:t>
            </a:r>
          </a:p>
        </p:txBody>
      </p:sp>
      <p:sp>
        <p:nvSpPr>
          <p:cNvPr id="11" name="TextBox 11"/>
          <p:cNvSpPr txBox="1"/>
          <p:nvPr/>
        </p:nvSpPr>
        <p:spPr>
          <a:xfrm>
            <a:off x="1028700" y="6738539"/>
            <a:ext cx="16507464" cy="995680"/>
          </a:xfrm>
          <a:prstGeom prst="rect">
            <a:avLst/>
          </a:prstGeom>
        </p:spPr>
        <p:txBody>
          <a:bodyPr lIns="0" tIns="0" rIns="0" bIns="0" rtlCol="0" anchor="t">
            <a:spAutoFit/>
          </a:bodyPr>
          <a:lstStyle/>
          <a:p>
            <a:pPr algn="l">
              <a:lnSpc>
                <a:spcPts val="3919"/>
              </a:lnSpc>
            </a:pPr>
            <a:r>
              <a:rPr lang="en-US" sz="2799" spc="55">
                <a:solidFill>
                  <a:srgbClr val="000000"/>
                </a:solidFill>
                <a:latin typeface="Roboto"/>
                <a:ea typeface="Roboto"/>
                <a:cs typeface="Roboto"/>
                <a:sym typeface="Roboto"/>
              </a:rPr>
              <a:t>Provide emotional support, Encourage expression of feelings</a:t>
            </a:r>
            <a:r>
              <a:rPr lang="en-US" sz="2799" u="none" strike="noStrike" spc="55">
                <a:solidFill>
                  <a:srgbClr val="000000"/>
                </a:solidFill>
                <a:latin typeface="Roboto"/>
                <a:ea typeface="Roboto"/>
                <a:cs typeface="Roboto"/>
                <a:sym typeface="Roboto"/>
              </a:rPr>
              <a:t>Educate about hormonal causes of symptomsCollaborate with physician for hormonal therapyRefer to counseling if needed</a:t>
            </a:r>
          </a:p>
        </p:txBody>
      </p:sp>
      <p:sp>
        <p:nvSpPr>
          <p:cNvPr id="12" name="TextBox 12"/>
          <p:cNvSpPr txBox="1"/>
          <p:nvPr/>
        </p:nvSpPr>
        <p:spPr>
          <a:xfrm>
            <a:off x="1028700" y="6334167"/>
            <a:ext cx="16230600"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DISTURBED BODY IMAGE RELATED TO HORMONAL CHANGES (E.G., HIRSUTISM IN PCOS)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FF5347"/>
            </a:solidFill>
            <a:prstDash val="solid"/>
            <a:headEnd type="none" w="sm" len="sm"/>
            <a:tailEnd type="none" w="sm" len="sm"/>
          </a:ln>
        </p:spPr>
      </p:sp>
      <p:sp>
        <p:nvSpPr>
          <p:cNvPr id="3" name="TextBox 3"/>
          <p:cNvSpPr txBox="1"/>
          <p:nvPr/>
        </p:nvSpPr>
        <p:spPr>
          <a:xfrm>
            <a:off x="1028700" y="904875"/>
            <a:ext cx="6923762"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References</a:t>
            </a:r>
          </a:p>
        </p:txBody>
      </p:sp>
      <p:sp>
        <p:nvSpPr>
          <p:cNvPr id="4" name="TextBox 4"/>
          <p:cNvSpPr txBox="1"/>
          <p:nvPr/>
        </p:nvSpPr>
        <p:spPr>
          <a:xfrm>
            <a:off x="491741" y="2437088"/>
            <a:ext cx="17304518" cy="7021195"/>
          </a:xfrm>
          <a:prstGeom prst="rect">
            <a:avLst/>
          </a:prstGeom>
        </p:spPr>
        <p:txBody>
          <a:bodyPr lIns="0" tIns="0" rIns="0" bIns="0" rtlCol="0" anchor="t">
            <a:spAutoFit/>
          </a:bodyPr>
          <a:lstStyle/>
          <a:p>
            <a:pPr marL="474983" lvl="1" indent="-237491" algn="l">
              <a:lnSpc>
                <a:spcPts val="3080"/>
              </a:lnSpc>
              <a:buFont typeface="Arial"/>
              <a:buChar char="•"/>
            </a:pPr>
            <a:r>
              <a:rPr lang="en-US" sz="2200" spc="44" dirty="0">
                <a:solidFill>
                  <a:srgbClr val="000000"/>
                </a:solidFill>
                <a:latin typeface="Roboto"/>
                <a:ea typeface="Roboto"/>
                <a:cs typeface="Roboto"/>
                <a:sym typeface="Roboto"/>
              </a:rPr>
              <a:t>Critchley, H., Babayev, E., Bulun, S., Clark, S., Garcia-Grau, I., Gregersen, P., Kilcoyne, A., Kim, J., Lavender, M., Marsh, E., Matteson, K., Maybin, J., Metz, C., Moreno, I., Silk, K., Sommer, M., Simón, C., </a:t>
            </a:r>
            <a:r>
              <a:rPr lang="en-US" sz="2200" spc="44" dirty="0" err="1">
                <a:solidFill>
                  <a:srgbClr val="000000"/>
                </a:solidFill>
                <a:latin typeface="Roboto"/>
                <a:ea typeface="Roboto"/>
                <a:cs typeface="Roboto"/>
                <a:sym typeface="Roboto"/>
              </a:rPr>
              <a:t>Tariyal</a:t>
            </a:r>
            <a:r>
              <a:rPr lang="en-US" sz="2200" spc="44" dirty="0">
                <a:solidFill>
                  <a:srgbClr val="000000"/>
                </a:solidFill>
                <a:latin typeface="Roboto"/>
                <a:ea typeface="Roboto"/>
                <a:cs typeface="Roboto"/>
                <a:sym typeface="Roboto"/>
              </a:rPr>
              <a:t>, R., Taylor, H., Wagner, G., &amp; Griffith, L. (2020). Menstruation: science and society. American Journal of Obstetrics and Gynecology, 223, 624 - 664. https://doi.org/10.1016/j.ajog.2020.06.004.</a:t>
            </a:r>
          </a:p>
          <a:p>
            <a:pPr marL="474983" lvl="1" indent="-237491" algn="l">
              <a:lnSpc>
                <a:spcPts val="3080"/>
              </a:lnSpc>
              <a:buFont typeface="Arial"/>
              <a:buChar char="•"/>
            </a:pPr>
            <a:r>
              <a:rPr lang="en-US" sz="2200" spc="44" dirty="0">
                <a:solidFill>
                  <a:srgbClr val="000000"/>
                </a:solidFill>
                <a:latin typeface="Roboto"/>
                <a:ea typeface="Roboto"/>
                <a:cs typeface="Roboto"/>
                <a:sym typeface="Roboto"/>
              </a:rPr>
              <a:t>Taim, B., Catháin, C., Renard, M., Elliott-Sale, K., Madigan, S., &amp; </a:t>
            </a:r>
            <a:r>
              <a:rPr lang="en-US" sz="2200" spc="44" dirty="0" err="1">
                <a:solidFill>
                  <a:srgbClr val="000000"/>
                </a:solidFill>
                <a:latin typeface="Roboto"/>
                <a:ea typeface="Roboto"/>
                <a:cs typeface="Roboto"/>
                <a:sym typeface="Roboto"/>
              </a:rPr>
              <a:t>Chéilleachair</a:t>
            </a:r>
            <a:r>
              <a:rPr lang="en-US" sz="2200" spc="44" dirty="0">
                <a:solidFill>
                  <a:srgbClr val="000000"/>
                </a:solidFill>
                <a:latin typeface="Roboto"/>
                <a:ea typeface="Roboto"/>
                <a:cs typeface="Roboto"/>
                <a:sym typeface="Roboto"/>
              </a:rPr>
              <a:t>, N. (2023). The Prevalence of Menstrual Cycle Disorders and Menstrual Cycle-Related Symptoms in Female Athletes: A Systematic Literature Review. Sports Medicine, 53, 1963 - 1984. https://doi.org/10.1007/s40279-023-01871-8.</a:t>
            </a:r>
          </a:p>
          <a:p>
            <a:pPr marL="474983" lvl="1" indent="-237491" algn="l">
              <a:lnSpc>
                <a:spcPts val="3080"/>
              </a:lnSpc>
              <a:buFont typeface="Arial"/>
              <a:buChar char="•"/>
            </a:pPr>
            <a:r>
              <a:rPr lang="en-US" sz="2200" spc="44" dirty="0">
                <a:solidFill>
                  <a:srgbClr val="000000"/>
                </a:solidFill>
                <a:latin typeface="Roboto"/>
                <a:ea typeface="Roboto"/>
                <a:cs typeface="Roboto"/>
                <a:sym typeface="Roboto"/>
              </a:rPr>
              <a:t>Shamblen, C. (2020). Menstrual Disorders. Guidelines for Nurse Practitioners in Gynecologic Settings. https://doi.org/10.1891/9780826173270.0018.</a:t>
            </a:r>
          </a:p>
          <a:p>
            <a:pPr marL="474983" lvl="1" indent="-237491" algn="l">
              <a:lnSpc>
                <a:spcPts val="3080"/>
              </a:lnSpc>
              <a:buFont typeface="Arial"/>
              <a:buChar char="•"/>
            </a:pPr>
            <a:r>
              <a:rPr lang="en-US" sz="2200" spc="44" dirty="0" err="1">
                <a:solidFill>
                  <a:srgbClr val="000000"/>
                </a:solidFill>
                <a:latin typeface="Roboto"/>
                <a:ea typeface="Roboto"/>
                <a:cs typeface="Roboto"/>
                <a:sym typeface="Roboto"/>
              </a:rPr>
              <a:t>Gimunová</a:t>
            </a:r>
            <a:r>
              <a:rPr lang="en-US" sz="2200" spc="44" dirty="0">
                <a:solidFill>
                  <a:srgbClr val="000000"/>
                </a:solidFill>
                <a:latin typeface="Roboto"/>
                <a:ea typeface="Roboto"/>
                <a:cs typeface="Roboto"/>
                <a:sym typeface="Roboto"/>
              </a:rPr>
              <a:t>, M., </a:t>
            </a:r>
            <a:r>
              <a:rPr lang="en-US" sz="2200" spc="44" dirty="0" err="1">
                <a:solidFill>
                  <a:srgbClr val="000000"/>
                </a:solidFill>
                <a:latin typeface="Roboto"/>
                <a:ea typeface="Roboto"/>
                <a:cs typeface="Roboto"/>
                <a:sym typeface="Roboto"/>
              </a:rPr>
              <a:t>Paulínyová</a:t>
            </a:r>
            <a:r>
              <a:rPr lang="en-US" sz="2200" spc="44" dirty="0">
                <a:solidFill>
                  <a:srgbClr val="000000"/>
                </a:solidFill>
                <a:latin typeface="Roboto"/>
                <a:ea typeface="Roboto"/>
                <a:cs typeface="Roboto"/>
                <a:sym typeface="Roboto"/>
              </a:rPr>
              <a:t>, A., </a:t>
            </a:r>
            <a:r>
              <a:rPr lang="en-US" sz="2200" spc="44" dirty="0" err="1">
                <a:solidFill>
                  <a:srgbClr val="000000"/>
                </a:solidFill>
                <a:latin typeface="Roboto"/>
                <a:ea typeface="Roboto"/>
                <a:cs typeface="Roboto"/>
                <a:sym typeface="Roboto"/>
              </a:rPr>
              <a:t>Bernaciková</a:t>
            </a:r>
            <a:r>
              <a:rPr lang="en-US" sz="2200" spc="44" dirty="0">
                <a:solidFill>
                  <a:srgbClr val="000000"/>
                </a:solidFill>
                <a:latin typeface="Roboto"/>
                <a:ea typeface="Roboto"/>
                <a:cs typeface="Roboto"/>
                <a:sym typeface="Roboto"/>
              </a:rPr>
              <a:t>, M., &amp; </a:t>
            </a:r>
            <a:r>
              <a:rPr lang="en-US" sz="2200" spc="44" dirty="0" err="1">
                <a:solidFill>
                  <a:srgbClr val="000000"/>
                </a:solidFill>
                <a:latin typeface="Roboto"/>
                <a:ea typeface="Roboto"/>
                <a:cs typeface="Roboto"/>
                <a:sym typeface="Roboto"/>
              </a:rPr>
              <a:t>Paludo</a:t>
            </a:r>
            <a:r>
              <a:rPr lang="en-US" sz="2200" spc="44" dirty="0">
                <a:solidFill>
                  <a:srgbClr val="000000"/>
                </a:solidFill>
                <a:latin typeface="Roboto"/>
                <a:ea typeface="Roboto"/>
                <a:cs typeface="Roboto"/>
                <a:sym typeface="Roboto"/>
              </a:rPr>
              <a:t>, A. (2022). The Prevalence of Menstrual Cycle Disorders in Female Athletes from Different Sports Disciplines: A Rapid Review. International Journal of Environmental Research and Public Health, 19. https://doi.org/10.3390/ijerph192114243. </a:t>
            </a:r>
          </a:p>
          <a:p>
            <a:pPr marL="474983" lvl="1" indent="-237491" algn="l">
              <a:lnSpc>
                <a:spcPts val="3080"/>
              </a:lnSpc>
              <a:buFont typeface="Arial"/>
              <a:buChar char="•"/>
            </a:pPr>
            <a:r>
              <a:rPr lang="en-US" sz="2200" spc="44" dirty="0">
                <a:solidFill>
                  <a:srgbClr val="000000"/>
                </a:solidFill>
                <a:latin typeface="Roboto"/>
                <a:ea typeface="Roboto"/>
                <a:cs typeface="Roboto"/>
                <a:sym typeface="Roboto"/>
              </a:rPr>
              <a:t>Revankar, S., Jadhav, V., &amp; Naik, P. (2025). Effect of Nurse-Led Intervention on Stress and Menstrual Parameters Regarding Menstrual Health Management Among Adolescent Girls. </a:t>
            </a:r>
            <a:r>
              <a:rPr lang="en-US" sz="2200" spc="44" dirty="0" err="1">
                <a:solidFill>
                  <a:srgbClr val="000000"/>
                </a:solidFill>
                <a:latin typeface="Roboto"/>
                <a:ea typeface="Roboto"/>
                <a:cs typeface="Roboto"/>
                <a:sym typeface="Roboto"/>
              </a:rPr>
              <a:t>Cureus</a:t>
            </a:r>
            <a:r>
              <a:rPr lang="en-US" sz="2200" spc="44" dirty="0">
                <a:solidFill>
                  <a:srgbClr val="000000"/>
                </a:solidFill>
                <a:latin typeface="Roboto"/>
                <a:ea typeface="Roboto"/>
                <a:cs typeface="Roboto"/>
                <a:sym typeface="Roboto"/>
              </a:rPr>
              <a:t>, 17. https://doi.org/10.7759/cureus.83478.</a:t>
            </a:r>
          </a:p>
          <a:p>
            <a:pPr marL="474983" lvl="1" indent="-237491" algn="l">
              <a:lnSpc>
                <a:spcPts val="3080"/>
              </a:lnSpc>
              <a:buFont typeface="Arial"/>
              <a:buChar char="•"/>
            </a:pPr>
            <a:r>
              <a:rPr lang="en-US" sz="2200" spc="44" dirty="0">
                <a:solidFill>
                  <a:srgbClr val="000000"/>
                </a:solidFill>
                <a:latin typeface="Roboto"/>
                <a:ea typeface="Roboto"/>
                <a:cs typeface="Roboto"/>
                <a:sym typeface="Roboto"/>
              </a:rPr>
              <a:t>J., M., C, S., &amp; , P. (2023). A Pilot Study On “A Study To Assess The Effectiveness Of Comprehensive Nursing Interventions (Hydrotherapy, Rice Heat Pad, Turmeric Therapy, Acupressure And Self Learning Booklet) On The Level Of Pain Perception And Dysmenorrhea Symptoms Among Adolescent. International Journal of Membrane Science and Technology. https://doi.org/10.15379/ijmst.v10i4.2255.</a:t>
            </a:r>
          </a:p>
        </p:txBody>
      </p:sp>
      <p:sp>
        <p:nvSpPr>
          <p:cNvPr id="5" name="TextBox 5"/>
          <p:cNvSpPr txBox="1"/>
          <p:nvPr/>
        </p:nvSpPr>
        <p:spPr>
          <a:xfrm>
            <a:off x="16611601" y="8745855"/>
            <a:ext cx="647700" cy="490519"/>
          </a:xfrm>
          <a:prstGeom prst="rect">
            <a:avLst/>
          </a:prstGeom>
        </p:spPr>
        <p:txBody>
          <a:bodyPr wrap="square" lIns="0" tIns="0" rIns="0" bIns="0" rtlCol="0" anchor="t">
            <a:spAutoFit/>
          </a:bodyPr>
          <a:lstStyle/>
          <a:p>
            <a:pPr algn="r">
              <a:lnSpc>
                <a:spcPts val="4320"/>
              </a:lnSpc>
            </a:pPr>
            <a:r>
              <a:rPr lang="en-US" sz="2400" b="1" spc="384" dirty="0">
                <a:solidFill>
                  <a:srgbClr val="FF5347"/>
                </a:solidFill>
                <a:latin typeface="Roboto Bold"/>
                <a:ea typeface="Roboto Bold"/>
                <a:cs typeface="Roboto Bold"/>
                <a:sym typeface="Roboto Bold"/>
              </a:rPr>
              <a:t>14</a:t>
            </a:r>
          </a:p>
        </p:txBody>
      </p:sp>
      <p:sp>
        <p:nvSpPr>
          <p:cNvPr id="6" name="Freeform 6"/>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2"/>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3217108"/>
            <a:ext cx="1077509" cy="0"/>
          </a:xfrm>
          <a:prstGeom prst="line">
            <a:avLst/>
          </a:prstGeom>
          <a:ln w="95250" cap="flat">
            <a:solidFill>
              <a:srgbClr val="FF5347"/>
            </a:solidFill>
            <a:prstDash val="solid"/>
            <a:headEnd type="none" w="sm" len="sm"/>
            <a:tailEnd type="none" w="sm" len="sm"/>
          </a:ln>
        </p:spPr>
      </p:sp>
      <p:sp>
        <p:nvSpPr>
          <p:cNvPr id="3" name="TextBox 3"/>
          <p:cNvSpPr txBox="1"/>
          <p:nvPr/>
        </p:nvSpPr>
        <p:spPr>
          <a:xfrm>
            <a:off x="1028700" y="1942070"/>
            <a:ext cx="9731335"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Table of Contents</a:t>
            </a:r>
          </a:p>
        </p:txBody>
      </p:sp>
      <p:sp>
        <p:nvSpPr>
          <p:cNvPr id="4" name="TextBox 4"/>
          <p:cNvSpPr txBox="1"/>
          <p:nvPr/>
        </p:nvSpPr>
        <p:spPr>
          <a:xfrm>
            <a:off x="1028700" y="3781689"/>
            <a:ext cx="3416077" cy="537845"/>
          </a:xfrm>
          <a:prstGeom prst="rect">
            <a:avLst/>
          </a:prstGeom>
        </p:spPr>
        <p:txBody>
          <a:bodyPr lIns="0" tIns="0" rIns="0" bIns="0" rtlCol="0" anchor="t">
            <a:spAutoFit/>
          </a:bodyPr>
          <a:lstStyle/>
          <a:p>
            <a:pPr marL="0" lvl="0" indent="0" algn="l">
              <a:lnSpc>
                <a:spcPts val="4480"/>
              </a:lnSpc>
              <a:spcBef>
                <a:spcPct val="0"/>
              </a:spcBef>
            </a:pPr>
            <a:r>
              <a:rPr lang="en-US" sz="3200" spc="-128">
                <a:solidFill>
                  <a:srgbClr val="000000">
                    <a:alpha val="69804"/>
                  </a:srgbClr>
                </a:solidFill>
                <a:latin typeface="PT Serif"/>
                <a:ea typeface="PT Serif"/>
                <a:cs typeface="PT Serif"/>
                <a:sym typeface="PT Serif"/>
              </a:rPr>
              <a:t>Overview</a:t>
            </a:r>
          </a:p>
        </p:txBody>
      </p:sp>
      <p:sp>
        <p:nvSpPr>
          <p:cNvPr id="5" name="TextBox 5"/>
          <p:cNvSpPr txBox="1"/>
          <p:nvPr/>
        </p:nvSpPr>
        <p:spPr>
          <a:xfrm>
            <a:off x="7472255" y="3809629"/>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3</a:t>
            </a:r>
          </a:p>
        </p:txBody>
      </p:sp>
      <p:sp>
        <p:nvSpPr>
          <p:cNvPr id="6" name="TextBox 6"/>
          <p:cNvSpPr txBox="1"/>
          <p:nvPr/>
        </p:nvSpPr>
        <p:spPr>
          <a:xfrm>
            <a:off x="1028700" y="4574169"/>
            <a:ext cx="3416077" cy="537845"/>
          </a:xfrm>
          <a:prstGeom prst="rect">
            <a:avLst/>
          </a:prstGeom>
        </p:spPr>
        <p:txBody>
          <a:bodyPr lIns="0" tIns="0" rIns="0" bIns="0" rtlCol="0" anchor="t">
            <a:spAutoFit/>
          </a:bodyPr>
          <a:lstStyle/>
          <a:p>
            <a:pPr marL="0" lvl="0" indent="0" algn="l">
              <a:lnSpc>
                <a:spcPts val="4480"/>
              </a:lnSpc>
              <a:spcBef>
                <a:spcPct val="0"/>
              </a:spcBef>
            </a:pPr>
            <a:r>
              <a:rPr lang="en-US" sz="3200" spc="-128">
                <a:solidFill>
                  <a:srgbClr val="000000">
                    <a:alpha val="69804"/>
                  </a:srgbClr>
                </a:solidFill>
                <a:latin typeface="PT Serif"/>
                <a:ea typeface="PT Serif"/>
                <a:cs typeface="PT Serif"/>
                <a:sym typeface="PT Serif"/>
              </a:rPr>
              <a:t>Menst</a:t>
            </a:r>
            <a:r>
              <a:rPr lang="en-US" sz="3200" u="none" strike="noStrike" spc="-128">
                <a:solidFill>
                  <a:srgbClr val="000000">
                    <a:alpha val="69804"/>
                  </a:srgbClr>
                </a:solidFill>
                <a:latin typeface="PT Serif"/>
                <a:ea typeface="PT Serif"/>
                <a:cs typeface="PT Serif"/>
                <a:sym typeface="PT Serif"/>
              </a:rPr>
              <a:t>rual disorders</a:t>
            </a:r>
          </a:p>
        </p:txBody>
      </p:sp>
      <p:sp>
        <p:nvSpPr>
          <p:cNvPr id="7" name="TextBox 7"/>
          <p:cNvSpPr txBox="1"/>
          <p:nvPr/>
        </p:nvSpPr>
        <p:spPr>
          <a:xfrm>
            <a:off x="7472255" y="4602109"/>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4</a:t>
            </a:r>
          </a:p>
        </p:txBody>
      </p:sp>
      <p:sp>
        <p:nvSpPr>
          <p:cNvPr id="8" name="TextBox 8"/>
          <p:cNvSpPr txBox="1"/>
          <p:nvPr/>
        </p:nvSpPr>
        <p:spPr>
          <a:xfrm>
            <a:off x="1028700" y="5366649"/>
            <a:ext cx="5553120" cy="537845"/>
          </a:xfrm>
          <a:prstGeom prst="rect">
            <a:avLst/>
          </a:prstGeom>
        </p:spPr>
        <p:txBody>
          <a:bodyPr lIns="0" tIns="0" rIns="0" bIns="0" rtlCol="0" anchor="t">
            <a:spAutoFit/>
          </a:bodyPr>
          <a:lstStyle/>
          <a:p>
            <a:pPr marL="0" lvl="0" indent="0" algn="l">
              <a:lnSpc>
                <a:spcPts val="4480"/>
              </a:lnSpc>
              <a:spcBef>
                <a:spcPct val="0"/>
              </a:spcBef>
            </a:pPr>
            <a:r>
              <a:rPr lang="en-US" sz="3200" spc="-128">
                <a:solidFill>
                  <a:srgbClr val="000000">
                    <a:alpha val="69804"/>
                  </a:srgbClr>
                </a:solidFill>
                <a:latin typeface="PT Serif"/>
                <a:ea typeface="PT Serif"/>
                <a:cs typeface="PT Serif"/>
                <a:sym typeface="PT Serif"/>
              </a:rPr>
              <a:t>Definition of Menstrua</a:t>
            </a:r>
            <a:r>
              <a:rPr lang="en-US" sz="3200" u="none" strike="noStrike" spc="-128">
                <a:solidFill>
                  <a:srgbClr val="000000">
                    <a:alpha val="69804"/>
                  </a:srgbClr>
                </a:solidFill>
                <a:latin typeface="PT Serif"/>
                <a:ea typeface="PT Serif"/>
                <a:cs typeface="PT Serif"/>
                <a:sym typeface="PT Serif"/>
              </a:rPr>
              <a:t>l Disorders</a:t>
            </a:r>
          </a:p>
        </p:txBody>
      </p:sp>
      <p:sp>
        <p:nvSpPr>
          <p:cNvPr id="9" name="TextBox 9"/>
          <p:cNvSpPr txBox="1"/>
          <p:nvPr/>
        </p:nvSpPr>
        <p:spPr>
          <a:xfrm>
            <a:off x="7472255" y="5394589"/>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5</a:t>
            </a:r>
          </a:p>
        </p:txBody>
      </p:sp>
      <p:sp>
        <p:nvSpPr>
          <p:cNvPr id="10" name="TextBox 10"/>
          <p:cNvSpPr txBox="1"/>
          <p:nvPr/>
        </p:nvSpPr>
        <p:spPr>
          <a:xfrm>
            <a:off x="1028700" y="6161669"/>
            <a:ext cx="3416077" cy="537845"/>
          </a:xfrm>
          <a:prstGeom prst="rect">
            <a:avLst/>
          </a:prstGeom>
        </p:spPr>
        <p:txBody>
          <a:bodyPr lIns="0" tIns="0" rIns="0" bIns="0" rtlCol="0" anchor="t">
            <a:spAutoFit/>
          </a:bodyPr>
          <a:lstStyle/>
          <a:p>
            <a:pPr marL="0" lvl="0" indent="0" algn="l">
              <a:lnSpc>
                <a:spcPts val="4480"/>
              </a:lnSpc>
              <a:spcBef>
                <a:spcPct val="0"/>
              </a:spcBef>
            </a:pPr>
            <a:r>
              <a:rPr lang="en-US" sz="3200" spc="-128">
                <a:solidFill>
                  <a:srgbClr val="000000">
                    <a:alpha val="69804"/>
                  </a:srgbClr>
                </a:solidFill>
                <a:latin typeface="PT Serif"/>
                <a:ea typeface="PT Serif"/>
                <a:cs typeface="PT Serif"/>
                <a:sym typeface="PT Serif"/>
              </a:rPr>
              <a:t>Signs &amp; Symptoms</a:t>
            </a:r>
          </a:p>
        </p:txBody>
      </p:sp>
      <p:sp>
        <p:nvSpPr>
          <p:cNvPr id="11" name="TextBox 11"/>
          <p:cNvSpPr txBox="1"/>
          <p:nvPr/>
        </p:nvSpPr>
        <p:spPr>
          <a:xfrm>
            <a:off x="7472255" y="6187069"/>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6</a:t>
            </a:r>
          </a:p>
        </p:txBody>
      </p:sp>
      <p:sp>
        <p:nvSpPr>
          <p:cNvPr id="12" name="TextBox 12"/>
          <p:cNvSpPr txBox="1"/>
          <p:nvPr/>
        </p:nvSpPr>
        <p:spPr>
          <a:xfrm>
            <a:off x="1028700" y="6954149"/>
            <a:ext cx="6443555" cy="537845"/>
          </a:xfrm>
          <a:prstGeom prst="rect">
            <a:avLst/>
          </a:prstGeom>
        </p:spPr>
        <p:txBody>
          <a:bodyPr lIns="0" tIns="0" rIns="0" bIns="0" rtlCol="0" anchor="t">
            <a:spAutoFit/>
          </a:bodyPr>
          <a:lstStyle/>
          <a:p>
            <a:pPr marL="0" lvl="0" indent="0" algn="l">
              <a:lnSpc>
                <a:spcPts val="4480"/>
              </a:lnSpc>
              <a:spcBef>
                <a:spcPct val="0"/>
              </a:spcBef>
            </a:pPr>
            <a:r>
              <a:rPr lang="en-US" sz="3200" spc="-128">
                <a:solidFill>
                  <a:srgbClr val="000000">
                    <a:alpha val="69804"/>
                  </a:srgbClr>
                </a:solidFill>
                <a:latin typeface="PT Serif"/>
                <a:ea typeface="PT Serif"/>
                <a:cs typeface="PT Serif"/>
                <a:sym typeface="PT Serif"/>
              </a:rPr>
              <a:t>Mech</a:t>
            </a:r>
            <a:r>
              <a:rPr lang="en-US" sz="3200" u="none" strike="noStrike" spc="-128">
                <a:solidFill>
                  <a:srgbClr val="000000">
                    <a:alpha val="69804"/>
                  </a:srgbClr>
                </a:solidFill>
                <a:latin typeface="PT Serif"/>
                <a:ea typeface="PT Serif"/>
                <a:cs typeface="PT Serif"/>
                <a:sym typeface="PT Serif"/>
              </a:rPr>
              <a:t>anism</a:t>
            </a:r>
          </a:p>
        </p:txBody>
      </p:sp>
      <p:sp>
        <p:nvSpPr>
          <p:cNvPr id="13" name="TextBox 13"/>
          <p:cNvSpPr txBox="1"/>
          <p:nvPr/>
        </p:nvSpPr>
        <p:spPr>
          <a:xfrm>
            <a:off x="7472255" y="6979549"/>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7</a:t>
            </a:r>
          </a:p>
        </p:txBody>
      </p:sp>
      <p:sp>
        <p:nvSpPr>
          <p:cNvPr id="14" name="Freeform 14"/>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2"/>
            <a:stretch>
              <a:fillRect/>
            </a:stretch>
          </a:blipFill>
        </p:spPr>
      </p:sp>
      <p:sp>
        <p:nvSpPr>
          <p:cNvPr id="15" name="TextBox 15"/>
          <p:cNvSpPr txBox="1"/>
          <p:nvPr/>
        </p:nvSpPr>
        <p:spPr>
          <a:xfrm>
            <a:off x="9144000" y="3904879"/>
            <a:ext cx="6241241" cy="537845"/>
          </a:xfrm>
          <a:prstGeom prst="rect">
            <a:avLst/>
          </a:prstGeom>
        </p:spPr>
        <p:txBody>
          <a:bodyPr lIns="0" tIns="0" rIns="0" bIns="0" rtlCol="0" anchor="t">
            <a:spAutoFit/>
          </a:bodyPr>
          <a:lstStyle/>
          <a:p>
            <a:pPr marL="0" lvl="0" indent="0" algn="l">
              <a:lnSpc>
                <a:spcPts val="4480"/>
              </a:lnSpc>
              <a:spcBef>
                <a:spcPct val="0"/>
              </a:spcBef>
            </a:pPr>
            <a:r>
              <a:rPr lang="en-US" sz="3200" spc="-128">
                <a:solidFill>
                  <a:srgbClr val="000000">
                    <a:alpha val="69804"/>
                  </a:srgbClr>
                </a:solidFill>
                <a:latin typeface="PT Serif"/>
                <a:ea typeface="PT Serif"/>
                <a:cs typeface="PT Serif"/>
                <a:sym typeface="PT Serif"/>
              </a:rPr>
              <a:t>Laboratory Assessment &amp; Diagnosis</a:t>
            </a:r>
          </a:p>
        </p:txBody>
      </p:sp>
      <p:sp>
        <p:nvSpPr>
          <p:cNvPr id="16" name="TextBox 16"/>
          <p:cNvSpPr txBox="1"/>
          <p:nvPr/>
        </p:nvSpPr>
        <p:spPr>
          <a:xfrm>
            <a:off x="16043495" y="3932819"/>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8</a:t>
            </a:r>
          </a:p>
        </p:txBody>
      </p:sp>
      <p:sp>
        <p:nvSpPr>
          <p:cNvPr id="17" name="TextBox 17"/>
          <p:cNvSpPr txBox="1"/>
          <p:nvPr/>
        </p:nvSpPr>
        <p:spPr>
          <a:xfrm>
            <a:off x="9144000" y="4697359"/>
            <a:ext cx="3416077" cy="537845"/>
          </a:xfrm>
          <a:prstGeom prst="rect">
            <a:avLst/>
          </a:prstGeom>
        </p:spPr>
        <p:txBody>
          <a:bodyPr lIns="0" tIns="0" rIns="0" bIns="0" rtlCol="0" anchor="t">
            <a:spAutoFit/>
          </a:bodyPr>
          <a:lstStyle/>
          <a:p>
            <a:pPr marL="0" lvl="0" indent="0" algn="l">
              <a:lnSpc>
                <a:spcPts val="4480"/>
              </a:lnSpc>
              <a:spcBef>
                <a:spcPct val="0"/>
              </a:spcBef>
            </a:pPr>
            <a:r>
              <a:rPr lang="en-US" sz="3200" spc="-128">
                <a:solidFill>
                  <a:srgbClr val="000000">
                    <a:alpha val="69804"/>
                  </a:srgbClr>
                </a:solidFill>
                <a:latin typeface="PT Serif"/>
                <a:ea typeface="PT Serif"/>
                <a:cs typeface="PT Serif"/>
                <a:sym typeface="PT Serif"/>
              </a:rPr>
              <a:t>Management</a:t>
            </a:r>
          </a:p>
        </p:txBody>
      </p:sp>
      <p:sp>
        <p:nvSpPr>
          <p:cNvPr id="18" name="TextBox 18"/>
          <p:cNvSpPr txBox="1"/>
          <p:nvPr/>
        </p:nvSpPr>
        <p:spPr>
          <a:xfrm>
            <a:off x="16043495" y="4725299"/>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9</a:t>
            </a:r>
          </a:p>
        </p:txBody>
      </p:sp>
      <p:sp>
        <p:nvSpPr>
          <p:cNvPr id="19" name="TextBox 19"/>
          <p:cNvSpPr txBox="1"/>
          <p:nvPr/>
        </p:nvSpPr>
        <p:spPr>
          <a:xfrm>
            <a:off x="9144000" y="5489839"/>
            <a:ext cx="5553120" cy="537845"/>
          </a:xfrm>
          <a:prstGeom prst="rect">
            <a:avLst/>
          </a:prstGeom>
        </p:spPr>
        <p:txBody>
          <a:bodyPr lIns="0" tIns="0" rIns="0" bIns="0" rtlCol="0" anchor="t">
            <a:spAutoFit/>
          </a:bodyPr>
          <a:lstStyle/>
          <a:p>
            <a:pPr marL="0" lvl="0" indent="0" algn="l">
              <a:lnSpc>
                <a:spcPts val="4480"/>
              </a:lnSpc>
              <a:spcBef>
                <a:spcPct val="0"/>
              </a:spcBef>
            </a:pPr>
            <a:r>
              <a:rPr lang="en-US" sz="3200" spc="-128">
                <a:solidFill>
                  <a:srgbClr val="000000">
                    <a:alpha val="69804"/>
                  </a:srgbClr>
                </a:solidFill>
                <a:latin typeface="PT Serif"/>
                <a:ea typeface="PT Serif"/>
                <a:cs typeface="PT Serif"/>
                <a:sym typeface="PT Serif"/>
              </a:rPr>
              <a:t>Nursing Care: As</a:t>
            </a:r>
            <a:r>
              <a:rPr lang="en-US" sz="3200" u="none" strike="noStrike" spc="-128">
                <a:solidFill>
                  <a:srgbClr val="000000">
                    <a:alpha val="69804"/>
                  </a:srgbClr>
                </a:solidFill>
                <a:latin typeface="PT Serif"/>
                <a:ea typeface="PT Serif"/>
                <a:cs typeface="PT Serif"/>
                <a:sym typeface="PT Serif"/>
              </a:rPr>
              <a:t>sessment</a:t>
            </a:r>
          </a:p>
        </p:txBody>
      </p:sp>
      <p:sp>
        <p:nvSpPr>
          <p:cNvPr id="20" name="TextBox 20"/>
          <p:cNvSpPr txBox="1"/>
          <p:nvPr/>
        </p:nvSpPr>
        <p:spPr>
          <a:xfrm>
            <a:off x="16043495" y="5517779"/>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10</a:t>
            </a:r>
          </a:p>
        </p:txBody>
      </p:sp>
      <p:sp>
        <p:nvSpPr>
          <p:cNvPr id="21" name="TextBox 21"/>
          <p:cNvSpPr txBox="1"/>
          <p:nvPr/>
        </p:nvSpPr>
        <p:spPr>
          <a:xfrm>
            <a:off x="9144000" y="6284859"/>
            <a:ext cx="6746603" cy="537845"/>
          </a:xfrm>
          <a:prstGeom prst="rect">
            <a:avLst/>
          </a:prstGeom>
        </p:spPr>
        <p:txBody>
          <a:bodyPr lIns="0" tIns="0" rIns="0" bIns="0" rtlCol="0" anchor="t">
            <a:spAutoFit/>
          </a:bodyPr>
          <a:lstStyle/>
          <a:p>
            <a:pPr marL="0" lvl="0" indent="0" algn="l">
              <a:lnSpc>
                <a:spcPts val="4480"/>
              </a:lnSpc>
              <a:spcBef>
                <a:spcPct val="0"/>
              </a:spcBef>
            </a:pPr>
            <a:r>
              <a:rPr lang="en-US" sz="3200" spc="-128">
                <a:solidFill>
                  <a:srgbClr val="000000">
                    <a:alpha val="69804"/>
                  </a:srgbClr>
                </a:solidFill>
                <a:latin typeface="PT Serif"/>
                <a:ea typeface="PT Serif"/>
                <a:cs typeface="PT Serif"/>
                <a:sym typeface="PT Serif"/>
              </a:rPr>
              <a:t>Nursing Care: Diagnosis &amp; Intervention</a:t>
            </a:r>
          </a:p>
        </p:txBody>
      </p:sp>
      <p:sp>
        <p:nvSpPr>
          <p:cNvPr id="22" name="TextBox 22"/>
          <p:cNvSpPr txBox="1"/>
          <p:nvPr/>
        </p:nvSpPr>
        <p:spPr>
          <a:xfrm>
            <a:off x="16043495" y="6310259"/>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11</a:t>
            </a:r>
          </a:p>
        </p:txBody>
      </p:sp>
      <p:sp>
        <p:nvSpPr>
          <p:cNvPr id="23" name="TextBox 23"/>
          <p:cNvSpPr txBox="1"/>
          <p:nvPr/>
        </p:nvSpPr>
        <p:spPr>
          <a:xfrm>
            <a:off x="9144000" y="7077339"/>
            <a:ext cx="6443555" cy="537845"/>
          </a:xfrm>
          <a:prstGeom prst="rect">
            <a:avLst/>
          </a:prstGeom>
        </p:spPr>
        <p:txBody>
          <a:bodyPr lIns="0" tIns="0" rIns="0" bIns="0" rtlCol="0" anchor="t">
            <a:spAutoFit/>
          </a:bodyPr>
          <a:lstStyle/>
          <a:p>
            <a:pPr marL="0" lvl="0" indent="0" algn="l">
              <a:lnSpc>
                <a:spcPts val="4480"/>
              </a:lnSpc>
              <a:spcBef>
                <a:spcPct val="0"/>
              </a:spcBef>
            </a:pPr>
            <a:r>
              <a:rPr lang="en-US" sz="3200" spc="-128">
                <a:solidFill>
                  <a:srgbClr val="000000">
                    <a:alpha val="69804"/>
                  </a:srgbClr>
                </a:solidFill>
                <a:latin typeface="PT Serif"/>
                <a:ea typeface="PT Serif"/>
                <a:cs typeface="PT Serif"/>
                <a:sym typeface="PT Serif"/>
              </a:rPr>
              <a:t>Interve</a:t>
            </a:r>
            <a:r>
              <a:rPr lang="en-US" sz="3200" u="none" strike="noStrike" spc="-128">
                <a:solidFill>
                  <a:srgbClr val="000000">
                    <a:alpha val="69804"/>
                  </a:srgbClr>
                </a:solidFill>
                <a:latin typeface="PT Serif"/>
                <a:ea typeface="PT Serif"/>
                <a:cs typeface="PT Serif"/>
                <a:sym typeface="PT Serif"/>
              </a:rPr>
              <a:t>ntions</a:t>
            </a:r>
          </a:p>
        </p:txBody>
      </p:sp>
      <p:sp>
        <p:nvSpPr>
          <p:cNvPr id="24" name="TextBox 24"/>
          <p:cNvSpPr txBox="1"/>
          <p:nvPr/>
        </p:nvSpPr>
        <p:spPr>
          <a:xfrm>
            <a:off x="16043495" y="7102739"/>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12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FF5347"/>
            </a:solidFill>
            <a:prstDash val="solid"/>
            <a:headEnd type="none" w="sm" len="sm"/>
            <a:tailEnd type="none" w="sm" len="sm"/>
          </a:ln>
        </p:spPr>
      </p:sp>
      <p:grpSp>
        <p:nvGrpSpPr>
          <p:cNvPr id="3" name="Group 3"/>
          <p:cNvGrpSpPr/>
          <p:nvPr/>
        </p:nvGrpSpPr>
        <p:grpSpPr>
          <a:xfrm>
            <a:off x="1035366" y="5143500"/>
            <a:ext cx="3668688" cy="4377015"/>
            <a:chOff x="0" y="0"/>
            <a:chExt cx="997841" cy="1190498"/>
          </a:xfrm>
        </p:grpSpPr>
        <p:sp>
          <p:nvSpPr>
            <p:cNvPr id="4" name="Freeform 4"/>
            <p:cNvSpPr/>
            <p:nvPr/>
          </p:nvSpPr>
          <p:spPr>
            <a:xfrm>
              <a:off x="0" y="0"/>
              <a:ext cx="997841" cy="1190498"/>
            </a:xfrm>
            <a:custGeom>
              <a:avLst/>
              <a:gdLst/>
              <a:ahLst/>
              <a:cxnLst/>
              <a:rect l="l" t="t" r="r" b="b"/>
              <a:pathLst>
                <a:path w="997841" h="1190498">
                  <a:moveTo>
                    <a:pt x="21103" y="0"/>
                  </a:moveTo>
                  <a:lnTo>
                    <a:pt x="976739" y="0"/>
                  </a:lnTo>
                  <a:cubicBezTo>
                    <a:pt x="988393" y="0"/>
                    <a:pt x="997841" y="9448"/>
                    <a:pt x="997841" y="21103"/>
                  </a:cubicBezTo>
                  <a:lnTo>
                    <a:pt x="997841" y="1169395"/>
                  </a:lnTo>
                  <a:cubicBezTo>
                    <a:pt x="997841" y="1181050"/>
                    <a:pt x="988393" y="1190498"/>
                    <a:pt x="976739" y="1190498"/>
                  </a:cubicBezTo>
                  <a:lnTo>
                    <a:pt x="21103" y="1190498"/>
                  </a:lnTo>
                  <a:cubicBezTo>
                    <a:pt x="9448" y="1190498"/>
                    <a:pt x="0" y="1181050"/>
                    <a:pt x="0" y="1169395"/>
                  </a:cubicBezTo>
                  <a:lnTo>
                    <a:pt x="0" y="21103"/>
                  </a:lnTo>
                  <a:cubicBezTo>
                    <a:pt x="0" y="9448"/>
                    <a:pt x="9448" y="0"/>
                    <a:pt x="21103" y="0"/>
                  </a:cubicBezTo>
                  <a:close/>
                </a:path>
              </a:pathLst>
            </a:custGeom>
            <a:solidFill>
              <a:srgbClr val="FF8A80">
                <a:alpha val="19608"/>
              </a:srgbClr>
            </a:solidFill>
          </p:spPr>
        </p:sp>
        <p:sp>
          <p:nvSpPr>
            <p:cNvPr id="5" name="TextBox 5"/>
            <p:cNvSpPr txBox="1"/>
            <p:nvPr/>
          </p:nvSpPr>
          <p:spPr>
            <a:xfrm>
              <a:off x="0" y="-152400"/>
              <a:ext cx="997841" cy="1342898"/>
            </a:xfrm>
            <a:prstGeom prst="rect">
              <a:avLst/>
            </a:prstGeom>
          </p:spPr>
          <p:txBody>
            <a:bodyPr lIns="50800" tIns="50800" rIns="50800" bIns="50800" rtlCol="0" anchor="ctr"/>
            <a:lstStyle/>
            <a:p>
              <a:pPr algn="ctr">
                <a:lnSpc>
                  <a:spcPts val="4320"/>
                </a:lnSpc>
              </a:pPr>
              <a:endParaRPr/>
            </a:p>
          </p:txBody>
        </p:sp>
      </p:grpSp>
      <p:sp>
        <p:nvSpPr>
          <p:cNvPr id="6" name="TextBox 6"/>
          <p:cNvSpPr txBox="1"/>
          <p:nvPr/>
        </p:nvSpPr>
        <p:spPr>
          <a:xfrm>
            <a:off x="1028700" y="904875"/>
            <a:ext cx="6923762"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Overview</a:t>
            </a:r>
          </a:p>
        </p:txBody>
      </p:sp>
      <p:sp>
        <p:nvSpPr>
          <p:cNvPr id="7" name="TextBox 7"/>
          <p:cNvSpPr txBox="1"/>
          <p:nvPr/>
        </p:nvSpPr>
        <p:spPr>
          <a:xfrm>
            <a:off x="16653205" y="516255"/>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3</a:t>
            </a:r>
          </a:p>
        </p:txBody>
      </p:sp>
      <p:sp>
        <p:nvSpPr>
          <p:cNvPr id="8" name="TextBox 8"/>
          <p:cNvSpPr txBox="1"/>
          <p:nvPr/>
        </p:nvSpPr>
        <p:spPr>
          <a:xfrm>
            <a:off x="1285823" y="5474728"/>
            <a:ext cx="3180684" cy="3650562"/>
          </a:xfrm>
          <a:prstGeom prst="rect">
            <a:avLst/>
          </a:prstGeom>
        </p:spPr>
        <p:txBody>
          <a:bodyPr lIns="0" tIns="0" rIns="0" bIns="0" rtlCol="0" anchor="t">
            <a:spAutoFit/>
          </a:bodyPr>
          <a:lstStyle/>
          <a:p>
            <a:pPr marL="501749" lvl="1" indent="-250875" algn="l">
              <a:lnSpc>
                <a:spcPts val="3253"/>
              </a:lnSpc>
              <a:spcBef>
                <a:spcPct val="0"/>
              </a:spcBef>
              <a:buFont typeface="Arial"/>
              <a:buChar char="•"/>
            </a:pPr>
            <a:r>
              <a:rPr lang="en-US" sz="2323" spc="46">
                <a:solidFill>
                  <a:srgbClr val="000000"/>
                </a:solidFill>
                <a:latin typeface="Roboto"/>
                <a:ea typeface="Roboto"/>
                <a:cs typeface="Roboto"/>
                <a:sym typeface="Roboto"/>
              </a:rPr>
              <a:t>Menst</a:t>
            </a:r>
            <a:r>
              <a:rPr lang="en-US" sz="2323" u="none" strike="noStrike" spc="46">
                <a:solidFill>
                  <a:srgbClr val="000000"/>
                </a:solidFill>
                <a:latin typeface="Roboto"/>
                <a:ea typeface="Roboto"/>
                <a:cs typeface="Roboto"/>
                <a:sym typeface="Roboto"/>
              </a:rPr>
              <a:t>rual Disorders: Irregularities in the menstrual cycle caused by hormonal imbalance, such as amenorrhea or dysmenorrhea.</a:t>
            </a:r>
          </a:p>
        </p:txBody>
      </p:sp>
      <p:grpSp>
        <p:nvGrpSpPr>
          <p:cNvPr id="9" name="Group 9"/>
          <p:cNvGrpSpPr/>
          <p:nvPr/>
        </p:nvGrpSpPr>
        <p:grpSpPr>
          <a:xfrm>
            <a:off x="5220448" y="5143500"/>
            <a:ext cx="3668688" cy="4377015"/>
            <a:chOff x="0" y="0"/>
            <a:chExt cx="997841" cy="1190498"/>
          </a:xfrm>
        </p:grpSpPr>
        <p:sp>
          <p:nvSpPr>
            <p:cNvPr id="10" name="Freeform 10"/>
            <p:cNvSpPr/>
            <p:nvPr/>
          </p:nvSpPr>
          <p:spPr>
            <a:xfrm>
              <a:off x="0" y="0"/>
              <a:ext cx="997841" cy="1190498"/>
            </a:xfrm>
            <a:custGeom>
              <a:avLst/>
              <a:gdLst/>
              <a:ahLst/>
              <a:cxnLst/>
              <a:rect l="l" t="t" r="r" b="b"/>
              <a:pathLst>
                <a:path w="997841" h="1190498">
                  <a:moveTo>
                    <a:pt x="21103" y="0"/>
                  </a:moveTo>
                  <a:lnTo>
                    <a:pt x="976739" y="0"/>
                  </a:lnTo>
                  <a:cubicBezTo>
                    <a:pt x="988393" y="0"/>
                    <a:pt x="997841" y="9448"/>
                    <a:pt x="997841" y="21103"/>
                  </a:cubicBezTo>
                  <a:lnTo>
                    <a:pt x="997841" y="1169395"/>
                  </a:lnTo>
                  <a:cubicBezTo>
                    <a:pt x="997841" y="1181050"/>
                    <a:pt x="988393" y="1190498"/>
                    <a:pt x="976739" y="1190498"/>
                  </a:cubicBezTo>
                  <a:lnTo>
                    <a:pt x="21103" y="1190498"/>
                  </a:lnTo>
                  <a:cubicBezTo>
                    <a:pt x="9448" y="1190498"/>
                    <a:pt x="0" y="1181050"/>
                    <a:pt x="0" y="1169395"/>
                  </a:cubicBezTo>
                  <a:lnTo>
                    <a:pt x="0" y="21103"/>
                  </a:lnTo>
                  <a:cubicBezTo>
                    <a:pt x="0" y="9448"/>
                    <a:pt x="9448" y="0"/>
                    <a:pt x="21103" y="0"/>
                  </a:cubicBezTo>
                  <a:close/>
                </a:path>
              </a:pathLst>
            </a:custGeom>
            <a:solidFill>
              <a:srgbClr val="FF8A80">
                <a:alpha val="49804"/>
              </a:srgbClr>
            </a:solidFill>
          </p:spPr>
        </p:sp>
        <p:sp>
          <p:nvSpPr>
            <p:cNvPr id="11" name="TextBox 11"/>
            <p:cNvSpPr txBox="1"/>
            <p:nvPr/>
          </p:nvSpPr>
          <p:spPr>
            <a:xfrm>
              <a:off x="0" y="-152400"/>
              <a:ext cx="997841" cy="1342898"/>
            </a:xfrm>
            <a:prstGeom prst="rect">
              <a:avLst/>
            </a:prstGeom>
          </p:spPr>
          <p:txBody>
            <a:bodyPr lIns="50800" tIns="50800" rIns="50800" bIns="50800" rtlCol="0" anchor="ctr"/>
            <a:lstStyle/>
            <a:p>
              <a:pPr algn="ctr">
                <a:lnSpc>
                  <a:spcPts val="4320"/>
                </a:lnSpc>
              </a:pPr>
              <a:endParaRPr/>
            </a:p>
          </p:txBody>
        </p:sp>
      </p:grpSp>
      <p:sp>
        <p:nvSpPr>
          <p:cNvPr id="12" name="TextBox 12"/>
          <p:cNvSpPr txBox="1"/>
          <p:nvPr/>
        </p:nvSpPr>
        <p:spPr>
          <a:xfrm>
            <a:off x="5464450" y="5474728"/>
            <a:ext cx="3180684" cy="2838908"/>
          </a:xfrm>
          <a:prstGeom prst="rect">
            <a:avLst/>
          </a:prstGeom>
        </p:spPr>
        <p:txBody>
          <a:bodyPr lIns="0" tIns="0" rIns="0" bIns="0" rtlCol="0" anchor="t">
            <a:spAutoFit/>
          </a:bodyPr>
          <a:lstStyle/>
          <a:p>
            <a:pPr marL="501749" lvl="1" indent="-250875" algn="l">
              <a:lnSpc>
                <a:spcPts val="3253"/>
              </a:lnSpc>
              <a:spcBef>
                <a:spcPct val="0"/>
              </a:spcBef>
              <a:buFont typeface="Arial"/>
              <a:buChar char="•"/>
            </a:pPr>
            <a:r>
              <a:rPr lang="en-US" sz="2323" spc="46">
                <a:solidFill>
                  <a:srgbClr val="000000"/>
                </a:solidFill>
                <a:latin typeface="Roboto"/>
                <a:ea typeface="Roboto"/>
                <a:cs typeface="Roboto"/>
                <a:sym typeface="Roboto"/>
              </a:rPr>
              <a:t>Infertility: The inability to conce</a:t>
            </a:r>
            <a:r>
              <a:rPr lang="en-US" sz="2323" u="none" strike="noStrike" spc="46">
                <a:solidFill>
                  <a:srgbClr val="000000"/>
                </a:solidFill>
                <a:latin typeface="Roboto"/>
                <a:ea typeface="Roboto"/>
                <a:cs typeface="Roboto"/>
                <a:sym typeface="Roboto"/>
              </a:rPr>
              <a:t>ive, often related to ovulation disorders or hormonal dysfunction.</a:t>
            </a:r>
          </a:p>
        </p:txBody>
      </p:sp>
      <p:grpSp>
        <p:nvGrpSpPr>
          <p:cNvPr id="13" name="Group 13"/>
          <p:cNvGrpSpPr/>
          <p:nvPr/>
        </p:nvGrpSpPr>
        <p:grpSpPr>
          <a:xfrm>
            <a:off x="9405530" y="5143500"/>
            <a:ext cx="3668688" cy="4377015"/>
            <a:chOff x="0" y="0"/>
            <a:chExt cx="997841" cy="1190498"/>
          </a:xfrm>
        </p:grpSpPr>
        <p:sp>
          <p:nvSpPr>
            <p:cNvPr id="14" name="Freeform 14"/>
            <p:cNvSpPr/>
            <p:nvPr/>
          </p:nvSpPr>
          <p:spPr>
            <a:xfrm>
              <a:off x="0" y="0"/>
              <a:ext cx="997841" cy="1190498"/>
            </a:xfrm>
            <a:custGeom>
              <a:avLst/>
              <a:gdLst/>
              <a:ahLst/>
              <a:cxnLst/>
              <a:rect l="l" t="t" r="r" b="b"/>
              <a:pathLst>
                <a:path w="997841" h="1190498">
                  <a:moveTo>
                    <a:pt x="21103" y="0"/>
                  </a:moveTo>
                  <a:lnTo>
                    <a:pt x="976739" y="0"/>
                  </a:lnTo>
                  <a:cubicBezTo>
                    <a:pt x="988393" y="0"/>
                    <a:pt x="997841" y="9448"/>
                    <a:pt x="997841" y="21103"/>
                  </a:cubicBezTo>
                  <a:lnTo>
                    <a:pt x="997841" y="1169395"/>
                  </a:lnTo>
                  <a:cubicBezTo>
                    <a:pt x="997841" y="1181050"/>
                    <a:pt x="988393" y="1190498"/>
                    <a:pt x="976739" y="1190498"/>
                  </a:cubicBezTo>
                  <a:lnTo>
                    <a:pt x="21103" y="1190498"/>
                  </a:lnTo>
                  <a:cubicBezTo>
                    <a:pt x="9448" y="1190498"/>
                    <a:pt x="0" y="1181050"/>
                    <a:pt x="0" y="1169395"/>
                  </a:cubicBezTo>
                  <a:lnTo>
                    <a:pt x="0" y="21103"/>
                  </a:lnTo>
                  <a:cubicBezTo>
                    <a:pt x="0" y="9448"/>
                    <a:pt x="9448" y="0"/>
                    <a:pt x="21103" y="0"/>
                  </a:cubicBezTo>
                  <a:close/>
                </a:path>
              </a:pathLst>
            </a:custGeom>
            <a:solidFill>
              <a:srgbClr val="FF8A80">
                <a:alpha val="69804"/>
              </a:srgbClr>
            </a:solidFill>
          </p:spPr>
        </p:sp>
        <p:sp>
          <p:nvSpPr>
            <p:cNvPr id="15" name="TextBox 15"/>
            <p:cNvSpPr txBox="1"/>
            <p:nvPr/>
          </p:nvSpPr>
          <p:spPr>
            <a:xfrm>
              <a:off x="0" y="-152400"/>
              <a:ext cx="997841" cy="1342898"/>
            </a:xfrm>
            <a:prstGeom prst="rect">
              <a:avLst/>
            </a:prstGeom>
          </p:spPr>
          <p:txBody>
            <a:bodyPr lIns="50800" tIns="50800" rIns="50800" bIns="50800" rtlCol="0" anchor="ctr"/>
            <a:lstStyle/>
            <a:p>
              <a:pPr algn="ctr">
                <a:lnSpc>
                  <a:spcPts val="4320"/>
                </a:lnSpc>
              </a:pPr>
              <a:endParaRPr/>
            </a:p>
          </p:txBody>
        </p:sp>
      </p:grpSp>
      <p:sp>
        <p:nvSpPr>
          <p:cNvPr id="16" name="TextBox 16"/>
          <p:cNvSpPr txBox="1"/>
          <p:nvPr/>
        </p:nvSpPr>
        <p:spPr>
          <a:xfrm>
            <a:off x="9643077" y="5474728"/>
            <a:ext cx="3180684" cy="3244735"/>
          </a:xfrm>
          <a:prstGeom prst="rect">
            <a:avLst/>
          </a:prstGeom>
        </p:spPr>
        <p:txBody>
          <a:bodyPr lIns="0" tIns="0" rIns="0" bIns="0" rtlCol="0" anchor="t">
            <a:spAutoFit/>
          </a:bodyPr>
          <a:lstStyle/>
          <a:p>
            <a:pPr marL="501749" lvl="1" indent="-250875" algn="l">
              <a:lnSpc>
                <a:spcPts val="3253"/>
              </a:lnSpc>
              <a:spcBef>
                <a:spcPct val="0"/>
              </a:spcBef>
              <a:buFont typeface="Arial"/>
              <a:buChar char="•"/>
            </a:pPr>
            <a:r>
              <a:rPr lang="en-US" sz="2323" spc="46">
                <a:solidFill>
                  <a:srgbClr val="000000"/>
                </a:solidFill>
                <a:latin typeface="Roboto"/>
                <a:ea typeface="Roboto"/>
                <a:cs typeface="Roboto"/>
                <a:sym typeface="Roboto"/>
              </a:rPr>
              <a:t>Climacterium: The transitional phase before menopause characte</a:t>
            </a:r>
            <a:r>
              <a:rPr lang="en-US" sz="2323" u="none" strike="noStrike" spc="46">
                <a:solidFill>
                  <a:srgbClr val="000000"/>
                </a:solidFill>
                <a:latin typeface="Roboto"/>
                <a:ea typeface="Roboto"/>
                <a:cs typeface="Roboto"/>
                <a:sym typeface="Roboto"/>
              </a:rPr>
              <a:t>rized by hormonal changes and physical or emotional symptoms.</a:t>
            </a:r>
          </a:p>
        </p:txBody>
      </p:sp>
      <p:grpSp>
        <p:nvGrpSpPr>
          <p:cNvPr id="17" name="Group 17"/>
          <p:cNvGrpSpPr/>
          <p:nvPr/>
        </p:nvGrpSpPr>
        <p:grpSpPr>
          <a:xfrm>
            <a:off x="13590612" y="5143500"/>
            <a:ext cx="3668688" cy="4377015"/>
            <a:chOff x="0" y="0"/>
            <a:chExt cx="997841" cy="1190498"/>
          </a:xfrm>
        </p:grpSpPr>
        <p:sp>
          <p:nvSpPr>
            <p:cNvPr id="18" name="Freeform 18"/>
            <p:cNvSpPr/>
            <p:nvPr/>
          </p:nvSpPr>
          <p:spPr>
            <a:xfrm>
              <a:off x="0" y="0"/>
              <a:ext cx="997841" cy="1190498"/>
            </a:xfrm>
            <a:custGeom>
              <a:avLst/>
              <a:gdLst/>
              <a:ahLst/>
              <a:cxnLst/>
              <a:rect l="l" t="t" r="r" b="b"/>
              <a:pathLst>
                <a:path w="997841" h="1190498">
                  <a:moveTo>
                    <a:pt x="21103" y="0"/>
                  </a:moveTo>
                  <a:lnTo>
                    <a:pt x="976739" y="0"/>
                  </a:lnTo>
                  <a:cubicBezTo>
                    <a:pt x="988393" y="0"/>
                    <a:pt x="997841" y="9448"/>
                    <a:pt x="997841" y="21103"/>
                  </a:cubicBezTo>
                  <a:lnTo>
                    <a:pt x="997841" y="1169395"/>
                  </a:lnTo>
                  <a:cubicBezTo>
                    <a:pt x="997841" y="1181050"/>
                    <a:pt x="988393" y="1190498"/>
                    <a:pt x="976739" y="1190498"/>
                  </a:cubicBezTo>
                  <a:lnTo>
                    <a:pt x="21103" y="1190498"/>
                  </a:lnTo>
                  <a:cubicBezTo>
                    <a:pt x="9448" y="1190498"/>
                    <a:pt x="0" y="1181050"/>
                    <a:pt x="0" y="1169395"/>
                  </a:cubicBezTo>
                  <a:lnTo>
                    <a:pt x="0" y="21103"/>
                  </a:lnTo>
                  <a:cubicBezTo>
                    <a:pt x="0" y="9448"/>
                    <a:pt x="9448" y="0"/>
                    <a:pt x="21103" y="0"/>
                  </a:cubicBezTo>
                  <a:close/>
                </a:path>
              </a:pathLst>
            </a:custGeom>
            <a:solidFill>
              <a:srgbClr val="FF8A80">
                <a:alpha val="89804"/>
              </a:srgbClr>
            </a:solidFill>
          </p:spPr>
        </p:sp>
        <p:sp>
          <p:nvSpPr>
            <p:cNvPr id="19" name="TextBox 19"/>
            <p:cNvSpPr txBox="1"/>
            <p:nvPr/>
          </p:nvSpPr>
          <p:spPr>
            <a:xfrm>
              <a:off x="0" y="-152400"/>
              <a:ext cx="997841" cy="1342898"/>
            </a:xfrm>
            <a:prstGeom prst="rect">
              <a:avLst/>
            </a:prstGeom>
          </p:spPr>
          <p:txBody>
            <a:bodyPr lIns="50800" tIns="50800" rIns="50800" bIns="50800" rtlCol="0" anchor="ctr"/>
            <a:lstStyle/>
            <a:p>
              <a:pPr algn="ctr">
                <a:lnSpc>
                  <a:spcPts val="4320"/>
                </a:lnSpc>
              </a:pPr>
              <a:endParaRPr/>
            </a:p>
          </p:txBody>
        </p:sp>
      </p:grpSp>
      <p:sp>
        <p:nvSpPr>
          <p:cNvPr id="20" name="TextBox 20"/>
          <p:cNvSpPr txBox="1"/>
          <p:nvPr/>
        </p:nvSpPr>
        <p:spPr>
          <a:xfrm>
            <a:off x="13821705" y="5474728"/>
            <a:ext cx="3180684" cy="3650562"/>
          </a:xfrm>
          <a:prstGeom prst="rect">
            <a:avLst/>
          </a:prstGeom>
        </p:spPr>
        <p:txBody>
          <a:bodyPr lIns="0" tIns="0" rIns="0" bIns="0" rtlCol="0" anchor="t">
            <a:spAutoFit/>
          </a:bodyPr>
          <a:lstStyle/>
          <a:p>
            <a:pPr marL="501749" lvl="1" indent="-250875" algn="l">
              <a:lnSpc>
                <a:spcPts val="3253"/>
              </a:lnSpc>
              <a:spcBef>
                <a:spcPct val="0"/>
              </a:spcBef>
              <a:buFont typeface="Arial"/>
              <a:buChar char="•"/>
            </a:pPr>
            <a:r>
              <a:rPr lang="en-US" sz="2323" spc="46">
                <a:solidFill>
                  <a:srgbClr val="000000"/>
                </a:solidFill>
                <a:latin typeface="Roboto"/>
                <a:ea typeface="Roboto"/>
                <a:cs typeface="Roboto"/>
                <a:sym typeface="Roboto"/>
              </a:rPr>
              <a:t>Birth</a:t>
            </a:r>
            <a:r>
              <a:rPr lang="en-US" sz="2323" u="none" strike="noStrike" spc="46">
                <a:solidFill>
                  <a:srgbClr val="000000"/>
                </a:solidFill>
                <a:latin typeface="Roboto"/>
                <a:ea typeface="Roboto"/>
                <a:cs typeface="Roboto"/>
                <a:sym typeface="Roboto"/>
              </a:rPr>
              <a:t> Control (Contraception): Methods used to prevent pregnancy, especially hormonal methods that influence the reproductive system.</a:t>
            </a:r>
          </a:p>
        </p:txBody>
      </p:sp>
      <p:sp>
        <p:nvSpPr>
          <p:cNvPr id="21" name="TextBox 21"/>
          <p:cNvSpPr txBox="1"/>
          <p:nvPr/>
        </p:nvSpPr>
        <p:spPr>
          <a:xfrm>
            <a:off x="1279368" y="2531472"/>
            <a:ext cx="15676884" cy="1621428"/>
          </a:xfrm>
          <a:prstGeom prst="rect">
            <a:avLst/>
          </a:prstGeom>
        </p:spPr>
        <p:txBody>
          <a:bodyPr lIns="0" tIns="0" rIns="0" bIns="0" rtlCol="0" anchor="t">
            <a:spAutoFit/>
          </a:bodyPr>
          <a:lstStyle/>
          <a:p>
            <a:pPr marL="501749" lvl="1" indent="-250875" algn="l">
              <a:lnSpc>
                <a:spcPts val="3253"/>
              </a:lnSpc>
              <a:spcBef>
                <a:spcPct val="0"/>
              </a:spcBef>
              <a:buFont typeface="Arial"/>
              <a:buChar char="•"/>
            </a:pPr>
            <a:r>
              <a:rPr lang="en-US" sz="2323" spc="46">
                <a:solidFill>
                  <a:srgbClr val="000000"/>
                </a:solidFill>
                <a:latin typeface="Roboto"/>
                <a:ea typeface="Roboto"/>
                <a:cs typeface="Roboto"/>
                <a:sym typeface="Roboto"/>
              </a:rPr>
              <a:t>The ho</a:t>
            </a:r>
            <a:r>
              <a:rPr lang="en-US" sz="2323" u="none" strike="noStrike" spc="46">
                <a:solidFill>
                  <a:srgbClr val="000000"/>
                </a:solidFill>
                <a:latin typeface="Roboto"/>
                <a:ea typeface="Roboto"/>
                <a:cs typeface="Roboto"/>
                <a:sym typeface="Roboto"/>
              </a:rPr>
              <a:t>rmonal problems in the female reproductive system are important issues that affect women's health across different life stages. </a:t>
            </a:r>
          </a:p>
          <a:p>
            <a:pPr marL="501749" lvl="1" indent="-250875" algn="l">
              <a:lnSpc>
                <a:spcPts val="3253"/>
              </a:lnSpc>
              <a:spcBef>
                <a:spcPct val="0"/>
              </a:spcBef>
              <a:buFont typeface="Arial"/>
              <a:buChar char="•"/>
            </a:pPr>
            <a:r>
              <a:rPr lang="en-US" sz="2323" u="none" strike="noStrike" spc="46">
                <a:solidFill>
                  <a:srgbClr val="000000"/>
                </a:solidFill>
                <a:latin typeface="Roboto"/>
                <a:ea typeface="Roboto"/>
                <a:cs typeface="Roboto"/>
                <a:sym typeface="Roboto"/>
              </a:rPr>
              <a:t>These problems are mainly associated with hormonal imbalance and can lead to various reproductive health conditions.</a:t>
            </a:r>
          </a:p>
        </p:txBody>
      </p:sp>
      <p:sp>
        <p:nvSpPr>
          <p:cNvPr id="22" name="TextBox 22"/>
          <p:cNvSpPr txBox="1"/>
          <p:nvPr/>
        </p:nvSpPr>
        <p:spPr>
          <a:xfrm>
            <a:off x="1285823" y="4606169"/>
            <a:ext cx="15373837"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THIS MATERIAL FOCUSES ON FOUR MAJOR PROBLEMS:</a:t>
            </a:r>
          </a:p>
        </p:txBody>
      </p:sp>
      <p:sp>
        <p:nvSpPr>
          <p:cNvPr id="23" name="Freeform 23"/>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2"/>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FF5347"/>
            </a:solidFill>
            <a:prstDash val="solid"/>
            <a:headEnd type="none" w="sm" len="sm"/>
            <a:tailEnd type="none" w="sm" len="sm"/>
          </a:ln>
        </p:spPr>
      </p:sp>
      <p:sp>
        <p:nvSpPr>
          <p:cNvPr id="3" name="Freeform 3"/>
          <p:cNvSpPr/>
          <p:nvPr/>
        </p:nvSpPr>
        <p:spPr>
          <a:xfrm>
            <a:off x="10780193" y="-9567"/>
            <a:ext cx="7507807" cy="10296567"/>
          </a:xfrm>
          <a:custGeom>
            <a:avLst/>
            <a:gdLst/>
            <a:ahLst/>
            <a:cxnLst/>
            <a:rect l="l" t="t" r="r" b="b"/>
            <a:pathLst>
              <a:path w="12352120" h="10258467">
                <a:moveTo>
                  <a:pt x="0" y="0"/>
                </a:moveTo>
                <a:lnTo>
                  <a:pt x="12352120" y="0"/>
                </a:lnTo>
                <a:lnTo>
                  <a:pt x="12352120" y="10258467"/>
                </a:lnTo>
                <a:lnTo>
                  <a:pt x="0" y="10258467"/>
                </a:lnTo>
                <a:lnTo>
                  <a:pt x="0" y="0"/>
                </a:lnTo>
                <a:close/>
              </a:path>
            </a:pathLst>
          </a:custGeom>
          <a:blipFill>
            <a:blip r:embed="rId2">
              <a:alphaModFix amt="92000"/>
            </a:blip>
            <a:stretch>
              <a:fillRect l="-27989" r="-77093"/>
            </a:stretch>
          </a:blipFill>
        </p:spPr>
        <p:txBody>
          <a:bodyPr/>
          <a:lstStyle/>
          <a:p>
            <a:endParaRPr lang="en-US" dirty="0"/>
          </a:p>
        </p:txBody>
      </p:sp>
      <p:sp>
        <p:nvSpPr>
          <p:cNvPr id="4" name="Freeform 4"/>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3"/>
            <a:stretch>
              <a:fillRect/>
            </a:stretch>
          </a:blipFill>
        </p:spPr>
      </p:sp>
      <p:sp>
        <p:nvSpPr>
          <p:cNvPr id="5" name="TextBox 5"/>
          <p:cNvSpPr txBox="1"/>
          <p:nvPr/>
        </p:nvSpPr>
        <p:spPr>
          <a:xfrm>
            <a:off x="1028700" y="904875"/>
            <a:ext cx="6923762"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Menstrual Disorders</a:t>
            </a:r>
          </a:p>
        </p:txBody>
      </p:sp>
      <p:sp>
        <p:nvSpPr>
          <p:cNvPr id="6" name="TextBox 6"/>
          <p:cNvSpPr txBox="1"/>
          <p:nvPr/>
        </p:nvSpPr>
        <p:spPr>
          <a:xfrm>
            <a:off x="1028700" y="3795353"/>
            <a:ext cx="9157164" cy="4462780"/>
          </a:xfrm>
          <a:prstGeom prst="rect">
            <a:avLst/>
          </a:prstGeom>
        </p:spPr>
        <p:txBody>
          <a:bodyPr lIns="0" tIns="0" rIns="0" bIns="0" rtlCol="0" anchor="t">
            <a:spAutoFit/>
          </a:bodyPr>
          <a:lstStyle/>
          <a:p>
            <a:pPr marL="604519" lvl="1" indent="-302260" algn="l">
              <a:lnSpc>
                <a:spcPts val="3919"/>
              </a:lnSpc>
              <a:buAutoNum type="arabicPeriod"/>
            </a:pPr>
            <a:r>
              <a:rPr lang="en-US" sz="2799" spc="55">
                <a:solidFill>
                  <a:srgbClr val="000000"/>
                </a:solidFill>
                <a:latin typeface="Roboto"/>
                <a:ea typeface="Roboto"/>
                <a:cs typeface="Roboto"/>
                <a:sym typeface="Roboto"/>
              </a:rPr>
              <a:t>Amenorrhea </a:t>
            </a:r>
          </a:p>
          <a:p>
            <a:pPr marL="604519" lvl="1" indent="-302260" algn="l">
              <a:lnSpc>
                <a:spcPts val="3919"/>
              </a:lnSpc>
              <a:buAutoNum type="arabicPeriod"/>
            </a:pPr>
            <a:r>
              <a:rPr lang="en-US" sz="2799" spc="55">
                <a:solidFill>
                  <a:srgbClr val="000000"/>
                </a:solidFill>
                <a:latin typeface="Roboto"/>
                <a:ea typeface="Roboto"/>
                <a:cs typeface="Roboto"/>
                <a:sym typeface="Roboto"/>
              </a:rPr>
              <a:t>Dysmenorrhea </a:t>
            </a:r>
          </a:p>
          <a:p>
            <a:pPr marL="604519" lvl="1" indent="-302260" algn="l">
              <a:lnSpc>
                <a:spcPts val="3919"/>
              </a:lnSpc>
              <a:buAutoNum type="arabicPeriod"/>
            </a:pPr>
            <a:r>
              <a:rPr lang="en-US" sz="2799" spc="55">
                <a:solidFill>
                  <a:srgbClr val="000000"/>
                </a:solidFill>
                <a:latin typeface="Roboto"/>
                <a:ea typeface="Roboto"/>
                <a:cs typeface="Roboto"/>
                <a:sym typeface="Roboto"/>
              </a:rPr>
              <a:t>Menorrhagia</a:t>
            </a:r>
          </a:p>
          <a:p>
            <a:pPr marL="604519" lvl="1" indent="-302260" algn="l">
              <a:lnSpc>
                <a:spcPts val="3919"/>
              </a:lnSpc>
              <a:buAutoNum type="arabicPeriod"/>
            </a:pPr>
            <a:r>
              <a:rPr lang="en-US" sz="2799" spc="55">
                <a:solidFill>
                  <a:srgbClr val="000000"/>
                </a:solidFill>
                <a:latin typeface="Roboto"/>
                <a:ea typeface="Roboto"/>
                <a:cs typeface="Roboto"/>
                <a:sym typeface="Roboto"/>
              </a:rPr>
              <a:t>Menometrorrhagia </a:t>
            </a:r>
          </a:p>
          <a:p>
            <a:pPr algn="l">
              <a:lnSpc>
                <a:spcPts val="3919"/>
              </a:lnSpc>
            </a:pPr>
            <a:endParaRPr lang="en-US" sz="2799" spc="55">
              <a:solidFill>
                <a:srgbClr val="000000"/>
              </a:solidFill>
              <a:latin typeface="Roboto"/>
              <a:ea typeface="Roboto"/>
              <a:cs typeface="Roboto"/>
              <a:sym typeface="Roboto"/>
            </a:endParaRPr>
          </a:p>
          <a:p>
            <a:pPr marL="0" lvl="0" indent="0" algn="l">
              <a:lnSpc>
                <a:spcPts val="3919"/>
              </a:lnSpc>
              <a:spcBef>
                <a:spcPct val="0"/>
              </a:spcBef>
            </a:pPr>
            <a:r>
              <a:rPr lang="en-US" sz="2799" spc="55">
                <a:solidFill>
                  <a:srgbClr val="000000"/>
                </a:solidFill>
                <a:latin typeface="Roboto"/>
                <a:ea typeface="Roboto"/>
                <a:cs typeface="Roboto"/>
                <a:sym typeface="Roboto"/>
              </a:rPr>
              <a:t>Each condition has different characteristics, but all are related to hormonal imbalance or reproductive system abnormalities. Understanding these definitions helps in early identification and manage</a:t>
            </a:r>
            <a:r>
              <a:rPr lang="en-US" sz="2799" u="none" strike="noStrike" spc="55">
                <a:solidFill>
                  <a:srgbClr val="000000"/>
                </a:solidFill>
                <a:latin typeface="Roboto"/>
                <a:ea typeface="Roboto"/>
                <a:cs typeface="Roboto"/>
                <a:sym typeface="Roboto"/>
              </a:rPr>
              <a:t>ment.</a:t>
            </a:r>
          </a:p>
        </p:txBody>
      </p:sp>
      <p:sp>
        <p:nvSpPr>
          <p:cNvPr id="7" name="TextBox 7"/>
          <p:cNvSpPr txBox="1"/>
          <p:nvPr/>
        </p:nvSpPr>
        <p:spPr>
          <a:xfrm>
            <a:off x="16653205" y="8745855"/>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4</a:t>
            </a:r>
          </a:p>
        </p:txBody>
      </p:sp>
      <p:sp>
        <p:nvSpPr>
          <p:cNvPr id="8" name="TextBox 8"/>
          <p:cNvSpPr txBox="1"/>
          <p:nvPr/>
        </p:nvSpPr>
        <p:spPr>
          <a:xfrm>
            <a:off x="1028700" y="2603776"/>
            <a:ext cx="5931203" cy="8343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MENSTRUAL DISORDERS INCLUDE SEVERAL CONDITIONS SUCH 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FF5347"/>
            </a:solidFill>
            <a:prstDash val="solid"/>
            <a:headEnd type="none" w="sm" len="sm"/>
            <a:tailEnd type="none" w="sm" len="sm"/>
          </a:ln>
        </p:spPr>
      </p:sp>
      <p:sp>
        <p:nvSpPr>
          <p:cNvPr id="3" name="TextBox 3"/>
          <p:cNvSpPr txBox="1"/>
          <p:nvPr/>
        </p:nvSpPr>
        <p:spPr>
          <a:xfrm>
            <a:off x="1028700" y="904875"/>
            <a:ext cx="10678467"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Definition of Menstrual Disorders</a:t>
            </a:r>
          </a:p>
        </p:txBody>
      </p:sp>
      <p:sp>
        <p:nvSpPr>
          <p:cNvPr id="4" name="TextBox 4"/>
          <p:cNvSpPr txBox="1"/>
          <p:nvPr/>
        </p:nvSpPr>
        <p:spPr>
          <a:xfrm>
            <a:off x="16653205" y="8745855"/>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5</a:t>
            </a:r>
          </a:p>
        </p:txBody>
      </p:sp>
      <p:sp>
        <p:nvSpPr>
          <p:cNvPr id="5" name="TextBox 5"/>
          <p:cNvSpPr txBox="1"/>
          <p:nvPr/>
        </p:nvSpPr>
        <p:spPr>
          <a:xfrm>
            <a:off x="514350" y="3538834"/>
            <a:ext cx="4108240" cy="2510790"/>
          </a:xfrm>
          <a:prstGeom prst="rect">
            <a:avLst/>
          </a:prstGeom>
        </p:spPr>
        <p:txBody>
          <a:bodyPr lIns="0" tIns="0" rIns="0" bIns="0" rtlCol="0" anchor="t">
            <a:spAutoFit/>
          </a:bodyPr>
          <a:lstStyle/>
          <a:p>
            <a:pPr marL="0" lvl="0" indent="0" algn="l">
              <a:lnSpc>
                <a:spcPts val="3359"/>
              </a:lnSpc>
              <a:spcBef>
                <a:spcPct val="0"/>
              </a:spcBef>
            </a:pPr>
            <a:r>
              <a:rPr lang="en-US" sz="2400" b="1" spc="48">
                <a:solidFill>
                  <a:srgbClr val="000000"/>
                </a:solidFill>
                <a:latin typeface="Roboto Bold"/>
                <a:ea typeface="Roboto Bold"/>
                <a:cs typeface="Roboto Bold"/>
                <a:sym typeface="Roboto Bold"/>
              </a:rPr>
              <a:t>Absen</a:t>
            </a:r>
            <a:r>
              <a:rPr lang="en-US" sz="2400" b="1" u="none" strike="noStrike" spc="48">
                <a:solidFill>
                  <a:srgbClr val="000000"/>
                </a:solidFill>
                <a:latin typeface="Roboto Bold"/>
                <a:ea typeface="Roboto Bold"/>
                <a:cs typeface="Roboto Bold"/>
                <a:sym typeface="Roboto Bold"/>
              </a:rPr>
              <a:t>ce of menstruation</a:t>
            </a:r>
          </a:p>
          <a:p>
            <a:pPr marL="518160" lvl="1" indent="-259080" algn="l">
              <a:lnSpc>
                <a:spcPts val="3359"/>
              </a:lnSpc>
              <a:buFont typeface="Arial"/>
              <a:buChar char="•"/>
            </a:pPr>
            <a:r>
              <a:rPr lang="en-US" sz="2400" u="none" strike="noStrike" spc="48">
                <a:solidFill>
                  <a:srgbClr val="000000"/>
                </a:solidFill>
                <a:latin typeface="Roboto"/>
                <a:ea typeface="Roboto"/>
                <a:cs typeface="Roboto"/>
                <a:sym typeface="Roboto"/>
              </a:rPr>
              <a:t>Primary: never menstruated until age 16 </a:t>
            </a:r>
          </a:p>
          <a:p>
            <a:pPr marL="518160" lvl="1" indent="-259080" algn="l">
              <a:lnSpc>
                <a:spcPts val="3359"/>
              </a:lnSpc>
              <a:buFont typeface="Arial"/>
              <a:buChar char="•"/>
            </a:pPr>
            <a:r>
              <a:rPr lang="en-US" sz="2400" u="none" strike="noStrike" spc="48">
                <a:solidFill>
                  <a:srgbClr val="000000"/>
                </a:solidFill>
                <a:latin typeface="Roboto"/>
                <a:ea typeface="Roboto"/>
                <a:cs typeface="Roboto"/>
                <a:sym typeface="Roboto"/>
              </a:rPr>
              <a:t>Secondary: no menstruation for 3–6 months </a:t>
            </a:r>
          </a:p>
        </p:txBody>
      </p:sp>
      <p:sp>
        <p:nvSpPr>
          <p:cNvPr id="6" name="TextBox 6"/>
          <p:cNvSpPr txBox="1"/>
          <p:nvPr/>
        </p:nvSpPr>
        <p:spPr>
          <a:xfrm>
            <a:off x="514350" y="2923519"/>
            <a:ext cx="4108240"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AM</a:t>
            </a:r>
            <a:r>
              <a:rPr lang="en-US" sz="2400" b="1" u="none" strike="noStrike" spc="192">
                <a:solidFill>
                  <a:srgbClr val="FF8A80"/>
                </a:solidFill>
                <a:latin typeface="Roboto Bold"/>
                <a:ea typeface="Roboto Bold"/>
                <a:cs typeface="Roboto Bold"/>
                <a:sym typeface="Roboto Bold"/>
              </a:rPr>
              <a:t>ENORRHEA</a:t>
            </a:r>
          </a:p>
        </p:txBody>
      </p:sp>
      <p:sp>
        <p:nvSpPr>
          <p:cNvPr id="7" name="TextBox 7"/>
          <p:cNvSpPr txBox="1"/>
          <p:nvPr/>
        </p:nvSpPr>
        <p:spPr>
          <a:xfrm>
            <a:off x="4892387" y="3538834"/>
            <a:ext cx="4367185" cy="4606290"/>
          </a:xfrm>
          <a:prstGeom prst="rect">
            <a:avLst/>
          </a:prstGeom>
        </p:spPr>
        <p:txBody>
          <a:bodyPr lIns="0" tIns="0" rIns="0" bIns="0" rtlCol="0" anchor="t">
            <a:spAutoFit/>
          </a:bodyPr>
          <a:lstStyle/>
          <a:p>
            <a:pPr algn="l">
              <a:lnSpc>
                <a:spcPts val="3359"/>
              </a:lnSpc>
            </a:pPr>
            <a:r>
              <a:rPr lang="en-US" sz="2400" b="1" spc="48">
                <a:solidFill>
                  <a:srgbClr val="000000"/>
                </a:solidFill>
                <a:latin typeface="Roboto Bold"/>
                <a:ea typeface="Roboto Bold"/>
                <a:cs typeface="Roboto Bold"/>
                <a:sym typeface="Roboto Bold"/>
              </a:rPr>
              <a:t>Menstrual pain that interferes with daily activities</a:t>
            </a:r>
          </a:p>
          <a:p>
            <a:pPr marL="518160" lvl="1" indent="-259080" algn="l">
              <a:lnSpc>
                <a:spcPts val="3359"/>
              </a:lnSpc>
              <a:buFont typeface="Arial"/>
              <a:buChar char="•"/>
            </a:pPr>
            <a:r>
              <a:rPr lang="en-US" sz="2400" spc="48">
                <a:solidFill>
                  <a:srgbClr val="000000"/>
                </a:solidFill>
                <a:latin typeface="Roboto"/>
                <a:ea typeface="Roboto"/>
                <a:cs typeface="Roboto"/>
                <a:sym typeface="Roboto"/>
              </a:rPr>
              <a:t>Primary: not related to organic abnormalities (without any disease or phys</a:t>
            </a:r>
            <a:r>
              <a:rPr lang="en-US" sz="2400" u="none" strike="noStrike" spc="48">
                <a:solidFill>
                  <a:srgbClr val="000000"/>
                </a:solidFill>
                <a:latin typeface="Roboto"/>
                <a:ea typeface="Roboto"/>
                <a:cs typeface="Roboto"/>
                <a:sym typeface="Roboto"/>
              </a:rPr>
              <a:t>ical abnormality)</a:t>
            </a:r>
          </a:p>
          <a:p>
            <a:pPr marL="518160" lvl="1" indent="-259080" algn="l">
              <a:lnSpc>
                <a:spcPts val="3359"/>
              </a:lnSpc>
              <a:buFont typeface="Arial"/>
              <a:buChar char="•"/>
            </a:pPr>
            <a:r>
              <a:rPr lang="en-US" sz="2400" u="none" strike="noStrike" spc="48">
                <a:solidFill>
                  <a:srgbClr val="000000"/>
                </a:solidFill>
                <a:latin typeface="Roboto"/>
                <a:ea typeface="Roboto"/>
                <a:cs typeface="Roboto"/>
                <a:sym typeface="Roboto"/>
              </a:rPr>
              <a:t>Secondary: related to organic abnormalities (real physical problems: Endometriosis, Fibroids, Adenomyosis)</a:t>
            </a:r>
          </a:p>
        </p:txBody>
      </p:sp>
      <p:sp>
        <p:nvSpPr>
          <p:cNvPr id="8" name="TextBox 8"/>
          <p:cNvSpPr txBox="1"/>
          <p:nvPr/>
        </p:nvSpPr>
        <p:spPr>
          <a:xfrm>
            <a:off x="4892387" y="2923519"/>
            <a:ext cx="4108240"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DYSMENORRHE</a:t>
            </a:r>
            <a:r>
              <a:rPr lang="en-US" sz="2400" b="1" u="none" strike="noStrike" spc="192">
                <a:solidFill>
                  <a:srgbClr val="FF8A80"/>
                </a:solidFill>
                <a:latin typeface="Roboto Bold"/>
                <a:ea typeface="Roboto Bold"/>
                <a:cs typeface="Roboto Bold"/>
                <a:sym typeface="Roboto Bold"/>
              </a:rPr>
              <a:t>A</a:t>
            </a:r>
          </a:p>
        </p:txBody>
      </p:sp>
      <p:sp>
        <p:nvSpPr>
          <p:cNvPr id="9" name="TextBox 9"/>
          <p:cNvSpPr txBox="1"/>
          <p:nvPr/>
        </p:nvSpPr>
        <p:spPr>
          <a:xfrm>
            <a:off x="9526272" y="3538834"/>
            <a:ext cx="4108240" cy="2091690"/>
          </a:xfrm>
          <a:prstGeom prst="rect">
            <a:avLst/>
          </a:prstGeom>
        </p:spPr>
        <p:txBody>
          <a:bodyPr lIns="0" tIns="0" rIns="0" bIns="0" rtlCol="0" anchor="t">
            <a:spAutoFit/>
          </a:bodyPr>
          <a:lstStyle/>
          <a:p>
            <a:pPr marL="0" lvl="0" indent="0" algn="l">
              <a:lnSpc>
                <a:spcPts val="3359"/>
              </a:lnSpc>
              <a:spcBef>
                <a:spcPct val="0"/>
              </a:spcBef>
            </a:pPr>
            <a:r>
              <a:rPr lang="en-US" sz="2400" b="1" spc="48">
                <a:solidFill>
                  <a:srgbClr val="000000"/>
                </a:solidFill>
                <a:latin typeface="Roboto Bold"/>
                <a:ea typeface="Roboto Bold"/>
                <a:cs typeface="Roboto Bold"/>
                <a:sym typeface="Roboto Bold"/>
              </a:rPr>
              <a:t>Excess</a:t>
            </a:r>
            <a:r>
              <a:rPr lang="en-US" sz="2400" b="1" u="none" strike="noStrike" spc="48">
                <a:solidFill>
                  <a:srgbClr val="000000"/>
                </a:solidFill>
                <a:latin typeface="Roboto Bold"/>
                <a:ea typeface="Roboto Bold"/>
                <a:cs typeface="Roboto Bold"/>
                <a:sym typeface="Roboto Bold"/>
              </a:rPr>
              <a:t>ive or prolonged menstrual bleeding</a:t>
            </a:r>
          </a:p>
          <a:p>
            <a:pPr marL="518160" lvl="1" indent="-259080" algn="l">
              <a:lnSpc>
                <a:spcPts val="3359"/>
              </a:lnSpc>
              <a:buFont typeface="Arial"/>
              <a:buChar char="•"/>
            </a:pPr>
            <a:r>
              <a:rPr lang="en-US" sz="2400" u="none" strike="noStrike" spc="48">
                <a:solidFill>
                  <a:srgbClr val="000000"/>
                </a:solidFill>
                <a:latin typeface="Roboto"/>
                <a:ea typeface="Roboto"/>
                <a:cs typeface="Roboto"/>
                <a:sym typeface="Roboto"/>
              </a:rPr>
              <a:t>Blood loss &gt;80 mL per cycle </a:t>
            </a:r>
          </a:p>
          <a:p>
            <a:pPr marL="518160" lvl="1" indent="-259080" algn="l">
              <a:lnSpc>
                <a:spcPts val="3359"/>
              </a:lnSpc>
              <a:buFont typeface="Arial"/>
              <a:buChar char="•"/>
            </a:pPr>
            <a:r>
              <a:rPr lang="en-US" sz="2400" u="none" strike="noStrike" spc="48">
                <a:solidFill>
                  <a:srgbClr val="000000"/>
                </a:solidFill>
                <a:latin typeface="Roboto"/>
                <a:ea typeface="Roboto"/>
                <a:cs typeface="Roboto"/>
                <a:sym typeface="Roboto"/>
              </a:rPr>
              <a:t>Duration &gt;7 days </a:t>
            </a:r>
          </a:p>
        </p:txBody>
      </p:sp>
      <p:sp>
        <p:nvSpPr>
          <p:cNvPr id="10" name="TextBox 10"/>
          <p:cNvSpPr txBox="1"/>
          <p:nvPr/>
        </p:nvSpPr>
        <p:spPr>
          <a:xfrm>
            <a:off x="9526272" y="2923519"/>
            <a:ext cx="4108240"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ME</a:t>
            </a:r>
            <a:r>
              <a:rPr lang="en-US" sz="2400" b="1" u="none" strike="noStrike" spc="192">
                <a:solidFill>
                  <a:srgbClr val="FF8A80"/>
                </a:solidFill>
                <a:latin typeface="Roboto Bold"/>
                <a:ea typeface="Roboto Bold"/>
                <a:cs typeface="Roboto Bold"/>
                <a:sym typeface="Roboto Bold"/>
              </a:rPr>
              <a:t>NORRHAGIA</a:t>
            </a:r>
          </a:p>
        </p:txBody>
      </p:sp>
      <p:sp>
        <p:nvSpPr>
          <p:cNvPr id="11" name="Freeform 11"/>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2"/>
            <a:stretch>
              <a:fillRect/>
            </a:stretch>
          </a:blipFill>
        </p:spPr>
      </p:sp>
      <p:sp>
        <p:nvSpPr>
          <p:cNvPr id="12" name="TextBox 12"/>
          <p:cNvSpPr txBox="1"/>
          <p:nvPr/>
        </p:nvSpPr>
        <p:spPr>
          <a:xfrm>
            <a:off x="13665410" y="3538834"/>
            <a:ext cx="4108240" cy="3348990"/>
          </a:xfrm>
          <a:prstGeom prst="rect">
            <a:avLst/>
          </a:prstGeom>
        </p:spPr>
        <p:txBody>
          <a:bodyPr lIns="0" tIns="0" rIns="0" bIns="0" rtlCol="0" anchor="t">
            <a:spAutoFit/>
          </a:bodyPr>
          <a:lstStyle/>
          <a:p>
            <a:pPr marL="0" lvl="0" indent="0" algn="l">
              <a:lnSpc>
                <a:spcPts val="3359"/>
              </a:lnSpc>
              <a:spcBef>
                <a:spcPct val="0"/>
              </a:spcBef>
            </a:pPr>
            <a:r>
              <a:rPr lang="en-US" sz="2400" b="1" spc="48">
                <a:solidFill>
                  <a:srgbClr val="000000"/>
                </a:solidFill>
                <a:latin typeface="Roboto Bold"/>
                <a:ea typeface="Roboto Bold"/>
                <a:cs typeface="Roboto Bold"/>
                <a:sym typeface="Roboto Bold"/>
              </a:rPr>
              <a:t>Irregular uter</a:t>
            </a:r>
            <a:r>
              <a:rPr lang="en-US" sz="2400" b="1" u="none" strike="noStrike" spc="48">
                <a:solidFill>
                  <a:srgbClr val="000000"/>
                </a:solidFill>
                <a:latin typeface="Roboto Bold"/>
                <a:ea typeface="Roboto Bold"/>
                <a:cs typeface="Roboto Bold"/>
                <a:sym typeface="Roboto Bold"/>
              </a:rPr>
              <a:t>ine bleeding in both amount and duration</a:t>
            </a:r>
          </a:p>
          <a:p>
            <a:pPr marL="518160" lvl="1" indent="-259080" algn="l">
              <a:lnSpc>
                <a:spcPts val="3359"/>
              </a:lnSpc>
              <a:buFont typeface="Arial"/>
              <a:buChar char="•"/>
            </a:pPr>
            <a:r>
              <a:rPr lang="en-US" sz="2400" u="none" strike="noStrike" spc="48">
                <a:solidFill>
                  <a:srgbClr val="000000"/>
                </a:solidFill>
                <a:latin typeface="Roboto"/>
                <a:ea typeface="Roboto"/>
                <a:cs typeface="Roboto"/>
                <a:sym typeface="Roboto"/>
              </a:rPr>
              <a:t>Bleeding occurs between menstrual periods, Cycles are unpredictable, Duration may be prolonged, Blood loss may be excessive</a:t>
            </a:r>
          </a:p>
        </p:txBody>
      </p:sp>
      <p:sp>
        <p:nvSpPr>
          <p:cNvPr id="13" name="TextBox 13"/>
          <p:cNvSpPr txBox="1"/>
          <p:nvPr/>
        </p:nvSpPr>
        <p:spPr>
          <a:xfrm>
            <a:off x="13665410" y="2923519"/>
            <a:ext cx="4108240" cy="415290"/>
          </a:xfrm>
          <a:prstGeom prst="rect">
            <a:avLst/>
          </a:prstGeom>
        </p:spPr>
        <p:txBody>
          <a:bodyPr lIns="0" tIns="0" rIns="0" bIns="0" rtlCol="0" anchor="t">
            <a:spAutoFit/>
          </a:bodyPr>
          <a:lstStyle/>
          <a:p>
            <a:pPr marL="0" lvl="0" indent="0" algn="l">
              <a:lnSpc>
                <a:spcPts val="3359"/>
              </a:lnSpc>
              <a:spcBef>
                <a:spcPct val="0"/>
              </a:spcBef>
            </a:pPr>
            <a:r>
              <a:rPr lang="en-US" sz="2400" b="1" spc="192">
                <a:solidFill>
                  <a:srgbClr val="FF8A80"/>
                </a:solidFill>
                <a:latin typeface="Roboto Bold"/>
                <a:ea typeface="Roboto Bold"/>
                <a:cs typeface="Roboto Bold"/>
                <a:sym typeface="Roboto Bold"/>
              </a:rPr>
              <a:t>ME</a:t>
            </a:r>
            <a:r>
              <a:rPr lang="en-US" sz="2400" b="1" u="none" strike="noStrike" spc="192">
                <a:solidFill>
                  <a:srgbClr val="FF8A80"/>
                </a:solidFill>
                <a:latin typeface="Roboto Bold"/>
                <a:ea typeface="Roboto Bold"/>
                <a:cs typeface="Roboto Bold"/>
                <a:sym typeface="Roboto Bold"/>
              </a:rPr>
              <a:t>NOMETRORRHAGIA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FF5347"/>
            </a:solidFill>
            <a:prstDash val="solid"/>
            <a:headEnd type="none" w="sm" len="sm"/>
            <a:tailEnd type="none" w="sm" len="sm"/>
          </a:ln>
        </p:spPr>
      </p:sp>
      <p:sp>
        <p:nvSpPr>
          <p:cNvPr id="3" name="Freeform 3"/>
          <p:cNvSpPr/>
          <p:nvPr/>
        </p:nvSpPr>
        <p:spPr>
          <a:xfrm>
            <a:off x="5474287" y="2815528"/>
            <a:ext cx="1069802" cy="1083343"/>
          </a:xfrm>
          <a:custGeom>
            <a:avLst/>
            <a:gdLst/>
            <a:ahLst/>
            <a:cxnLst/>
            <a:rect l="l" t="t" r="r" b="b"/>
            <a:pathLst>
              <a:path w="1069802" h="1083343">
                <a:moveTo>
                  <a:pt x="0" y="0"/>
                </a:moveTo>
                <a:lnTo>
                  <a:pt x="1069802" y="0"/>
                </a:lnTo>
                <a:lnTo>
                  <a:pt x="1069802" y="1083343"/>
                </a:lnTo>
                <a:lnTo>
                  <a:pt x="0" y="10833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1542877" y="6257893"/>
            <a:ext cx="1319140" cy="1083343"/>
          </a:xfrm>
          <a:custGeom>
            <a:avLst/>
            <a:gdLst/>
            <a:ahLst/>
            <a:cxnLst/>
            <a:rect l="l" t="t" r="r" b="b"/>
            <a:pathLst>
              <a:path w="1319140" h="1083343">
                <a:moveTo>
                  <a:pt x="0" y="0"/>
                </a:moveTo>
                <a:lnTo>
                  <a:pt x="1319139" y="0"/>
                </a:lnTo>
                <a:lnTo>
                  <a:pt x="1319139" y="1083343"/>
                </a:lnTo>
                <a:lnTo>
                  <a:pt x="0" y="10833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5414396" y="6255990"/>
            <a:ext cx="1189585" cy="1081441"/>
          </a:xfrm>
          <a:custGeom>
            <a:avLst/>
            <a:gdLst/>
            <a:ahLst/>
            <a:cxnLst/>
            <a:rect l="l" t="t" r="r" b="b"/>
            <a:pathLst>
              <a:path w="1189585" h="1081441">
                <a:moveTo>
                  <a:pt x="0" y="0"/>
                </a:moveTo>
                <a:lnTo>
                  <a:pt x="1189584" y="0"/>
                </a:lnTo>
                <a:lnTo>
                  <a:pt x="1189584" y="1081441"/>
                </a:lnTo>
                <a:lnTo>
                  <a:pt x="0" y="10814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1746890" y="2815528"/>
            <a:ext cx="911114" cy="1081441"/>
          </a:xfrm>
          <a:custGeom>
            <a:avLst/>
            <a:gdLst/>
            <a:ahLst/>
            <a:cxnLst/>
            <a:rect l="l" t="t" r="r" b="b"/>
            <a:pathLst>
              <a:path w="911114" h="1081441">
                <a:moveTo>
                  <a:pt x="0" y="0"/>
                </a:moveTo>
                <a:lnTo>
                  <a:pt x="911113" y="0"/>
                </a:lnTo>
                <a:lnTo>
                  <a:pt x="911113" y="1081440"/>
                </a:lnTo>
                <a:lnTo>
                  <a:pt x="0" y="10814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1028700" y="904875"/>
            <a:ext cx="6923762"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Signs &amp; Symptoms</a:t>
            </a:r>
          </a:p>
        </p:txBody>
      </p:sp>
      <p:sp>
        <p:nvSpPr>
          <p:cNvPr id="8" name="TextBox 8"/>
          <p:cNvSpPr txBox="1"/>
          <p:nvPr/>
        </p:nvSpPr>
        <p:spPr>
          <a:xfrm>
            <a:off x="16653205" y="8745855"/>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6</a:t>
            </a:r>
          </a:p>
        </p:txBody>
      </p:sp>
      <p:sp>
        <p:nvSpPr>
          <p:cNvPr id="9" name="TextBox 9"/>
          <p:cNvSpPr txBox="1"/>
          <p:nvPr/>
        </p:nvSpPr>
        <p:spPr>
          <a:xfrm>
            <a:off x="4800705" y="4078559"/>
            <a:ext cx="2569697" cy="415290"/>
          </a:xfrm>
          <a:prstGeom prst="rect">
            <a:avLst/>
          </a:prstGeom>
        </p:spPr>
        <p:txBody>
          <a:bodyPr lIns="0" tIns="0" rIns="0" bIns="0" rtlCol="0" anchor="t">
            <a:spAutoFit/>
          </a:bodyPr>
          <a:lstStyle/>
          <a:p>
            <a:pPr marL="0" lvl="0" indent="0" algn="ctr">
              <a:lnSpc>
                <a:spcPts val="3359"/>
              </a:lnSpc>
              <a:spcBef>
                <a:spcPct val="0"/>
              </a:spcBef>
            </a:pPr>
            <a:r>
              <a:rPr lang="en-US" sz="2400" b="1" spc="192">
                <a:solidFill>
                  <a:srgbClr val="FF8A80"/>
                </a:solidFill>
                <a:latin typeface="Roboto Bold"/>
                <a:ea typeface="Roboto Bold"/>
                <a:cs typeface="Roboto Bold"/>
                <a:sym typeface="Roboto Bold"/>
              </a:rPr>
              <a:t>AM</a:t>
            </a:r>
            <a:r>
              <a:rPr lang="en-US" sz="2400" b="1" u="none" strike="noStrike" spc="192">
                <a:solidFill>
                  <a:srgbClr val="FF8A80"/>
                </a:solidFill>
                <a:latin typeface="Roboto Bold"/>
                <a:ea typeface="Roboto Bold"/>
                <a:cs typeface="Roboto Bold"/>
                <a:sym typeface="Roboto Bold"/>
              </a:rPr>
              <a:t>ENORRHEA</a:t>
            </a:r>
          </a:p>
        </p:txBody>
      </p:sp>
      <p:sp>
        <p:nvSpPr>
          <p:cNvPr id="10" name="TextBox 10"/>
          <p:cNvSpPr txBox="1"/>
          <p:nvPr/>
        </p:nvSpPr>
        <p:spPr>
          <a:xfrm>
            <a:off x="10744095" y="4096993"/>
            <a:ext cx="2916702" cy="415290"/>
          </a:xfrm>
          <a:prstGeom prst="rect">
            <a:avLst/>
          </a:prstGeom>
        </p:spPr>
        <p:txBody>
          <a:bodyPr lIns="0" tIns="0" rIns="0" bIns="0" rtlCol="0" anchor="t">
            <a:spAutoFit/>
          </a:bodyPr>
          <a:lstStyle/>
          <a:p>
            <a:pPr marL="0" lvl="0" indent="0" algn="ctr">
              <a:lnSpc>
                <a:spcPts val="3359"/>
              </a:lnSpc>
              <a:spcBef>
                <a:spcPct val="0"/>
              </a:spcBef>
            </a:pPr>
            <a:r>
              <a:rPr lang="en-US" sz="2400" b="1" spc="192">
                <a:solidFill>
                  <a:srgbClr val="FF8A80"/>
                </a:solidFill>
                <a:latin typeface="Roboto Bold"/>
                <a:ea typeface="Roboto Bold"/>
                <a:cs typeface="Roboto Bold"/>
                <a:sym typeface="Roboto Bold"/>
              </a:rPr>
              <a:t>DYSMENORRHE</a:t>
            </a:r>
            <a:r>
              <a:rPr lang="en-US" sz="2400" b="1" u="none" strike="noStrike" spc="192">
                <a:solidFill>
                  <a:srgbClr val="FF8A80"/>
                </a:solidFill>
                <a:latin typeface="Roboto Bold"/>
                <a:ea typeface="Roboto Bold"/>
                <a:cs typeface="Roboto Bold"/>
                <a:sym typeface="Roboto Bold"/>
              </a:rPr>
              <a:t>A</a:t>
            </a:r>
          </a:p>
        </p:txBody>
      </p:sp>
      <p:sp>
        <p:nvSpPr>
          <p:cNvPr id="11" name="TextBox 11"/>
          <p:cNvSpPr txBox="1"/>
          <p:nvPr/>
        </p:nvSpPr>
        <p:spPr>
          <a:xfrm>
            <a:off x="4684732" y="7539358"/>
            <a:ext cx="2648912" cy="415290"/>
          </a:xfrm>
          <a:prstGeom prst="rect">
            <a:avLst/>
          </a:prstGeom>
        </p:spPr>
        <p:txBody>
          <a:bodyPr lIns="0" tIns="0" rIns="0" bIns="0" rtlCol="0" anchor="t">
            <a:spAutoFit/>
          </a:bodyPr>
          <a:lstStyle/>
          <a:p>
            <a:pPr marL="0" lvl="0" indent="0" algn="ctr">
              <a:lnSpc>
                <a:spcPts val="3359"/>
              </a:lnSpc>
              <a:spcBef>
                <a:spcPct val="0"/>
              </a:spcBef>
            </a:pPr>
            <a:r>
              <a:rPr lang="en-US" sz="2400" b="1" spc="192">
                <a:solidFill>
                  <a:srgbClr val="FF8A80"/>
                </a:solidFill>
                <a:latin typeface="Roboto Bold"/>
                <a:ea typeface="Roboto Bold"/>
                <a:cs typeface="Roboto Bold"/>
                <a:sym typeface="Roboto Bold"/>
              </a:rPr>
              <a:t>ME</a:t>
            </a:r>
            <a:r>
              <a:rPr lang="en-US" sz="2400" b="1" u="none" strike="noStrike" spc="192">
                <a:solidFill>
                  <a:srgbClr val="FF8A80"/>
                </a:solidFill>
                <a:latin typeface="Roboto Bold"/>
                <a:ea typeface="Roboto Bold"/>
                <a:cs typeface="Roboto Bold"/>
                <a:sym typeface="Roboto Bold"/>
              </a:rPr>
              <a:t>NORRHAGIA</a:t>
            </a:r>
          </a:p>
        </p:txBody>
      </p:sp>
      <p:sp>
        <p:nvSpPr>
          <p:cNvPr id="12" name="TextBox 12"/>
          <p:cNvSpPr txBox="1"/>
          <p:nvPr/>
        </p:nvSpPr>
        <p:spPr>
          <a:xfrm>
            <a:off x="10148326" y="7539358"/>
            <a:ext cx="4108240" cy="415290"/>
          </a:xfrm>
          <a:prstGeom prst="rect">
            <a:avLst/>
          </a:prstGeom>
        </p:spPr>
        <p:txBody>
          <a:bodyPr lIns="0" tIns="0" rIns="0" bIns="0" rtlCol="0" anchor="t">
            <a:spAutoFit/>
          </a:bodyPr>
          <a:lstStyle/>
          <a:p>
            <a:pPr marL="0" lvl="0" indent="0" algn="ctr">
              <a:lnSpc>
                <a:spcPts val="3359"/>
              </a:lnSpc>
              <a:spcBef>
                <a:spcPct val="0"/>
              </a:spcBef>
            </a:pPr>
            <a:r>
              <a:rPr lang="en-US" sz="2400" b="1" spc="192">
                <a:solidFill>
                  <a:srgbClr val="FF8A80"/>
                </a:solidFill>
                <a:latin typeface="Roboto Bold"/>
                <a:ea typeface="Roboto Bold"/>
                <a:cs typeface="Roboto Bold"/>
                <a:sym typeface="Roboto Bold"/>
              </a:rPr>
              <a:t>ME</a:t>
            </a:r>
            <a:r>
              <a:rPr lang="en-US" sz="2400" b="1" u="none" strike="noStrike" spc="192">
                <a:solidFill>
                  <a:srgbClr val="FF8A80"/>
                </a:solidFill>
                <a:latin typeface="Roboto Bold"/>
                <a:ea typeface="Roboto Bold"/>
                <a:cs typeface="Roboto Bold"/>
                <a:sym typeface="Roboto Bold"/>
              </a:rPr>
              <a:t>NOMETRORRHAGIA</a:t>
            </a:r>
          </a:p>
        </p:txBody>
      </p:sp>
      <p:sp>
        <p:nvSpPr>
          <p:cNvPr id="13" name="TextBox 13"/>
          <p:cNvSpPr txBox="1"/>
          <p:nvPr/>
        </p:nvSpPr>
        <p:spPr>
          <a:xfrm>
            <a:off x="4031434" y="4603065"/>
            <a:ext cx="4108240" cy="834390"/>
          </a:xfrm>
          <a:prstGeom prst="rect">
            <a:avLst/>
          </a:prstGeom>
        </p:spPr>
        <p:txBody>
          <a:bodyPr lIns="0" tIns="0" rIns="0" bIns="0" rtlCol="0" anchor="t">
            <a:spAutoFit/>
          </a:bodyPr>
          <a:lstStyle/>
          <a:p>
            <a:pPr marL="0" lvl="0" indent="0" algn="ctr">
              <a:lnSpc>
                <a:spcPts val="3359"/>
              </a:lnSpc>
              <a:spcBef>
                <a:spcPct val="0"/>
              </a:spcBef>
            </a:pPr>
            <a:r>
              <a:rPr lang="en-US" sz="2400" spc="48">
                <a:solidFill>
                  <a:srgbClr val="000000"/>
                </a:solidFill>
                <a:latin typeface="Roboto"/>
                <a:ea typeface="Roboto"/>
                <a:cs typeface="Roboto"/>
                <a:sym typeface="Roboto"/>
              </a:rPr>
              <a:t>Absen</a:t>
            </a:r>
            <a:r>
              <a:rPr lang="en-US" sz="2400" u="none" strike="noStrike" spc="48">
                <a:solidFill>
                  <a:srgbClr val="000000"/>
                </a:solidFill>
                <a:latin typeface="Roboto"/>
                <a:ea typeface="Roboto"/>
                <a:cs typeface="Roboto"/>
                <a:sym typeface="Roboto"/>
              </a:rPr>
              <a:t>ce of menstruation </a:t>
            </a:r>
          </a:p>
          <a:p>
            <a:pPr algn="ctr">
              <a:lnSpc>
                <a:spcPts val="3359"/>
              </a:lnSpc>
            </a:pPr>
            <a:r>
              <a:rPr lang="en-US" sz="2400" u="none" strike="noStrike" spc="48">
                <a:solidFill>
                  <a:srgbClr val="000000"/>
                </a:solidFill>
                <a:latin typeface="Roboto"/>
                <a:ea typeface="Roboto"/>
                <a:cs typeface="Roboto"/>
                <a:sym typeface="Roboto"/>
              </a:rPr>
              <a:t>Hirsutism in PCOS </a:t>
            </a:r>
          </a:p>
        </p:txBody>
      </p:sp>
      <p:sp>
        <p:nvSpPr>
          <p:cNvPr id="14" name="TextBox 14"/>
          <p:cNvSpPr txBox="1"/>
          <p:nvPr/>
        </p:nvSpPr>
        <p:spPr>
          <a:xfrm>
            <a:off x="10148326" y="4621500"/>
            <a:ext cx="4108240" cy="834390"/>
          </a:xfrm>
          <a:prstGeom prst="rect">
            <a:avLst/>
          </a:prstGeom>
        </p:spPr>
        <p:txBody>
          <a:bodyPr lIns="0" tIns="0" rIns="0" bIns="0" rtlCol="0" anchor="t">
            <a:spAutoFit/>
          </a:bodyPr>
          <a:lstStyle/>
          <a:p>
            <a:pPr marL="0" lvl="0" indent="0" algn="ctr">
              <a:lnSpc>
                <a:spcPts val="3359"/>
              </a:lnSpc>
              <a:spcBef>
                <a:spcPct val="0"/>
              </a:spcBef>
            </a:pPr>
            <a:r>
              <a:rPr lang="en-US" sz="2400" spc="48">
                <a:solidFill>
                  <a:srgbClr val="000000"/>
                </a:solidFill>
                <a:latin typeface="Roboto"/>
                <a:ea typeface="Roboto"/>
                <a:cs typeface="Roboto"/>
                <a:sym typeface="Roboto"/>
              </a:rPr>
              <a:t>Low</a:t>
            </a:r>
            <a:r>
              <a:rPr lang="en-US" sz="2400" u="none" strike="noStrike" spc="48">
                <a:solidFill>
                  <a:srgbClr val="000000"/>
                </a:solidFill>
                <a:latin typeface="Roboto"/>
                <a:ea typeface="Roboto"/>
                <a:cs typeface="Roboto"/>
                <a:sym typeface="Roboto"/>
              </a:rPr>
              <a:t>er abdominal pain </a:t>
            </a:r>
          </a:p>
          <a:p>
            <a:pPr algn="ctr">
              <a:lnSpc>
                <a:spcPts val="3359"/>
              </a:lnSpc>
            </a:pPr>
            <a:r>
              <a:rPr lang="en-US" sz="2400" u="none" strike="noStrike" spc="48">
                <a:solidFill>
                  <a:srgbClr val="000000"/>
                </a:solidFill>
                <a:latin typeface="Roboto"/>
                <a:ea typeface="Roboto"/>
                <a:cs typeface="Roboto"/>
                <a:sym typeface="Roboto"/>
              </a:rPr>
              <a:t>Cramps, headache, nausea</a:t>
            </a:r>
          </a:p>
        </p:txBody>
      </p:sp>
      <p:sp>
        <p:nvSpPr>
          <p:cNvPr id="15" name="TextBox 15"/>
          <p:cNvSpPr txBox="1"/>
          <p:nvPr/>
        </p:nvSpPr>
        <p:spPr>
          <a:xfrm>
            <a:off x="4700181" y="8063865"/>
            <a:ext cx="2618014" cy="834390"/>
          </a:xfrm>
          <a:prstGeom prst="rect">
            <a:avLst/>
          </a:prstGeom>
        </p:spPr>
        <p:txBody>
          <a:bodyPr lIns="0" tIns="0" rIns="0" bIns="0" rtlCol="0" anchor="t">
            <a:spAutoFit/>
          </a:bodyPr>
          <a:lstStyle/>
          <a:p>
            <a:pPr marL="0" lvl="0" indent="0" algn="ctr">
              <a:lnSpc>
                <a:spcPts val="3359"/>
              </a:lnSpc>
              <a:spcBef>
                <a:spcPct val="0"/>
              </a:spcBef>
            </a:pPr>
            <a:r>
              <a:rPr lang="en-US" sz="2400" spc="48">
                <a:solidFill>
                  <a:srgbClr val="000000"/>
                </a:solidFill>
                <a:latin typeface="Roboto"/>
                <a:ea typeface="Roboto"/>
                <a:cs typeface="Roboto"/>
                <a:sym typeface="Roboto"/>
              </a:rPr>
              <a:t>H</a:t>
            </a:r>
            <a:r>
              <a:rPr lang="en-US" sz="2400" u="none" strike="noStrike" spc="48">
                <a:solidFill>
                  <a:srgbClr val="000000"/>
                </a:solidFill>
                <a:latin typeface="Roboto"/>
                <a:ea typeface="Roboto"/>
                <a:cs typeface="Roboto"/>
                <a:sym typeface="Roboto"/>
              </a:rPr>
              <a:t>eavy bleeding </a:t>
            </a:r>
          </a:p>
          <a:p>
            <a:pPr algn="ctr">
              <a:lnSpc>
                <a:spcPts val="3359"/>
              </a:lnSpc>
            </a:pPr>
            <a:r>
              <a:rPr lang="en-US" sz="2400" u="none" strike="noStrike" spc="48">
                <a:solidFill>
                  <a:srgbClr val="000000"/>
                </a:solidFill>
                <a:latin typeface="Roboto"/>
                <a:ea typeface="Roboto"/>
                <a:cs typeface="Roboto"/>
                <a:sym typeface="Roboto"/>
              </a:rPr>
              <a:t>Anemia, fatigue</a:t>
            </a:r>
          </a:p>
        </p:txBody>
      </p:sp>
      <p:sp>
        <p:nvSpPr>
          <p:cNvPr id="16" name="TextBox 16"/>
          <p:cNvSpPr txBox="1"/>
          <p:nvPr/>
        </p:nvSpPr>
        <p:spPr>
          <a:xfrm>
            <a:off x="10263708" y="8063865"/>
            <a:ext cx="3877477" cy="834390"/>
          </a:xfrm>
          <a:prstGeom prst="rect">
            <a:avLst/>
          </a:prstGeom>
        </p:spPr>
        <p:txBody>
          <a:bodyPr lIns="0" tIns="0" rIns="0" bIns="0" rtlCol="0" anchor="t">
            <a:spAutoFit/>
          </a:bodyPr>
          <a:lstStyle/>
          <a:p>
            <a:pPr algn="ctr">
              <a:lnSpc>
                <a:spcPts val="3359"/>
              </a:lnSpc>
            </a:pPr>
            <a:r>
              <a:rPr lang="en-US" sz="2400" spc="48">
                <a:solidFill>
                  <a:srgbClr val="000000"/>
                </a:solidFill>
                <a:latin typeface="Roboto"/>
                <a:ea typeface="Roboto"/>
                <a:cs typeface="Roboto"/>
                <a:sym typeface="Roboto"/>
              </a:rPr>
              <a:t>B</a:t>
            </a:r>
            <a:r>
              <a:rPr lang="en-US" sz="2400" u="none" strike="noStrike" spc="48">
                <a:solidFill>
                  <a:srgbClr val="000000"/>
                </a:solidFill>
                <a:latin typeface="Roboto"/>
                <a:ea typeface="Roboto"/>
                <a:cs typeface="Roboto"/>
                <a:sym typeface="Roboto"/>
              </a:rPr>
              <a:t>leeding between periods </a:t>
            </a:r>
          </a:p>
          <a:p>
            <a:pPr algn="ctr">
              <a:lnSpc>
                <a:spcPts val="3359"/>
              </a:lnSpc>
            </a:pPr>
            <a:r>
              <a:rPr lang="en-US" sz="2400" u="none" strike="noStrike" spc="48">
                <a:solidFill>
                  <a:srgbClr val="000000"/>
                </a:solidFill>
                <a:latin typeface="Roboto"/>
                <a:ea typeface="Roboto"/>
                <a:cs typeface="Roboto"/>
                <a:sym typeface="Roboto"/>
              </a:rPr>
              <a:t>Irregular cycles</a:t>
            </a:r>
          </a:p>
        </p:txBody>
      </p:sp>
      <p:sp>
        <p:nvSpPr>
          <p:cNvPr id="17" name="Freeform 17"/>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10"/>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FF5347"/>
            </a:solidFill>
            <a:prstDash val="solid"/>
            <a:headEnd type="none" w="sm" len="sm"/>
            <a:tailEnd type="none" w="sm" len="sm"/>
          </a:ln>
        </p:spPr>
      </p:sp>
      <p:sp>
        <p:nvSpPr>
          <p:cNvPr id="3" name="Freeform 3"/>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2"/>
            <a:stretch>
              <a:fillRect/>
            </a:stretch>
          </a:blipFill>
        </p:spPr>
      </p:sp>
      <p:sp>
        <p:nvSpPr>
          <p:cNvPr id="4" name="Freeform 4"/>
          <p:cNvSpPr/>
          <p:nvPr/>
        </p:nvSpPr>
        <p:spPr>
          <a:xfrm>
            <a:off x="0" y="5677438"/>
            <a:ext cx="18288000" cy="4609562"/>
          </a:xfrm>
          <a:custGeom>
            <a:avLst/>
            <a:gdLst/>
            <a:ahLst/>
            <a:cxnLst/>
            <a:rect l="l" t="t" r="r" b="b"/>
            <a:pathLst>
              <a:path w="18288000" h="4609562">
                <a:moveTo>
                  <a:pt x="0" y="0"/>
                </a:moveTo>
                <a:lnTo>
                  <a:pt x="18288000" y="0"/>
                </a:lnTo>
                <a:lnTo>
                  <a:pt x="18288000" y="4609562"/>
                </a:lnTo>
                <a:lnTo>
                  <a:pt x="0" y="4609562"/>
                </a:lnTo>
                <a:lnTo>
                  <a:pt x="0" y="0"/>
                </a:lnTo>
                <a:close/>
              </a:path>
            </a:pathLst>
          </a:custGeom>
          <a:blipFill>
            <a:blip r:embed="rId3"/>
            <a:stretch>
              <a:fillRect t="-62215" b="-60950"/>
            </a:stretch>
          </a:blipFill>
        </p:spPr>
      </p:sp>
      <p:sp>
        <p:nvSpPr>
          <p:cNvPr id="5" name="TextBox 5"/>
          <p:cNvSpPr txBox="1"/>
          <p:nvPr/>
        </p:nvSpPr>
        <p:spPr>
          <a:xfrm>
            <a:off x="1028700" y="904875"/>
            <a:ext cx="6923762"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Mechanism</a:t>
            </a:r>
          </a:p>
        </p:txBody>
      </p:sp>
      <p:sp>
        <p:nvSpPr>
          <p:cNvPr id="6" name="TextBox 6"/>
          <p:cNvSpPr txBox="1"/>
          <p:nvPr/>
        </p:nvSpPr>
        <p:spPr>
          <a:xfrm>
            <a:off x="16653205" y="8745855"/>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7</a:t>
            </a:r>
          </a:p>
        </p:txBody>
      </p:sp>
      <p:sp>
        <p:nvSpPr>
          <p:cNvPr id="7" name="TextBox 7"/>
          <p:cNvSpPr txBox="1"/>
          <p:nvPr/>
        </p:nvSpPr>
        <p:spPr>
          <a:xfrm>
            <a:off x="1028700" y="3051810"/>
            <a:ext cx="16230600" cy="2091690"/>
          </a:xfrm>
          <a:prstGeom prst="rect">
            <a:avLst/>
          </a:prstGeom>
        </p:spPr>
        <p:txBody>
          <a:bodyPr lIns="0" tIns="0" rIns="0" bIns="0" rtlCol="0" anchor="t">
            <a:spAutoFit/>
          </a:bodyPr>
          <a:lstStyle/>
          <a:p>
            <a:pPr marL="518160" lvl="1" indent="-259080" algn="l">
              <a:lnSpc>
                <a:spcPts val="3359"/>
              </a:lnSpc>
              <a:buFont typeface="Arial"/>
              <a:buChar char="•"/>
            </a:pPr>
            <a:r>
              <a:rPr lang="en-US" sz="2400" spc="48">
                <a:solidFill>
                  <a:srgbClr val="000000"/>
                </a:solidFill>
                <a:latin typeface="Roboto"/>
                <a:ea typeface="Roboto"/>
                <a:cs typeface="Roboto"/>
                <a:sym typeface="Roboto"/>
              </a:rPr>
              <a:t>In PCOS, insulin resistance incr</a:t>
            </a:r>
            <a:r>
              <a:rPr lang="en-US" sz="2400" u="none" strike="noStrike" spc="48">
                <a:solidFill>
                  <a:srgbClr val="000000"/>
                </a:solidFill>
                <a:latin typeface="Roboto"/>
                <a:ea typeface="Roboto"/>
                <a:cs typeface="Roboto"/>
                <a:sym typeface="Roboto"/>
              </a:rPr>
              <a:t>eases androgen levels, disrupting ovulation and menstruation.</a:t>
            </a:r>
          </a:p>
          <a:p>
            <a:pPr marL="518160" lvl="1" indent="-259080" algn="l">
              <a:lnSpc>
                <a:spcPts val="3359"/>
              </a:lnSpc>
              <a:buFont typeface="Arial"/>
              <a:buChar char="•"/>
            </a:pPr>
            <a:r>
              <a:rPr lang="en-US" sz="2400" u="none" strike="noStrike" spc="48">
                <a:solidFill>
                  <a:srgbClr val="000000"/>
                </a:solidFill>
                <a:latin typeface="Roboto"/>
                <a:ea typeface="Roboto"/>
                <a:cs typeface="Roboto"/>
                <a:sym typeface="Roboto"/>
              </a:rPr>
              <a:t>In endometriosis, tissue outside the uterus responds to hormones, causing inflammation and pain.</a:t>
            </a:r>
          </a:p>
          <a:p>
            <a:pPr marL="518160" lvl="1" indent="-259080" algn="l">
              <a:lnSpc>
                <a:spcPts val="3359"/>
              </a:lnSpc>
              <a:buFont typeface="Arial"/>
              <a:buChar char="•"/>
            </a:pPr>
            <a:r>
              <a:rPr lang="en-US" sz="2400" u="none" strike="noStrike" spc="48">
                <a:solidFill>
                  <a:srgbClr val="000000"/>
                </a:solidFill>
                <a:latin typeface="Roboto"/>
                <a:ea typeface="Roboto"/>
                <a:cs typeface="Roboto"/>
                <a:sym typeface="Roboto"/>
              </a:rPr>
              <a:t>Amenorrhea: Hormonal disorders disrupt the normal cycle</a:t>
            </a:r>
          </a:p>
          <a:p>
            <a:pPr marL="518160" lvl="1" indent="-259080" algn="l">
              <a:lnSpc>
                <a:spcPts val="3359"/>
              </a:lnSpc>
              <a:buFont typeface="Arial"/>
              <a:buChar char="•"/>
            </a:pPr>
            <a:r>
              <a:rPr lang="en-US" sz="2400" u="none" strike="noStrike" spc="48">
                <a:solidFill>
                  <a:srgbClr val="000000"/>
                </a:solidFill>
                <a:latin typeface="Roboto"/>
                <a:ea typeface="Roboto"/>
                <a:cs typeface="Roboto"/>
                <a:sym typeface="Roboto"/>
              </a:rPr>
              <a:t>Dysmenorrhea: Prostaglandins cause strong uterine contractions</a:t>
            </a:r>
          </a:p>
          <a:p>
            <a:pPr marL="518160" lvl="1" indent="-259080" algn="l">
              <a:lnSpc>
                <a:spcPts val="3359"/>
              </a:lnSpc>
              <a:buFont typeface="Arial"/>
              <a:buChar char="•"/>
            </a:pPr>
            <a:r>
              <a:rPr lang="en-US" sz="2400" u="none" strike="noStrike" spc="48">
                <a:solidFill>
                  <a:srgbClr val="000000"/>
                </a:solidFill>
                <a:latin typeface="Roboto"/>
                <a:ea typeface="Roboto"/>
                <a:cs typeface="Roboto"/>
                <a:sym typeface="Roboto"/>
              </a:rPr>
              <a:t>Menorrhagia/Menometrorrhagia: Hormonal imbalance affects the endometrial lining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0" y="-22225"/>
            <a:ext cx="18288000" cy="10309225"/>
          </a:xfrm>
          <a:custGeom>
            <a:avLst/>
            <a:gdLst/>
            <a:ahLst/>
            <a:cxnLst/>
            <a:rect l="l" t="t" r="r" b="b"/>
            <a:pathLst>
              <a:path w="23975473" h="13486204">
                <a:moveTo>
                  <a:pt x="0" y="0"/>
                </a:moveTo>
                <a:lnTo>
                  <a:pt x="23975474" y="0"/>
                </a:lnTo>
                <a:lnTo>
                  <a:pt x="23975474" y="13486204"/>
                </a:lnTo>
                <a:lnTo>
                  <a:pt x="0" y="13486204"/>
                </a:lnTo>
                <a:lnTo>
                  <a:pt x="0" y="0"/>
                </a:lnTo>
                <a:close/>
              </a:path>
            </a:pathLst>
          </a:custGeom>
          <a:blipFill>
            <a:blip r:embed="rId2">
              <a:alphaModFix amt="65999"/>
            </a:blip>
            <a:stretch>
              <a:fillRect l="-2921" t="-31032" r="-28178" b="216"/>
            </a:stretch>
          </a:blipFill>
        </p:spPr>
        <p:txBody>
          <a:bodyPr/>
          <a:lstStyle/>
          <a:p>
            <a:endParaRPr lang="en-US" dirty="0"/>
          </a:p>
        </p:txBody>
      </p:sp>
      <p:grpSp>
        <p:nvGrpSpPr>
          <p:cNvPr id="3" name="Group 3"/>
          <p:cNvGrpSpPr/>
          <p:nvPr/>
        </p:nvGrpSpPr>
        <p:grpSpPr>
          <a:xfrm>
            <a:off x="0" y="0"/>
            <a:ext cx="11920865" cy="10287000"/>
            <a:chOff x="0" y="0"/>
            <a:chExt cx="3139652" cy="2709333"/>
          </a:xfrm>
        </p:grpSpPr>
        <p:sp>
          <p:nvSpPr>
            <p:cNvPr id="4" name="Freeform 4"/>
            <p:cNvSpPr/>
            <p:nvPr/>
          </p:nvSpPr>
          <p:spPr>
            <a:xfrm>
              <a:off x="0" y="0"/>
              <a:ext cx="3139652" cy="2709333"/>
            </a:xfrm>
            <a:custGeom>
              <a:avLst/>
              <a:gdLst/>
              <a:ahLst/>
              <a:cxnLst/>
              <a:rect l="l" t="t" r="r" b="b"/>
              <a:pathLst>
                <a:path w="3139652" h="2709333">
                  <a:moveTo>
                    <a:pt x="0" y="0"/>
                  </a:moveTo>
                  <a:lnTo>
                    <a:pt x="3139652" y="0"/>
                  </a:lnTo>
                  <a:lnTo>
                    <a:pt x="3139652" y="2709333"/>
                  </a:lnTo>
                  <a:lnTo>
                    <a:pt x="0" y="2709333"/>
                  </a:lnTo>
                  <a:close/>
                </a:path>
              </a:pathLst>
            </a:custGeom>
            <a:gradFill rotWithShape="1">
              <a:gsLst>
                <a:gs pos="0">
                  <a:srgbClr val="000000">
                    <a:alpha val="100000"/>
                  </a:srgbClr>
                </a:gs>
                <a:gs pos="100000">
                  <a:srgbClr val="000000">
                    <a:alpha val="0"/>
                  </a:srgbClr>
                </a:gs>
              </a:gsLst>
              <a:lin ang="0"/>
            </a:gradFill>
          </p:spPr>
        </p:sp>
        <p:sp>
          <p:nvSpPr>
            <p:cNvPr id="5" name="TextBox 5"/>
            <p:cNvSpPr txBox="1"/>
            <p:nvPr/>
          </p:nvSpPr>
          <p:spPr>
            <a:xfrm>
              <a:off x="0" y="-152400"/>
              <a:ext cx="3139652" cy="2861733"/>
            </a:xfrm>
            <a:prstGeom prst="rect">
              <a:avLst/>
            </a:prstGeom>
          </p:spPr>
          <p:txBody>
            <a:bodyPr lIns="50800" tIns="50800" rIns="50800" bIns="50800" rtlCol="0" anchor="ctr"/>
            <a:lstStyle/>
            <a:p>
              <a:pPr algn="ctr">
                <a:lnSpc>
                  <a:spcPts val="4320"/>
                </a:lnSpc>
              </a:pPr>
              <a:endParaRPr/>
            </a:p>
          </p:txBody>
        </p:sp>
      </p:grpSp>
      <p:sp>
        <p:nvSpPr>
          <p:cNvPr id="6" name="AutoShape 6"/>
          <p:cNvSpPr/>
          <p:nvPr/>
        </p:nvSpPr>
        <p:spPr>
          <a:xfrm>
            <a:off x="1028700" y="3930189"/>
            <a:ext cx="1077509" cy="0"/>
          </a:xfrm>
          <a:prstGeom prst="line">
            <a:avLst/>
          </a:prstGeom>
          <a:ln w="95250" cap="flat">
            <a:solidFill>
              <a:srgbClr val="FF5347"/>
            </a:solidFill>
            <a:prstDash val="solid"/>
            <a:headEnd type="none" w="sm" len="sm"/>
            <a:tailEnd type="none" w="sm" len="sm"/>
          </a:ln>
        </p:spPr>
      </p:sp>
      <p:sp>
        <p:nvSpPr>
          <p:cNvPr id="7" name="Freeform 7"/>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3"/>
            <a:stretch>
              <a:fillRect/>
            </a:stretch>
          </a:blipFill>
        </p:spPr>
      </p:sp>
      <p:sp>
        <p:nvSpPr>
          <p:cNvPr id="8" name="TextBox 8"/>
          <p:cNvSpPr txBox="1"/>
          <p:nvPr/>
        </p:nvSpPr>
        <p:spPr>
          <a:xfrm>
            <a:off x="1028700" y="4247534"/>
            <a:ext cx="14862395" cy="4442460"/>
          </a:xfrm>
          <a:prstGeom prst="rect">
            <a:avLst/>
          </a:prstGeom>
        </p:spPr>
        <p:txBody>
          <a:bodyPr lIns="0" tIns="0" rIns="0" bIns="0" rtlCol="0" anchor="t">
            <a:spAutoFit/>
          </a:bodyPr>
          <a:lstStyle/>
          <a:p>
            <a:pPr marL="777240" lvl="1" indent="-388620" algn="l">
              <a:lnSpc>
                <a:spcPts val="5040"/>
              </a:lnSpc>
              <a:buFont typeface="Arial"/>
              <a:buChar char="•"/>
            </a:pPr>
            <a:r>
              <a:rPr lang="en-US" sz="3600" b="1" spc="72">
                <a:solidFill>
                  <a:srgbClr val="FAFAFA"/>
                </a:solidFill>
                <a:latin typeface="PT Serif Bold"/>
                <a:ea typeface="PT Serif Bold"/>
                <a:cs typeface="PT Serif Bold"/>
                <a:sym typeface="PT Serif Bold"/>
              </a:rPr>
              <a:t>History Taking (Anamnesis) </a:t>
            </a:r>
          </a:p>
          <a:p>
            <a:pPr algn="l">
              <a:lnSpc>
                <a:spcPts val="5040"/>
              </a:lnSpc>
            </a:pPr>
            <a:endParaRPr lang="en-US" sz="3600" b="1" spc="72">
              <a:solidFill>
                <a:srgbClr val="FAFAFA"/>
              </a:solidFill>
              <a:latin typeface="PT Serif Bold"/>
              <a:ea typeface="PT Serif Bold"/>
              <a:cs typeface="PT Serif Bold"/>
              <a:sym typeface="PT Serif Bold"/>
            </a:endParaRPr>
          </a:p>
          <a:p>
            <a:pPr marL="777240" lvl="1" indent="-388620" algn="l">
              <a:lnSpc>
                <a:spcPts val="5040"/>
              </a:lnSpc>
              <a:buFont typeface="Arial"/>
              <a:buChar char="•"/>
            </a:pPr>
            <a:r>
              <a:rPr lang="en-US" sz="3600" b="1" u="none" strike="noStrike" spc="72">
                <a:solidFill>
                  <a:srgbClr val="FAFAFA"/>
                </a:solidFill>
                <a:latin typeface="PT Serif Bold"/>
                <a:ea typeface="PT Serif Bold"/>
                <a:cs typeface="PT Serif Bold"/>
                <a:sym typeface="PT Serif Bold"/>
              </a:rPr>
              <a:t>Physical Examination</a:t>
            </a:r>
          </a:p>
          <a:p>
            <a:pPr algn="l">
              <a:lnSpc>
                <a:spcPts val="5040"/>
              </a:lnSpc>
            </a:pPr>
            <a:endParaRPr lang="en-US" sz="3600" b="1" u="none" strike="noStrike" spc="72">
              <a:solidFill>
                <a:srgbClr val="FAFAFA"/>
              </a:solidFill>
              <a:latin typeface="PT Serif Bold"/>
              <a:ea typeface="PT Serif Bold"/>
              <a:cs typeface="PT Serif Bold"/>
              <a:sym typeface="PT Serif Bold"/>
            </a:endParaRPr>
          </a:p>
          <a:p>
            <a:pPr marL="777240" lvl="1" indent="-388620" algn="l">
              <a:lnSpc>
                <a:spcPts val="5040"/>
              </a:lnSpc>
              <a:buFont typeface="Arial"/>
              <a:buChar char="•"/>
            </a:pPr>
            <a:r>
              <a:rPr lang="en-US" sz="3600" b="1" u="none" strike="noStrike" spc="72">
                <a:solidFill>
                  <a:srgbClr val="FAFAFA"/>
                </a:solidFill>
                <a:latin typeface="PT Serif Bold"/>
                <a:ea typeface="PT Serif Bold"/>
                <a:cs typeface="PT Serif Bold"/>
                <a:sym typeface="PT Serif Bold"/>
              </a:rPr>
              <a:t>Hormonal Examination</a:t>
            </a:r>
          </a:p>
          <a:p>
            <a:pPr algn="l">
              <a:lnSpc>
                <a:spcPts val="5040"/>
              </a:lnSpc>
            </a:pPr>
            <a:r>
              <a:rPr lang="en-US" sz="3600" b="1" u="none" strike="noStrike" spc="72">
                <a:solidFill>
                  <a:srgbClr val="FAFAFA"/>
                </a:solidFill>
                <a:latin typeface="PT Serif Bold"/>
                <a:ea typeface="PT Serif Bold"/>
                <a:cs typeface="PT Serif Bold"/>
                <a:sym typeface="PT Serif Bold"/>
              </a:rPr>
              <a:t> </a:t>
            </a:r>
          </a:p>
          <a:p>
            <a:pPr marL="777240" lvl="1" indent="-388620" algn="l">
              <a:lnSpc>
                <a:spcPts val="5040"/>
              </a:lnSpc>
              <a:buFont typeface="Arial"/>
              <a:buChar char="•"/>
            </a:pPr>
            <a:r>
              <a:rPr lang="en-US" sz="3600" b="1" u="none" strike="noStrike" spc="72">
                <a:solidFill>
                  <a:srgbClr val="FAFAFA"/>
                </a:solidFill>
                <a:latin typeface="PT Serif Bold"/>
                <a:ea typeface="PT Serif Bold"/>
                <a:cs typeface="PT Serif Bold"/>
                <a:sym typeface="PT Serif Bold"/>
              </a:rPr>
              <a:t>Pelvic Ultrasound (USG) </a:t>
            </a:r>
          </a:p>
        </p:txBody>
      </p:sp>
      <p:sp>
        <p:nvSpPr>
          <p:cNvPr id="9" name="TextBox 9"/>
          <p:cNvSpPr txBox="1"/>
          <p:nvPr/>
        </p:nvSpPr>
        <p:spPr>
          <a:xfrm>
            <a:off x="16653205" y="8745855"/>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8</a:t>
            </a:r>
          </a:p>
        </p:txBody>
      </p:sp>
      <p:sp>
        <p:nvSpPr>
          <p:cNvPr id="10" name="TextBox 10"/>
          <p:cNvSpPr txBox="1"/>
          <p:nvPr/>
        </p:nvSpPr>
        <p:spPr>
          <a:xfrm>
            <a:off x="1028700" y="1558890"/>
            <a:ext cx="8372573" cy="1962785"/>
          </a:xfrm>
          <a:prstGeom prst="rect">
            <a:avLst/>
          </a:prstGeom>
        </p:spPr>
        <p:txBody>
          <a:bodyPr lIns="0" tIns="0" rIns="0" bIns="0" rtlCol="0" anchor="t">
            <a:spAutoFit/>
          </a:bodyPr>
          <a:lstStyle/>
          <a:p>
            <a:pPr algn="l">
              <a:lnSpc>
                <a:spcPts val="7840"/>
              </a:lnSpc>
            </a:pPr>
            <a:r>
              <a:rPr lang="en-US" sz="5600" b="1" spc="-224">
                <a:solidFill>
                  <a:srgbClr val="FAFAFA"/>
                </a:solidFill>
                <a:latin typeface="Roboto Bold"/>
                <a:ea typeface="Roboto Bold"/>
                <a:cs typeface="Roboto Bold"/>
                <a:sym typeface="Roboto Bold"/>
              </a:rPr>
              <a:t>Laboratory Assessment Examination &amp; Diagnosis</a:t>
            </a:r>
          </a:p>
        </p:txBody>
      </p:sp>
      <p:sp>
        <p:nvSpPr>
          <p:cNvPr id="11" name="TextBox 11"/>
          <p:cNvSpPr txBox="1"/>
          <p:nvPr/>
        </p:nvSpPr>
        <p:spPr>
          <a:xfrm>
            <a:off x="1852389" y="4928505"/>
            <a:ext cx="14038706" cy="500380"/>
          </a:xfrm>
          <a:prstGeom prst="rect">
            <a:avLst/>
          </a:prstGeom>
        </p:spPr>
        <p:txBody>
          <a:bodyPr lIns="0" tIns="0" rIns="0" bIns="0" rtlCol="0" anchor="t">
            <a:spAutoFit/>
          </a:bodyPr>
          <a:lstStyle/>
          <a:p>
            <a:pPr marL="0" lvl="0" indent="0" algn="l">
              <a:lnSpc>
                <a:spcPts val="3919"/>
              </a:lnSpc>
              <a:spcBef>
                <a:spcPct val="0"/>
              </a:spcBef>
            </a:pPr>
            <a:r>
              <a:rPr lang="en-US" sz="2799" spc="55">
                <a:solidFill>
                  <a:srgbClr val="F5F5F5"/>
                </a:solidFill>
                <a:latin typeface="Roboto"/>
                <a:ea typeface="Roboto"/>
                <a:cs typeface="Roboto"/>
                <a:sym typeface="Roboto"/>
              </a:rPr>
              <a:t>M</a:t>
            </a:r>
            <a:r>
              <a:rPr lang="en-US" sz="2799" u="none" strike="noStrike" spc="55">
                <a:solidFill>
                  <a:srgbClr val="F5F5F5"/>
                </a:solidFill>
                <a:latin typeface="Roboto"/>
                <a:ea typeface="Roboto"/>
                <a:cs typeface="Roboto"/>
                <a:sym typeface="Roboto"/>
              </a:rPr>
              <a:t>enstrual history, diseases, family history, medications </a:t>
            </a:r>
          </a:p>
        </p:txBody>
      </p:sp>
      <p:sp>
        <p:nvSpPr>
          <p:cNvPr id="12" name="TextBox 12"/>
          <p:cNvSpPr txBox="1"/>
          <p:nvPr/>
        </p:nvSpPr>
        <p:spPr>
          <a:xfrm>
            <a:off x="1852389" y="6223424"/>
            <a:ext cx="14038706" cy="500380"/>
          </a:xfrm>
          <a:prstGeom prst="rect">
            <a:avLst/>
          </a:prstGeom>
        </p:spPr>
        <p:txBody>
          <a:bodyPr lIns="0" tIns="0" rIns="0" bIns="0" rtlCol="0" anchor="t">
            <a:spAutoFit/>
          </a:bodyPr>
          <a:lstStyle/>
          <a:p>
            <a:pPr marL="0" lvl="0" indent="0" algn="l">
              <a:lnSpc>
                <a:spcPts val="3919"/>
              </a:lnSpc>
              <a:spcBef>
                <a:spcPct val="0"/>
              </a:spcBef>
            </a:pPr>
            <a:r>
              <a:rPr lang="en-US" sz="2799" spc="55">
                <a:solidFill>
                  <a:srgbClr val="F5F5F5"/>
                </a:solidFill>
                <a:latin typeface="Roboto"/>
                <a:ea typeface="Roboto"/>
                <a:cs typeface="Roboto"/>
                <a:sym typeface="Roboto"/>
              </a:rPr>
              <a:t>P</a:t>
            </a:r>
            <a:r>
              <a:rPr lang="en-US" sz="2799" u="none" strike="noStrike" spc="55">
                <a:solidFill>
                  <a:srgbClr val="F5F5F5"/>
                </a:solidFill>
                <a:latin typeface="Roboto"/>
                <a:ea typeface="Roboto"/>
                <a:cs typeface="Roboto"/>
                <a:sym typeface="Roboto"/>
              </a:rPr>
              <a:t>elvic exam, signs of virilization </a:t>
            </a:r>
          </a:p>
        </p:txBody>
      </p:sp>
      <p:sp>
        <p:nvSpPr>
          <p:cNvPr id="13" name="TextBox 13"/>
          <p:cNvSpPr txBox="1"/>
          <p:nvPr/>
        </p:nvSpPr>
        <p:spPr>
          <a:xfrm>
            <a:off x="1852389" y="7514379"/>
            <a:ext cx="14038706" cy="500380"/>
          </a:xfrm>
          <a:prstGeom prst="rect">
            <a:avLst/>
          </a:prstGeom>
        </p:spPr>
        <p:txBody>
          <a:bodyPr lIns="0" tIns="0" rIns="0" bIns="0" rtlCol="0" anchor="t">
            <a:spAutoFit/>
          </a:bodyPr>
          <a:lstStyle/>
          <a:p>
            <a:pPr marL="0" lvl="0" indent="0" algn="l">
              <a:lnSpc>
                <a:spcPts val="3919"/>
              </a:lnSpc>
              <a:spcBef>
                <a:spcPct val="0"/>
              </a:spcBef>
            </a:pPr>
            <a:r>
              <a:rPr lang="en-US" sz="2799" spc="55">
                <a:solidFill>
                  <a:srgbClr val="F5F5F5"/>
                </a:solidFill>
                <a:latin typeface="Roboto"/>
                <a:ea typeface="Roboto"/>
                <a:cs typeface="Roboto"/>
                <a:sym typeface="Roboto"/>
              </a:rPr>
              <a:t>FSH,</a:t>
            </a:r>
            <a:r>
              <a:rPr lang="en-US" sz="2799" u="none" strike="noStrike" spc="55">
                <a:solidFill>
                  <a:srgbClr val="F5F5F5"/>
                </a:solidFill>
                <a:latin typeface="Roboto"/>
                <a:ea typeface="Roboto"/>
                <a:cs typeface="Roboto"/>
                <a:sym typeface="Roboto"/>
              </a:rPr>
              <a:t> LH, Estradiol, Prolactin, TSH</a:t>
            </a:r>
          </a:p>
        </p:txBody>
      </p:sp>
      <p:sp>
        <p:nvSpPr>
          <p:cNvPr id="14" name="TextBox 14"/>
          <p:cNvSpPr txBox="1"/>
          <p:nvPr/>
        </p:nvSpPr>
        <p:spPr>
          <a:xfrm>
            <a:off x="1852389" y="8757920"/>
            <a:ext cx="14038706" cy="500380"/>
          </a:xfrm>
          <a:prstGeom prst="rect">
            <a:avLst/>
          </a:prstGeom>
        </p:spPr>
        <p:txBody>
          <a:bodyPr lIns="0" tIns="0" rIns="0" bIns="0" rtlCol="0" anchor="t">
            <a:spAutoFit/>
          </a:bodyPr>
          <a:lstStyle/>
          <a:p>
            <a:pPr marL="0" lvl="0" indent="0" algn="l">
              <a:lnSpc>
                <a:spcPts val="3919"/>
              </a:lnSpc>
              <a:spcBef>
                <a:spcPct val="0"/>
              </a:spcBef>
            </a:pPr>
            <a:r>
              <a:rPr lang="en-US" sz="2799" spc="55">
                <a:solidFill>
                  <a:srgbClr val="F5F5F5"/>
                </a:solidFill>
                <a:latin typeface="Roboto"/>
                <a:ea typeface="Roboto"/>
                <a:cs typeface="Roboto"/>
                <a:sym typeface="Roboto"/>
              </a:rPr>
              <a:t>Assess</a:t>
            </a:r>
            <a:r>
              <a:rPr lang="en-US" sz="2799" u="none" strike="noStrike" spc="55">
                <a:solidFill>
                  <a:srgbClr val="F5F5F5"/>
                </a:solidFill>
                <a:latin typeface="Roboto"/>
                <a:ea typeface="Roboto"/>
                <a:cs typeface="Roboto"/>
                <a:sym typeface="Roboto"/>
              </a:rPr>
              <a:t> anatomical abnormalities of uterus and ovaries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AutoShape 2"/>
          <p:cNvSpPr/>
          <p:nvPr/>
        </p:nvSpPr>
        <p:spPr>
          <a:xfrm>
            <a:off x="1028700" y="2179913"/>
            <a:ext cx="1077509" cy="0"/>
          </a:xfrm>
          <a:prstGeom prst="line">
            <a:avLst/>
          </a:prstGeom>
          <a:ln w="95250" cap="flat">
            <a:solidFill>
              <a:srgbClr val="FF5347"/>
            </a:solidFill>
            <a:prstDash val="solid"/>
            <a:headEnd type="none" w="sm" len="sm"/>
            <a:tailEnd type="none" w="sm" len="sm"/>
          </a:ln>
        </p:spPr>
      </p:sp>
      <p:sp>
        <p:nvSpPr>
          <p:cNvPr id="3" name="Freeform 3"/>
          <p:cNvSpPr/>
          <p:nvPr/>
        </p:nvSpPr>
        <p:spPr>
          <a:xfrm>
            <a:off x="14825938" y="448203"/>
            <a:ext cx="2130315" cy="800948"/>
          </a:xfrm>
          <a:custGeom>
            <a:avLst/>
            <a:gdLst/>
            <a:ahLst/>
            <a:cxnLst/>
            <a:rect l="l" t="t" r="r" b="b"/>
            <a:pathLst>
              <a:path w="2130315" h="800948">
                <a:moveTo>
                  <a:pt x="0" y="0"/>
                </a:moveTo>
                <a:lnTo>
                  <a:pt x="2130315" y="0"/>
                </a:lnTo>
                <a:lnTo>
                  <a:pt x="2130315" y="800949"/>
                </a:lnTo>
                <a:lnTo>
                  <a:pt x="0" y="800949"/>
                </a:lnTo>
                <a:lnTo>
                  <a:pt x="0" y="0"/>
                </a:lnTo>
                <a:close/>
              </a:path>
            </a:pathLst>
          </a:custGeom>
          <a:blipFill>
            <a:blip r:embed="rId2"/>
            <a:stretch>
              <a:fillRect/>
            </a:stretch>
          </a:blipFill>
        </p:spPr>
      </p:sp>
      <p:sp>
        <p:nvSpPr>
          <p:cNvPr id="4" name="Freeform 4"/>
          <p:cNvSpPr/>
          <p:nvPr/>
        </p:nvSpPr>
        <p:spPr>
          <a:xfrm>
            <a:off x="5557011" y="2528528"/>
            <a:ext cx="904355" cy="1081441"/>
          </a:xfrm>
          <a:custGeom>
            <a:avLst/>
            <a:gdLst/>
            <a:ahLst/>
            <a:cxnLst/>
            <a:rect l="l" t="t" r="r" b="b"/>
            <a:pathLst>
              <a:path w="904355" h="1081441">
                <a:moveTo>
                  <a:pt x="0" y="0"/>
                </a:moveTo>
                <a:lnTo>
                  <a:pt x="904355" y="0"/>
                </a:lnTo>
                <a:lnTo>
                  <a:pt x="904355" y="1081441"/>
                </a:lnTo>
                <a:lnTo>
                  <a:pt x="0" y="1081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1713770" y="2546962"/>
            <a:ext cx="977352" cy="1081441"/>
          </a:xfrm>
          <a:custGeom>
            <a:avLst/>
            <a:gdLst/>
            <a:ahLst/>
            <a:cxnLst/>
            <a:rect l="l" t="t" r="r" b="b"/>
            <a:pathLst>
              <a:path w="977352" h="1081441">
                <a:moveTo>
                  <a:pt x="0" y="0"/>
                </a:moveTo>
                <a:lnTo>
                  <a:pt x="977352" y="0"/>
                </a:lnTo>
                <a:lnTo>
                  <a:pt x="977352" y="1081441"/>
                </a:lnTo>
                <a:lnTo>
                  <a:pt x="0" y="1081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5463548" y="6257893"/>
            <a:ext cx="1091280" cy="1083343"/>
          </a:xfrm>
          <a:custGeom>
            <a:avLst/>
            <a:gdLst/>
            <a:ahLst/>
            <a:cxnLst/>
            <a:rect l="l" t="t" r="r" b="b"/>
            <a:pathLst>
              <a:path w="1091280" h="1083343">
                <a:moveTo>
                  <a:pt x="0" y="0"/>
                </a:moveTo>
                <a:lnTo>
                  <a:pt x="1091280" y="0"/>
                </a:lnTo>
                <a:lnTo>
                  <a:pt x="1091280" y="1083343"/>
                </a:lnTo>
                <a:lnTo>
                  <a:pt x="0" y="1083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 name="Freeform 7"/>
          <p:cNvSpPr/>
          <p:nvPr/>
        </p:nvSpPr>
        <p:spPr>
          <a:xfrm>
            <a:off x="11660775" y="6257893"/>
            <a:ext cx="1083343" cy="1083343"/>
          </a:xfrm>
          <a:custGeom>
            <a:avLst/>
            <a:gdLst/>
            <a:ahLst/>
            <a:cxnLst/>
            <a:rect l="l" t="t" r="r" b="b"/>
            <a:pathLst>
              <a:path w="1083343" h="1083343">
                <a:moveTo>
                  <a:pt x="0" y="0"/>
                </a:moveTo>
                <a:lnTo>
                  <a:pt x="1083343" y="0"/>
                </a:lnTo>
                <a:lnTo>
                  <a:pt x="1083343" y="1083343"/>
                </a:lnTo>
                <a:lnTo>
                  <a:pt x="0" y="10833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1028700" y="904875"/>
            <a:ext cx="6923762" cy="972185"/>
          </a:xfrm>
          <a:prstGeom prst="rect">
            <a:avLst/>
          </a:prstGeom>
        </p:spPr>
        <p:txBody>
          <a:bodyPr lIns="0" tIns="0" rIns="0" bIns="0" rtlCol="0" anchor="t">
            <a:spAutoFit/>
          </a:bodyPr>
          <a:lstStyle/>
          <a:p>
            <a:pPr algn="l">
              <a:lnSpc>
                <a:spcPts val="7840"/>
              </a:lnSpc>
            </a:pPr>
            <a:r>
              <a:rPr lang="en-US" sz="5600" b="1" spc="-224">
                <a:solidFill>
                  <a:srgbClr val="000000"/>
                </a:solidFill>
                <a:latin typeface="Roboto Bold"/>
                <a:ea typeface="Roboto Bold"/>
                <a:cs typeface="Roboto Bold"/>
                <a:sym typeface="Roboto Bold"/>
              </a:rPr>
              <a:t>Management</a:t>
            </a:r>
          </a:p>
        </p:txBody>
      </p:sp>
      <p:sp>
        <p:nvSpPr>
          <p:cNvPr id="9" name="TextBox 9"/>
          <p:cNvSpPr txBox="1"/>
          <p:nvPr/>
        </p:nvSpPr>
        <p:spPr>
          <a:xfrm>
            <a:off x="16653205" y="8745855"/>
            <a:ext cx="606095" cy="512445"/>
          </a:xfrm>
          <a:prstGeom prst="rect">
            <a:avLst/>
          </a:prstGeom>
        </p:spPr>
        <p:txBody>
          <a:bodyPr lIns="0" tIns="0" rIns="0" bIns="0" rtlCol="0" anchor="t">
            <a:spAutoFit/>
          </a:bodyPr>
          <a:lstStyle/>
          <a:p>
            <a:pPr algn="r">
              <a:lnSpc>
                <a:spcPts val="4320"/>
              </a:lnSpc>
            </a:pPr>
            <a:r>
              <a:rPr lang="en-US" sz="2400" b="1" spc="384">
                <a:solidFill>
                  <a:srgbClr val="FF5347"/>
                </a:solidFill>
                <a:latin typeface="Roboto Bold"/>
                <a:ea typeface="Roboto Bold"/>
                <a:cs typeface="Roboto Bold"/>
                <a:sym typeface="Roboto Bold"/>
              </a:rPr>
              <a:t>9</a:t>
            </a:r>
          </a:p>
        </p:txBody>
      </p:sp>
      <p:sp>
        <p:nvSpPr>
          <p:cNvPr id="10" name="TextBox 10"/>
          <p:cNvSpPr txBox="1"/>
          <p:nvPr/>
        </p:nvSpPr>
        <p:spPr>
          <a:xfrm>
            <a:off x="4800705" y="3809994"/>
            <a:ext cx="2569697" cy="415290"/>
          </a:xfrm>
          <a:prstGeom prst="rect">
            <a:avLst/>
          </a:prstGeom>
        </p:spPr>
        <p:txBody>
          <a:bodyPr lIns="0" tIns="0" rIns="0" bIns="0" rtlCol="0" anchor="t">
            <a:spAutoFit/>
          </a:bodyPr>
          <a:lstStyle/>
          <a:p>
            <a:pPr marL="0" lvl="0" indent="0" algn="ctr">
              <a:lnSpc>
                <a:spcPts val="3359"/>
              </a:lnSpc>
              <a:spcBef>
                <a:spcPct val="0"/>
              </a:spcBef>
            </a:pPr>
            <a:r>
              <a:rPr lang="en-US" sz="2400" b="1" spc="192">
                <a:solidFill>
                  <a:srgbClr val="FF8A80"/>
                </a:solidFill>
                <a:latin typeface="Roboto Bold"/>
                <a:ea typeface="Roboto Bold"/>
                <a:cs typeface="Roboto Bold"/>
                <a:sym typeface="Roboto Bold"/>
              </a:rPr>
              <a:t>AM</a:t>
            </a:r>
            <a:r>
              <a:rPr lang="en-US" sz="2400" b="1" u="none" strike="noStrike" spc="192">
                <a:solidFill>
                  <a:srgbClr val="FF8A80"/>
                </a:solidFill>
                <a:latin typeface="Roboto Bold"/>
                <a:ea typeface="Roboto Bold"/>
                <a:cs typeface="Roboto Bold"/>
                <a:sym typeface="Roboto Bold"/>
              </a:rPr>
              <a:t>ENORRHEA</a:t>
            </a:r>
          </a:p>
        </p:txBody>
      </p:sp>
      <p:sp>
        <p:nvSpPr>
          <p:cNvPr id="11" name="TextBox 11"/>
          <p:cNvSpPr txBox="1"/>
          <p:nvPr/>
        </p:nvSpPr>
        <p:spPr>
          <a:xfrm>
            <a:off x="10744095" y="3828428"/>
            <a:ext cx="2916702" cy="415290"/>
          </a:xfrm>
          <a:prstGeom prst="rect">
            <a:avLst/>
          </a:prstGeom>
        </p:spPr>
        <p:txBody>
          <a:bodyPr lIns="0" tIns="0" rIns="0" bIns="0" rtlCol="0" anchor="t">
            <a:spAutoFit/>
          </a:bodyPr>
          <a:lstStyle/>
          <a:p>
            <a:pPr marL="0" lvl="0" indent="0" algn="ctr">
              <a:lnSpc>
                <a:spcPts val="3359"/>
              </a:lnSpc>
              <a:spcBef>
                <a:spcPct val="0"/>
              </a:spcBef>
            </a:pPr>
            <a:r>
              <a:rPr lang="en-US" sz="2400" b="1" spc="192">
                <a:solidFill>
                  <a:srgbClr val="FF8A80"/>
                </a:solidFill>
                <a:latin typeface="Roboto Bold"/>
                <a:ea typeface="Roboto Bold"/>
                <a:cs typeface="Roboto Bold"/>
                <a:sym typeface="Roboto Bold"/>
              </a:rPr>
              <a:t>DYSMENORRHE</a:t>
            </a:r>
            <a:r>
              <a:rPr lang="en-US" sz="2400" b="1" u="none" strike="noStrike" spc="192">
                <a:solidFill>
                  <a:srgbClr val="FF8A80"/>
                </a:solidFill>
                <a:latin typeface="Roboto Bold"/>
                <a:ea typeface="Roboto Bold"/>
                <a:cs typeface="Roboto Bold"/>
                <a:sym typeface="Roboto Bold"/>
              </a:rPr>
              <a:t>A</a:t>
            </a:r>
          </a:p>
        </p:txBody>
      </p:sp>
      <p:sp>
        <p:nvSpPr>
          <p:cNvPr id="12" name="TextBox 12"/>
          <p:cNvSpPr txBox="1"/>
          <p:nvPr/>
        </p:nvSpPr>
        <p:spPr>
          <a:xfrm>
            <a:off x="4684732" y="7539358"/>
            <a:ext cx="2648912" cy="415290"/>
          </a:xfrm>
          <a:prstGeom prst="rect">
            <a:avLst/>
          </a:prstGeom>
        </p:spPr>
        <p:txBody>
          <a:bodyPr lIns="0" tIns="0" rIns="0" bIns="0" rtlCol="0" anchor="t">
            <a:spAutoFit/>
          </a:bodyPr>
          <a:lstStyle/>
          <a:p>
            <a:pPr marL="0" lvl="0" indent="0" algn="ctr">
              <a:lnSpc>
                <a:spcPts val="3359"/>
              </a:lnSpc>
              <a:spcBef>
                <a:spcPct val="0"/>
              </a:spcBef>
            </a:pPr>
            <a:r>
              <a:rPr lang="en-US" sz="2400" b="1" spc="192">
                <a:solidFill>
                  <a:srgbClr val="FF8A80"/>
                </a:solidFill>
                <a:latin typeface="Roboto Bold"/>
                <a:ea typeface="Roboto Bold"/>
                <a:cs typeface="Roboto Bold"/>
                <a:sym typeface="Roboto Bold"/>
              </a:rPr>
              <a:t>ME</a:t>
            </a:r>
            <a:r>
              <a:rPr lang="en-US" sz="2400" b="1" u="none" strike="noStrike" spc="192">
                <a:solidFill>
                  <a:srgbClr val="FF8A80"/>
                </a:solidFill>
                <a:latin typeface="Roboto Bold"/>
                <a:ea typeface="Roboto Bold"/>
                <a:cs typeface="Roboto Bold"/>
                <a:sym typeface="Roboto Bold"/>
              </a:rPr>
              <a:t>NORRHAGIA</a:t>
            </a:r>
          </a:p>
        </p:txBody>
      </p:sp>
      <p:sp>
        <p:nvSpPr>
          <p:cNvPr id="13" name="TextBox 13"/>
          <p:cNvSpPr txBox="1"/>
          <p:nvPr/>
        </p:nvSpPr>
        <p:spPr>
          <a:xfrm>
            <a:off x="10148326" y="7539358"/>
            <a:ext cx="4108240" cy="415290"/>
          </a:xfrm>
          <a:prstGeom prst="rect">
            <a:avLst/>
          </a:prstGeom>
        </p:spPr>
        <p:txBody>
          <a:bodyPr lIns="0" tIns="0" rIns="0" bIns="0" rtlCol="0" anchor="t">
            <a:spAutoFit/>
          </a:bodyPr>
          <a:lstStyle/>
          <a:p>
            <a:pPr marL="0" lvl="0" indent="0" algn="ctr">
              <a:lnSpc>
                <a:spcPts val="3359"/>
              </a:lnSpc>
              <a:spcBef>
                <a:spcPct val="0"/>
              </a:spcBef>
            </a:pPr>
            <a:r>
              <a:rPr lang="en-US" sz="2400" b="1" spc="192">
                <a:solidFill>
                  <a:srgbClr val="FF8A80"/>
                </a:solidFill>
                <a:latin typeface="Roboto Bold"/>
                <a:ea typeface="Roboto Bold"/>
                <a:cs typeface="Roboto Bold"/>
                <a:sym typeface="Roboto Bold"/>
              </a:rPr>
              <a:t>ME</a:t>
            </a:r>
            <a:r>
              <a:rPr lang="en-US" sz="2400" b="1" u="none" strike="noStrike" spc="192">
                <a:solidFill>
                  <a:srgbClr val="FF8A80"/>
                </a:solidFill>
                <a:latin typeface="Roboto Bold"/>
                <a:ea typeface="Roboto Bold"/>
                <a:cs typeface="Roboto Bold"/>
                <a:sym typeface="Roboto Bold"/>
              </a:rPr>
              <a:t>NOMETRORRHAGIA</a:t>
            </a:r>
          </a:p>
        </p:txBody>
      </p:sp>
      <p:sp>
        <p:nvSpPr>
          <p:cNvPr id="14" name="TextBox 14"/>
          <p:cNvSpPr txBox="1"/>
          <p:nvPr/>
        </p:nvSpPr>
        <p:spPr>
          <a:xfrm>
            <a:off x="4031434" y="4334500"/>
            <a:ext cx="4108240" cy="1253490"/>
          </a:xfrm>
          <a:prstGeom prst="rect">
            <a:avLst/>
          </a:prstGeom>
        </p:spPr>
        <p:txBody>
          <a:bodyPr lIns="0" tIns="0" rIns="0" bIns="0" rtlCol="0" anchor="t">
            <a:spAutoFit/>
          </a:bodyPr>
          <a:lstStyle/>
          <a:p>
            <a:pPr marL="0" lvl="0" indent="0" algn="ctr">
              <a:lnSpc>
                <a:spcPts val="3359"/>
              </a:lnSpc>
              <a:spcBef>
                <a:spcPct val="0"/>
              </a:spcBef>
            </a:pPr>
            <a:r>
              <a:rPr lang="en-US" sz="2400" spc="48">
                <a:solidFill>
                  <a:srgbClr val="000000"/>
                </a:solidFill>
                <a:latin typeface="Roboto"/>
                <a:ea typeface="Roboto"/>
                <a:cs typeface="Roboto"/>
                <a:sym typeface="Roboto"/>
              </a:rPr>
              <a:t>H</a:t>
            </a:r>
            <a:r>
              <a:rPr lang="en-US" sz="2400" u="none" strike="noStrike" spc="48">
                <a:solidFill>
                  <a:srgbClr val="000000"/>
                </a:solidFill>
                <a:latin typeface="Roboto"/>
                <a:ea typeface="Roboto"/>
                <a:cs typeface="Roboto"/>
                <a:sym typeface="Roboto"/>
              </a:rPr>
              <a:t>ormonal therapy </a:t>
            </a:r>
          </a:p>
          <a:p>
            <a:pPr algn="ctr">
              <a:lnSpc>
                <a:spcPts val="3359"/>
              </a:lnSpc>
            </a:pPr>
            <a:r>
              <a:rPr lang="en-US" sz="2400" u="none" strike="noStrike" spc="48">
                <a:solidFill>
                  <a:srgbClr val="000000"/>
                </a:solidFill>
                <a:latin typeface="Roboto"/>
                <a:ea typeface="Roboto"/>
                <a:cs typeface="Roboto"/>
                <a:sym typeface="Roboto"/>
              </a:rPr>
              <a:t>Lifestyle modification </a:t>
            </a:r>
          </a:p>
          <a:p>
            <a:pPr algn="ctr">
              <a:lnSpc>
                <a:spcPts val="3359"/>
              </a:lnSpc>
            </a:pPr>
            <a:r>
              <a:rPr lang="en-US" sz="2400" u="none" strike="noStrike" spc="48">
                <a:solidFill>
                  <a:srgbClr val="000000"/>
                </a:solidFill>
                <a:latin typeface="Roboto"/>
                <a:ea typeface="Roboto"/>
                <a:cs typeface="Roboto"/>
                <a:sym typeface="Roboto"/>
              </a:rPr>
              <a:t>Surgery</a:t>
            </a:r>
          </a:p>
        </p:txBody>
      </p:sp>
      <p:sp>
        <p:nvSpPr>
          <p:cNvPr id="15" name="TextBox 15"/>
          <p:cNvSpPr txBox="1"/>
          <p:nvPr/>
        </p:nvSpPr>
        <p:spPr>
          <a:xfrm>
            <a:off x="10148326" y="4352935"/>
            <a:ext cx="4108240" cy="1253490"/>
          </a:xfrm>
          <a:prstGeom prst="rect">
            <a:avLst/>
          </a:prstGeom>
        </p:spPr>
        <p:txBody>
          <a:bodyPr lIns="0" tIns="0" rIns="0" bIns="0" rtlCol="0" anchor="t">
            <a:spAutoFit/>
          </a:bodyPr>
          <a:lstStyle/>
          <a:p>
            <a:pPr marL="0" lvl="0" indent="0" algn="ctr">
              <a:lnSpc>
                <a:spcPts val="3359"/>
              </a:lnSpc>
              <a:spcBef>
                <a:spcPct val="0"/>
              </a:spcBef>
            </a:pPr>
            <a:r>
              <a:rPr lang="en-US" sz="2400" spc="48">
                <a:solidFill>
                  <a:srgbClr val="000000"/>
                </a:solidFill>
                <a:latin typeface="Roboto"/>
                <a:ea typeface="Roboto"/>
                <a:cs typeface="Roboto"/>
                <a:sym typeface="Roboto"/>
              </a:rPr>
              <a:t>A</a:t>
            </a:r>
            <a:r>
              <a:rPr lang="en-US" sz="2400" u="none" strike="noStrike" spc="48">
                <a:solidFill>
                  <a:srgbClr val="000000"/>
                </a:solidFill>
                <a:latin typeface="Roboto"/>
                <a:ea typeface="Roboto"/>
                <a:cs typeface="Roboto"/>
                <a:sym typeface="Roboto"/>
              </a:rPr>
              <a:t>nalgesics </a:t>
            </a:r>
          </a:p>
          <a:p>
            <a:pPr algn="ctr">
              <a:lnSpc>
                <a:spcPts val="3359"/>
              </a:lnSpc>
            </a:pPr>
            <a:r>
              <a:rPr lang="en-US" sz="2400" u="none" strike="noStrike" spc="48">
                <a:solidFill>
                  <a:srgbClr val="000000"/>
                </a:solidFill>
                <a:latin typeface="Roboto"/>
                <a:ea typeface="Roboto"/>
                <a:cs typeface="Roboto"/>
                <a:sym typeface="Roboto"/>
              </a:rPr>
              <a:t>Oral contraceptive pills </a:t>
            </a:r>
          </a:p>
          <a:p>
            <a:pPr algn="ctr">
              <a:lnSpc>
                <a:spcPts val="3359"/>
              </a:lnSpc>
            </a:pPr>
            <a:r>
              <a:rPr lang="en-US" sz="2400" u="none" strike="noStrike" spc="48">
                <a:solidFill>
                  <a:srgbClr val="000000"/>
                </a:solidFill>
                <a:latin typeface="Roboto"/>
                <a:ea typeface="Roboto"/>
                <a:cs typeface="Roboto"/>
                <a:sym typeface="Roboto"/>
              </a:rPr>
              <a:t>Surgery</a:t>
            </a:r>
          </a:p>
        </p:txBody>
      </p:sp>
      <p:sp>
        <p:nvSpPr>
          <p:cNvPr id="16" name="TextBox 16"/>
          <p:cNvSpPr txBox="1"/>
          <p:nvPr/>
        </p:nvSpPr>
        <p:spPr>
          <a:xfrm>
            <a:off x="4561090" y="8063865"/>
            <a:ext cx="3048927" cy="1253490"/>
          </a:xfrm>
          <a:prstGeom prst="rect">
            <a:avLst/>
          </a:prstGeom>
        </p:spPr>
        <p:txBody>
          <a:bodyPr lIns="0" tIns="0" rIns="0" bIns="0" rtlCol="0" anchor="t">
            <a:spAutoFit/>
          </a:bodyPr>
          <a:lstStyle/>
          <a:p>
            <a:pPr marL="0" lvl="0" indent="0" algn="ctr">
              <a:lnSpc>
                <a:spcPts val="3359"/>
              </a:lnSpc>
              <a:spcBef>
                <a:spcPct val="0"/>
              </a:spcBef>
            </a:pPr>
            <a:r>
              <a:rPr lang="en-US" sz="2400" spc="48">
                <a:solidFill>
                  <a:srgbClr val="000000"/>
                </a:solidFill>
                <a:latin typeface="Roboto"/>
                <a:ea typeface="Roboto"/>
                <a:cs typeface="Roboto"/>
                <a:sym typeface="Roboto"/>
              </a:rPr>
              <a:t>M</a:t>
            </a:r>
            <a:r>
              <a:rPr lang="en-US" sz="2400" u="none" strike="noStrike" spc="48">
                <a:solidFill>
                  <a:srgbClr val="000000"/>
                </a:solidFill>
                <a:latin typeface="Roboto"/>
                <a:ea typeface="Roboto"/>
                <a:cs typeface="Roboto"/>
                <a:sym typeface="Roboto"/>
              </a:rPr>
              <a:t>edications </a:t>
            </a:r>
          </a:p>
          <a:p>
            <a:pPr algn="ctr">
              <a:lnSpc>
                <a:spcPts val="3359"/>
              </a:lnSpc>
            </a:pPr>
            <a:r>
              <a:rPr lang="en-US" sz="2400" u="none" strike="noStrike" spc="48">
                <a:solidFill>
                  <a:srgbClr val="000000"/>
                </a:solidFill>
                <a:latin typeface="Roboto"/>
                <a:ea typeface="Roboto"/>
                <a:cs typeface="Roboto"/>
                <a:sym typeface="Roboto"/>
              </a:rPr>
              <a:t>Endometrial ablation </a:t>
            </a:r>
          </a:p>
          <a:p>
            <a:pPr algn="ctr">
              <a:lnSpc>
                <a:spcPts val="3359"/>
              </a:lnSpc>
            </a:pPr>
            <a:r>
              <a:rPr lang="en-US" sz="2400" u="none" strike="noStrike" spc="48">
                <a:solidFill>
                  <a:srgbClr val="000000"/>
                </a:solidFill>
                <a:latin typeface="Roboto"/>
                <a:ea typeface="Roboto"/>
                <a:cs typeface="Roboto"/>
                <a:sym typeface="Roboto"/>
              </a:rPr>
              <a:t>Hysterectomy </a:t>
            </a:r>
          </a:p>
        </p:txBody>
      </p:sp>
      <p:sp>
        <p:nvSpPr>
          <p:cNvPr id="17" name="TextBox 17"/>
          <p:cNvSpPr txBox="1"/>
          <p:nvPr/>
        </p:nvSpPr>
        <p:spPr>
          <a:xfrm>
            <a:off x="10263708" y="8063865"/>
            <a:ext cx="3877477" cy="1253490"/>
          </a:xfrm>
          <a:prstGeom prst="rect">
            <a:avLst/>
          </a:prstGeom>
        </p:spPr>
        <p:txBody>
          <a:bodyPr lIns="0" tIns="0" rIns="0" bIns="0" rtlCol="0" anchor="t">
            <a:spAutoFit/>
          </a:bodyPr>
          <a:lstStyle/>
          <a:p>
            <a:pPr algn="ctr">
              <a:lnSpc>
                <a:spcPts val="3359"/>
              </a:lnSpc>
            </a:pPr>
            <a:r>
              <a:rPr lang="en-US" sz="2400" spc="48">
                <a:solidFill>
                  <a:srgbClr val="000000"/>
                </a:solidFill>
                <a:latin typeface="Roboto"/>
                <a:ea typeface="Roboto"/>
                <a:cs typeface="Roboto"/>
                <a:sym typeface="Roboto"/>
              </a:rPr>
              <a:t>Hormona</a:t>
            </a:r>
            <a:r>
              <a:rPr lang="en-US" sz="2400" u="none" strike="noStrike" spc="48">
                <a:solidFill>
                  <a:srgbClr val="000000"/>
                </a:solidFill>
                <a:latin typeface="Roboto"/>
                <a:ea typeface="Roboto"/>
                <a:cs typeface="Roboto"/>
                <a:sym typeface="Roboto"/>
              </a:rPr>
              <a:t>l therapy </a:t>
            </a:r>
          </a:p>
          <a:p>
            <a:pPr algn="ctr">
              <a:lnSpc>
                <a:spcPts val="3359"/>
              </a:lnSpc>
            </a:pPr>
            <a:r>
              <a:rPr lang="en-US" sz="2400" u="none" strike="noStrike" spc="48">
                <a:solidFill>
                  <a:srgbClr val="000000"/>
                </a:solidFill>
                <a:latin typeface="Roboto"/>
                <a:ea typeface="Roboto"/>
                <a:cs typeface="Roboto"/>
                <a:sym typeface="Roboto"/>
              </a:rPr>
              <a:t>Curettage </a:t>
            </a:r>
          </a:p>
          <a:p>
            <a:pPr algn="ctr">
              <a:lnSpc>
                <a:spcPts val="3359"/>
              </a:lnSpc>
            </a:pPr>
            <a:r>
              <a:rPr lang="en-US" sz="2400" u="none" strike="noStrike" spc="48">
                <a:solidFill>
                  <a:srgbClr val="000000"/>
                </a:solidFill>
                <a:latin typeface="Roboto"/>
                <a:ea typeface="Roboto"/>
                <a:cs typeface="Roboto"/>
                <a:sym typeface="Roboto"/>
              </a:rPr>
              <a:t>Hysterectomy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1246</Words>
  <Application>Microsoft Office PowerPoint</Application>
  <PresentationFormat>Custom</PresentationFormat>
  <Paragraphs>156</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Roboto Bold</vt:lpstr>
      <vt:lpstr>Calibri</vt:lpstr>
      <vt:lpstr>Arial</vt:lpstr>
      <vt:lpstr>Roboto</vt:lpstr>
      <vt:lpstr>PT Serif Bold</vt:lpstr>
      <vt:lpstr>PT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Menstrual Disorder</dc:title>
  <cp:lastModifiedBy>Farah A</cp:lastModifiedBy>
  <cp:revision>2</cp:revision>
  <dcterms:created xsi:type="dcterms:W3CDTF">2006-08-16T00:00:00Z</dcterms:created>
  <dcterms:modified xsi:type="dcterms:W3CDTF">2026-03-25T03:35:46Z</dcterms:modified>
  <dc:identifier>DAHE6jwCfCE</dc:identifier>
</cp:coreProperties>
</file>