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73" r:id="rId4"/>
    <p:sldId id="275" r:id="rId5"/>
    <p:sldId id="272" r:id="rId6"/>
    <p:sldId id="274" r:id="rId7"/>
    <p:sldId id="266" r:id="rId8"/>
    <p:sldId id="276" r:id="rId9"/>
    <p:sldId id="271" r:id="rId10"/>
    <p:sldId id="267" r:id="rId11"/>
    <p:sldId id="269" r:id="rId12"/>
    <p:sldId id="268" r:id="rId13"/>
    <p:sldId id="270" r:id="rId14"/>
    <p:sldId id="264" r:id="rId15"/>
    <p:sldId id="260" r:id="rId16"/>
    <p:sldId id="261" r:id="rId17"/>
    <p:sldId id="262" r:id="rId18"/>
    <p:sldId id="263" r:id="rId19"/>
    <p:sldId id="25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who.int/publications/i/item/B09599" TargetMode="External"/><Relationship Id="rId7" Type="http://schemas.openxmlformats.org/officeDocument/2006/relationships/hyperlink" Target="https://www.ncbi.nlm.nih.gov/books/NBK620413/" TargetMode="External"/><Relationship Id="rId12" Type="http://schemas.openxmlformats.org/officeDocument/2006/relationships/image" Target="../media/image6.svg"/><Relationship Id="rId2" Type="http://schemas.openxmlformats.org/officeDocument/2006/relationships/hyperlink" Target="https://www.who.int/publications/i/item/97892401157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teams/sexual-and-reproductive-health-and-research-(srh)/areas-of-work/fertility-care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who.int/health-topics/infertility" TargetMode="External"/><Relationship Id="rId10" Type="http://schemas.openxmlformats.org/officeDocument/2006/relationships/image" Target="../media/image2.svg"/><Relationship Id="rId4" Type="http://schemas.openxmlformats.org/officeDocument/2006/relationships/hyperlink" Target="https://www.who.int/news-room/fact-sheets/detail/infertility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2585" y="1176688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Laboratorium</a:t>
            </a:r>
            <a:r>
              <a:rPr lang="en-US" dirty="0"/>
              <a:t> and Radiology test for Reproductive Health diagnostic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191265"/>
            <a:ext cx="8915399" cy="112628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Yanti</a:t>
            </a:r>
            <a:r>
              <a:rPr lang="en-US" dirty="0" smtClean="0"/>
              <a:t> </a:t>
            </a:r>
            <a:r>
              <a:rPr lang="en-US" dirty="0" err="1" smtClean="0"/>
              <a:t>Hermayanti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29" y="5287517"/>
            <a:ext cx="1456567" cy="1441628"/>
          </a:xfrm>
          <a:prstGeom prst="rect">
            <a:avLst/>
          </a:prstGeom>
        </p:spPr>
      </p:pic>
      <p:sp>
        <p:nvSpPr>
          <p:cNvPr id="5" name="Freeform 2"/>
          <p:cNvSpPr/>
          <p:nvPr/>
        </p:nvSpPr>
        <p:spPr>
          <a:xfrm>
            <a:off x="10163596" y="5876821"/>
            <a:ext cx="2028404" cy="869903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5"/>
          <p:cNvSpPr/>
          <p:nvPr/>
        </p:nvSpPr>
        <p:spPr>
          <a:xfrm>
            <a:off x="10697671" y="-32369"/>
            <a:ext cx="1381474" cy="1138765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0"/>
                </a:moveTo>
                <a:lnTo>
                  <a:pt x="4903436" y="0"/>
                </a:lnTo>
                <a:lnTo>
                  <a:pt x="4903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8534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Radiology / Imaging Examinations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A. Ultrasound (USG)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b="1" dirty="0" smtClean="0"/>
              <a:t>Steps</a:t>
            </a:r>
            <a:r>
              <a:rPr lang="en-US" b="1" dirty="0"/>
              <a:t>:</a:t>
            </a:r>
          </a:p>
          <a:p>
            <a:pPr lvl="0"/>
            <a:r>
              <a:rPr lang="en-US" dirty="0"/>
              <a:t>Patient lies down </a:t>
            </a:r>
          </a:p>
          <a:p>
            <a:pPr lvl="0"/>
            <a:r>
              <a:rPr lang="en-US" dirty="0"/>
              <a:t>Gel is applied to the examination area </a:t>
            </a:r>
          </a:p>
          <a:p>
            <a:pPr lvl="0"/>
            <a:r>
              <a:rPr lang="en-US" dirty="0"/>
              <a:t>A probe is used to visualize reproductive organs 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b="1" dirty="0" smtClean="0"/>
              <a:t>Types</a:t>
            </a:r>
            <a:r>
              <a:rPr lang="en-US" b="1" dirty="0"/>
              <a:t>:</a:t>
            </a:r>
          </a:p>
          <a:p>
            <a:pPr lvl="0"/>
            <a:r>
              <a:rPr lang="en-US" dirty="0"/>
              <a:t>Abdominal ultrasound </a:t>
            </a:r>
          </a:p>
          <a:p>
            <a:pPr lvl="0"/>
            <a:r>
              <a:rPr lang="en-US" dirty="0"/>
              <a:t>Transvaginal ultrasound </a:t>
            </a:r>
          </a:p>
          <a:p>
            <a:pPr lvl="0"/>
            <a:r>
              <a:rPr lang="en-US" dirty="0"/>
              <a:t>Testicular ultrasound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B. </a:t>
            </a:r>
            <a:r>
              <a:rPr lang="en-US" b="1" dirty="0" err="1"/>
              <a:t>Hysterosalpingography</a:t>
            </a:r>
            <a:r>
              <a:rPr lang="en-US" b="1" dirty="0"/>
              <a:t> (HSG)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    Steps</a:t>
            </a:r>
            <a:r>
              <a:rPr lang="en-US" b="1" dirty="0"/>
              <a:t>:</a:t>
            </a:r>
          </a:p>
          <a:p>
            <a:pPr lvl="0"/>
            <a:r>
              <a:rPr lang="en-US" dirty="0"/>
              <a:t>Patient is placed in a lithotomy position </a:t>
            </a:r>
          </a:p>
          <a:p>
            <a:pPr lvl="0"/>
            <a:r>
              <a:rPr lang="en-US" dirty="0"/>
              <a:t>A catheter is inserted into the cervix </a:t>
            </a:r>
          </a:p>
          <a:p>
            <a:pPr lvl="0"/>
            <a:r>
              <a:rPr lang="en-US" dirty="0"/>
              <a:t>Contrast dye is injected into the uterus </a:t>
            </a:r>
          </a:p>
          <a:p>
            <a:pPr lvl="0"/>
            <a:r>
              <a:rPr lang="en-US" dirty="0"/>
              <a:t>X-ray images are taken to assess the uterus and fallopian tubes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b="1" dirty="0" smtClean="0"/>
              <a:t>Purpose</a:t>
            </a:r>
            <a:r>
              <a:rPr lang="en-US" b="1" dirty="0"/>
              <a:t>:</a:t>
            </a:r>
          </a:p>
          <a:p>
            <a:pPr lvl="0"/>
            <a:r>
              <a:rPr lang="en-US" dirty="0"/>
              <a:t>Detect tubal blockage </a:t>
            </a:r>
          </a:p>
          <a:p>
            <a:pPr lvl="0"/>
            <a:r>
              <a:rPr lang="en-US" dirty="0"/>
              <a:t>Evaluate uterine abnormalities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29" y="4590968"/>
            <a:ext cx="2160334" cy="2138177"/>
          </a:xfrm>
          <a:prstGeom prst="rect">
            <a:avLst/>
          </a:prstGeom>
        </p:spPr>
      </p:pic>
      <p:sp>
        <p:nvSpPr>
          <p:cNvPr id="6" name="Freeform 2"/>
          <p:cNvSpPr/>
          <p:nvPr/>
        </p:nvSpPr>
        <p:spPr>
          <a:xfrm>
            <a:off x="10163596" y="5876821"/>
            <a:ext cx="2028404" cy="869903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/>
          <p:cNvSpPr/>
          <p:nvPr/>
        </p:nvSpPr>
        <p:spPr>
          <a:xfrm>
            <a:off x="10697671" y="-32369"/>
            <a:ext cx="1381474" cy="1138765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0"/>
                </a:moveTo>
                <a:lnTo>
                  <a:pt x="4903436" y="0"/>
                </a:lnTo>
                <a:lnTo>
                  <a:pt x="4903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3436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078" y="1973180"/>
            <a:ext cx="3225108" cy="4265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0" y="1973179"/>
            <a:ext cx="3182893" cy="4265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563" y="1973179"/>
            <a:ext cx="3068441" cy="4333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29" y="4590968"/>
            <a:ext cx="2160334" cy="2138177"/>
          </a:xfrm>
          <a:prstGeom prst="rect">
            <a:avLst/>
          </a:prstGeom>
        </p:spPr>
      </p:pic>
      <p:sp>
        <p:nvSpPr>
          <p:cNvPr id="10" name="Freeform 5"/>
          <p:cNvSpPr/>
          <p:nvPr/>
        </p:nvSpPr>
        <p:spPr>
          <a:xfrm>
            <a:off x="10697671" y="-32369"/>
            <a:ext cx="1381474" cy="1138765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0"/>
                </a:moveTo>
                <a:lnTo>
                  <a:pt x="4903436" y="0"/>
                </a:lnTo>
                <a:lnTo>
                  <a:pt x="4903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9486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Radiology / Imaging Examinations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C. Pelvic </a:t>
            </a:r>
            <a:r>
              <a:rPr lang="en-US" b="1" dirty="0" smtClean="0"/>
              <a:t>MRI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     Steps:</a:t>
            </a:r>
          </a:p>
          <a:p>
            <a:pPr lvl="0"/>
            <a:r>
              <a:rPr lang="en-US" dirty="0" smtClean="0"/>
              <a:t>Patient </a:t>
            </a:r>
            <a:r>
              <a:rPr lang="en-US" dirty="0"/>
              <a:t>lies inside the MRI machine </a:t>
            </a:r>
          </a:p>
          <a:p>
            <a:pPr lvl="0"/>
            <a:r>
              <a:rPr lang="en-US" dirty="0"/>
              <a:t>Metal objects must be removed </a:t>
            </a:r>
          </a:p>
          <a:p>
            <a:pPr lvl="0"/>
            <a:r>
              <a:rPr lang="en-US" dirty="0"/>
              <a:t>Detailed imaging of reproductive organs is performed 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b="1" dirty="0" smtClean="0"/>
              <a:t>Used </a:t>
            </a:r>
            <a:r>
              <a:rPr lang="en-US" b="1" dirty="0"/>
              <a:t>for:</a:t>
            </a:r>
          </a:p>
          <a:p>
            <a:pPr lvl="0"/>
            <a:r>
              <a:rPr lang="en-US" dirty="0"/>
              <a:t>Endometriosis </a:t>
            </a:r>
          </a:p>
          <a:p>
            <a:pPr lvl="0"/>
            <a:r>
              <a:rPr lang="en-US" dirty="0"/>
              <a:t>Tumors or cysts </a:t>
            </a:r>
          </a:p>
          <a:p>
            <a:pPr lvl="0"/>
            <a:r>
              <a:rPr lang="en-US" dirty="0"/>
              <a:t>Congenital abnormalities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D. Hysteroscopy / Laparoscopy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b="1" dirty="0" smtClean="0"/>
              <a:t>Steps</a:t>
            </a:r>
            <a:r>
              <a:rPr lang="en-US" b="1" dirty="0"/>
              <a:t>:</a:t>
            </a:r>
          </a:p>
          <a:p>
            <a:pPr lvl="0"/>
            <a:r>
              <a:rPr lang="en-US" dirty="0"/>
              <a:t>Performed in an operating room </a:t>
            </a:r>
          </a:p>
          <a:p>
            <a:pPr lvl="0"/>
            <a:r>
              <a:rPr lang="en-US" dirty="0"/>
              <a:t>A small camera is inserted into the uterus or abdomen 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b="1" dirty="0" smtClean="0"/>
              <a:t>Purpose</a:t>
            </a:r>
            <a:r>
              <a:rPr lang="en-US" b="1" dirty="0"/>
              <a:t>:</a:t>
            </a:r>
          </a:p>
          <a:p>
            <a:pPr lvl="0"/>
            <a:r>
              <a:rPr lang="en-US" dirty="0"/>
              <a:t>Diagnose endometriosis </a:t>
            </a:r>
          </a:p>
          <a:p>
            <a:pPr lvl="0"/>
            <a:r>
              <a:rPr lang="en-US" dirty="0"/>
              <a:t>Detect fibroids </a:t>
            </a:r>
          </a:p>
          <a:p>
            <a:pPr lvl="0"/>
            <a:r>
              <a:rPr lang="en-US" dirty="0"/>
              <a:t>Identify adhesions or structural abnormalities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29" y="4590968"/>
            <a:ext cx="2160334" cy="2138177"/>
          </a:xfrm>
          <a:prstGeom prst="rect">
            <a:avLst/>
          </a:prstGeom>
        </p:spPr>
      </p:pic>
      <p:sp>
        <p:nvSpPr>
          <p:cNvPr id="6" name="Freeform 2"/>
          <p:cNvSpPr/>
          <p:nvPr/>
        </p:nvSpPr>
        <p:spPr>
          <a:xfrm>
            <a:off x="10163596" y="5876821"/>
            <a:ext cx="2028404" cy="869903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/>
          <p:cNvSpPr/>
          <p:nvPr/>
        </p:nvSpPr>
        <p:spPr>
          <a:xfrm>
            <a:off x="10697671" y="-32369"/>
            <a:ext cx="1381474" cy="1138765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0"/>
                </a:moveTo>
                <a:lnTo>
                  <a:pt x="4903436" y="0"/>
                </a:lnTo>
                <a:lnTo>
                  <a:pt x="4903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580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7506" y="1905000"/>
            <a:ext cx="5009893" cy="399884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8414" y="1905000"/>
            <a:ext cx="4571530" cy="39988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32547" y="5380624"/>
            <a:ext cx="195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Pelvic MRI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29" y="5271869"/>
            <a:ext cx="1472377" cy="1457276"/>
          </a:xfrm>
          <a:prstGeom prst="rect">
            <a:avLst/>
          </a:prstGeom>
        </p:spPr>
      </p:pic>
      <p:sp>
        <p:nvSpPr>
          <p:cNvPr id="9" name="Freeform 5"/>
          <p:cNvSpPr/>
          <p:nvPr/>
        </p:nvSpPr>
        <p:spPr>
          <a:xfrm>
            <a:off x="10697671" y="-32369"/>
            <a:ext cx="1381474" cy="1138765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0"/>
                </a:moveTo>
                <a:lnTo>
                  <a:pt x="4903436" y="0"/>
                </a:lnTo>
                <a:lnTo>
                  <a:pt x="4903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1463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177" y="109574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Final Step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464" y="2643739"/>
            <a:ext cx="8915400" cy="1986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Results are interpreted by a doctor </a:t>
            </a:r>
            <a:br>
              <a:rPr lang="en-US" sz="2800" dirty="0"/>
            </a:br>
            <a:r>
              <a:rPr lang="en-US" sz="2800" dirty="0"/>
              <a:t>Diagnosis is established </a:t>
            </a:r>
            <a:br>
              <a:rPr lang="en-US" sz="2800" dirty="0"/>
            </a:br>
            <a:r>
              <a:rPr lang="en-US" sz="2800" dirty="0"/>
              <a:t>Treatment or follow-up plan is determined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70" y="4629752"/>
            <a:ext cx="2164268" cy="2139881"/>
          </a:xfrm>
          <a:prstGeom prst="rect">
            <a:avLst/>
          </a:prstGeom>
        </p:spPr>
      </p:pic>
      <p:sp>
        <p:nvSpPr>
          <p:cNvPr id="5" name="Freeform 2"/>
          <p:cNvSpPr/>
          <p:nvPr/>
        </p:nvSpPr>
        <p:spPr>
          <a:xfrm>
            <a:off x="10163596" y="5876821"/>
            <a:ext cx="2028404" cy="869903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5"/>
          <p:cNvSpPr/>
          <p:nvPr/>
        </p:nvSpPr>
        <p:spPr>
          <a:xfrm>
            <a:off x="10697671" y="-32369"/>
            <a:ext cx="1381474" cy="1138765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0"/>
                </a:moveTo>
                <a:lnTo>
                  <a:pt x="4903436" y="0"/>
                </a:lnTo>
                <a:lnTo>
                  <a:pt x="4903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77791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to Manage and Reduce Risks of Reproductive Health Examinations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1. After Blood Collection</a:t>
            </a:r>
            <a:endParaRPr lang="en-US" dirty="0"/>
          </a:p>
          <a:p>
            <a:pPr lvl="0"/>
            <a:r>
              <a:rPr lang="en-US" dirty="0" smtClean="0"/>
              <a:t>Apply </a:t>
            </a:r>
            <a:r>
              <a:rPr lang="en-US" dirty="0"/>
              <a:t>pressure on the puncture site for a few minutes </a:t>
            </a:r>
          </a:p>
          <a:p>
            <a:pPr lvl="0"/>
            <a:r>
              <a:rPr lang="en-US" dirty="0"/>
              <a:t>Use a cold compress if bruising occurs </a:t>
            </a:r>
          </a:p>
          <a:p>
            <a:pPr lvl="0"/>
            <a:r>
              <a:rPr lang="en-US" dirty="0"/>
              <a:t>Drink enough fluids </a:t>
            </a:r>
          </a:p>
          <a:p>
            <a:pPr lvl="0"/>
            <a:r>
              <a:rPr lang="en-US" dirty="0"/>
              <a:t>Rest if you feel dizzy or weak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2. After Pap Smear / Cervical Swab</a:t>
            </a:r>
            <a:endParaRPr lang="en-US" dirty="0"/>
          </a:p>
          <a:p>
            <a:pPr lvl="0"/>
            <a:r>
              <a:rPr lang="en-US" dirty="0"/>
              <a:t>Use a sanitary pad if light spotting occurs </a:t>
            </a:r>
          </a:p>
          <a:p>
            <a:pPr lvl="0"/>
            <a:r>
              <a:rPr lang="en-US" dirty="0"/>
              <a:t>Avoid sexual intercourse temporarily if advised by a doctor </a:t>
            </a:r>
          </a:p>
          <a:p>
            <a:pPr lvl="0"/>
            <a:r>
              <a:rPr lang="en-US" dirty="0"/>
              <a:t>Take mild pain relievers if needed (as recommended) </a:t>
            </a:r>
            <a:endParaRPr lang="en-US" dirty="0" smtClean="0"/>
          </a:p>
          <a:p>
            <a:r>
              <a:rPr lang="en-US" dirty="0"/>
              <a:t>Seek medical care if:</a:t>
            </a:r>
          </a:p>
          <a:p>
            <a:pPr marL="0" lvl="0" indent="0">
              <a:buNone/>
            </a:pPr>
            <a:r>
              <a:rPr lang="en-US" dirty="0" smtClean="0"/>
              <a:t>     Heavy </a:t>
            </a:r>
            <a:r>
              <a:rPr lang="en-US" dirty="0"/>
              <a:t>bleeding occurs </a:t>
            </a:r>
          </a:p>
          <a:p>
            <a:pPr marL="0" lvl="0" indent="0">
              <a:buNone/>
            </a:pPr>
            <a:r>
              <a:rPr lang="en-US" dirty="0" smtClean="0"/>
              <a:t>     Severe </a:t>
            </a:r>
            <a:r>
              <a:rPr lang="en-US" dirty="0"/>
              <a:t>pain develops </a:t>
            </a:r>
          </a:p>
          <a:p>
            <a:pPr marL="0" indent="0">
              <a:buNone/>
            </a:pPr>
            <a:r>
              <a:rPr lang="en-US" dirty="0" smtClean="0"/>
              <a:t>     Fever </a:t>
            </a:r>
            <a:r>
              <a:rPr lang="en-US" dirty="0"/>
              <a:t>appears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09" y="4718119"/>
            <a:ext cx="2164268" cy="2139881"/>
          </a:xfrm>
          <a:prstGeom prst="rect">
            <a:avLst/>
          </a:prstGeom>
        </p:spPr>
      </p:pic>
      <p:sp>
        <p:nvSpPr>
          <p:cNvPr id="6" name="Freeform 2"/>
          <p:cNvSpPr/>
          <p:nvPr/>
        </p:nvSpPr>
        <p:spPr>
          <a:xfrm>
            <a:off x="10163596" y="5876821"/>
            <a:ext cx="2028404" cy="869903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/>
          <p:cNvSpPr/>
          <p:nvPr/>
        </p:nvSpPr>
        <p:spPr>
          <a:xfrm>
            <a:off x="10697671" y="-32369"/>
            <a:ext cx="1381474" cy="1138765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0"/>
                </a:moveTo>
                <a:lnTo>
                  <a:pt x="4903436" y="0"/>
                </a:lnTo>
                <a:lnTo>
                  <a:pt x="4903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087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to Manage and Reduce Risks of Reproductive Health Examinations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3. After Transvaginal Ultrasound</a:t>
            </a:r>
            <a:endParaRPr lang="en-US" dirty="0"/>
          </a:p>
          <a:p>
            <a:pPr lvl="0"/>
            <a:r>
              <a:rPr lang="en-US" dirty="0"/>
              <a:t>Stay relaxed during the procedure </a:t>
            </a:r>
          </a:p>
          <a:p>
            <a:pPr lvl="0"/>
            <a:r>
              <a:rPr lang="en-US" dirty="0"/>
              <a:t>Practice slow breathing to reduce discomfort </a:t>
            </a:r>
          </a:p>
          <a:p>
            <a:pPr lvl="0"/>
            <a:r>
              <a:rPr lang="en-US" dirty="0"/>
              <a:t>Rest if mild cramping occurs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4. After </a:t>
            </a:r>
            <a:r>
              <a:rPr lang="en-US" b="1" dirty="0" err="1"/>
              <a:t>Hysterosalpingography</a:t>
            </a:r>
            <a:r>
              <a:rPr lang="en-US" b="1" dirty="0"/>
              <a:t> (HSG)</a:t>
            </a:r>
            <a:endParaRPr lang="en-US" dirty="0"/>
          </a:p>
          <a:p>
            <a:pPr lvl="0"/>
            <a:r>
              <a:rPr lang="en-US" dirty="0"/>
              <a:t>Take prescribed pain medication </a:t>
            </a:r>
          </a:p>
          <a:p>
            <a:pPr lvl="0"/>
            <a:r>
              <a:rPr lang="en-US" dirty="0"/>
              <a:t>Use sanitary pads for light discharge or spotting </a:t>
            </a:r>
          </a:p>
          <a:p>
            <a:pPr lvl="0"/>
            <a:r>
              <a:rPr lang="en-US" dirty="0"/>
              <a:t>Avoid heavy physical activity for a short period </a:t>
            </a:r>
          </a:p>
          <a:p>
            <a:pPr lvl="0"/>
            <a:r>
              <a:rPr lang="en-US" dirty="0"/>
              <a:t>Drink plenty of water </a:t>
            </a:r>
            <a:endParaRPr lang="en-US" dirty="0" smtClean="0"/>
          </a:p>
          <a:p>
            <a:r>
              <a:rPr lang="en-US" dirty="0"/>
              <a:t>Seek medical attention if:</a:t>
            </a:r>
          </a:p>
          <a:p>
            <a:pPr marL="0" lvl="0" indent="0">
              <a:buNone/>
            </a:pPr>
            <a:r>
              <a:rPr lang="en-US" dirty="0" smtClean="0"/>
              <a:t>      Fever </a:t>
            </a:r>
            <a:r>
              <a:rPr lang="en-US" dirty="0"/>
              <a:t>develops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      Severe </a:t>
            </a:r>
            <a:r>
              <a:rPr lang="en-US" dirty="0"/>
              <a:t>abdominal pain occurs </a:t>
            </a:r>
          </a:p>
          <a:p>
            <a:pPr marL="0" lvl="0" indent="0">
              <a:buNone/>
            </a:pPr>
            <a:r>
              <a:rPr lang="en-US" dirty="0" smtClean="0"/>
              <a:t>      Foul-smelling </a:t>
            </a:r>
            <a:r>
              <a:rPr lang="en-US" dirty="0"/>
              <a:t>discharge or heavy </a:t>
            </a:r>
            <a:r>
              <a:rPr lang="en-US" dirty="0" smtClean="0"/>
              <a:t> 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bleeding </a:t>
            </a:r>
            <a:r>
              <a:rPr lang="en-US" dirty="0"/>
              <a:t>appears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81" y="4584370"/>
            <a:ext cx="2164268" cy="2139881"/>
          </a:xfrm>
          <a:prstGeom prst="rect">
            <a:avLst/>
          </a:prstGeom>
        </p:spPr>
      </p:pic>
      <p:sp>
        <p:nvSpPr>
          <p:cNvPr id="6" name="Freeform 2"/>
          <p:cNvSpPr/>
          <p:nvPr/>
        </p:nvSpPr>
        <p:spPr>
          <a:xfrm>
            <a:off x="10163596" y="5876821"/>
            <a:ext cx="2028404" cy="869903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/>
          <p:cNvSpPr/>
          <p:nvPr/>
        </p:nvSpPr>
        <p:spPr>
          <a:xfrm>
            <a:off x="10810526" y="0"/>
            <a:ext cx="1381474" cy="1138765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0"/>
                </a:moveTo>
                <a:lnTo>
                  <a:pt x="4903436" y="0"/>
                </a:lnTo>
                <a:lnTo>
                  <a:pt x="4903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54734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Manage and Reduce Risks of Reproductive Health Examinations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2887563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5. After </a:t>
            </a:r>
            <a:r>
              <a:rPr lang="en-US" b="1" dirty="0"/>
              <a:t>MRI or CT Scan with Contrast</a:t>
            </a:r>
            <a:endParaRPr lang="en-US" dirty="0"/>
          </a:p>
          <a:p>
            <a:pPr lvl="0"/>
            <a:r>
              <a:rPr lang="en-US" dirty="0"/>
              <a:t>Drink plenty of water to help flush out contrast material </a:t>
            </a:r>
          </a:p>
          <a:p>
            <a:pPr lvl="0"/>
            <a:r>
              <a:rPr lang="en-US" dirty="0"/>
              <a:t>Monitor for allergic reactions (rash, itching, or shortness of breath) </a:t>
            </a:r>
          </a:p>
          <a:p>
            <a:pPr lvl="0"/>
            <a:r>
              <a:rPr lang="en-US" dirty="0"/>
              <a:t>Inform your doctor immediately if symptoms appear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8905" y="2126222"/>
            <a:ext cx="5825706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6. After Hysteroscopy / Laparoscopy</a:t>
            </a:r>
            <a:endParaRPr lang="en-US" dirty="0"/>
          </a:p>
          <a:p>
            <a:pPr lvl="0"/>
            <a:r>
              <a:rPr lang="en-US" dirty="0"/>
              <a:t>Get adequate rest </a:t>
            </a:r>
          </a:p>
          <a:p>
            <a:pPr lvl="0"/>
            <a:r>
              <a:rPr lang="en-US" dirty="0"/>
              <a:t>Follow wound care instructions properly </a:t>
            </a:r>
          </a:p>
          <a:p>
            <a:pPr lvl="0"/>
            <a:r>
              <a:rPr lang="en-US" dirty="0"/>
              <a:t>Take prescribed medications regularly </a:t>
            </a:r>
          </a:p>
          <a:p>
            <a:pPr lvl="0"/>
            <a:r>
              <a:rPr lang="en-US" dirty="0"/>
              <a:t>Avoid strenuous activities until recovery </a:t>
            </a:r>
          </a:p>
          <a:p>
            <a:r>
              <a:rPr lang="en-US" dirty="0"/>
              <a:t>Seek urgent care if:</a:t>
            </a:r>
          </a:p>
          <a:p>
            <a:pPr marL="0" lvl="0" indent="0">
              <a:buNone/>
            </a:pPr>
            <a:r>
              <a:rPr lang="en-US" dirty="0" smtClean="0"/>
              <a:t>     Wound </a:t>
            </a:r>
            <a:r>
              <a:rPr lang="en-US" dirty="0"/>
              <a:t>becomes red, swollen, or pus appears </a:t>
            </a:r>
          </a:p>
          <a:p>
            <a:pPr marL="0" lvl="0" indent="0">
              <a:buNone/>
            </a:pPr>
            <a:r>
              <a:rPr lang="en-US" dirty="0" smtClean="0"/>
              <a:t>     High </a:t>
            </a:r>
            <a:r>
              <a:rPr lang="en-US" dirty="0"/>
              <a:t>fever develops </a:t>
            </a:r>
          </a:p>
          <a:p>
            <a:pPr marL="0" indent="0">
              <a:buNone/>
            </a:pPr>
            <a:r>
              <a:rPr lang="en-US" dirty="0" smtClean="0"/>
              <a:t>     Severe </a:t>
            </a:r>
            <a:r>
              <a:rPr lang="en-US" dirty="0"/>
              <a:t>pain or heavy bleeding occurs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8" y="4855221"/>
            <a:ext cx="1945563" cy="1923640"/>
          </a:xfrm>
          <a:prstGeom prst="rect">
            <a:avLst/>
          </a:prstGeom>
        </p:spPr>
      </p:pic>
      <p:sp>
        <p:nvSpPr>
          <p:cNvPr id="6" name="Freeform 2"/>
          <p:cNvSpPr/>
          <p:nvPr/>
        </p:nvSpPr>
        <p:spPr>
          <a:xfrm>
            <a:off x="10163596" y="5876821"/>
            <a:ext cx="2028404" cy="869903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/>
          <p:cNvSpPr/>
          <p:nvPr/>
        </p:nvSpPr>
        <p:spPr>
          <a:xfrm>
            <a:off x="10883787" y="-32368"/>
            <a:ext cx="1195357" cy="1084334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0"/>
                </a:moveTo>
                <a:lnTo>
                  <a:pt x="4903436" y="0"/>
                </a:lnTo>
                <a:lnTo>
                  <a:pt x="4903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8165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Prevention Tips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1" y="2133600"/>
            <a:ext cx="8653095" cy="3777622"/>
          </a:xfrm>
        </p:spPr>
        <p:txBody>
          <a:bodyPr/>
          <a:lstStyle/>
          <a:p>
            <a:pPr lvl="0"/>
            <a:r>
              <a:rPr lang="en-US" dirty="0"/>
              <a:t>Follow all pre-procedure instructions carefully </a:t>
            </a:r>
          </a:p>
          <a:p>
            <a:pPr lvl="0"/>
            <a:r>
              <a:rPr lang="en-US" dirty="0"/>
              <a:t>Inform healthcare providers about allergies, pregnancy, or medical history </a:t>
            </a:r>
          </a:p>
          <a:p>
            <a:pPr lvl="0"/>
            <a:r>
              <a:rPr lang="en-US" dirty="0"/>
              <a:t>Maintain good personal hygiene </a:t>
            </a:r>
          </a:p>
          <a:p>
            <a:pPr lvl="0"/>
            <a:r>
              <a:rPr lang="en-US" dirty="0"/>
              <a:t>Attend follow-up appointments as scheduled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29" y="4590968"/>
            <a:ext cx="2160334" cy="2138177"/>
          </a:xfrm>
          <a:prstGeom prst="rect">
            <a:avLst/>
          </a:prstGeom>
        </p:spPr>
      </p:pic>
      <p:sp>
        <p:nvSpPr>
          <p:cNvPr id="5" name="Freeform 2"/>
          <p:cNvSpPr/>
          <p:nvPr/>
        </p:nvSpPr>
        <p:spPr>
          <a:xfrm>
            <a:off x="10163596" y="5876821"/>
            <a:ext cx="2028404" cy="869903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5"/>
          <p:cNvSpPr/>
          <p:nvPr/>
        </p:nvSpPr>
        <p:spPr>
          <a:xfrm>
            <a:off x="10697671" y="-32369"/>
            <a:ext cx="1381474" cy="1138765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0"/>
                </a:moveTo>
                <a:lnTo>
                  <a:pt x="4903436" y="0"/>
                </a:lnTo>
                <a:lnTo>
                  <a:pt x="4903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26173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World Health Organization. (2025). </a:t>
            </a:r>
            <a:r>
              <a:rPr lang="en-US" i="1" dirty="0"/>
              <a:t>Guideline for the prevention, diagnosis and treatment of infertility</a:t>
            </a:r>
            <a:r>
              <a:rPr lang="en-US" dirty="0"/>
              <a:t>. WHO. </a:t>
            </a:r>
            <a:r>
              <a:rPr lang="en-US" u="sng" dirty="0">
                <a:hlinkClick r:id="rId2"/>
              </a:rPr>
              <a:t>https://www.who.int/publications/i/item/9789240115774</a:t>
            </a:r>
            <a:endParaRPr lang="en-US" dirty="0"/>
          </a:p>
          <a:p>
            <a:r>
              <a:rPr lang="en-US" dirty="0"/>
              <a:t>World Health Organization. (2025). </a:t>
            </a:r>
            <a:r>
              <a:rPr lang="en-US" i="1" dirty="0"/>
              <a:t>Guideline for the prevention, diagnosis and treatment of infertility: Summary of recommendations</a:t>
            </a:r>
            <a:r>
              <a:rPr lang="en-US" dirty="0"/>
              <a:t>. WHO. </a:t>
            </a:r>
            <a:r>
              <a:rPr lang="en-US" u="sng" dirty="0">
                <a:hlinkClick r:id="rId3"/>
              </a:rPr>
              <a:t>https://www.who.int/publications/i/item/B09599</a:t>
            </a:r>
            <a:endParaRPr lang="en-US" dirty="0"/>
          </a:p>
          <a:p>
            <a:r>
              <a:rPr lang="en-US" dirty="0"/>
              <a:t>World Health Organization. (2025). </a:t>
            </a:r>
            <a:r>
              <a:rPr lang="en-US" i="1" dirty="0"/>
              <a:t>Infertility</a:t>
            </a:r>
            <a:r>
              <a:rPr lang="en-US" dirty="0"/>
              <a:t>. WHO. </a:t>
            </a:r>
            <a:r>
              <a:rPr lang="en-US" u="sng" dirty="0">
                <a:hlinkClick r:id="rId4"/>
              </a:rPr>
              <a:t>https://www.who.int/news-room/fact-sheets/detail/infertility</a:t>
            </a:r>
            <a:endParaRPr lang="en-US" dirty="0"/>
          </a:p>
          <a:p>
            <a:r>
              <a:rPr lang="en-US" dirty="0"/>
              <a:t>World Health Organization. (2025). </a:t>
            </a:r>
            <a:r>
              <a:rPr lang="en-US" i="1" dirty="0"/>
              <a:t>Infertility</a:t>
            </a:r>
            <a:r>
              <a:rPr lang="en-US" dirty="0"/>
              <a:t>. WHO Health Topics. </a:t>
            </a:r>
            <a:r>
              <a:rPr lang="en-US" u="sng" dirty="0">
                <a:hlinkClick r:id="rId5"/>
              </a:rPr>
              <a:t>https://www.who.int/health-topics/infertility</a:t>
            </a:r>
            <a:endParaRPr lang="en-US" dirty="0"/>
          </a:p>
          <a:p>
            <a:r>
              <a:rPr lang="en-US" dirty="0"/>
              <a:t>World Health Organization. (2025). </a:t>
            </a:r>
            <a:r>
              <a:rPr lang="en-US" i="1" dirty="0"/>
              <a:t>Fertility care</a:t>
            </a:r>
            <a:r>
              <a:rPr lang="en-US" dirty="0"/>
              <a:t>. WHO Sexual and Reproductive Health and Research. </a:t>
            </a:r>
            <a:r>
              <a:rPr lang="en-US" u="sng" dirty="0">
                <a:hlinkClick r:id="rId6"/>
              </a:rPr>
              <a:t>https://www.who.int/teams/sexual-and-reproductive-health-and-research-(srh)/areas-of-work/fertility-care</a:t>
            </a:r>
            <a:endParaRPr lang="en-US" dirty="0"/>
          </a:p>
          <a:p>
            <a:r>
              <a:rPr lang="en-US" dirty="0" err="1"/>
              <a:t>Esteves</a:t>
            </a:r>
            <a:r>
              <a:rPr lang="en-US" dirty="0"/>
              <a:t>, S. C. (2026). The WHO 2025 guideline for the prevention, diagnosis and treatment of infertility: A comprehensive review with focus on male reproductive health. </a:t>
            </a:r>
            <a:r>
              <a:rPr lang="en-US" i="1" dirty="0"/>
              <a:t>International Brazilian Journal of Urology, 52</a:t>
            </a:r>
            <a:r>
              <a:rPr lang="en-US" dirty="0"/>
              <a:t>(3). https://doi.org/10.1590/S1677-5538.IBJU.2026.0121</a:t>
            </a:r>
          </a:p>
          <a:p>
            <a:r>
              <a:rPr lang="en-US" dirty="0"/>
              <a:t>National Center for Biotechnology Information. (2025). </a:t>
            </a:r>
            <a:r>
              <a:rPr lang="en-US" i="1" dirty="0"/>
              <a:t>Guideline for the prevention, diagnosis and treatment of infertility</a:t>
            </a:r>
            <a:r>
              <a:rPr lang="en-US" dirty="0"/>
              <a:t>. NCBI Bookshelf. </a:t>
            </a:r>
            <a:r>
              <a:rPr lang="en-US" u="sng" dirty="0">
                <a:hlinkClick r:id="rId7"/>
              </a:rPr>
              <a:t>https://www.ncbi.nlm.nih.gov/books/NBK620413/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129" y="4590968"/>
            <a:ext cx="2160334" cy="2138177"/>
          </a:xfrm>
          <a:prstGeom prst="rect">
            <a:avLst/>
          </a:prstGeom>
        </p:spPr>
      </p:pic>
      <p:sp>
        <p:nvSpPr>
          <p:cNvPr id="5" name="Freeform 2"/>
          <p:cNvSpPr/>
          <p:nvPr/>
        </p:nvSpPr>
        <p:spPr>
          <a:xfrm>
            <a:off x="10163596" y="5876821"/>
            <a:ext cx="2028404" cy="869903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5"/>
          <p:cNvSpPr/>
          <p:nvPr/>
        </p:nvSpPr>
        <p:spPr>
          <a:xfrm>
            <a:off x="10697671" y="-32369"/>
            <a:ext cx="1381474" cy="1138765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0"/>
                </a:moveTo>
                <a:lnTo>
                  <a:pt x="4903436" y="0"/>
                </a:lnTo>
                <a:lnTo>
                  <a:pt x="4903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4382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Steps of Reproductive Health Laboratory and Radiology Examinations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1. Medical History (Anamnesis)</a:t>
            </a:r>
            <a:endParaRPr lang="en-US" dirty="0"/>
          </a:p>
          <a:p>
            <a:pPr lvl="0"/>
            <a:r>
              <a:rPr lang="en-US" dirty="0"/>
              <a:t>Main complaints </a:t>
            </a:r>
          </a:p>
          <a:p>
            <a:pPr lvl="0"/>
            <a:r>
              <a:rPr lang="en-US" dirty="0"/>
              <a:t>Menstrual cycle history </a:t>
            </a:r>
          </a:p>
          <a:p>
            <a:pPr lvl="0"/>
            <a:r>
              <a:rPr lang="en-US" dirty="0"/>
              <a:t>Pregnancy and miscarriage history </a:t>
            </a:r>
          </a:p>
          <a:p>
            <a:pPr lvl="0"/>
            <a:r>
              <a:rPr lang="en-US" dirty="0"/>
              <a:t>Sexual activity </a:t>
            </a:r>
          </a:p>
          <a:p>
            <a:pPr lvl="0"/>
            <a:r>
              <a:rPr lang="en-US" dirty="0"/>
              <a:t>History of sexually transmitted infections (STIs) </a:t>
            </a:r>
          </a:p>
          <a:p>
            <a:pPr lvl="0"/>
            <a:r>
              <a:rPr lang="en-US" dirty="0"/>
              <a:t>Contraceptive use </a:t>
            </a:r>
          </a:p>
          <a:p>
            <a:pPr lvl="0"/>
            <a:r>
              <a:rPr lang="en-US" dirty="0"/>
              <a:t>Family history of infertility </a:t>
            </a:r>
          </a:p>
          <a:p>
            <a:pPr lvl="0"/>
            <a:r>
              <a:rPr lang="en-US" dirty="0"/>
              <a:t>Lifestyle factors (smoking, alcohol, stress)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2. Physical Examination</a:t>
            </a:r>
            <a:endParaRPr lang="en-US" dirty="0"/>
          </a:p>
          <a:p>
            <a:pPr lvl="0"/>
            <a:r>
              <a:rPr lang="en-US" dirty="0"/>
              <a:t>Vital signs (blood pressure, pulse, temperature) </a:t>
            </a:r>
          </a:p>
          <a:p>
            <a:pPr lvl="0"/>
            <a:r>
              <a:rPr lang="en-US" dirty="0"/>
              <a:t>Body weight and BMI </a:t>
            </a:r>
          </a:p>
          <a:p>
            <a:pPr lvl="0"/>
            <a:r>
              <a:rPr lang="en-US" dirty="0"/>
              <a:t>Breast examination </a:t>
            </a:r>
          </a:p>
          <a:p>
            <a:pPr lvl="0"/>
            <a:r>
              <a:rPr lang="en-US" dirty="0"/>
              <a:t>Pelvic/genital examination </a:t>
            </a:r>
          </a:p>
          <a:p>
            <a:pPr lvl="0"/>
            <a:r>
              <a:rPr lang="en-US" dirty="0"/>
              <a:t>Testicular examination in males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29" y="5047246"/>
            <a:ext cx="1699328" cy="1681899"/>
          </a:xfrm>
          <a:prstGeom prst="rect">
            <a:avLst/>
          </a:prstGeom>
        </p:spPr>
      </p:pic>
      <p:sp>
        <p:nvSpPr>
          <p:cNvPr id="6" name="Freeform 2"/>
          <p:cNvSpPr/>
          <p:nvPr/>
        </p:nvSpPr>
        <p:spPr>
          <a:xfrm>
            <a:off x="10163596" y="5876821"/>
            <a:ext cx="2028404" cy="869903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/>
          <p:cNvSpPr/>
          <p:nvPr/>
        </p:nvSpPr>
        <p:spPr>
          <a:xfrm>
            <a:off x="10697671" y="-32369"/>
            <a:ext cx="1381474" cy="1138765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0"/>
                </a:moveTo>
                <a:lnTo>
                  <a:pt x="4903436" y="0"/>
                </a:lnTo>
                <a:lnTo>
                  <a:pt x="4903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4796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3041" y="394637"/>
            <a:ext cx="4302492" cy="635461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85000" y="394637"/>
            <a:ext cx="6429815" cy="6354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29" y="5518768"/>
            <a:ext cx="1222920" cy="1210377"/>
          </a:xfrm>
          <a:prstGeom prst="rect">
            <a:avLst/>
          </a:prstGeom>
        </p:spPr>
      </p:pic>
      <p:sp>
        <p:nvSpPr>
          <p:cNvPr id="7" name="Freeform 5"/>
          <p:cNvSpPr/>
          <p:nvPr/>
        </p:nvSpPr>
        <p:spPr>
          <a:xfrm>
            <a:off x="10948523" y="-32368"/>
            <a:ext cx="1130621" cy="801112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0"/>
                </a:moveTo>
                <a:lnTo>
                  <a:pt x="4903436" y="0"/>
                </a:lnTo>
                <a:lnTo>
                  <a:pt x="4903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8870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422" y="438917"/>
            <a:ext cx="10124901" cy="2819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482" y="3350836"/>
            <a:ext cx="6614059" cy="3315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863" y="3350836"/>
            <a:ext cx="3175460" cy="3315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29" y="5437848"/>
            <a:ext cx="1304678" cy="12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6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9865" y="4350620"/>
            <a:ext cx="9639070" cy="250738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22488" y="1386989"/>
            <a:ext cx="5523828" cy="2713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173" y="1502491"/>
            <a:ext cx="3790592" cy="2713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29" y="5543044"/>
            <a:ext cx="1198392" cy="1186101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>
          <a:xfrm>
            <a:off x="10697671" y="-32369"/>
            <a:ext cx="1381474" cy="1138765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0"/>
                </a:moveTo>
                <a:lnTo>
                  <a:pt x="4903436" y="0"/>
                </a:lnTo>
                <a:lnTo>
                  <a:pt x="4903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5162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6725" y="1434164"/>
            <a:ext cx="5541179" cy="446968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83353" y="1434164"/>
            <a:ext cx="4084118" cy="4276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29" y="5231454"/>
            <a:ext cx="1513211" cy="1497691"/>
          </a:xfrm>
          <a:prstGeom prst="rect">
            <a:avLst/>
          </a:prstGeom>
        </p:spPr>
      </p:pic>
      <p:sp>
        <p:nvSpPr>
          <p:cNvPr id="7" name="Freeform 2"/>
          <p:cNvSpPr/>
          <p:nvPr/>
        </p:nvSpPr>
        <p:spPr>
          <a:xfrm>
            <a:off x="10163596" y="5876821"/>
            <a:ext cx="2028404" cy="869903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/>
          <p:cNvSpPr/>
          <p:nvPr/>
        </p:nvSpPr>
        <p:spPr>
          <a:xfrm>
            <a:off x="10697671" y="-32369"/>
            <a:ext cx="1381474" cy="1138765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0"/>
                </a:moveTo>
                <a:lnTo>
                  <a:pt x="4903436" y="0"/>
                </a:lnTo>
                <a:lnTo>
                  <a:pt x="4903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8235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Laboratory Examinations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3" y="2133600"/>
            <a:ext cx="2300422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A. Sample Collection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smtClean="0"/>
              <a:t>Blood </a:t>
            </a:r>
            <a:endParaRPr lang="en-US" dirty="0"/>
          </a:p>
          <a:p>
            <a:pPr lvl="0"/>
            <a:r>
              <a:rPr lang="en-US" dirty="0"/>
              <a:t>Urine </a:t>
            </a:r>
          </a:p>
          <a:p>
            <a:pPr lvl="0"/>
            <a:r>
              <a:rPr lang="en-US" dirty="0"/>
              <a:t>Vaginal or cervical swab </a:t>
            </a:r>
          </a:p>
          <a:p>
            <a:pPr lvl="0"/>
            <a:r>
              <a:rPr lang="en-US" dirty="0"/>
              <a:t>Semen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6636" y="2126222"/>
            <a:ext cx="6901313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B. Laboratory Tests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Female Reproductive Health</a:t>
            </a:r>
            <a:endParaRPr lang="en-US" dirty="0"/>
          </a:p>
          <a:p>
            <a:pPr lvl="0"/>
            <a:r>
              <a:rPr lang="en-US" dirty="0"/>
              <a:t>Hormone tests: FSH, LH, estrogen, progesterone, prolactin, AMH </a:t>
            </a:r>
          </a:p>
          <a:p>
            <a:pPr lvl="0"/>
            <a:r>
              <a:rPr lang="en-US" dirty="0"/>
              <a:t>Pregnancy test: urine or serum β-</a:t>
            </a:r>
            <a:r>
              <a:rPr lang="en-US" dirty="0" err="1"/>
              <a:t>hCG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Pap smear and HPV test (cervical cell sampling) </a:t>
            </a:r>
          </a:p>
          <a:p>
            <a:pPr lvl="0"/>
            <a:r>
              <a:rPr lang="en-US" dirty="0"/>
              <a:t>STI screening: HIV, syphilis, gonorrhea, chlamydia </a:t>
            </a:r>
          </a:p>
          <a:p>
            <a:pPr marL="0" indent="0">
              <a:buNone/>
            </a:pPr>
            <a:r>
              <a:rPr lang="en-US" b="1" dirty="0"/>
              <a:t>Male Reproductive Health</a:t>
            </a:r>
            <a:endParaRPr lang="en-US" dirty="0"/>
          </a:p>
          <a:p>
            <a:pPr lvl="0"/>
            <a:r>
              <a:rPr lang="en-US" dirty="0"/>
              <a:t>Semen analysis: sperm count, motility, morphology, volume, and pH </a:t>
            </a:r>
          </a:p>
          <a:p>
            <a:r>
              <a:rPr lang="en-US" dirty="0"/>
              <a:t>Hormone tests: testosterone, FSH, LH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29" y="4590968"/>
            <a:ext cx="2160334" cy="2138177"/>
          </a:xfrm>
          <a:prstGeom prst="rect">
            <a:avLst/>
          </a:prstGeom>
        </p:spPr>
      </p:pic>
      <p:sp>
        <p:nvSpPr>
          <p:cNvPr id="6" name="Freeform 2"/>
          <p:cNvSpPr/>
          <p:nvPr/>
        </p:nvSpPr>
        <p:spPr>
          <a:xfrm>
            <a:off x="10163596" y="5876821"/>
            <a:ext cx="2028404" cy="869903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/>
          <p:cNvSpPr/>
          <p:nvPr/>
        </p:nvSpPr>
        <p:spPr>
          <a:xfrm>
            <a:off x="10697671" y="-32369"/>
            <a:ext cx="1381474" cy="1138765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0"/>
                </a:moveTo>
                <a:lnTo>
                  <a:pt x="4903436" y="0"/>
                </a:lnTo>
                <a:lnTo>
                  <a:pt x="4903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4869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335" y="718315"/>
            <a:ext cx="5637129" cy="2947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156" y="598811"/>
            <a:ext cx="3028617" cy="2872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334" y="3666172"/>
            <a:ext cx="5726141" cy="2983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157" y="3604667"/>
            <a:ext cx="3026730" cy="304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2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1065" y="2166918"/>
            <a:ext cx="2407659" cy="330985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45238" y="1549667"/>
            <a:ext cx="7259375" cy="4774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29" y="5476775"/>
            <a:ext cx="1265348" cy="1252370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>
          <a:xfrm>
            <a:off x="10697671" y="-32369"/>
            <a:ext cx="1381474" cy="1138765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0"/>
                </a:moveTo>
                <a:lnTo>
                  <a:pt x="4903436" y="0"/>
                </a:lnTo>
                <a:lnTo>
                  <a:pt x="4903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2061433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1486</TotalTime>
  <Words>825</Words>
  <Application>Microsoft Office PowerPoint</Application>
  <PresentationFormat>Widescreen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Wisp</vt:lpstr>
      <vt:lpstr>Laboratorium and Radiology test for Reproductive Health diagnostic</vt:lpstr>
      <vt:lpstr>Steps of Reproductive Health Laboratory and Radiology Examinations</vt:lpstr>
      <vt:lpstr>PowerPoint Presentation</vt:lpstr>
      <vt:lpstr>PowerPoint Presentation</vt:lpstr>
      <vt:lpstr>PowerPoint Presentation</vt:lpstr>
      <vt:lpstr>PowerPoint Presentation</vt:lpstr>
      <vt:lpstr>Laboratory Examinations</vt:lpstr>
      <vt:lpstr>PowerPoint Presentation</vt:lpstr>
      <vt:lpstr>PowerPoint Presentation</vt:lpstr>
      <vt:lpstr>Radiology / Imaging Examinations </vt:lpstr>
      <vt:lpstr>PowerPoint Presentation</vt:lpstr>
      <vt:lpstr>Radiology / Imaging Examinations</vt:lpstr>
      <vt:lpstr>PowerPoint Presentation</vt:lpstr>
      <vt:lpstr>Final Step  </vt:lpstr>
      <vt:lpstr>How to Manage and Reduce Risks of Reproductive Health Examinations </vt:lpstr>
      <vt:lpstr>How to Manage and Reduce Risks of Reproductive Health Examinations </vt:lpstr>
      <vt:lpstr>How to Manage and Reduce Risks of Reproductive Health Examinations</vt:lpstr>
      <vt:lpstr>General Prevention Tips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Laboratorium and Radiology test for Reproductive Health diagnostic</dc:title>
  <dc:creator>DESKTOP</dc:creator>
  <cp:lastModifiedBy>DESKTOP</cp:lastModifiedBy>
  <cp:revision>23</cp:revision>
  <dcterms:created xsi:type="dcterms:W3CDTF">2026-05-13T06:11:37Z</dcterms:created>
  <dcterms:modified xsi:type="dcterms:W3CDTF">2026-05-20T07:56:56Z</dcterms:modified>
</cp:coreProperties>
</file>