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Breast </a:t>
            </a:r>
            <a:r>
              <a:rPr lang="en-US" dirty="0" smtClean="0"/>
              <a:t>Cancer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Yanti</a:t>
            </a:r>
            <a:r>
              <a:rPr lang="en-US" dirty="0" smtClean="0"/>
              <a:t> </a:t>
            </a:r>
            <a:r>
              <a:rPr lang="en-US" dirty="0" err="1" smtClean="0"/>
              <a:t>Hermayanti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642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4. Nursing Diagnosis: Risk for Infection</a:t>
            </a:r>
            <a:br>
              <a:rPr lang="en-US" sz="3200" b="1" dirty="0"/>
            </a:br>
            <a:r>
              <a:rPr lang="en-US" sz="3200" b="1" dirty="0"/>
              <a:t>Related to:</a:t>
            </a:r>
            <a:r>
              <a:rPr lang="en-US" sz="3200" dirty="0"/>
              <a:t> immunosuppression (chemotherapy), surgical wounds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Goal : </a:t>
            </a:r>
            <a:r>
              <a:rPr lang="en-US" dirty="0" smtClean="0"/>
              <a:t>Patient </a:t>
            </a:r>
            <a:r>
              <a:rPr lang="en-US" dirty="0"/>
              <a:t>remains free from infection </a:t>
            </a:r>
          </a:p>
          <a:p>
            <a:r>
              <a:rPr lang="en-US" b="1" dirty="0" smtClean="0"/>
              <a:t>Interventions</a:t>
            </a:r>
            <a:endParaRPr lang="en-US" b="1" dirty="0"/>
          </a:p>
          <a:p>
            <a:pPr marL="0" indent="0">
              <a:buNone/>
            </a:pPr>
            <a:r>
              <a:rPr lang="en-US" dirty="0" smtClean="0"/>
              <a:t>    Monitor </a:t>
            </a:r>
            <a:r>
              <a:rPr lang="en-US" dirty="0"/>
              <a:t>temperature and WBC count </a:t>
            </a:r>
          </a:p>
          <a:p>
            <a:pPr marL="0" indent="0">
              <a:buNone/>
            </a:pPr>
            <a:r>
              <a:rPr lang="en-US" dirty="0" smtClean="0"/>
              <a:t>    Maintain </a:t>
            </a:r>
            <a:r>
              <a:rPr lang="en-US" dirty="0"/>
              <a:t>aseptic technique </a:t>
            </a:r>
          </a:p>
          <a:p>
            <a:pPr marL="0" indent="0">
              <a:buNone/>
            </a:pPr>
            <a:r>
              <a:rPr lang="en-US" dirty="0" smtClean="0"/>
              <a:t>     Educate </a:t>
            </a:r>
            <a:r>
              <a:rPr lang="en-US" dirty="0"/>
              <a:t>on hand hygiene </a:t>
            </a:r>
          </a:p>
          <a:p>
            <a:pPr marL="0" indent="0">
              <a:buNone/>
            </a:pPr>
            <a:r>
              <a:rPr lang="en-US" dirty="0" smtClean="0"/>
              <a:t>     Limit </a:t>
            </a:r>
            <a:r>
              <a:rPr lang="en-US" dirty="0"/>
              <a:t>exposure to sick individuals </a:t>
            </a:r>
          </a:p>
          <a:p>
            <a:r>
              <a:rPr lang="en-US" b="1" dirty="0" smtClean="0"/>
              <a:t> </a:t>
            </a:r>
            <a:r>
              <a:rPr lang="en-US" b="1" dirty="0"/>
              <a:t>Evaluation</a:t>
            </a:r>
          </a:p>
          <a:p>
            <a:pPr marL="0" indent="0">
              <a:buNone/>
            </a:pPr>
            <a:r>
              <a:rPr lang="en-US" dirty="0" smtClean="0"/>
              <a:t>     No </a:t>
            </a:r>
            <a:r>
              <a:rPr lang="en-US" dirty="0"/>
              <a:t>fever or signs of infection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510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5. Nursing Diagnosis: Fatigue</a:t>
            </a:r>
            <a:br>
              <a:rPr lang="en-US" sz="3200" b="1" dirty="0"/>
            </a:br>
            <a:r>
              <a:rPr lang="en-US" sz="3200" b="1" dirty="0"/>
              <a:t>Related to:</a:t>
            </a:r>
            <a:r>
              <a:rPr lang="en-US" sz="3200" dirty="0"/>
              <a:t> cancer, chemotherapy, radiation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Goal : </a:t>
            </a:r>
            <a:r>
              <a:rPr lang="en-US" dirty="0" smtClean="0"/>
              <a:t>Patient </a:t>
            </a:r>
            <a:r>
              <a:rPr lang="en-US" dirty="0"/>
              <a:t>reports improved energy levels </a:t>
            </a:r>
          </a:p>
          <a:p>
            <a:r>
              <a:rPr lang="en-US" b="1" dirty="0" smtClean="0"/>
              <a:t>Interventions</a:t>
            </a:r>
            <a:endParaRPr lang="en-US" b="1" dirty="0"/>
          </a:p>
          <a:p>
            <a:pPr marL="0" indent="0">
              <a:buNone/>
            </a:pPr>
            <a:r>
              <a:rPr lang="en-US" dirty="0" smtClean="0"/>
              <a:t>     Encourage </a:t>
            </a:r>
            <a:r>
              <a:rPr lang="en-US" dirty="0"/>
              <a:t>rest periods </a:t>
            </a:r>
          </a:p>
          <a:p>
            <a:pPr marL="0" indent="0">
              <a:buNone/>
            </a:pPr>
            <a:r>
              <a:rPr lang="en-US" dirty="0" smtClean="0"/>
              <a:t>     Promote </a:t>
            </a:r>
            <a:r>
              <a:rPr lang="en-US" dirty="0"/>
              <a:t>balanced nutrition </a:t>
            </a:r>
          </a:p>
          <a:p>
            <a:pPr marL="0" indent="0">
              <a:buNone/>
            </a:pPr>
            <a:r>
              <a:rPr lang="en-US" dirty="0" smtClean="0"/>
              <a:t>     Assist </a:t>
            </a:r>
            <a:r>
              <a:rPr lang="en-US" dirty="0"/>
              <a:t>with daily activities as needed </a:t>
            </a:r>
          </a:p>
          <a:p>
            <a:pPr marL="0" indent="0">
              <a:buNone/>
            </a:pPr>
            <a:r>
              <a:rPr lang="en-US" dirty="0" smtClean="0"/>
              <a:t>     Encourage </a:t>
            </a:r>
            <a:r>
              <a:rPr lang="en-US" dirty="0"/>
              <a:t>light exercise if tolerated </a:t>
            </a:r>
          </a:p>
          <a:p>
            <a:r>
              <a:rPr lang="en-US" b="1" dirty="0"/>
              <a:t>✅ Evaluation</a:t>
            </a:r>
          </a:p>
          <a:p>
            <a:pPr marL="0" indent="0">
              <a:buNone/>
            </a:pPr>
            <a:r>
              <a:rPr lang="en-US" dirty="0" smtClean="0"/>
              <a:t>     Patient </a:t>
            </a:r>
            <a:r>
              <a:rPr lang="en-US" dirty="0"/>
              <a:t>participates in activities with less fatigue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285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6. </a:t>
            </a:r>
            <a:r>
              <a:rPr lang="en-US" sz="3600" b="1" dirty="0"/>
              <a:t>Nursing Diagnosis: Deficient Knowledge</a:t>
            </a:r>
            <a:br>
              <a:rPr lang="en-US" sz="3600" b="1" dirty="0"/>
            </a:br>
            <a:r>
              <a:rPr lang="en-US" sz="3600" b="1" dirty="0"/>
              <a:t>Related to:</a:t>
            </a:r>
            <a:r>
              <a:rPr lang="en-US" sz="3600" dirty="0"/>
              <a:t> disease process and treatment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Goal : </a:t>
            </a:r>
            <a:r>
              <a:rPr lang="en-US" dirty="0" smtClean="0"/>
              <a:t>Patient </a:t>
            </a:r>
            <a:r>
              <a:rPr lang="en-US" dirty="0"/>
              <a:t>demonstrates understanding of condition and care </a:t>
            </a:r>
          </a:p>
          <a:p>
            <a:r>
              <a:rPr lang="en-US" b="1" dirty="0" smtClean="0"/>
              <a:t> Interventions</a:t>
            </a:r>
            <a:endParaRPr lang="en-US" b="1" dirty="0"/>
          </a:p>
          <a:p>
            <a:pPr marL="0" indent="0">
              <a:buNone/>
            </a:pPr>
            <a:r>
              <a:rPr lang="en-US" dirty="0" smtClean="0"/>
              <a:t>      Explain </a:t>
            </a:r>
            <a:r>
              <a:rPr lang="en-US" dirty="0"/>
              <a:t>diagnosis and treatment plan </a:t>
            </a:r>
          </a:p>
          <a:p>
            <a:pPr marL="0" indent="0">
              <a:buNone/>
            </a:pPr>
            <a:r>
              <a:rPr lang="en-US" dirty="0" smtClean="0"/>
              <a:t>     Teach </a:t>
            </a:r>
            <a:r>
              <a:rPr lang="en-US" dirty="0"/>
              <a:t>medication regimen </a:t>
            </a:r>
          </a:p>
          <a:p>
            <a:pPr marL="0" indent="0">
              <a:buNone/>
            </a:pPr>
            <a:r>
              <a:rPr lang="en-US" dirty="0" smtClean="0"/>
              <a:t>     Educate </a:t>
            </a:r>
            <a:r>
              <a:rPr lang="en-US" dirty="0"/>
              <a:t>about side effects </a:t>
            </a:r>
          </a:p>
          <a:p>
            <a:pPr marL="0" indent="0">
              <a:buNone/>
            </a:pPr>
            <a:r>
              <a:rPr lang="en-US" dirty="0" smtClean="0"/>
              <a:t>     Provide </a:t>
            </a:r>
            <a:r>
              <a:rPr lang="en-US" dirty="0"/>
              <a:t>written materials </a:t>
            </a:r>
          </a:p>
          <a:p>
            <a:r>
              <a:rPr lang="en-US" b="1" dirty="0"/>
              <a:t>✅ Evaluation</a:t>
            </a:r>
          </a:p>
          <a:p>
            <a:pPr marL="0" indent="0">
              <a:buNone/>
            </a:pPr>
            <a:r>
              <a:rPr lang="en-US" dirty="0" smtClean="0"/>
              <a:t>     Patient </a:t>
            </a:r>
            <a:r>
              <a:rPr lang="en-US" dirty="0"/>
              <a:t>correctly explains care and treatment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377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Psychological Support in Breast Cancer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498103"/>
            <a:ext cx="9601196" cy="3619893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Patients with breast cancer often experience:</a:t>
            </a:r>
          </a:p>
          <a:p>
            <a:r>
              <a:rPr lang="en-US" b="1" dirty="0"/>
              <a:t>Fear of death or recurrence </a:t>
            </a:r>
          </a:p>
          <a:p>
            <a:r>
              <a:rPr lang="en-US" b="1" dirty="0"/>
              <a:t>Anxiety about treatment (chemotherapy, surgery) </a:t>
            </a:r>
          </a:p>
          <a:p>
            <a:r>
              <a:rPr lang="en-US" b="1" dirty="0"/>
              <a:t>Depression </a:t>
            </a:r>
          </a:p>
          <a:p>
            <a:r>
              <a:rPr lang="en-US" b="1" dirty="0"/>
              <a:t>Disturbed body image (especially after mastectomy) </a:t>
            </a:r>
          </a:p>
          <a:p>
            <a:r>
              <a:rPr lang="en-US" b="1" dirty="0"/>
              <a:t>Loss of femininity or self-esteem </a:t>
            </a:r>
          </a:p>
          <a:p>
            <a:r>
              <a:rPr lang="en-US" b="1" dirty="0"/>
              <a:t>Social isolation </a:t>
            </a:r>
          </a:p>
          <a:p>
            <a:r>
              <a:rPr lang="en-US" b="1" dirty="0"/>
              <a:t>Without support, these can lead to:</a:t>
            </a:r>
          </a:p>
          <a:p>
            <a:r>
              <a:rPr lang="en-US" b="1" dirty="0"/>
              <a:t>Poor treatment compliance </a:t>
            </a:r>
          </a:p>
          <a:p>
            <a:r>
              <a:rPr lang="en-US" b="1" dirty="0"/>
              <a:t>Slower recovery </a:t>
            </a:r>
          </a:p>
          <a:p>
            <a:r>
              <a:rPr lang="en-US" b="1" dirty="0"/>
              <a:t>Reduced quality of life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720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Nursing Interventions for Psychological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1. </a:t>
            </a:r>
            <a:r>
              <a:rPr lang="en-US" b="1" dirty="0" smtClean="0"/>
              <a:t> </a:t>
            </a:r>
            <a:r>
              <a:rPr lang="en-US" b="1" dirty="0"/>
              <a:t>Encourage Expression of Feelings</a:t>
            </a:r>
          </a:p>
          <a:p>
            <a:r>
              <a:rPr lang="en-US" dirty="0"/>
              <a:t>Allow the patient to talk openly about fears and concerns </a:t>
            </a:r>
          </a:p>
          <a:p>
            <a:r>
              <a:rPr lang="en-US" dirty="0"/>
              <a:t>Use therapeutic communication (active listening, empathy) </a:t>
            </a:r>
          </a:p>
          <a:p>
            <a:r>
              <a:rPr lang="en-US" dirty="0"/>
              <a:t>Avoid judgment or false reassurance</a:t>
            </a:r>
          </a:p>
          <a:p>
            <a:pPr marL="0" indent="0">
              <a:buNone/>
            </a:pPr>
            <a:r>
              <a:rPr lang="en-US" b="1" dirty="0"/>
              <a:t>2</a:t>
            </a:r>
            <a:r>
              <a:rPr lang="en-US" b="1" dirty="0" smtClean="0"/>
              <a:t>. </a:t>
            </a:r>
            <a:r>
              <a:rPr lang="en-US" b="1" dirty="0"/>
              <a:t>Provide Emotional Support</a:t>
            </a:r>
          </a:p>
          <a:p>
            <a:r>
              <a:rPr lang="en-US" dirty="0"/>
              <a:t>Stay present and attentive </a:t>
            </a:r>
          </a:p>
          <a:p>
            <a:r>
              <a:rPr lang="en-US" dirty="0"/>
              <a:t>Show empathy and understanding </a:t>
            </a:r>
          </a:p>
          <a:p>
            <a:r>
              <a:rPr lang="en-US" dirty="0"/>
              <a:t>Build trust with the patient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867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548934"/>
          </a:xfrm>
        </p:spPr>
        <p:txBody>
          <a:bodyPr>
            <a:noAutofit/>
          </a:bodyPr>
          <a:lstStyle/>
          <a:p>
            <a:r>
              <a:rPr lang="en-US" sz="3200" dirty="0"/>
              <a:t>Nursing Interventions for Psychological Support</a:t>
            </a: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1295402" y="1714396"/>
            <a:ext cx="624997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b="1" dirty="0" smtClean="0">
                <a:latin typeface="Arial" panose="020B0604020202020204" pitchFamily="34" charset="0"/>
              </a:rPr>
              <a:t>3. 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Provide Information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Explain diagnosis, procedures, and treatments clearly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Reduce fear of the unknown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Use simple language Knowledge helps reduce anxiety.</a:t>
            </a: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457200"/>
            <a:ext cx="12192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1449373" y="3091409"/>
            <a:ext cx="5368777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4.  Encourage Family Involvement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Include family in care discussions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Promote emotional and practical support at home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0" y="930275"/>
            <a:ext cx="12192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1449373" y="4404634"/>
            <a:ext cx="445827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5. Refer to Support Groups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Suggest cancer support groups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Patients benefit from shared experiences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154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701183"/>
          </a:xfrm>
        </p:spPr>
        <p:txBody>
          <a:bodyPr>
            <a:normAutofit/>
          </a:bodyPr>
          <a:lstStyle/>
          <a:p>
            <a:r>
              <a:rPr lang="en-US" sz="2800" b="1" dirty="0"/>
              <a:t>Nursing Interventions for Psychological Support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61153" y="1735777"/>
            <a:ext cx="903087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6.  Support Body Image Adaptation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  Discuss changes (hair loss, mastectomy scars)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smtClean="0">
                <a:latin typeface="Arial" panose="020B0604020202020204" pitchFamily="34" charset="0"/>
              </a:rPr>
              <a:t>    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Provide information on: </a:t>
            </a:r>
            <a:r>
              <a:rPr lang="en-US" altLang="en-US" dirty="0">
                <a:latin typeface="Arial" panose="020B0604020202020204" pitchFamily="34" charset="0"/>
              </a:rPr>
              <a:t>Breast </a:t>
            </a:r>
            <a:r>
              <a:rPr lang="en-US" altLang="en-US" dirty="0" smtClean="0">
                <a:latin typeface="Arial" panose="020B0604020202020204" pitchFamily="34" charset="0"/>
              </a:rPr>
              <a:t>prosthesis  and Reconstructive </a:t>
            </a:r>
            <a:r>
              <a:rPr lang="en-US" altLang="en-US" dirty="0">
                <a:latin typeface="Arial" panose="020B0604020202020204" pitchFamily="34" charset="0"/>
              </a:rPr>
              <a:t>surgery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  Encourage self-acceptance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707011" y="-98982"/>
            <a:ext cx="12192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27141" y="2988568"/>
            <a:ext cx="728692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7.Teach Coping Strategies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Deep breathing exercises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Relaxation techniques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Meditation or prayer (if culturally appropriate) 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-707011" y="374093"/>
            <a:ext cx="12192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527141" y="4379858"/>
            <a:ext cx="8964891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8. Monitor for Depression &amp; Anxiety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smtClean="0">
                <a:latin typeface="Arial" panose="020B0604020202020204" pitchFamily="34" charset="0"/>
              </a:rPr>
              <a:t>   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Observe for:    </a:t>
            </a:r>
            <a:r>
              <a:rPr lang="en-US" altLang="en-US" dirty="0" smtClean="0">
                <a:latin typeface="Arial" panose="020B0604020202020204" pitchFamily="34" charset="0"/>
              </a:rPr>
              <a:t>Withdrawal </a:t>
            </a:r>
            <a:endParaRPr lang="en-US" altLang="en-US" dirty="0">
              <a:latin typeface="Arial" panose="020B0604020202020204" pitchFamily="34" charset="0"/>
            </a:endParaRP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smtClean="0">
                <a:latin typeface="Arial" panose="020B0604020202020204" pitchFamily="34" charset="0"/>
              </a:rPr>
              <a:t>                       Persistent </a:t>
            </a:r>
            <a:r>
              <a:rPr lang="en-US" altLang="en-US" dirty="0">
                <a:latin typeface="Arial" panose="020B0604020202020204" pitchFamily="34" charset="0"/>
              </a:rPr>
              <a:t>sadness </a:t>
            </a: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dirty="0" smtClean="0">
                <a:latin typeface="Arial" panose="020B0604020202020204" pitchFamily="34" charset="0"/>
              </a:rPr>
              <a:t>                       Sleep </a:t>
            </a:r>
            <a:r>
              <a:rPr lang="en-US" altLang="en-US" dirty="0">
                <a:latin typeface="Arial" panose="020B0604020202020204" pitchFamily="34" charset="0"/>
              </a:rPr>
              <a:t>problems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 Refer to a psychologist/psychiatrist if needed </a:t>
            </a:r>
          </a:p>
        </p:txBody>
      </p:sp>
    </p:spTree>
    <p:extLst>
      <p:ext uri="{BB962C8B-B14F-4D97-AF65-F5344CB8AC3E}">
        <p14:creationId xmlns:p14="http://schemas.microsoft.com/office/powerpoint/2010/main" val="809511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Expected Outcomes</a:t>
            </a:r>
            <a:br>
              <a:rPr lang="en-US" b="1" dirty="0"/>
            </a:b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Patient </a:t>
            </a:r>
            <a:r>
              <a:rPr lang="en-US" dirty="0"/>
              <a:t>expresses feelings openly </a:t>
            </a:r>
          </a:p>
          <a:p>
            <a:r>
              <a:rPr lang="en-US" dirty="0"/>
              <a:t>Reduced anxiety and stress </a:t>
            </a:r>
          </a:p>
          <a:p>
            <a:r>
              <a:rPr lang="en-US" dirty="0"/>
              <a:t>Improved coping ability </a:t>
            </a:r>
          </a:p>
          <a:p>
            <a:r>
              <a:rPr lang="en-US" dirty="0"/>
              <a:t>Positive adaptation to illness </a:t>
            </a:r>
          </a:p>
          <a:p>
            <a:r>
              <a:rPr lang="en-US" dirty="0"/>
              <a:t>Active participation in treatment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491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33730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b="1" dirty="0" err="1" smtClean="0"/>
              <a:t>Terimakasih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smtClean="0"/>
              <a:t>Thank</a:t>
            </a:r>
            <a:r>
              <a:rPr lang="en-US" b="1" dirty="0"/>
              <a:t> </a:t>
            </a:r>
            <a:r>
              <a:rPr lang="en-US" b="1" dirty="0" smtClean="0"/>
              <a:t>you</a:t>
            </a:r>
            <a:br>
              <a:rPr lang="en-US" b="1" dirty="0" smtClean="0"/>
            </a:br>
            <a:r>
              <a:rPr lang="en-US" b="1" dirty="0" err="1" smtClean="0"/>
              <a:t>Shukran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07231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Breast Cancer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556932"/>
            <a:ext cx="4850875" cy="3318936"/>
          </a:xfrm>
        </p:spPr>
        <p:txBody>
          <a:bodyPr/>
          <a:lstStyle/>
          <a:p>
            <a:r>
              <a:rPr lang="en-US" b="1" dirty="0"/>
              <a:t>Breast cancer</a:t>
            </a:r>
            <a:r>
              <a:rPr lang="en-US" dirty="0"/>
              <a:t> is the uncontrolled growth of abnormal cells in breast tissue, most commonly in the ducts (ductal carcinoma) or lobules (lobular carcinoma).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9846" y="2375268"/>
            <a:ext cx="3308809" cy="314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882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Factors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849042"/>
            <a:ext cx="5878396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Female gender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Increasing age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Family history (e.g., BRCA1/BRCA2 mutations)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Hormonal factors (early menarche, late menopause)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Obesity, alcohol use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1417" y="2507529"/>
            <a:ext cx="3210543" cy="333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361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89380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Common </a:t>
            </a:r>
            <a:r>
              <a:rPr lang="en-US" b="1" dirty="0"/>
              <a:t>Signs &amp; Symptoms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Lump </a:t>
            </a:r>
            <a:r>
              <a:rPr lang="en-US" dirty="0"/>
              <a:t>in the breast or axilla </a:t>
            </a:r>
          </a:p>
          <a:p>
            <a:r>
              <a:rPr lang="en-US" dirty="0"/>
              <a:t>Change in breast size/shape </a:t>
            </a:r>
          </a:p>
          <a:p>
            <a:r>
              <a:rPr lang="en-US" dirty="0"/>
              <a:t>Skin dimpling (“</a:t>
            </a:r>
            <a:r>
              <a:rPr lang="en-US" dirty="0" err="1"/>
              <a:t>peau</a:t>
            </a:r>
            <a:r>
              <a:rPr lang="en-US" dirty="0"/>
              <a:t> </a:t>
            </a:r>
            <a:r>
              <a:rPr lang="en-US" dirty="0" err="1"/>
              <a:t>d’orange</a:t>
            </a:r>
            <a:r>
              <a:rPr lang="en-US" dirty="0"/>
              <a:t>”) </a:t>
            </a:r>
          </a:p>
          <a:p>
            <a:r>
              <a:rPr lang="en-US" dirty="0"/>
              <a:t>Nipple discharge or inversion </a:t>
            </a:r>
          </a:p>
          <a:p>
            <a:r>
              <a:rPr lang="en-US" dirty="0"/>
              <a:t>Breast pain (less common early)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039" y="2394408"/>
            <a:ext cx="3442225" cy="296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836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65813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Diagnosis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3464" y="2478582"/>
            <a:ext cx="6192622" cy="3318936"/>
          </a:xfrm>
        </p:spPr>
        <p:txBody>
          <a:bodyPr/>
          <a:lstStyle/>
          <a:p>
            <a:r>
              <a:rPr lang="en-US" sz="2800" b="1" dirty="0" smtClean="0"/>
              <a:t>MRI (in some cases)</a:t>
            </a:r>
          </a:p>
          <a:p>
            <a:r>
              <a:rPr lang="en-US" sz="2800" b="1" dirty="0" smtClean="0"/>
              <a:t>Mammography </a:t>
            </a:r>
            <a:endParaRPr lang="en-US" sz="2800" b="1" dirty="0"/>
          </a:p>
          <a:p>
            <a:r>
              <a:rPr lang="en-US" sz="2800" b="1" dirty="0"/>
              <a:t>Ultrasound </a:t>
            </a:r>
          </a:p>
          <a:p>
            <a:r>
              <a:rPr lang="en-US" sz="2800" b="1" dirty="0"/>
              <a:t>Biopsy (definitive) 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2" y="2434284"/>
            <a:ext cx="2551958" cy="14788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2025" y="2434284"/>
            <a:ext cx="1983677" cy="17805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2" y="4138050"/>
            <a:ext cx="2551958" cy="17378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0568" y="4259098"/>
            <a:ext cx="2381364" cy="170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810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Treatment Options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7014" y="2378839"/>
            <a:ext cx="3672524" cy="331893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Surgery </a:t>
            </a:r>
            <a:r>
              <a:rPr lang="en-US" dirty="0"/>
              <a:t>(lumpectomy, mastectomy) </a:t>
            </a:r>
          </a:p>
          <a:p>
            <a:r>
              <a:rPr lang="en-US" dirty="0"/>
              <a:t>Chemotherapy </a:t>
            </a:r>
          </a:p>
          <a:p>
            <a:r>
              <a:rPr lang="en-US" dirty="0"/>
              <a:t>Radiation therapy </a:t>
            </a:r>
          </a:p>
          <a:p>
            <a:r>
              <a:rPr lang="en-US" dirty="0"/>
              <a:t>Hormone therapy (e.g., tamoxifen) </a:t>
            </a:r>
          </a:p>
          <a:p>
            <a:r>
              <a:rPr lang="en-US" dirty="0"/>
              <a:t>Targeted therapy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9529" y="2724347"/>
            <a:ext cx="2293233" cy="26613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20" y="2642789"/>
            <a:ext cx="3918003" cy="258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66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755889"/>
            <a:ext cx="9601196" cy="1303867"/>
          </a:xfrm>
        </p:spPr>
        <p:txBody>
          <a:bodyPr/>
          <a:lstStyle/>
          <a:p>
            <a:r>
              <a:rPr lang="en-US" dirty="0"/>
              <a:t>Nursing Care Plan for Breast Cancer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9669" y="2622919"/>
            <a:ext cx="9601196" cy="3318936"/>
          </a:xfrm>
        </p:spPr>
        <p:txBody>
          <a:bodyPr>
            <a:normAutofit fontScale="47500" lnSpcReduction="20000"/>
          </a:bodyPr>
          <a:lstStyle/>
          <a:p>
            <a:r>
              <a:rPr lang="en-US" b="1" dirty="0"/>
              <a:t>1. Nursing Diagnosis: Acute Pain</a:t>
            </a:r>
          </a:p>
          <a:p>
            <a:r>
              <a:rPr lang="en-US" b="1" dirty="0"/>
              <a:t>Related to:</a:t>
            </a:r>
            <a:r>
              <a:rPr lang="en-US" dirty="0"/>
              <a:t> surgical procedure, tumor growth, or treatment</a:t>
            </a:r>
            <a:br>
              <a:rPr lang="en-US" dirty="0"/>
            </a:br>
            <a:r>
              <a:rPr lang="en-US" b="1" dirty="0"/>
              <a:t>Evidenced by:</a:t>
            </a:r>
            <a:r>
              <a:rPr lang="en-US" dirty="0"/>
              <a:t> patient reports pain, guarding behavior</a:t>
            </a:r>
          </a:p>
          <a:p>
            <a:r>
              <a:rPr lang="en-US" b="1" dirty="0"/>
              <a:t>🎯 Goal</a:t>
            </a:r>
          </a:p>
          <a:p>
            <a:r>
              <a:rPr lang="en-US" dirty="0"/>
              <a:t>Patient will report reduced pain (≤3/10) </a:t>
            </a:r>
          </a:p>
          <a:p>
            <a:r>
              <a:rPr lang="en-US" b="1" dirty="0"/>
              <a:t>🛠️ Interventions</a:t>
            </a:r>
          </a:p>
          <a:p>
            <a:r>
              <a:rPr lang="en-US" dirty="0"/>
              <a:t>Assess pain level regularly (use pain scale) </a:t>
            </a:r>
          </a:p>
          <a:p>
            <a:r>
              <a:rPr lang="en-US" dirty="0"/>
              <a:t>Administer prescribed analgesics </a:t>
            </a:r>
          </a:p>
          <a:p>
            <a:r>
              <a:rPr lang="en-US" dirty="0"/>
              <a:t>Provide comfortable positioning </a:t>
            </a:r>
          </a:p>
          <a:p>
            <a:r>
              <a:rPr lang="en-US" dirty="0"/>
              <a:t>Teach relaxation techniques (deep breathing) </a:t>
            </a:r>
          </a:p>
          <a:p>
            <a:r>
              <a:rPr lang="en-US" b="1" dirty="0"/>
              <a:t>✅ Evaluation</a:t>
            </a:r>
          </a:p>
          <a:p>
            <a:r>
              <a:rPr lang="en-US" dirty="0"/>
              <a:t>Patient verbalizes pain relief </a:t>
            </a:r>
          </a:p>
          <a:p>
            <a:r>
              <a:rPr lang="en-US" dirty="0"/>
              <a:t>Appears relaxed and comfortable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79" y="2547268"/>
            <a:ext cx="3981823" cy="309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860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2</a:t>
            </a:r>
            <a:r>
              <a:rPr lang="en-US" sz="3600" b="1" dirty="0"/>
              <a:t>. Nursing Diagnosis: Impaired Skin Integrity</a:t>
            </a:r>
            <a:br>
              <a:rPr lang="en-US" sz="3600" b="1" dirty="0"/>
            </a:br>
            <a:r>
              <a:rPr lang="en-US" sz="3600" b="1" dirty="0"/>
              <a:t>Related to:</a:t>
            </a:r>
            <a:r>
              <a:rPr lang="en-US" sz="3600" dirty="0"/>
              <a:t> surgery, radiation therapy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Goal : </a:t>
            </a:r>
            <a:r>
              <a:rPr lang="en-US" dirty="0" smtClean="0"/>
              <a:t>Skin </a:t>
            </a:r>
            <a:r>
              <a:rPr lang="en-US" dirty="0"/>
              <a:t>remains intact and shows healing </a:t>
            </a:r>
          </a:p>
          <a:p>
            <a:r>
              <a:rPr lang="en-US" b="1" dirty="0"/>
              <a:t>I</a:t>
            </a:r>
            <a:r>
              <a:rPr lang="en-US" b="1" dirty="0" smtClean="0"/>
              <a:t>nterventions</a:t>
            </a:r>
            <a:endParaRPr lang="en-US" b="1" dirty="0"/>
          </a:p>
          <a:p>
            <a:pPr marL="0" indent="0">
              <a:buNone/>
            </a:pPr>
            <a:r>
              <a:rPr lang="en-US" dirty="0" smtClean="0"/>
              <a:t>    Inspect </a:t>
            </a:r>
            <a:r>
              <a:rPr lang="en-US" dirty="0"/>
              <a:t>surgical site and radiation area </a:t>
            </a:r>
          </a:p>
          <a:p>
            <a:pPr marL="0" indent="0">
              <a:buNone/>
            </a:pPr>
            <a:r>
              <a:rPr lang="en-US" dirty="0" smtClean="0"/>
              <a:t>    Maintain </a:t>
            </a:r>
            <a:r>
              <a:rPr lang="en-US" dirty="0"/>
              <a:t>proper wound care </a:t>
            </a:r>
          </a:p>
          <a:p>
            <a:pPr marL="0" indent="0">
              <a:buNone/>
            </a:pPr>
            <a:r>
              <a:rPr lang="en-US" dirty="0" smtClean="0"/>
              <a:t>    Encourage </a:t>
            </a:r>
            <a:r>
              <a:rPr lang="en-US" dirty="0"/>
              <a:t>loose, soft clothing </a:t>
            </a:r>
          </a:p>
          <a:p>
            <a:pPr marL="0" indent="0">
              <a:buNone/>
            </a:pPr>
            <a:r>
              <a:rPr lang="en-US" dirty="0" smtClean="0"/>
              <a:t>    Avoid </a:t>
            </a:r>
            <a:r>
              <a:rPr lang="en-US" dirty="0"/>
              <a:t>harsh soaps or irritants </a:t>
            </a:r>
          </a:p>
          <a:p>
            <a:r>
              <a:rPr lang="en-US" b="1" dirty="0"/>
              <a:t>✅ Evaluation</a:t>
            </a:r>
          </a:p>
          <a:p>
            <a:pPr marL="0" indent="0">
              <a:buNone/>
            </a:pPr>
            <a:r>
              <a:rPr lang="en-US" dirty="0" smtClean="0"/>
              <a:t>    No </a:t>
            </a:r>
            <a:r>
              <a:rPr lang="en-US" dirty="0"/>
              <a:t>signs of infection or breakdown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642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3</a:t>
            </a:r>
            <a:r>
              <a:rPr lang="en-US" sz="3600" b="1" dirty="0"/>
              <a:t>. Nursing Diagnosis: Disturbed Body Image</a:t>
            </a:r>
            <a:br>
              <a:rPr lang="en-US" sz="3600" b="1" dirty="0"/>
            </a:br>
            <a:r>
              <a:rPr lang="en-US" sz="3600" b="1" dirty="0"/>
              <a:t>Related to:</a:t>
            </a:r>
            <a:r>
              <a:rPr lang="en-US" sz="3600" dirty="0"/>
              <a:t> mastectomy, hair loss from chemotherapy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Goal</a:t>
            </a:r>
          </a:p>
          <a:p>
            <a:r>
              <a:rPr lang="en-US" dirty="0"/>
              <a:t>Patient expresses acceptance of body changes </a:t>
            </a:r>
          </a:p>
          <a:p>
            <a:r>
              <a:rPr lang="en-US" b="1" dirty="0"/>
              <a:t>🛠️ Interventions</a:t>
            </a:r>
          </a:p>
          <a:p>
            <a:r>
              <a:rPr lang="en-US" dirty="0"/>
              <a:t>Encourage expression of feelings </a:t>
            </a:r>
          </a:p>
          <a:p>
            <a:r>
              <a:rPr lang="en-US" dirty="0"/>
              <a:t>Provide emotional support </a:t>
            </a:r>
          </a:p>
          <a:p>
            <a:r>
              <a:rPr lang="en-US" dirty="0"/>
              <a:t>Suggest support groups </a:t>
            </a:r>
          </a:p>
          <a:p>
            <a:r>
              <a:rPr lang="en-US" dirty="0"/>
              <a:t>Educate about prosthetics or reconstructive surgery </a:t>
            </a:r>
          </a:p>
          <a:p>
            <a:r>
              <a:rPr lang="en-US" b="1" dirty="0"/>
              <a:t>✅ Evaluation</a:t>
            </a:r>
          </a:p>
          <a:p>
            <a:r>
              <a:rPr lang="en-US" dirty="0"/>
              <a:t>Patient verbalizes improved self-esteem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6149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1401</TotalTime>
  <Words>640</Words>
  <Application>Microsoft Office PowerPoint</Application>
  <PresentationFormat>Widescreen</PresentationFormat>
  <Paragraphs>143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Garamond</vt:lpstr>
      <vt:lpstr>Organic</vt:lpstr>
      <vt:lpstr>Breast Cancer</vt:lpstr>
      <vt:lpstr>Breast Cancer Overview</vt:lpstr>
      <vt:lpstr>Risk Factors</vt:lpstr>
      <vt:lpstr> Common Signs &amp; Symptoms </vt:lpstr>
      <vt:lpstr> Diagnosis </vt:lpstr>
      <vt:lpstr>Treatment Options </vt:lpstr>
      <vt:lpstr>Nursing Care Plan for Breast Cancer</vt:lpstr>
      <vt:lpstr> 2. Nursing Diagnosis: Impaired Skin Integrity Related to: surgery, radiation therapy </vt:lpstr>
      <vt:lpstr>3. Nursing Diagnosis: Disturbed Body Image Related to: mastectomy, hair loss from chemotherapy </vt:lpstr>
      <vt:lpstr>4. Nursing Diagnosis: Risk for Infection Related to: immunosuppression (chemotherapy), surgical wounds </vt:lpstr>
      <vt:lpstr>5. Nursing Diagnosis: Fatigue Related to: cancer, chemotherapy, radiation </vt:lpstr>
      <vt:lpstr>6. Nursing Diagnosis: Deficient Knowledge Related to: disease process and treatment </vt:lpstr>
      <vt:lpstr>Psychological Support in Breast Cancer Care</vt:lpstr>
      <vt:lpstr>Nursing Interventions for Psychological Support</vt:lpstr>
      <vt:lpstr>Nursing Interventions for Psychological Support</vt:lpstr>
      <vt:lpstr>Nursing Interventions for Psychological Support</vt:lpstr>
      <vt:lpstr>Expected Outcomes </vt:lpstr>
      <vt:lpstr>  Terimakasih  Thank you Shukran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Breast Cancer</dc:title>
  <dc:creator>DESKTOP</dc:creator>
  <cp:lastModifiedBy>DESKTOP</cp:lastModifiedBy>
  <cp:revision>17</cp:revision>
  <dcterms:created xsi:type="dcterms:W3CDTF">2026-04-08T03:47:36Z</dcterms:created>
  <dcterms:modified xsi:type="dcterms:W3CDTF">2026-04-09T03:09:17Z</dcterms:modified>
</cp:coreProperties>
</file>