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E84091-8DFE-4FB7-B028-4838AED0BBAF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6EF799-4D88-4731-A896-84FC2728E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MORFOLOGI &amp;SINTAKSIS</a:t>
            </a:r>
            <a:br>
              <a:rPr lang="en-US" dirty="0" smtClean="0"/>
            </a:br>
            <a:r>
              <a:rPr lang="en-US" dirty="0" smtClean="0"/>
              <a:t>TOPIC 3 AFIKSASI &amp; COMPOUND WORD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Ypsi Soeria </a:t>
            </a:r>
            <a:r>
              <a:rPr lang="en-US" dirty="0" err="1" smtClean="0"/>
              <a:t>Soemantri</a:t>
            </a:r>
            <a:r>
              <a:rPr lang="en-US" dirty="0" smtClean="0"/>
              <a:t>, </a:t>
            </a:r>
            <a:r>
              <a:rPr lang="en-US" dirty="0" err="1" smtClean="0"/>
              <a:t>M.Hum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STEM </a:t>
            </a:r>
          </a:p>
          <a:p>
            <a:r>
              <a:rPr lang="en-US" dirty="0" err="1"/>
              <a:t>a</a:t>
            </a:r>
            <a:r>
              <a:rPr lang="en-US" dirty="0" err="1" smtClean="0"/>
              <a:t>dalah</a:t>
            </a:r>
            <a:r>
              <a:rPr lang="en-US" dirty="0" smtClean="0"/>
              <a:t> 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dilekati</a:t>
            </a:r>
            <a:r>
              <a:rPr lang="en-US" dirty="0" smtClean="0"/>
              <a:t> </a:t>
            </a:r>
            <a:r>
              <a:rPr lang="en-US" dirty="0" err="1" smtClean="0"/>
              <a:t>sufiks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sufiks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</a:t>
            </a:r>
            <a:r>
              <a:rPr lang="en-US" dirty="0" err="1" smtClean="0"/>
              <a:t>nomina</a:t>
            </a:r>
            <a:r>
              <a:rPr lang="en-US" dirty="0" smtClean="0"/>
              <a:t>  </a:t>
            </a:r>
          </a:p>
          <a:p>
            <a:endParaRPr lang="en-US" dirty="0"/>
          </a:p>
          <a:p>
            <a:r>
              <a:rPr lang="en-US" dirty="0" smtClean="0"/>
              <a:t>                  </a:t>
            </a:r>
            <a:r>
              <a:rPr lang="en-US" dirty="0" err="1" smtClean="0"/>
              <a:t>akar</a:t>
            </a:r>
            <a:r>
              <a:rPr lang="en-US" dirty="0" smtClean="0"/>
              <a:t>     </a:t>
            </a:r>
            <a:r>
              <a:rPr lang="en-US" dirty="0" err="1" smtClean="0"/>
              <a:t>sufiks</a:t>
            </a:r>
            <a:r>
              <a:rPr lang="en-US" dirty="0" smtClean="0"/>
              <a:t>          </a:t>
            </a:r>
            <a:r>
              <a:rPr lang="en-US" dirty="0" err="1" smtClean="0"/>
              <a:t>sufiks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work      -</a:t>
            </a:r>
            <a:r>
              <a:rPr lang="en-US" dirty="0" err="1" smtClean="0"/>
              <a:t>er</a:t>
            </a:r>
            <a:r>
              <a:rPr lang="en-US" dirty="0" smtClean="0"/>
              <a:t>                 -s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STEM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071802" y="2428868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3571868" y="2428868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464711" y="1821645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00496" y="1714488"/>
            <a:ext cx="1785950" cy="17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86116" y="3786190"/>
            <a:ext cx="135732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mofologis</a:t>
            </a:r>
            <a:r>
              <a:rPr lang="en-US" dirty="0"/>
              <a:t> </a:t>
            </a:r>
            <a:r>
              <a:rPr lang="en-US" dirty="0" err="1" smtClean="0"/>
              <a:t>infleksional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/>
              <a:t>Afik</a:t>
            </a:r>
            <a:r>
              <a:rPr lang="en-US" dirty="0"/>
              <a:t> </a:t>
            </a:r>
            <a:r>
              <a:rPr lang="en-US" dirty="0" err="1"/>
              <a:t>infleksional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 </a:t>
            </a:r>
            <a:r>
              <a:rPr lang="en-US" dirty="0" err="1"/>
              <a:t>afik</a:t>
            </a:r>
            <a:r>
              <a:rPr lang="en-US" dirty="0"/>
              <a:t> 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afiks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mengubah</a:t>
            </a:r>
            <a:r>
              <a:rPr lang="en-US" dirty="0"/>
              <a:t> 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 smtClean="0"/>
              <a:t>gramatikalnya</a:t>
            </a:r>
            <a:r>
              <a:rPr lang="en-US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MORFOLOGIS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1.She </a:t>
            </a:r>
            <a:r>
              <a:rPr lang="en-US" dirty="0"/>
              <a:t>dance-S beautifully.</a:t>
            </a:r>
          </a:p>
          <a:p>
            <a:pPr lvl="0">
              <a:buNone/>
            </a:pPr>
            <a:r>
              <a:rPr lang="en-US" dirty="0" smtClean="0"/>
              <a:t>2.She </a:t>
            </a:r>
            <a:r>
              <a:rPr lang="en-US" dirty="0"/>
              <a:t>IS </a:t>
            </a:r>
            <a:r>
              <a:rPr lang="en-US" dirty="0" err="1"/>
              <a:t>danc</a:t>
            </a:r>
            <a:r>
              <a:rPr lang="en-US" dirty="0"/>
              <a:t>-ING beautifully.</a:t>
            </a:r>
          </a:p>
          <a:p>
            <a:pPr lvl="0">
              <a:buNone/>
            </a:pPr>
            <a:r>
              <a:rPr lang="en-US" dirty="0" smtClean="0"/>
              <a:t>3.She </a:t>
            </a:r>
            <a:r>
              <a:rPr lang="en-US" dirty="0" err="1"/>
              <a:t>danc</a:t>
            </a:r>
            <a:r>
              <a:rPr lang="en-US" dirty="0"/>
              <a:t>-ED</a:t>
            </a:r>
          </a:p>
          <a:p>
            <a:pPr lvl="0">
              <a:buNone/>
            </a:pPr>
            <a:r>
              <a:rPr lang="en-US" dirty="0" smtClean="0"/>
              <a:t>4.She </a:t>
            </a:r>
            <a:r>
              <a:rPr lang="en-US" dirty="0"/>
              <a:t>have </a:t>
            </a:r>
            <a:r>
              <a:rPr lang="en-US" dirty="0" err="1"/>
              <a:t>eate</a:t>
            </a:r>
            <a:r>
              <a:rPr lang="en-US" dirty="0"/>
              <a:t>-EN</a:t>
            </a:r>
          </a:p>
          <a:p>
            <a:pPr lvl="0">
              <a:buNone/>
            </a:pPr>
            <a:r>
              <a:rPr lang="en-US" dirty="0" smtClean="0"/>
              <a:t>5.Three </a:t>
            </a:r>
            <a:r>
              <a:rPr lang="en-US" dirty="0"/>
              <a:t>dancer-S</a:t>
            </a:r>
          </a:p>
          <a:p>
            <a:pPr lvl="0">
              <a:buNone/>
            </a:pPr>
            <a:r>
              <a:rPr lang="en-US" dirty="0" smtClean="0"/>
              <a:t>6.She </a:t>
            </a:r>
            <a:r>
              <a:rPr lang="en-US" dirty="0"/>
              <a:t>is pretty-ER than Liz.</a:t>
            </a:r>
          </a:p>
          <a:p>
            <a:pPr lvl="0">
              <a:buNone/>
            </a:pPr>
            <a:r>
              <a:rPr lang="en-US" dirty="0" smtClean="0"/>
              <a:t>7.She </a:t>
            </a:r>
            <a:r>
              <a:rPr lang="en-US" dirty="0"/>
              <a:t>is the pretty-EST –s</a:t>
            </a:r>
          </a:p>
          <a:p>
            <a:pPr>
              <a:buNone/>
            </a:pPr>
            <a:r>
              <a:rPr lang="en-US" dirty="0" smtClean="0"/>
              <a:t>8.This </a:t>
            </a:r>
            <a:r>
              <a:rPr lang="en-US" dirty="0"/>
              <a:t>is </a:t>
            </a:r>
            <a:r>
              <a:rPr lang="en-US" dirty="0" err="1"/>
              <a:t>Dona’S</a:t>
            </a:r>
            <a:r>
              <a:rPr lang="en-US" dirty="0"/>
              <a:t> bag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McCarthy </a:t>
            </a:r>
            <a:r>
              <a:rPr lang="en-US" dirty="0"/>
              <a:t>: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morfologis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 smtClean="0"/>
              <a:t>afiks</a:t>
            </a:r>
            <a:r>
              <a:rPr lang="en-US" dirty="0" smtClean="0"/>
              <a:t> 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b="1" dirty="0" err="1"/>
              <a:t>mengubah</a:t>
            </a:r>
            <a:r>
              <a:rPr lang="en-US" b="1" dirty="0"/>
              <a:t> </a:t>
            </a:r>
            <a:r>
              <a:rPr lang="en-US" b="1" dirty="0" err="1"/>
              <a:t>kelas</a:t>
            </a:r>
            <a:r>
              <a:rPr lang="en-US" b="1" dirty="0"/>
              <a:t> </a:t>
            </a:r>
            <a:r>
              <a:rPr lang="en-US" b="1" dirty="0" err="1"/>
              <a:t>kata</a:t>
            </a:r>
            <a:r>
              <a:rPr lang="en-US" b="1" dirty="0"/>
              <a:t> 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makna</a:t>
            </a:r>
            <a:r>
              <a:rPr lang="en-US" b="1" dirty="0"/>
              <a:t> </a:t>
            </a:r>
            <a:r>
              <a:rPr lang="en-US" b="1" dirty="0" err="1"/>
              <a:t>morfem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morfologis</a:t>
            </a:r>
            <a:r>
              <a:rPr lang="en-US" dirty="0"/>
              <a:t> </a:t>
            </a:r>
            <a:r>
              <a:rPr lang="en-US" b="1" dirty="0" err="1"/>
              <a:t>derivasional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morfologis</a:t>
            </a:r>
            <a:r>
              <a:rPr lang="en-US" dirty="0" smtClean="0"/>
              <a:t> derivational</a:t>
            </a:r>
          </a:p>
          <a:p>
            <a:r>
              <a:rPr lang="en-US" dirty="0" err="1" smtClean="0"/>
              <a:t>Prefiks</a:t>
            </a:r>
            <a:r>
              <a:rPr lang="en-US" dirty="0" smtClean="0"/>
              <a:t> </a:t>
            </a:r>
          </a:p>
          <a:p>
            <a:r>
              <a:rPr lang="en-US" dirty="0" smtClean="0"/>
              <a:t>Il-legal, un-able</a:t>
            </a:r>
          </a:p>
          <a:p>
            <a:endParaRPr lang="en-US" dirty="0"/>
          </a:p>
          <a:p>
            <a:r>
              <a:rPr lang="en-US" dirty="0" smtClean="0"/>
              <a:t>Derivational</a:t>
            </a:r>
          </a:p>
          <a:p>
            <a:r>
              <a:rPr lang="en-US" dirty="0" smtClean="0"/>
              <a:t>Manage-</a:t>
            </a:r>
            <a:r>
              <a:rPr lang="en-US" dirty="0" err="1" smtClean="0"/>
              <a:t>ment</a:t>
            </a:r>
            <a:r>
              <a:rPr lang="en-US" dirty="0" smtClean="0"/>
              <a:t> (V-N)</a:t>
            </a:r>
          </a:p>
          <a:p>
            <a:r>
              <a:rPr lang="en-US" dirty="0" smtClean="0"/>
              <a:t>Care-</a:t>
            </a:r>
            <a:r>
              <a:rPr lang="en-US" dirty="0" err="1" smtClean="0"/>
              <a:t>ful</a:t>
            </a:r>
            <a:r>
              <a:rPr lang="en-US" dirty="0" smtClean="0"/>
              <a:t>  (V-</a:t>
            </a:r>
            <a:r>
              <a:rPr lang="en-US" dirty="0" err="1" smtClean="0"/>
              <a:t>Adj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Konversi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leksem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KATA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dikonversikan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yang </a:t>
            </a:r>
            <a:r>
              <a:rPr lang="en-US" dirty="0" smtClean="0"/>
              <a:t>LAIN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(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afiksasi</a:t>
            </a:r>
            <a:r>
              <a:rPr lang="en-US" dirty="0"/>
              <a:t>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KONVERSI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1.a. The car is </a:t>
            </a:r>
            <a:r>
              <a:rPr lang="en-US" u="sng" dirty="0"/>
              <a:t>fast.</a:t>
            </a:r>
            <a:r>
              <a:rPr lang="en-US" dirty="0"/>
              <a:t>   </a:t>
            </a:r>
          </a:p>
          <a:p>
            <a:r>
              <a:rPr lang="en-US" dirty="0"/>
              <a:t>         N            </a:t>
            </a:r>
            <a:r>
              <a:rPr lang="en-US" dirty="0" err="1"/>
              <a:t>Ajektiva</a:t>
            </a:r>
            <a:endParaRPr lang="en-US" dirty="0"/>
          </a:p>
          <a:p>
            <a:r>
              <a:rPr lang="en-US" dirty="0"/>
              <a:t>         </a:t>
            </a:r>
            <a:r>
              <a:rPr lang="en-US" dirty="0" err="1"/>
              <a:t>Kata</a:t>
            </a:r>
            <a:r>
              <a:rPr lang="en-US" dirty="0"/>
              <a:t> ‘fast’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car (N) , </a:t>
            </a:r>
            <a:r>
              <a:rPr lang="en-US" dirty="0" err="1" smtClean="0"/>
              <a:t>kata</a:t>
            </a:r>
            <a:r>
              <a:rPr lang="en-US" dirty="0" smtClean="0"/>
              <a:t> ’ </a:t>
            </a:r>
            <a:r>
              <a:rPr lang="en-US" dirty="0"/>
              <a:t>fast’ </a:t>
            </a:r>
            <a:r>
              <a:rPr lang="en-US" dirty="0" err="1"/>
              <a:t>berkelas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ajektiva</a:t>
            </a:r>
            <a:endParaRPr lang="en-US" dirty="0"/>
          </a:p>
          <a:p>
            <a:r>
              <a:rPr lang="en-US" dirty="0"/>
              <a:t>   </a:t>
            </a:r>
            <a:r>
              <a:rPr lang="en-US" dirty="0" err="1"/>
              <a:t>b.The</a:t>
            </a:r>
            <a:r>
              <a:rPr lang="en-US" dirty="0"/>
              <a:t> car is driven    </a:t>
            </a:r>
            <a:r>
              <a:rPr lang="en-US" u="sng" dirty="0"/>
              <a:t>fast Ǿ</a:t>
            </a:r>
            <a:endParaRPr lang="en-US" dirty="0"/>
          </a:p>
          <a:p>
            <a:r>
              <a:rPr lang="en-US" dirty="0"/>
              <a:t>          N          V          </a:t>
            </a:r>
            <a:r>
              <a:rPr lang="en-US" dirty="0" err="1"/>
              <a:t>Adverbia</a:t>
            </a:r>
            <a:endParaRPr lang="en-US" dirty="0"/>
          </a:p>
          <a:p>
            <a:r>
              <a:rPr lang="en-US" dirty="0" err="1"/>
              <a:t>Kata</a:t>
            </a:r>
            <a:r>
              <a:rPr lang="en-US" dirty="0"/>
              <a:t> ‘fast’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1b </a:t>
            </a:r>
            <a:r>
              <a:rPr lang="en-US" dirty="0" err="1"/>
              <a:t>berkelas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adverbia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‘fast’ </a:t>
            </a:r>
            <a:r>
              <a:rPr lang="en-US" dirty="0" err="1"/>
              <a:t>menerangkan</a:t>
            </a:r>
            <a:r>
              <a:rPr lang="en-US" dirty="0"/>
              <a:t> </a:t>
            </a:r>
            <a:r>
              <a:rPr lang="en-US" dirty="0" err="1"/>
              <a:t>verba</a:t>
            </a:r>
            <a:r>
              <a:rPr lang="en-US" dirty="0"/>
              <a:t>  ‘is </a:t>
            </a:r>
            <a:r>
              <a:rPr lang="en-US" dirty="0" err="1"/>
              <a:t>driven’.Tidak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afik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 ‘fast’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adverbia.Tanda</a:t>
            </a:r>
            <a:r>
              <a:rPr lang="en-US" dirty="0"/>
              <a:t> Ǿ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 </a:t>
            </a:r>
            <a:r>
              <a:rPr lang="en-US" dirty="0" err="1"/>
              <a:t>morfem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a.The</a:t>
            </a:r>
            <a:r>
              <a:rPr lang="en-US" dirty="0"/>
              <a:t> work is hard.  </a:t>
            </a:r>
          </a:p>
          <a:p>
            <a:r>
              <a:rPr lang="en-US" dirty="0"/>
              <a:t>                       </a:t>
            </a:r>
            <a:r>
              <a:rPr lang="en-US" dirty="0" err="1"/>
              <a:t>Ajektiva</a:t>
            </a:r>
            <a:r>
              <a:rPr lang="en-US" dirty="0"/>
              <a:t>      </a:t>
            </a:r>
          </a:p>
          <a:p>
            <a:r>
              <a:rPr lang="en-US" dirty="0"/>
              <a:t>  </a:t>
            </a:r>
            <a:r>
              <a:rPr lang="en-US" dirty="0" err="1"/>
              <a:t>b.They</a:t>
            </a:r>
            <a:r>
              <a:rPr lang="en-US" dirty="0"/>
              <a:t> work hard Ǿ</a:t>
            </a:r>
          </a:p>
          <a:p>
            <a:r>
              <a:rPr lang="en-US" dirty="0"/>
              <a:t>                         </a:t>
            </a:r>
            <a:r>
              <a:rPr lang="en-US" dirty="0" err="1"/>
              <a:t>adverbia</a:t>
            </a:r>
            <a:endParaRPr lang="en-US" dirty="0"/>
          </a:p>
          <a:p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ZERO DERIVED</a:t>
            </a:r>
          </a:p>
          <a:p>
            <a:r>
              <a:rPr lang="en-US" dirty="0" err="1"/>
              <a:t>tanda</a:t>
            </a:r>
            <a:r>
              <a:rPr lang="en-US" dirty="0"/>
              <a:t> Ǿ→  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afiksasi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‘compound word’ 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morfologis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leksikal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Namun</a:t>
            </a:r>
            <a:r>
              <a:rPr lang="en-US" dirty="0"/>
              <a:t>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word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Afik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yang </a:t>
            </a:r>
            <a:r>
              <a:rPr lang="en-US" dirty="0" err="1"/>
              <a:t>dilekatkan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(Katamba,1985)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AFIKSASI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</a:t>
            </a:r>
            <a:r>
              <a:rPr lang="en-US" dirty="0" err="1"/>
              <a:t>komponen</a:t>
            </a:r>
            <a:r>
              <a:rPr lang="en-US" dirty="0"/>
              <a:t>, </a:t>
            </a:r>
            <a:r>
              <a:rPr lang="en-US" dirty="0" err="1"/>
              <a:t>komponen</a:t>
            </a:r>
            <a:r>
              <a:rPr lang="en-US" dirty="0"/>
              <a:t> 1 ‘white’ </a:t>
            </a:r>
            <a:r>
              <a:rPr lang="en-US" dirty="0" err="1"/>
              <a:t>komponen</a:t>
            </a:r>
            <a:r>
              <a:rPr lang="en-US" dirty="0"/>
              <a:t> 2 ‘house’.</a:t>
            </a:r>
          </a:p>
          <a:p>
            <a:endParaRPr lang="en-US" dirty="0" smtClean="0"/>
          </a:p>
          <a:p>
            <a:r>
              <a:rPr lang="en-US" b="1" dirty="0" smtClean="0"/>
              <a:t>white  </a:t>
            </a:r>
            <a:r>
              <a:rPr lang="en-US" b="1" dirty="0"/>
              <a:t>house</a:t>
            </a:r>
          </a:p>
          <a:p>
            <a:pPr lvl="0"/>
            <a:endParaRPr lang="en-US" dirty="0"/>
          </a:p>
          <a:p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leksilah</a:t>
            </a:r>
            <a:r>
              <a:rPr lang="en-US" dirty="0"/>
              <a:t> ‘white’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/>
              <a:t>putih</a:t>
            </a:r>
            <a:r>
              <a:rPr lang="en-US" dirty="0"/>
              <a:t>, ‘house’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b="1" dirty="0" err="1"/>
              <a:t>bukan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 smtClean="0"/>
              <a:t>leksikalnya</a:t>
            </a:r>
            <a:r>
              <a:rPr lang="en-US" dirty="0" smtClean="0"/>
              <a:t>,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bermakna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‘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 </a:t>
            </a:r>
            <a:r>
              <a:rPr lang="en-US" dirty="0" err="1" smtClean="0"/>
              <a:t>Serikat</a:t>
            </a:r>
            <a:r>
              <a:rPr lang="en-US" dirty="0" smtClean="0"/>
              <a:t>’.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ID" dirty="0" smtClean="0"/>
              <a:t>Compounding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 </a:t>
            </a:r>
          </a:p>
          <a:p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gambungan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leksem</a:t>
            </a:r>
            <a:r>
              <a:rPr lang="en-ID" dirty="0" smtClean="0"/>
              <a:t> yang </a:t>
            </a:r>
            <a:r>
              <a:rPr lang="en-ID" dirty="0" err="1" smtClean="0"/>
              <a:t>salah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komponennya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  </a:t>
            </a:r>
            <a:r>
              <a:rPr lang="en-ID" b="1" dirty="0" err="1" smtClean="0"/>
              <a:t>inti</a:t>
            </a:r>
            <a:r>
              <a:rPr lang="en-ID" dirty="0" smtClean="0"/>
              <a:t> (head). </a:t>
            </a:r>
          </a:p>
          <a:p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Plag</a:t>
            </a:r>
            <a:r>
              <a:rPr lang="en-ID" dirty="0" smtClean="0"/>
              <a:t> (1989)  </a:t>
            </a:r>
            <a:endParaRPr lang="en-ID" dirty="0" smtClean="0"/>
          </a:p>
          <a:p>
            <a:r>
              <a:rPr lang="en-ID" dirty="0" smtClean="0"/>
              <a:t>INTI </a:t>
            </a:r>
            <a:r>
              <a:rPr lang="en-ID" dirty="0" err="1" smtClean="0"/>
              <a:t>adalah</a:t>
            </a:r>
            <a:r>
              <a:rPr lang="en-ID" dirty="0" smtClean="0"/>
              <a:t>  </a:t>
            </a:r>
            <a:r>
              <a:rPr lang="en-ID" dirty="0" err="1" smtClean="0"/>
              <a:t>unsur</a:t>
            </a:r>
            <a:r>
              <a:rPr lang="en-ID" dirty="0" smtClean="0"/>
              <a:t> yang paling </a:t>
            </a:r>
            <a:r>
              <a:rPr lang="en-ID" dirty="0" err="1" smtClean="0"/>
              <a:t>penting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struktur</a:t>
            </a:r>
            <a:r>
              <a:rPr lang="en-ID" dirty="0" smtClean="0"/>
              <a:t>   </a:t>
            </a:r>
            <a:r>
              <a:rPr lang="en-ID" dirty="0" err="1" smtClean="0"/>
              <a:t>kompleks</a:t>
            </a:r>
            <a:r>
              <a:rPr lang="en-ID" dirty="0" smtClean="0"/>
              <a:t>.</a:t>
            </a:r>
            <a:r>
              <a:rPr lang="en-US" dirty="0" smtClean="0"/>
              <a:t> (the most important unit in complex </a:t>
            </a:r>
            <a:r>
              <a:rPr lang="en-US" dirty="0" smtClean="0"/>
              <a:t>structures)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</a:t>
            </a:r>
            <a:r>
              <a:rPr lang="en-ID" dirty="0" err="1" smtClean="0"/>
              <a:t>bahasa</a:t>
            </a:r>
            <a:r>
              <a:rPr lang="en-ID" dirty="0" smtClean="0"/>
              <a:t> </a:t>
            </a:r>
            <a:r>
              <a:rPr lang="en-ID" dirty="0" err="1" smtClean="0"/>
              <a:t>Inggris</a:t>
            </a:r>
            <a:r>
              <a:rPr lang="en-ID" dirty="0" smtClean="0"/>
              <a:t> :</a:t>
            </a:r>
          </a:p>
          <a:p>
            <a:pPr marL="0" indent="0">
              <a:buNone/>
            </a:pPr>
            <a:r>
              <a:rPr lang="en-ID" dirty="0" smtClean="0"/>
              <a:t>1.Unsur </a:t>
            </a:r>
            <a:r>
              <a:rPr lang="en-ID" dirty="0" err="1" smtClean="0"/>
              <a:t>Inti</a:t>
            </a:r>
            <a:r>
              <a:rPr lang="en-ID" dirty="0" smtClean="0"/>
              <a:t> </a:t>
            </a:r>
            <a:r>
              <a:rPr lang="en-ID" dirty="0" err="1" smtClean="0"/>
              <a:t>umumnya</a:t>
            </a:r>
            <a:r>
              <a:rPr lang="en-ID" dirty="0" smtClean="0"/>
              <a:t> </a:t>
            </a:r>
            <a:r>
              <a:rPr lang="en-ID" dirty="0" err="1" smtClean="0"/>
              <a:t>terdapat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komponen</a:t>
            </a:r>
            <a:r>
              <a:rPr lang="en-ID" dirty="0" smtClean="0"/>
              <a:t> yang </a:t>
            </a:r>
            <a:r>
              <a:rPr lang="en-ID" dirty="0" err="1" smtClean="0"/>
              <a:t>di</a:t>
            </a:r>
            <a:r>
              <a:rPr lang="en-ID" dirty="0" smtClean="0"/>
              <a:t> </a:t>
            </a:r>
            <a:r>
              <a:rPr lang="en-ID" b="1" dirty="0" err="1" smtClean="0"/>
              <a:t>sebelah</a:t>
            </a:r>
            <a:r>
              <a:rPr lang="en-ID" b="1" dirty="0" smtClean="0"/>
              <a:t> </a:t>
            </a:r>
            <a:r>
              <a:rPr lang="en-ID" b="1" dirty="0" err="1" smtClean="0"/>
              <a:t>kanan</a:t>
            </a:r>
            <a:r>
              <a:rPr lang="en-ID" b="1" dirty="0" smtClean="0"/>
              <a:t> </a:t>
            </a:r>
          </a:p>
          <a:p>
            <a:pPr marL="0" indent="0">
              <a:buNone/>
            </a:pPr>
            <a:r>
              <a:rPr lang="en-ID" dirty="0" smtClean="0"/>
              <a:t>   (right-headed compound),</a:t>
            </a:r>
            <a:r>
              <a:rPr lang="en-ID" dirty="0" err="1" smtClean="0"/>
              <a:t>contoh</a:t>
            </a:r>
            <a:r>
              <a:rPr lang="en-ID" dirty="0" smtClean="0"/>
              <a:t> : coffee </a:t>
            </a:r>
            <a:r>
              <a:rPr lang="en-ID" b="1" dirty="0" smtClean="0"/>
              <a:t>table</a:t>
            </a:r>
            <a:r>
              <a:rPr lang="en-ID" dirty="0" smtClean="0"/>
              <a:t>  </a:t>
            </a:r>
            <a:r>
              <a:rPr lang="en-ID" dirty="0" err="1" smtClean="0"/>
              <a:t>bermakna</a:t>
            </a:r>
            <a:r>
              <a:rPr lang="en-ID" dirty="0" smtClean="0"/>
              <a:t> </a:t>
            </a:r>
            <a:r>
              <a:rPr lang="en-ID" dirty="0" err="1" smtClean="0"/>
              <a:t>meja</a:t>
            </a:r>
            <a:r>
              <a:rPr lang="en-ID" dirty="0" smtClean="0"/>
              <a:t> </a:t>
            </a:r>
            <a:r>
              <a:rPr lang="en-ID" dirty="0" err="1" smtClean="0"/>
              <a:t>kecil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endParaRPr lang="en-ID" dirty="0" smtClean="0"/>
          </a:p>
          <a:p>
            <a:pPr marL="0" indent="0">
              <a:buNone/>
            </a:pPr>
            <a:r>
              <a:rPr lang="en-ID" dirty="0" smtClean="0"/>
              <a:t>    </a:t>
            </a:r>
            <a:r>
              <a:rPr lang="en-ID" dirty="0" err="1" smtClean="0"/>
              <a:t>menyimpan</a:t>
            </a:r>
            <a:r>
              <a:rPr lang="en-ID" dirty="0" smtClean="0"/>
              <a:t> </a:t>
            </a:r>
            <a:r>
              <a:rPr lang="en-ID" dirty="0" err="1" smtClean="0"/>
              <a:t>secangkir</a:t>
            </a:r>
            <a:r>
              <a:rPr lang="en-ID" dirty="0" smtClean="0"/>
              <a:t> </a:t>
            </a:r>
            <a:r>
              <a:rPr lang="en-ID" dirty="0" smtClean="0"/>
              <a:t>kopi</a:t>
            </a:r>
            <a:endParaRPr lang="en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ENDOSENTRIS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smtClean="0"/>
              <a:t>2. </a:t>
            </a:r>
            <a:r>
              <a:rPr lang="en-ID" dirty="0" err="1" smtClean="0"/>
              <a:t>Namun</a:t>
            </a:r>
            <a:r>
              <a:rPr lang="en-ID" dirty="0" smtClean="0"/>
              <a:t>  </a:t>
            </a:r>
            <a:r>
              <a:rPr lang="en-ID" dirty="0" err="1" smtClean="0"/>
              <a:t>sebagian</a:t>
            </a:r>
            <a:r>
              <a:rPr lang="en-ID" dirty="0" smtClean="0"/>
              <a:t>  </a:t>
            </a: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 </a:t>
            </a:r>
            <a:r>
              <a:rPr lang="en-ID" dirty="0" err="1" smtClean="0"/>
              <a:t>di</a:t>
            </a:r>
            <a:r>
              <a:rPr lang="en-ID" dirty="0" smtClean="0"/>
              <a:t> </a:t>
            </a:r>
            <a:r>
              <a:rPr lang="en-ID" b="1" dirty="0" err="1" smtClean="0"/>
              <a:t>sebelah</a:t>
            </a:r>
            <a:r>
              <a:rPr lang="en-ID" b="1" dirty="0" smtClean="0"/>
              <a:t> </a:t>
            </a:r>
            <a:r>
              <a:rPr lang="en-ID" b="1" dirty="0" err="1" smtClean="0"/>
              <a:t>kiri</a:t>
            </a:r>
            <a:r>
              <a:rPr lang="en-ID" dirty="0" smtClean="0"/>
              <a:t> (left-headed compound)</a:t>
            </a:r>
          </a:p>
          <a:p>
            <a:r>
              <a:rPr lang="en-ID" dirty="0" err="1" smtClean="0"/>
              <a:t>Contoh</a:t>
            </a:r>
            <a:r>
              <a:rPr lang="en-ID" dirty="0" smtClean="0"/>
              <a:t> : </a:t>
            </a:r>
            <a:r>
              <a:rPr lang="en-ID" b="1" dirty="0" smtClean="0"/>
              <a:t>Mother-</a:t>
            </a:r>
            <a:r>
              <a:rPr lang="en-ID" dirty="0" smtClean="0"/>
              <a:t>in-law  </a:t>
            </a:r>
            <a:r>
              <a:rPr lang="en-ID" dirty="0" err="1" smtClean="0"/>
              <a:t>bermakna</a:t>
            </a:r>
            <a:r>
              <a:rPr lang="en-ID" dirty="0" smtClean="0"/>
              <a:t> </a:t>
            </a:r>
            <a:r>
              <a:rPr lang="en-ID" dirty="0" err="1" smtClean="0"/>
              <a:t>ibu</a:t>
            </a:r>
            <a:r>
              <a:rPr lang="en-ID" dirty="0" smtClean="0"/>
              <a:t> </a:t>
            </a:r>
            <a:r>
              <a:rPr lang="en-ID" dirty="0" err="1" smtClean="0"/>
              <a:t>mertua</a:t>
            </a:r>
            <a:endParaRPr lang="en-ID" dirty="0" smtClean="0"/>
          </a:p>
          <a:p>
            <a:pPr marL="0" indent="0">
              <a:buNone/>
            </a:pP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yang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  </a:t>
            </a:r>
            <a:r>
              <a:rPr lang="en-ID" dirty="0" err="1" smtClean="0"/>
              <a:t>bermakna</a:t>
            </a:r>
            <a:r>
              <a:rPr lang="en-ID" dirty="0" smtClean="0"/>
              <a:t> ENDOSENTRIS. </a:t>
            </a:r>
          </a:p>
          <a:p>
            <a:pPr marL="0" indent="0">
              <a:buNone/>
            </a:pPr>
            <a:r>
              <a:rPr lang="en-ID" dirty="0" smtClean="0"/>
              <a:t> </a:t>
            </a:r>
            <a:r>
              <a:rPr lang="en-ID" dirty="0" err="1" smtClean="0"/>
              <a:t>Kategori</a:t>
            </a:r>
            <a:r>
              <a:rPr lang="en-ID" dirty="0" smtClean="0"/>
              <a:t>  </a:t>
            </a:r>
            <a:r>
              <a:rPr lang="en-ID" dirty="0" err="1" smtClean="0"/>
              <a:t>makna</a:t>
            </a:r>
            <a:r>
              <a:rPr lang="en-ID" dirty="0" smtClean="0"/>
              <a:t> =  </a:t>
            </a:r>
            <a:r>
              <a:rPr lang="en-ID" dirty="0" err="1" smtClean="0"/>
              <a:t>kategori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 yang </a:t>
            </a:r>
            <a:r>
              <a:rPr lang="en-ID" b="1" dirty="0" err="1" smtClean="0"/>
              <a:t>tidak</a:t>
            </a:r>
            <a:r>
              <a:rPr lang="en-ID" b="1" dirty="0" smtClean="0"/>
              <a:t> </a:t>
            </a:r>
            <a:r>
              <a:rPr lang="en-ID" b="1" dirty="0" err="1" smtClean="0"/>
              <a:t>memiliki</a:t>
            </a:r>
            <a:r>
              <a:rPr lang="en-ID" b="1" dirty="0" smtClean="0"/>
              <a:t> </a:t>
            </a:r>
            <a:r>
              <a:rPr lang="en-ID" b="1" dirty="0" err="1" smtClean="0"/>
              <a:t>unsur</a:t>
            </a:r>
            <a:r>
              <a:rPr lang="en-ID" b="1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 (</a:t>
            </a:r>
            <a:r>
              <a:rPr lang="en-ID" dirty="0" err="1" smtClean="0"/>
              <a:t>takberinti</a:t>
            </a:r>
            <a:r>
              <a:rPr lang="en-ID" dirty="0" smtClean="0"/>
              <a:t>)</a:t>
            </a:r>
          </a:p>
          <a:p>
            <a:r>
              <a:rPr lang="en-ID" dirty="0" smtClean="0"/>
              <a:t> </a:t>
            </a:r>
            <a:r>
              <a:rPr lang="en-ID" dirty="0" err="1" smtClean="0"/>
              <a:t>disebut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EKSOSENTRIS (headless compound)</a:t>
            </a:r>
          </a:p>
          <a:p>
            <a:endParaRPr lang="en-ID" dirty="0" smtClean="0"/>
          </a:p>
          <a:p>
            <a:r>
              <a:rPr lang="en-ID" dirty="0" err="1" smtClean="0"/>
              <a:t>Contoh</a:t>
            </a:r>
            <a:r>
              <a:rPr lang="en-ID" dirty="0" smtClean="0"/>
              <a:t> : </a:t>
            </a:r>
            <a:r>
              <a:rPr lang="en-ID" b="1" dirty="0" smtClean="0"/>
              <a:t>pickpocket</a:t>
            </a:r>
            <a:r>
              <a:rPr lang="en-ID" dirty="0" smtClean="0"/>
              <a:t> [V+N] =N </a:t>
            </a:r>
            <a:r>
              <a:rPr lang="en-ID" dirty="0" err="1" smtClean="0"/>
              <a:t>makna</a:t>
            </a:r>
            <a:r>
              <a:rPr lang="en-ID" dirty="0" smtClean="0"/>
              <a:t> </a:t>
            </a:r>
            <a:r>
              <a:rPr lang="en-ID" dirty="0" err="1" smtClean="0"/>
              <a:t>pencopet</a:t>
            </a:r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EKSOSENTRIS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D" dirty="0" smtClean="0"/>
          </a:p>
          <a:p>
            <a:pPr marL="0" indent="0">
              <a:buNone/>
            </a:pPr>
            <a:r>
              <a:rPr lang="en-ID" dirty="0" smtClean="0"/>
              <a:t>a.       </a:t>
            </a:r>
            <a:r>
              <a:rPr lang="en-ID" dirty="0" smtClean="0"/>
              <a:t>[XY]y</a:t>
            </a:r>
          </a:p>
          <a:p>
            <a:pPr marL="0" indent="0">
              <a:buNone/>
            </a:pPr>
            <a:r>
              <a:rPr lang="en-ID" dirty="0" smtClean="0"/>
              <a:t>b.       X=[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berupa</a:t>
            </a:r>
            <a:r>
              <a:rPr lang="en-ID" dirty="0" smtClean="0"/>
              <a:t> </a:t>
            </a:r>
            <a:r>
              <a:rPr lang="en-ID" dirty="0" err="1" smtClean="0"/>
              <a:t>akar</a:t>
            </a:r>
            <a:r>
              <a:rPr lang="en-ID" dirty="0" smtClean="0"/>
              <a:t>/</a:t>
            </a:r>
            <a:r>
              <a:rPr lang="en-ID" dirty="0" err="1" smtClean="0"/>
              <a:t>kata</a:t>
            </a:r>
            <a:r>
              <a:rPr lang="en-ID" dirty="0" smtClean="0"/>
              <a:t>/</a:t>
            </a:r>
            <a:r>
              <a:rPr lang="en-ID" dirty="0" err="1" smtClean="0"/>
              <a:t>frasa</a:t>
            </a:r>
            <a:r>
              <a:rPr lang="en-ID" dirty="0" smtClean="0"/>
              <a:t>]</a:t>
            </a:r>
          </a:p>
          <a:p>
            <a:pPr marL="0" indent="0">
              <a:buNone/>
            </a:pPr>
            <a:r>
              <a:rPr lang="en-ID" dirty="0" smtClean="0"/>
              <a:t>          Y= [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berupa</a:t>
            </a:r>
            <a:r>
              <a:rPr lang="en-ID" dirty="0" smtClean="0"/>
              <a:t> </a:t>
            </a:r>
            <a:r>
              <a:rPr lang="en-ID" dirty="0" err="1" smtClean="0"/>
              <a:t>akar</a:t>
            </a:r>
            <a:r>
              <a:rPr lang="en-ID" dirty="0" smtClean="0"/>
              <a:t>/</a:t>
            </a:r>
            <a:r>
              <a:rPr lang="en-ID" dirty="0" err="1" smtClean="0"/>
              <a:t>kata</a:t>
            </a:r>
            <a:r>
              <a:rPr lang="en-ID" dirty="0" smtClean="0"/>
              <a:t>]</a:t>
            </a:r>
          </a:p>
          <a:p>
            <a:pPr marL="0" indent="0">
              <a:buNone/>
            </a:pPr>
            <a:r>
              <a:rPr lang="en-ID" dirty="0" smtClean="0"/>
              <a:t>          [ ]y = y  → </a:t>
            </a:r>
            <a:r>
              <a:rPr lang="en-ID" dirty="0" err="1" smtClean="0"/>
              <a:t>makna</a:t>
            </a:r>
            <a:r>
              <a:rPr lang="en-ID" dirty="0" smtClean="0"/>
              <a:t> y </a:t>
            </a:r>
            <a:r>
              <a:rPr lang="en-ID" dirty="0" err="1" smtClean="0"/>
              <a:t>berkategori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r>
              <a:rPr lang="en-ID" dirty="0" smtClean="0"/>
              <a:t> </a:t>
            </a:r>
            <a:r>
              <a:rPr lang="en-ID" dirty="0" err="1" smtClean="0"/>
              <a:t>dg.unsur</a:t>
            </a:r>
            <a:r>
              <a:rPr lang="en-ID" dirty="0" smtClean="0"/>
              <a:t>  </a:t>
            </a:r>
            <a:r>
              <a:rPr lang="en-ID" dirty="0" err="1" smtClean="0"/>
              <a:t>komponen</a:t>
            </a:r>
            <a:r>
              <a:rPr lang="en-ID" dirty="0" smtClean="0"/>
              <a:t> Y </a:t>
            </a:r>
          </a:p>
          <a:p>
            <a:pPr marL="0" indent="0">
              <a:buNone/>
            </a:pPr>
            <a:r>
              <a:rPr lang="en-ID" dirty="0" smtClean="0"/>
              <a:t>                    (</a:t>
            </a:r>
            <a:r>
              <a:rPr lang="en-ID" dirty="0" err="1" smtClean="0"/>
              <a:t>bila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/head)</a:t>
            </a:r>
          </a:p>
          <a:p>
            <a:pPr marL="0" indent="0">
              <a:buNone/>
            </a:pPr>
            <a:r>
              <a:rPr lang="en-ID" dirty="0" smtClean="0"/>
              <a:t>                   (Plag,1989: 186)</a:t>
            </a:r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KONTRUKSI KATA MAJEMUK BAHASA INGGRIS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 smtClean="0"/>
              <a:t>Contoh</a:t>
            </a:r>
            <a:r>
              <a:rPr lang="en-ID" dirty="0" smtClean="0"/>
              <a:t> : </a:t>
            </a:r>
            <a:r>
              <a:rPr lang="en-ID" b="1" dirty="0" smtClean="0"/>
              <a:t>[film society]</a:t>
            </a:r>
          </a:p>
          <a:p>
            <a:r>
              <a:rPr lang="en-ID" dirty="0" smtClean="0"/>
              <a:t> [XY]y = [X = </a:t>
            </a:r>
            <a:r>
              <a:rPr lang="en-ID" dirty="0" err="1" smtClean="0"/>
              <a:t>komponen</a:t>
            </a:r>
            <a:r>
              <a:rPr lang="en-ID" dirty="0" smtClean="0"/>
              <a:t> 1 →    Y = </a:t>
            </a:r>
            <a:r>
              <a:rPr lang="en-ID" dirty="0" err="1" smtClean="0"/>
              <a:t>komponen</a:t>
            </a:r>
            <a:r>
              <a:rPr lang="en-ID" dirty="0" smtClean="0"/>
              <a:t> 2]</a:t>
            </a:r>
          </a:p>
          <a:p>
            <a:r>
              <a:rPr lang="en-ID" dirty="0" smtClean="0"/>
              <a:t> X= </a:t>
            </a:r>
            <a:r>
              <a:rPr lang="en-ID" dirty="0" err="1" smtClean="0"/>
              <a:t>komponen</a:t>
            </a:r>
            <a:r>
              <a:rPr lang="en-ID" dirty="0" smtClean="0"/>
              <a:t> 1 →film,   Y=  </a:t>
            </a:r>
            <a:r>
              <a:rPr lang="en-ID" dirty="0" err="1" smtClean="0"/>
              <a:t>komponen</a:t>
            </a:r>
            <a:r>
              <a:rPr lang="en-ID" dirty="0" smtClean="0"/>
              <a:t> 2  → society  </a:t>
            </a:r>
          </a:p>
          <a:p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komponen</a:t>
            </a:r>
            <a:r>
              <a:rPr lang="en-ID" dirty="0" smtClean="0"/>
              <a:t> </a:t>
            </a:r>
            <a:r>
              <a:rPr lang="en-ID" dirty="0" err="1" smtClean="0"/>
              <a:t>berkategori</a:t>
            </a:r>
            <a:r>
              <a:rPr lang="en-ID" dirty="0" smtClean="0"/>
              <a:t> (N+N),  </a:t>
            </a:r>
            <a:r>
              <a:rPr lang="en-ID" dirty="0" err="1" smtClean="0"/>
              <a:t>unsur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 Y = </a:t>
            </a:r>
            <a:r>
              <a:rPr lang="en-ID" dirty="0" err="1" smtClean="0"/>
              <a:t>berkategori</a:t>
            </a:r>
            <a:r>
              <a:rPr lang="en-ID" dirty="0" smtClean="0"/>
              <a:t> N </a:t>
            </a:r>
            <a:endParaRPr lang="en-ID" dirty="0" smtClean="0"/>
          </a:p>
          <a:p>
            <a:endParaRPr lang="en-ID" dirty="0" smtClean="0"/>
          </a:p>
          <a:p>
            <a:r>
              <a:rPr lang="en-ID" dirty="0" smtClean="0"/>
              <a:t>[film society] = y →[</a:t>
            </a:r>
            <a:r>
              <a:rPr lang="en-ID" dirty="0" err="1" smtClean="0"/>
              <a:t>masyarakat</a:t>
            </a:r>
            <a:r>
              <a:rPr lang="en-ID" dirty="0" smtClean="0"/>
              <a:t> film] ‘one concerns with film’ </a:t>
            </a:r>
          </a:p>
          <a:p>
            <a:r>
              <a:rPr lang="en-ID" dirty="0" err="1" smtClean="0"/>
              <a:t>Makna</a:t>
            </a:r>
            <a:r>
              <a:rPr lang="en-ID" dirty="0" smtClean="0"/>
              <a:t> [ ]y = y  →    </a:t>
            </a:r>
            <a:r>
              <a:rPr lang="en-ID" dirty="0" err="1" smtClean="0"/>
              <a:t>masyarakat</a:t>
            </a:r>
            <a:r>
              <a:rPr lang="en-ID" dirty="0" smtClean="0"/>
              <a:t> </a:t>
            </a:r>
            <a:r>
              <a:rPr lang="en-ID" dirty="0" err="1" smtClean="0"/>
              <a:t>pemerhati</a:t>
            </a:r>
            <a:r>
              <a:rPr lang="en-ID" dirty="0" smtClean="0"/>
              <a:t> film </a:t>
            </a:r>
          </a:p>
          <a:p>
            <a:r>
              <a:rPr lang="en-ID" dirty="0" err="1" smtClean="0"/>
              <a:t>Makna</a:t>
            </a:r>
            <a:r>
              <a:rPr lang="en-ID" dirty="0" smtClean="0"/>
              <a:t>  </a:t>
            </a:r>
            <a:r>
              <a:rPr lang="en-ID" dirty="0" err="1" smtClean="0"/>
              <a:t>berkategori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unsur</a:t>
            </a:r>
            <a:r>
              <a:rPr lang="en-ID" dirty="0" smtClean="0"/>
              <a:t> </a:t>
            </a:r>
            <a:r>
              <a:rPr lang="en-ID" dirty="0" err="1" smtClean="0"/>
              <a:t>inti</a:t>
            </a:r>
            <a:r>
              <a:rPr lang="en-ID" dirty="0" smtClean="0"/>
              <a:t> [N+N]= N</a:t>
            </a:r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smtClean="0"/>
              <a:t> </a:t>
            </a:r>
            <a:r>
              <a:rPr lang="en-ID" b="1" dirty="0" smtClean="0"/>
              <a:t>1.The Open Form (</a:t>
            </a:r>
            <a:r>
              <a:rPr lang="en-ID" b="1" dirty="0" err="1" smtClean="0"/>
              <a:t>Bentuk</a:t>
            </a:r>
            <a:r>
              <a:rPr lang="en-ID" b="1" dirty="0" smtClean="0"/>
              <a:t> </a:t>
            </a:r>
            <a:r>
              <a:rPr lang="en-ID" b="1" dirty="0" err="1" smtClean="0"/>
              <a:t>terbuka</a:t>
            </a:r>
            <a:r>
              <a:rPr lang="en-ID" b="1" dirty="0" smtClean="0"/>
              <a:t>)</a:t>
            </a:r>
          </a:p>
          <a:p>
            <a:pPr marL="0" indent="0">
              <a:buNone/>
            </a:pPr>
            <a:r>
              <a:rPr lang="en-ID" dirty="0" smtClean="0"/>
              <a:t>    </a:t>
            </a: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 yang </a:t>
            </a:r>
            <a:r>
              <a:rPr lang="en-ID" dirty="0" err="1" smtClean="0"/>
              <a:t>ditulis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 </a:t>
            </a:r>
            <a:r>
              <a:rPr lang="en-ID" dirty="0" err="1" smtClean="0"/>
              <a:t>terpisah</a:t>
            </a:r>
            <a:r>
              <a:rPr lang="en-ID" dirty="0" smtClean="0"/>
              <a:t>.</a:t>
            </a:r>
          </a:p>
          <a:p>
            <a:pPr marL="0" indent="0">
              <a:buNone/>
            </a:pPr>
            <a:r>
              <a:rPr lang="en-ID" dirty="0" smtClean="0"/>
              <a:t>     Open Form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terbuka</a:t>
            </a:r>
            <a:r>
              <a:rPr lang="en-ID" dirty="0" smtClean="0"/>
              <a:t>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endParaRPr lang="en-ID" dirty="0" smtClean="0"/>
          </a:p>
          <a:p>
            <a:pPr marL="0" indent="0">
              <a:buNone/>
            </a:pPr>
            <a:r>
              <a:rPr lang="en-ID" dirty="0" smtClean="0"/>
              <a:t>     </a:t>
            </a:r>
            <a:r>
              <a:rPr lang="en-ID" dirty="0" err="1" smtClean="0"/>
              <a:t>kedua</a:t>
            </a:r>
            <a:r>
              <a:rPr lang="en-ID" dirty="0" smtClean="0"/>
              <a:t> </a:t>
            </a:r>
            <a:r>
              <a:rPr lang="en-ID" dirty="0" err="1" smtClean="0"/>
              <a:t>komponen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sudah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kata</a:t>
            </a:r>
            <a:r>
              <a:rPr lang="en-ID" dirty="0" smtClean="0"/>
              <a:t> yang </a:t>
            </a:r>
            <a:r>
              <a:rPr lang="en-ID" dirty="0" err="1" smtClean="0"/>
              <a:t>umum</a:t>
            </a:r>
            <a:r>
              <a:rPr lang="en-ID" dirty="0" smtClean="0"/>
              <a:t> </a:t>
            </a:r>
            <a:r>
              <a:rPr lang="en-ID" dirty="0" err="1" smtClean="0"/>
              <a:t>digunakan</a:t>
            </a:r>
            <a:r>
              <a:rPr lang="en-ID" dirty="0" smtClean="0"/>
              <a:t>. </a:t>
            </a:r>
          </a:p>
          <a:p>
            <a:pPr marL="0" indent="0">
              <a:buNone/>
            </a:pPr>
            <a:r>
              <a:rPr lang="en-ID" dirty="0" smtClean="0"/>
              <a:t>     </a:t>
            </a:r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b="1" dirty="0" smtClean="0"/>
              <a:t>: full moon,  living room, dinner table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CARA PENULISAN KATA MAJEMUK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smtClean="0"/>
              <a:t>2. The Closed Form (</a:t>
            </a:r>
            <a:r>
              <a:rPr lang="en-ID" b="1" dirty="0" err="1" smtClean="0"/>
              <a:t>bentuk</a:t>
            </a:r>
            <a:r>
              <a:rPr lang="en-ID" b="1" dirty="0" smtClean="0"/>
              <a:t> </a:t>
            </a:r>
            <a:r>
              <a:rPr lang="en-ID" b="1" dirty="0" err="1" smtClean="0"/>
              <a:t>tertutup</a:t>
            </a:r>
            <a:r>
              <a:rPr lang="en-ID" b="1" dirty="0" smtClean="0"/>
              <a:t>).</a:t>
            </a:r>
          </a:p>
          <a:p>
            <a:r>
              <a:rPr lang="en-ID" dirty="0" smtClean="0"/>
              <a:t> </a:t>
            </a:r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</a:t>
            </a:r>
            <a:r>
              <a:rPr lang="en-ID" dirty="0" err="1" smtClean="0"/>
              <a:t>ditulis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 </a:t>
            </a:r>
            <a:r>
              <a:rPr lang="en-ID" dirty="0" err="1" smtClean="0"/>
              <a:t>digabungkan</a:t>
            </a:r>
            <a:r>
              <a:rPr lang="en-ID" dirty="0" smtClean="0"/>
              <a:t>. </a:t>
            </a:r>
          </a:p>
          <a:p>
            <a:r>
              <a:rPr lang="en-ID" dirty="0" smtClean="0"/>
              <a:t>Closed Form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bentuk</a:t>
            </a:r>
            <a:r>
              <a:rPr lang="en-ID" dirty="0" smtClean="0"/>
              <a:t> </a:t>
            </a:r>
            <a:r>
              <a:rPr lang="en-ID" dirty="0" err="1" smtClean="0"/>
              <a:t>tertutup</a:t>
            </a:r>
            <a:r>
              <a:rPr lang="en-ID" dirty="0" smtClean="0"/>
              <a:t>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bila</a:t>
            </a:r>
            <a:r>
              <a:rPr lang="en-ID" dirty="0" smtClean="0"/>
              <a:t> </a:t>
            </a:r>
            <a:r>
              <a:rPr lang="en-ID" dirty="0" err="1" smtClean="0"/>
              <a:t>kedua</a:t>
            </a:r>
            <a:r>
              <a:rPr lang="en-ID" dirty="0" smtClean="0"/>
              <a:t> </a:t>
            </a:r>
            <a:r>
              <a:rPr lang="en-ID" dirty="0" err="1" smtClean="0"/>
              <a:t>komponen</a:t>
            </a:r>
            <a:r>
              <a:rPr lang="en-ID" dirty="0" smtClean="0"/>
              <a:t> </a:t>
            </a:r>
            <a:r>
              <a:rPr lang="en-ID" dirty="0" err="1" smtClean="0"/>
              <a:t>sudah</a:t>
            </a:r>
            <a:r>
              <a:rPr lang="en-ID" dirty="0" smtClean="0"/>
              <a:t> </a:t>
            </a:r>
          </a:p>
          <a:p>
            <a:r>
              <a:rPr lang="en-ID" dirty="0" err="1" smtClean="0"/>
              <a:t>diterima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mayarakat</a:t>
            </a:r>
            <a:r>
              <a:rPr lang="en-ID" dirty="0" smtClean="0"/>
              <a:t> </a:t>
            </a:r>
            <a:r>
              <a:rPr lang="en-ID" dirty="0" err="1" smtClean="0"/>
              <a:t>bahasa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‘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kata</a:t>
            </a:r>
            <a:r>
              <a:rPr lang="en-ID" dirty="0" smtClean="0"/>
              <a:t>’.</a:t>
            </a:r>
          </a:p>
          <a:p>
            <a:r>
              <a:rPr lang="en-ID" dirty="0" err="1" smtClean="0"/>
              <a:t>Contoh</a:t>
            </a:r>
            <a:r>
              <a:rPr lang="en-ID" dirty="0" smtClean="0"/>
              <a:t>: </a:t>
            </a:r>
            <a:r>
              <a:rPr lang="en-ID" b="1" dirty="0" smtClean="0"/>
              <a:t>bookstore, fireman</a:t>
            </a:r>
          </a:p>
          <a:p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smtClean="0"/>
              <a:t>3. The Hyphenated Form (</a:t>
            </a:r>
            <a:r>
              <a:rPr lang="en-ID" b="1" dirty="0" err="1" smtClean="0"/>
              <a:t>Bentuk</a:t>
            </a:r>
            <a:r>
              <a:rPr lang="en-ID" b="1" dirty="0" smtClean="0"/>
              <a:t> </a:t>
            </a:r>
            <a:r>
              <a:rPr lang="en-ID" b="1" dirty="0" err="1" smtClean="0"/>
              <a:t>dipisahkan</a:t>
            </a:r>
            <a:r>
              <a:rPr lang="en-ID" b="1" dirty="0" smtClean="0"/>
              <a:t> </a:t>
            </a:r>
            <a:r>
              <a:rPr lang="en-ID" b="1" dirty="0" err="1" smtClean="0"/>
              <a:t>oleh</a:t>
            </a:r>
            <a:r>
              <a:rPr lang="en-ID" b="1" dirty="0" smtClean="0"/>
              <a:t> </a:t>
            </a:r>
            <a:r>
              <a:rPr lang="en-ID" b="1" dirty="0" err="1" smtClean="0"/>
              <a:t>garis</a:t>
            </a:r>
            <a:r>
              <a:rPr lang="en-ID" b="1" dirty="0" smtClean="0"/>
              <a:t> ). </a:t>
            </a:r>
          </a:p>
          <a:p>
            <a:r>
              <a:rPr lang="en-ID" dirty="0" err="1" smtClean="0"/>
              <a:t>Kata</a:t>
            </a:r>
            <a:r>
              <a:rPr lang="en-ID" dirty="0" smtClean="0"/>
              <a:t> </a:t>
            </a:r>
            <a:r>
              <a:rPr lang="en-ID" dirty="0" err="1" smtClean="0"/>
              <a:t>majemuk</a:t>
            </a:r>
            <a:r>
              <a:rPr lang="en-ID" dirty="0" smtClean="0"/>
              <a:t> yang </a:t>
            </a:r>
            <a:r>
              <a:rPr lang="en-ID" dirty="0" err="1" smtClean="0"/>
              <a:t>ditulis</a:t>
            </a:r>
            <a:r>
              <a:rPr lang="en-ID" dirty="0" smtClean="0"/>
              <a:t>   </a:t>
            </a:r>
            <a:r>
              <a:rPr lang="en-ID" dirty="0" err="1" smtClean="0"/>
              <a:t>dipisahkan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garis</a:t>
            </a:r>
            <a:r>
              <a:rPr lang="en-ID" dirty="0" smtClean="0"/>
              <a:t> , </a:t>
            </a:r>
            <a:r>
              <a:rPr lang="en-ID" dirty="0" err="1" smtClean="0"/>
              <a:t>umumnya</a:t>
            </a:r>
            <a:r>
              <a:rPr lang="en-ID" dirty="0" smtClean="0"/>
              <a:t> </a:t>
            </a:r>
            <a:r>
              <a:rPr lang="en-ID" dirty="0" err="1" smtClean="0"/>
              <a:t>bila</a:t>
            </a:r>
            <a:r>
              <a:rPr lang="en-ID" dirty="0" smtClean="0"/>
              <a:t> </a:t>
            </a:r>
            <a:r>
              <a:rPr lang="en-ID" dirty="0" err="1" smtClean="0"/>
              <a:t>terdiri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komponen</a:t>
            </a:r>
            <a:r>
              <a:rPr lang="en-ID" dirty="0" smtClean="0"/>
              <a:t>.</a:t>
            </a:r>
          </a:p>
          <a:p>
            <a:r>
              <a:rPr lang="en-ID" dirty="0" err="1" smtClean="0"/>
              <a:t>Contoh</a:t>
            </a:r>
            <a:r>
              <a:rPr lang="en-ID" dirty="0" smtClean="0"/>
              <a:t>  </a:t>
            </a:r>
            <a:r>
              <a:rPr lang="en-ID" b="1" dirty="0" smtClean="0"/>
              <a:t>a-long-term solution </a:t>
            </a:r>
            <a:endParaRPr lang="en-ID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Prefik</a:t>
            </a:r>
            <a:r>
              <a:rPr lang="en-US" dirty="0"/>
              <a:t> (prefix 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Prefik</a:t>
            </a:r>
            <a:r>
              <a:rPr lang="en-US" dirty="0" smtClean="0"/>
              <a:t> </a:t>
            </a:r>
            <a:r>
              <a:rPr lang="en-US" dirty="0" err="1" smtClean="0"/>
              <a:t>afiks</a:t>
            </a:r>
            <a:r>
              <a:rPr lang="en-US" dirty="0" smtClean="0"/>
              <a:t> </a:t>
            </a:r>
            <a:r>
              <a:rPr lang="en-US" dirty="0" err="1" smtClean="0"/>
              <a:t>afiks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.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prefik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yang </a:t>
            </a:r>
            <a:r>
              <a:rPr lang="en-US" dirty="0" err="1"/>
              <a:t>dilekasinya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afik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. </a:t>
            </a:r>
          </a:p>
          <a:p>
            <a:r>
              <a:rPr lang="en-US" dirty="0" err="1"/>
              <a:t>Contoh</a:t>
            </a:r>
            <a:r>
              <a:rPr lang="en-US" dirty="0"/>
              <a:t> :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PREFIKS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3.HERD IMMUNITY</a:t>
            </a:r>
          </a:p>
          <a:p>
            <a:r>
              <a:rPr lang="en-US" dirty="0" smtClean="0"/>
              <a:t>[XY]y → herd  immunity (</a:t>
            </a:r>
            <a:r>
              <a:rPr lang="en-US" dirty="0" err="1" smtClean="0"/>
              <a:t>kekebalan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/</a:t>
            </a:r>
            <a:r>
              <a:rPr lang="en-US" dirty="0" err="1" smtClean="0"/>
              <a:t>komunitas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X= </a:t>
            </a:r>
            <a:r>
              <a:rPr lang="en-US" dirty="0" err="1" smtClean="0"/>
              <a:t>komponen</a:t>
            </a:r>
            <a:r>
              <a:rPr lang="en-US" dirty="0" smtClean="0"/>
              <a:t> 1→ herd, Y=</a:t>
            </a:r>
            <a:r>
              <a:rPr lang="en-US" dirty="0" err="1" smtClean="0"/>
              <a:t>komponen</a:t>
            </a:r>
            <a:r>
              <a:rPr lang="en-US" dirty="0" smtClean="0"/>
              <a:t> 2 → immunity</a:t>
            </a:r>
          </a:p>
          <a:p>
            <a:r>
              <a:rPr lang="en-US" dirty="0" err="1" smtClean="0"/>
              <a:t>Kategori</a:t>
            </a:r>
            <a:r>
              <a:rPr lang="en-US" dirty="0" smtClean="0"/>
              <a:t> [N+N]y = y N → </a:t>
            </a:r>
            <a:r>
              <a:rPr lang="en-US" dirty="0" err="1" smtClean="0"/>
              <a:t>prokteksi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kekebalan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terhadap virus                    </a:t>
            </a:r>
          </a:p>
          <a:p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sebelah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 ‘immunity’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endosentris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TERBUKA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smtClean="0"/>
              <a:t>CORONAVIRUS</a:t>
            </a:r>
          </a:p>
          <a:p>
            <a:r>
              <a:rPr lang="en-ID" dirty="0" smtClean="0"/>
              <a:t>[XY]y  </a:t>
            </a:r>
            <a:r>
              <a:rPr lang="en-ID" dirty="0" err="1" smtClean="0"/>
              <a:t>Coronavirus</a:t>
            </a:r>
            <a:r>
              <a:rPr lang="en-ID" dirty="0" smtClean="0"/>
              <a:t>  </a:t>
            </a:r>
          </a:p>
          <a:p>
            <a:r>
              <a:rPr lang="en-ID" dirty="0" smtClean="0"/>
              <a:t>X=</a:t>
            </a:r>
            <a:r>
              <a:rPr lang="en-ID" dirty="0" err="1" smtClean="0"/>
              <a:t>komponen</a:t>
            </a:r>
            <a:r>
              <a:rPr lang="en-ID" dirty="0" smtClean="0"/>
              <a:t> 1→ corona, Y=</a:t>
            </a:r>
            <a:r>
              <a:rPr lang="en-ID" dirty="0" err="1" smtClean="0"/>
              <a:t>komponen</a:t>
            </a:r>
            <a:r>
              <a:rPr lang="en-ID" dirty="0" smtClean="0"/>
              <a:t> 2→ virus</a:t>
            </a:r>
          </a:p>
          <a:p>
            <a:r>
              <a:rPr lang="en-ID" dirty="0" err="1" smtClean="0"/>
              <a:t>Berkategori</a:t>
            </a:r>
            <a:r>
              <a:rPr lang="en-ID" dirty="0" smtClean="0"/>
              <a:t> [N+N]y = y →  </a:t>
            </a:r>
            <a:r>
              <a:rPr lang="en-ID" dirty="0" err="1" smtClean="0"/>
              <a:t>bermakna</a:t>
            </a:r>
            <a:r>
              <a:rPr lang="en-ID" dirty="0" smtClean="0"/>
              <a:t> </a:t>
            </a:r>
            <a:r>
              <a:rPr lang="en-ID" dirty="0" err="1" smtClean="0"/>
              <a:t>nama</a:t>
            </a:r>
            <a:r>
              <a:rPr lang="en-ID" dirty="0" smtClean="0"/>
              <a:t>  virus </a:t>
            </a:r>
          </a:p>
          <a:p>
            <a:r>
              <a:rPr lang="en-ID" dirty="0" err="1" smtClean="0"/>
              <a:t>Coronavirus</a:t>
            </a:r>
            <a:r>
              <a:rPr lang="en-ID" dirty="0" smtClean="0"/>
              <a:t> →</a:t>
            </a:r>
            <a:r>
              <a:rPr lang="en-ID" dirty="0" err="1" smtClean="0"/>
              <a:t>Inti</a:t>
            </a:r>
            <a:r>
              <a:rPr lang="en-ID" dirty="0" smtClean="0"/>
              <a:t> </a:t>
            </a:r>
            <a:r>
              <a:rPr lang="en-ID" dirty="0" err="1" smtClean="0"/>
              <a:t>di</a:t>
            </a:r>
            <a:r>
              <a:rPr lang="en-ID" dirty="0" smtClean="0"/>
              <a:t> </a:t>
            </a:r>
            <a:r>
              <a:rPr lang="en-ID" dirty="0" err="1" smtClean="0"/>
              <a:t>sebelah</a:t>
            </a:r>
            <a:r>
              <a:rPr lang="en-ID" dirty="0" smtClean="0"/>
              <a:t>  </a:t>
            </a:r>
            <a:r>
              <a:rPr lang="en-ID" dirty="0" err="1" smtClean="0"/>
              <a:t>kanan</a:t>
            </a:r>
            <a:r>
              <a:rPr lang="en-ID" dirty="0" smtClean="0"/>
              <a:t> ‘virus’ =  </a:t>
            </a:r>
            <a:r>
              <a:rPr lang="en-ID" dirty="0" err="1" smtClean="0"/>
              <a:t>makna</a:t>
            </a:r>
            <a:r>
              <a:rPr lang="en-ID" dirty="0" smtClean="0"/>
              <a:t> </a:t>
            </a:r>
            <a:r>
              <a:rPr lang="en-ID" dirty="0" err="1" smtClean="0"/>
              <a:t>endosentris</a:t>
            </a:r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TERTUTUP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SELF-QUARANTINED</a:t>
            </a:r>
          </a:p>
          <a:p>
            <a:r>
              <a:rPr lang="en-US" dirty="0" smtClean="0"/>
              <a:t>[XY]y= X </a:t>
            </a:r>
            <a:r>
              <a:rPr lang="en-US" dirty="0" err="1" smtClean="0"/>
              <a:t>komponen</a:t>
            </a:r>
            <a:r>
              <a:rPr lang="en-US" dirty="0" smtClean="0"/>
              <a:t> 1 self , Y= </a:t>
            </a:r>
            <a:r>
              <a:rPr lang="en-US" dirty="0" err="1" smtClean="0"/>
              <a:t>komponen</a:t>
            </a:r>
            <a:r>
              <a:rPr lang="en-US" dirty="0" smtClean="0"/>
              <a:t> 2 →quarantined</a:t>
            </a:r>
          </a:p>
          <a:p>
            <a:r>
              <a:rPr lang="en-US" dirty="0" smtClean="0"/>
              <a:t>Self-quarantined = </a:t>
            </a:r>
            <a:r>
              <a:rPr lang="en-US" dirty="0" err="1" smtClean="0"/>
              <a:t>karantina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r>
              <a:rPr lang="en-US" dirty="0" err="1" smtClean="0"/>
              <a:t>Kategori</a:t>
            </a:r>
            <a:r>
              <a:rPr lang="en-US" dirty="0" smtClean="0"/>
              <a:t> [ </a:t>
            </a:r>
            <a:r>
              <a:rPr lang="en-US" dirty="0" err="1" smtClean="0"/>
              <a:t>Pron</a:t>
            </a:r>
            <a:r>
              <a:rPr lang="en-US" dirty="0" smtClean="0"/>
              <a:t>-V]=y V</a:t>
            </a:r>
          </a:p>
          <a:p>
            <a:r>
              <a:rPr lang="en-US" dirty="0" err="1" smtClean="0"/>
              <a:t>Makna</a:t>
            </a:r>
            <a:r>
              <a:rPr lang="en-US" dirty="0" smtClean="0"/>
              <a:t> y=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lain </a:t>
            </a:r>
          </a:p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Y=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endosentris</a:t>
            </a:r>
            <a:endParaRPr lang="en-ID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BENTUK HYPENATED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 </a:t>
            </a:r>
            <a:r>
              <a:rPr lang="en-US" dirty="0" err="1" smtClean="0"/>
              <a:t>ajektiva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                     </a:t>
            </a:r>
            <a:r>
              <a:rPr lang="en-US" dirty="0" err="1" smtClean="0"/>
              <a:t>prefiks</a:t>
            </a:r>
            <a:r>
              <a:rPr lang="en-US" dirty="0" smtClean="0"/>
              <a:t>             </a:t>
            </a:r>
            <a:r>
              <a:rPr lang="en-US" dirty="0" err="1" smtClean="0"/>
              <a:t>akar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dirty="0" err="1" smtClean="0"/>
              <a:t>dis</a:t>
            </a:r>
            <a:r>
              <a:rPr lang="en-US" dirty="0" smtClean="0"/>
              <a:t>-                 honest (</a:t>
            </a:r>
            <a:r>
              <a:rPr lang="en-US" dirty="0" err="1" smtClean="0"/>
              <a:t>ajektiva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43504" y="2428868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4214810" y="2428868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aero-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(air)</a:t>
            </a:r>
          </a:p>
          <a:p>
            <a:r>
              <a:rPr lang="en-US" dirty="0"/>
              <a:t>a</a:t>
            </a:r>
            <a:r>
              <a:rPr lang="en-US" dirty="0" smtClean="0"/>
              <a:t>ero-</a:t>
            </a:r>
            <a:r>
              <a:rPr lang="en-US" dirty="0" err="1" smtClean="0"/>
              <a:t>batics</a:t>
            </a:r>
            <a:r>
              <a:rPr lang="en-US" dirty="0" smtClean="0"/>
              <a:t> , </a:t>
            </a:r>
          </a:p>
          <a:p>
            <a:r>
              <a:rPr lang="en-US" dirty="0" smtClean="0"/>
              <a:t>aero-plane   </a:t>
            </a:r>
          </a:p>
          <a:p>
            <a:endParaRPr lang="en-US" dirty="0"/>
          </a:p>
          <a:p>
            <a:r>
              <a:rPr lang="en-US" dirty="0" smtClean="0"/>
              <a:t> bi-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(two)</a:t>
            </a:r>
          </a:p>
          <a:p>
            <a:r>
              <a:rPr lang="en-US" dirty="0"/>
              <a:t> b</a:t>
            </a:r>
            <a:r>
              <a:rPr lang="en-US" dirty="0" smtClean="0"/>
              <a:t>i-annual                 </a:t>
            </a:r>
            <a:endParaRPr lang="en-US" dirty="0"/>
          </a:p>
          <a:p>
            <a:r>
              <a:rPr lang="en-US" dirty="0"/>
              <a:t> b</a:t>
            </a:r>
            <a:r>
              <a:rPr lang="en-US" dirty="0" smtClean="0"/>
              <a:t>i-lingual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Sufiks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sebelah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SUFIKS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</a:t>
            </a:r>
            <a:r>
              <a:rPr lang="en-US" dirty="0" err="1" smtClean="0"/>
              <a:t>nomina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                    </a:t>
            </a:r>
            <a:r>
              <a:rPr lang="en-US" dirty="0" err="1" smtClean="0"/>
              <a:t>akar</a:t>
            </a:r>
            <a:r>
              <a:rPr lang="en-US" dirty="0" smtClean="0"/>
              <a:t>           </a:t>
            </a:r>
            <a:r>
              <a:rPr lang="en-US" dirty="0" err="1" smtClean="0"/>
              <a:t>sufiks</a:t>
            </a:r>
            <a:endParaRPr lang="en-US" dirty="0"/>
          </a:p>
          <a:p>
            <a:r>
              <a:rPr lang="en-US" dirty="0" smtClean="0"/>
              <a:t>                         attach (V)    -</a:t>
            </a:r>
            <a:r>
              <a:rPr lang="en-US" dirty="0" err="1" smtClean="0"/>
              <a:t>ment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964777" y="2678901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964909" y="2321711"/>
            <a:ext cx="1214446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Sufiks</a:t>
            </a:r>
            <a:r>
              <a:rPr lang="en-US" dirty="0"/>
              <a:t> –IZE </a:t>
            </a:r>
            <a:r>
              <a:rPr lang="en-US" dirty="0" err="1"/>
              <a:t>mengubah</a:t>
            </a:r>
            <a:r>
              <a:rPr lang="en-US" dirty="0"/>
              <a:t> N  </a:t>
            </a:r>
            <a:r>
              <a:rPr lang="en-US" dirty="0" err="1"/>
              <a:t>menjadi</a:t>
            </a:r>
            <a:r>
              <a:rPr lang="en-US" dirty="0"/>
              <a:t>  V </a:t>
            </a:r>
          </a:p>
          <a:p>
            <a:r>
              <a:rPr lang="en-US" dirty="0"/>
              <a:t>-IZE : </a:t>
            </a:r>
            <a:r>
              <a:rPr lang="en-US" i="1" dirty="0"/>
              <a:t>regular-</a:t>
            </a:r>
            <a:r>
              <a:rPr lang="en-US" i="1" dirty="0" err="1"/>
              <a:t>ize</a:t>
            </a:r>
            <a:r>
              <a:rPr lang="en-US" i="1" dirty="0"/>
              <a:t>, </a:t>
            </a:r>
            <a:r>
              <a:rPr lang="en-US" i="1" dirty="0" smtClean="0"/>
              <a:t>memo-r-</a:t>
            </a:r>
            <a:r>
              <a:rPr lang="en-US" i="1" dirty="0" err="1" smtClean="0"/>
              <a:t>ize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err="1"/>
              <a:t>Sufiks</a:t>
            </a:r>
            <a:r>
              <a:rPr lang="en-US" dirty="0"/>
              <a:t> –LY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Ajektif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Adverb</a:t>
            </a:r>
          </a:p>
          <a:p>
            <a:r>
              <a:rPr lang="en-US" dirty="0"/>
              <a:t>-LY : quick-</a:t>
            </a:r>
            <a:r>
              <a:rPr lang="en-US" dirty="0" err="1"/>
              <a:t>ly</a:t>
            </a:r>
            <a:r>
              <a:rPr lang="en-US" dirty="0"/>
              <a:t>, deep-</a:t>
            </a:r>
            <a:r>
              <a:rPr lang="en-US" dirty="0" err="1"/>
              <a:t>ly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AKAR KATA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dilekati</a:t>
            </a:r>
            <a:r>
              <a:rPr lang="en-US" dirty="0"/>
              <a:t> </a:t>
            </a:r>
            <a:r>
              <a:rPr lang="en-US" dirty="0" err="1" smtClean="0"/>
              <a:t>afiks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yang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 </a:t>
            </a:r>
            <a:r>
              <a:rPr lang="en-US" dirty="0" err="1"/>
              <a:t>bebas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dilekati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afiks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AKAR </a:t>
            </a:r>
            <a:r>
              <a:rPr lang="en-US" dirty="0" err="1" smtClean="0"/>
              <a:t>atau</a:t>
            </a:r>
            <a:r>
              <a:rPr lang="en-US" dirty="0" smtClean="0"/>
              <a:t> STEM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</TotalTime>
  <Words>1102</Words>
  <Application>Microsoft Office PowerPoint</Application>
  <PresentationFormat>On-screen Show (4:3)</PresentationFormat>
  <Paragraphs>163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Concourse</vt:lpstr>
      <vt:lpstr>MORFOLOGI &amp;SINTAKSIS TOPIC 3 AFIKSASI &amp; COMPOUND WORD</vt:lpstr>
      <vt:lpstr>AFIKSASI</vt:lpstr>
      <vt:lpstr>PREFIKS</vt:lpstr>
      <vt:lpstr>Slide 4</vt:lpstr>
      <vt:lpstr>Slide 5</vt:lpstr>
      <vt:lpstr>SUFIKS</vt:lpstr>
      <vt:lpstr>Slide 7</vt:lpstr>
      <vt:lpstr>Slide 8</vt:lpstr>
      <vt:lpstr>AKAR atau STEM</vt:lpstr>
      <vt:lpstr>Slide 10</vt:lpstr>
      <vt:lpstr>Slide 11</vt:lpstr>
      <vt:lpstr>PROSES MORFOLOGIS</vt:lpstr>
      <vt:lpstr>Slide 13</vt:lpstr>
      <vt:lpstr>Slide 14</vt:lpstr>
      <vt:lpstr>Slide 15</vt:lpstr>
      <vt:lpstr>KONVERSI</vt:lpstr>
      <vt:lpstr>Slide 17</vt:lpstr>
      <vt:lpstr>Slide 18</vt:lpstr>
      <vt:lpstr>Compound word</vt:lpstr>
      <vt:lpstr>Slide 20</vt:lpstr>
      <vt:lpstr>Slide 21</vt:lpstr>
      <vt:lpstr>ENDOSENTRIS</vt:lpstr>
      <vt:lpstr>Slide 23</vt:lpstr>
      <vt:lpstr>EKSOSENTRIS</vt:lpstr>
      <vt:lpstr>KONTRUKSI KATA MAJEMUK BAHASA INGGRIS</vt:lpstr>
      <vt:lpstr>Slide 26</vt:lpstr>
      <vt:lpstr>CARA PENULISAN KATA MAJEMUK</vt:lpstr>
      <vt:lpstr>Slide 28</vt:lpstr>
      <vt:lpstr>Slide 29</vt:lpstr>
      <vt:lpstr>BENTUK TERBUKA</vt:lpstr>
      <vt:lpstr>BENTUK TERTUTUP</vt:lpstr>
      <vt:lpstr>BENTUK HYPENATED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MORFOLOGI &amp;SINTAKSIS TOPIC 3 AFIKSASI &amp; COMPOUNDING</dc:title>
  <dc:creator>Ypsi Soeria Soemantr</dc:creator>
  <cp:lastModifiedBy>Ypsi Soeria Soemantr</cp:lastModifiedBy>
  <cp:revision>20</cp:revision>
  <dcterms:created xsi:type="dcterms:W3CDTF">2021-09-16T12:20:41Z</dcterms:created>
  <dcterms:modified xsi:type="dcterms:W3CDTF">2021-09-17T00:29:45Z</dcterms:modified>
</cp:coreProperties>
</file>