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1"/>
  </p:sldMasterIdLst>
  <p:notesMasterIdLst>
    <p:notesMasterId r:id="rId34"/>
  </p:notesMasterIdLst>
  <p:sldIdLst>
    <p:sldId id="299" r:id="rId2"/>
    <p:sldId id="286" r:id="rId3"/>
    <p:sldId id="259" r:id="rId4"/>
    <p:sldId id="260" r:id="rId5"/>
    <p:sldId id="261" r:id="rId6"/>
    <p:sldId id="256" r:id="rId7"/>
    <p:sldId id="277" r:id="rId8"/>
    <p:sldId id="257" r:id="rId9"/>
    <p:sldId id="308" r:id="rId10"/>
    <p:sldId id="262" r:id="rId11"/>
    <p:sldId id="300" r:id="rId12"/>
    <p:sldId id="301" r:id="rId13"/>
    <p:sldId id="302" r:id="rId14"/>
    <p:sldId id="303" r:id="rId15"/>
    <p:sldId id="304" r:id="rId16"/>
    <p:sldId id="279" r:id="rId17"/>
    <p:sldId id="278" r:id="rId18"/>
    <p:sldId id="288" r:id="rId19"/>
    <p:sldId id="280" r:id="rId20"/>
    <p:sldId id="289" r:id="rId21"/>
    <p:sldId id="281" r:id="rId22"/>
    <p:sldId id="282" r:id="rId23"/>
    <p:sldId id="290" r:id="rId24"/>
    <p:sldId id="291" r:id="rId25"/>
    <p:sldId id="292" r:id="rId26"/>
    <p:sldId id="306" r:id="rId27"/>
    <p:sldId id="307" r:id="rId28"/>
    <p:sldId id="283" r:id="rId29"/>
    <p:sldId id="284" r:id="rId30"/>
    <p:sldId id="285" r:id="rId31"/>
    <p:sldId id="309" r:id="rId32"/>
    <p:sldId id="305"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0"/>
    <p:restoredTop sz="93759"/>
  </p:normalViewPr>
  <p:slideViewPr>
    <p:cSldViewPr>
      <p:cViewPr varScale="1">
        <p:scale>
          <a:sx n="105" d="100"/>
          <a:sy n="105" d="100"/>
        </p:scale>
        <p:origin x="194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D30CA716-530E-C09E-3F34-6B95C929C198}"/>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55299" name="Rectangle 3">
            <a:extLst>
              <a:ext uri="{FF2B5EF4-FFF2-40B4-BE49-F238E27FC236}">
                <a16:creationId xmlns:a16="http://schemas.microsoft.com/office/drawing/2014/main" id="{91EBB2F3-7969-64A6-81C5-394F8AE17495}"/>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14340" name="Rectangle 4">
            <a:extLst>
              <a:ext uri="{FF2B5EF4-FFF2-40B4-BE49-F238E27FC236}">
                <a16:creationId xmlns:a16="http://schemas.microsoft.com/office/drawing/2014/main" id="{E7293364-54EF-F581-C901-F56E1981667C}"/>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301" name="Rectangle 5">
            <a:extLst>
              <a:ext uri="{FF2B5EF4-FFF2-40B4-BE49-F238E27FC236}">
                <a16:creationId xmlns:a16="http://schemas.microsoft.com/office/drawing/2014/main" id="{68A2E7B2-7595-A0F2-DC4E-049B37C4A5F1}"/>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5302" name="Rectangle 6">
            <a:extLst>
              <a:ext uri="{FF2B5EF4-FFF2-40B4-BE49-F238E27FC236}">
                <a16:creationId xmlns:a16="http://schemas.microsoft.com/office/drawing/2014/main" id="{19975DD4-176B-843C-826C-F6471AEC7B69}"/>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55303" name="Rectangle 7">
            <a:extLst>
              <a:ext uri="{FF2B5EF4-FFF2-40B4-BE49-F238E27FC236}">
                <a16:creationId xmlns:a16="http://schemas.microsoft.com/office/drawing/2014/main" id="{2C19DA77-ABCA-BDAA-B920-A84277976518}"/>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5BACC27D-0698-274F-8473-4467038FFDE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ACC27D-0698-274F-8473-4467038FFDE1}" type="slidenum">
              <a:rPr lang="en-US" altLang="en-US" smtClean="0"/>
              <a:pPr>
                <a:defRPr/>
              </a:pPr>
              <a:t>29</a:t>
            </a:fld>
            <a:endParaRPr lang="en-US" altLang="en-US"/>
          </a:p>
        </p:txBody>
      </p:sp>
    </p:spTree>
    <p:extLst>
      <p:ext uri="{BB962C8B-B14F-4D97-AF65-F5344CB8AC3E}">
        <p14:creationId xmlns:p14="http://schemas.microsoft.com/office/powerpoint/2010/main" val="179794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A381EF8C-6AE4-D875-8238-385A445DF6E4}"/>
              </a:ext>
            </a:extLst>
          </p:cNvPr>
          <p:cNvSpPr txBox="1">
            <a:spLocks noChangeArrowheads="1"/>
          </p:cNvSpPr>
          <p:nvPr userDrawn="1"/>
        </p:nvSpPr>
        <p:spPr bwMode="auto">
          <a:xfrm>
            <a:off x="611188" y="6092825"/>
            <a:ext cx="3600450" cy="396875"/>
          </a:xfrm>
          <a:prstGeom prst="rect">
            <a:avLst/>
          </a:prstGeom>
          <a:noFill/>
          <a:ln>
            <a:noFill/>
          </a:ln>
          <a:effec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defRPr/>
            </a:pPr>
            <a:r>
              <a:rPr lang="en-US" altLang="en-US" sz="2000" b="1">
                <a:latin typeface="Haettenschweiler" panose="020B0706040902060204" pitchFamily="34" charset="0"/>
              </a:rPr>
              <a:t>Copyright ©Tim TPED LP3E FE UNPAD</a:t>
            </a:r>
          </a:p>
        </p:txBody>
      </p:sp>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Date Placeholder 3">
            <a:extLst>
              <a:ext uri="{FF2B5EF4-FFF2-40B4-BE49-F238E27FC236}">
                <a16:creationId xmlns:a16="http://schemas.microsoft.com/office/drawing/2014/main" id="{91C3253B-BFEB-36BD-9176-9575A496726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580B0E21-4091-4FD3-5084-4AFCECC81298}"/>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9D6342B3-8F41-04BC-CB59-783D359D6456}"/>
              </a:ext>
            </a:extLst>
          </p:cNvPr>
          <p:cNvSpPr>
            <a:spLocks noGrp="1"/>
          </p:cNvSpPr>
          <p:nvPr>
            <p:ph type="sldNum" sz="quarter" idx="12"/>
          </p:nvPr>
        </p:nvSpPr>
        <p:spPr/>
        <p:txBody>
          <a:bodyPr/>
          <a:lstStyle>
            <a:lvl1pPr>
              <a:defRPr/>
            </a:lvl1pPr>
          </a:lstStyle>
          <a:p>
            <a:pPr>
              <a:defRPr/>
            </a:pPr>
            <a:fld id="{B0A2391B-8556-CB48-B2FB-6CCCB5747DD2}" type="slidenum">
              <a:rPr lang="en-US" altLang="en-US"/>
              <a:pPr>
                <a:defRPr/>
              </a:pPr>
              <a:t>‹#›</a:t>
            </a:fld>
            <a:endParaRPr lang="en-US" altLang="en-US"/>
          </a:p>
        </p:txBody>
      </p:sp>
    </p:spTree>
    <p:extLst>
      <p:ext uri="{BB962C8B-B14F-4D97-AF65-F5344CB8AC3E}">
        <p14:creationId xmlns:p14="http://schemas.microsoft.com/office/powerpoint/2010/main" val="395499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024043-4333-0934-E103-D26FEF6C698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8B7CDC0-AFB3-903F-2DF4-57F2EF494F4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B2B8C50-C979-2DF4-EC3B-81E0166E78D3}"/>
              </a:ext>
            </a:extLst>
          </p:cNvPr>
          <p:cNvSpPr>
            <a:spLocks noGrp="1"/>
          </p:cNvSpPr>
          <p:nvPr>
            <p:ph type="sldNum" sz="quarter" idx="12"/>
          </p:nvPr>
        </p:nvSpPr>
        <p:spPr/>
        <p:txBody>
          <a:bodyPr/>
          <a:lstStyle>
            <a:lvl1pPr>
              <a:defRPr/>
            </a:lvl1pPr>
          </a:lstStyle>
          <a:p>
            <a:pPr>
              <a:defRPr/>
            </a:pPr>
            <a:fld id="{5A4E8312-0C4C-C042-A168-1AD153FCA533}" type="slidenum">
              <a:rPr lang="en-US" altLang="en-US"/>
              <a:pPr>
                <a:defRPr/>
              </a:pPr>
              <a:t>‹#›</a:t>
            </a:fld>
            <a:endParaRPr lang="en-US" altLang="en-US"/>
          </a:p>
        </p:txBody>
      </p:sp>
    </p:spTree>
    <p:extLst>
      <p:ext uri="{BB962C8B-B14F-4D97-AF65-F5344CB8AC3E}">
        <p14:creationId xmlns:p14="http://schemas.microsoft.com/office/powerpoint/2010/main" val="1030414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559537-322F-3227-652B-E8F0606BA8D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0BF32E0-3A6F-AEDB-F496-37F7B7BB253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7D1B1F3-7251-7FD9-DA9D-A471B019B58B}"/>
              </a:ext>
            </a:extLst>
          </p:cNvPr>
          <p:cNvSpPr>
            <a:spLocks noGrp="1"/>
          </p:cNvSpPr>
          <p:nvPr>
            <p:ph type="sldNum" sz="quarter" idx="12"/>
          </p:nvPr>
        </p:nvSpPr>
        <p:spPr/>
        <p:txBody>
          <a:bodyPr/>
          <a:lstStyle>
            <a:lvl1pPr>
              <a:defRPr/>
            </a:lvl1pPr>
          </a:lstStyle>
          <a:p>
            <a:pPr>
              <a:defRPr/>
            </a:pPr>
            <a:fld id="{89F1ED6E-AB8A-E44E-8D32-FD4A6CF7BA8F}" type="slidenum">
              <a:rPr lang="en-US" altLang="en-US"/>
              <a:pPr>
                <a:defRPr/>
              </a:pPr>
              <a:t>‹#›</a:t>
            </a:fld>
            <a:endParaRPr lang="en-US" altLang="en-US"/>
          </a:p>
        </p:txBody>
      </p:sp>
    </p:spTree>
    <p:extLst>
      <p:ext uri="{BB962C8B-B14F-4D97-AF65-F5344CB8AC3E}">
        <p14:creationId xmlns:p14="http://schemas.microsoft.com/office/powerpoint/2010/main" val="100275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able Placeholder 2"/>
          <p:cNvSpPr>
            <a:spLocks noGrp="1"/>
          </p:cNvSpPr>
          <p:nvPr>
            <p:ph type="tbl" idx="1"/>
          </p:nvPr>
        </p:nvSpPr>
        <p:spPr>
          <a:xfrm>
            <a:off x="566738" y="1752600"/>
            <a:ext cx="8001000" cy="4267200"/>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EAE189F2-E191-C73B-5782-BE0F7649093A}"/>
              </a:ext>
            </a:extLst>
          </p:cNvPr>
          <p:cNvSpPr>
            <a:spLocks noGrp="1"/>
          </p:cNvSpPr>
          <p:nvPr>
            <p:ph type="dt" sz="half" idx="10"/>
          </p:nvPr>
        </p:nvSpPr>
        <p:spPr>
          <a:xfrm>
            <a:off x="609600" y="6245225"/>
            <a:ext cx="1981200" cy="476250"/>
          </a:xfr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733DA86-08E7-1992-AE76-AF773D859774}"/>
              </a:ext>
            </a:extLst>
          </p:cNvPr>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745EAEA-8ACE-B505-ADCB-E11627698D39}"/>
              </a:ext>
            </a:extLst>
          </p:cNvPr>
          <p:cNvSpPr>
            <a:spLocks noGrp="1"/>
          </p:cNvSpPr>
          <p:nvPr>
            <p:ph type="sldNum" sz="quarter" idx="12"/>
          </p:nvPr>
        </p:nvSpPr>
        <p:spPr>
          <a:xfrm>
            <a:off x="6553200" y="6245225"/>
            <a:ext cx="1981200" cy="476250"/>
          </a:xfrm>
        </p:spPr>
        <p:txBody>
          <a:bodyPr/>
          <a:lstStyle>
            <a:lvl1pPr>
              <a:defRPr/>
            </a:lvl1pPr>
          </a:lstStyle>
          <a:p>
            <a:pPr>
              <a:defRPr/>
            </a:pPr>
            <a:fld id="{27C533EE-A13F-AC49-BA1F-C42361A96673}" type="slidenum">
              <a:rPr lang="en-US" altLang="en-US"/>
              <a:pPr>
                <a:defRPr/>
              </a:pPr>
              <a:t>‹#›</a:t>
            </a:fld>
            <a:endParaRPr lang="en-US" altLang="en-US"/>
          </a:p>
        </p:txBody>
      </p:sp>
    </p:spTree>
    <p:extLst>
      <p:ext uri="{BB962C8B-B14F-4D97-AF65-F5344CB8AC3E}">
        <p14:creationId xmlns:p14="http://schemas.microsoft.com/office/powerpoint/2010/main" val="243072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341FE-158E-57C1-C31C-36D5071FB85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DD6F8B1-E8C3-51A2-80D6-281B17A92EB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07758D4-FFCB-B7F3-B053-D95779763B7A}"/>
              </a:ext>
            </a:extLst>
          </p:cNvPr>
          <p:cNvSpPr>
            <a:spLocks noGrp="1"/>
          </p:cNvSpPr>
          <p:nvPr>
            <p:ph type="sldNum" sz="quarter" idx="12"/>
          </p:nvPr>
        </p:nvSpPr>
        <p:spPr/>
        <p:txBody>
          <a:bodyPr/>
          <a:lstStyle>
            <a:lvl1pPr>
              <a:defRPr/>
            </a:lvl1pPr>
          </a:lstStyle>
          <a:p>
            <a:pPr>
              <a:defRPr/>
            </a:pPr>
            <a:fld id="{CBCFA157-F587-8046-830C-4CB9750678E0}" type="slidenum">
              <a:rPr lang="en-US" altLang="en-US"/>
              <a:pPr>
                <a:defRPr/>
              </a:pPr>
              <a:t>‹#›</a:t>
            </a:fld>
            <a:endParaRPr lang="en-US" altLang="en-US"/>
          </a:p>
        </p:txBody>
      </p:sp>
    </p:spTree>
    <p:extLst>
      <p:ext uri="{BB962C8B-B14F-4D97-AF65-F5344CB8AC3E}">
        <p14:creationId xmlns:p14="http://schemas.microsoft.com/office/powerpoint/2010/main" val="3004093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106F1F-446D-4FB0-78E7-83F5CAA68DC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1BCA4FC-917B-D4C3-2D06-6C127100BAD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FA30243-498E-332B-DB6B-ABE5E4EED253}"/>
              </a:ext>
            </a:extLst>
          </p:cNvPr>
          <p:cNvSpPr>
            <a:spLocks noGrp="1"/>
          </p:cNvSpPr>
          <p:nvPr>
            <p:ph type="sldNum" sz="quarter" idx="12"/>
          </p:nvPr>
        </p:nvSpPr>
        <p:spPr/>
        <p:txBody>
          <a:bodyPr/>
          <a:lstStyle>
            <a:lvl1pPr>
              <a:defRPr/>
            </a:lvl1pPr>
          </a:lstStyle>
          <a:p>
            <a:pPr>
              <a:defRPr/>
            </a:pPr>
            <a:fld id="{08C042F3-097E-CF4E-910F-C950FE1BA82E}" type="slidenum">
              <a:rPr lang="en-US" altLang="en-US"/>
              <a:pPr>
                <a:defRPr/>
              </a:pPr>
              <a:t>‹#›</a:t>
            </a:fld>
            <a:endParaRPr lang="en-US" altLang="en-US"/>
          </a:p>
        </p:txBody>
      </p:sp>
    </p:spTree>
    <p:extLst>
      <p:ext uri="{BB962C8B-B14F-4D97-AF65-F5344CB8AC3E}">
        <p14:creationId xmlns:p14="http://schemas.microsoft.com/office/powerpoint/2010/main" val="322536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A8D2CC4-33E0-F958-EF7A-31ADCEBFE97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631C6661-2987-8A37-3B25-FE92277E113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67E1B93B-4F36-0B5E-1EB8-414AAF443F9E}"/>
              </a:ext>
            </a:extLst>
          </p:cNvPr>
          <p:cNvSpPr>
            <a:spLocks noGrp="1"/>
          </p:cNvSpPr>
          <p:nvPr>
            <p:ph type="sldNum" sz="quarter" idx="12"/>
          </p:nvPr>
        </p:nvSpPr>
        <p:spPr/>
        <p:txBody>
          <a:bodyPr/>
          <a:lstStyle>
            <a:lvl1pPr>
              <a:defRPr/>
            </a:lvl1pPr>
          </a:lstStyle>
          <a:p>
            <a:pPr>
              <a:defRPr/>
            </a:pPr>
            <a:fld id="{1D0C6627-00B5-8B41-927E-115787BC2F20}" type="slidenum">
              <a:rPr lang="en-US" altLang="en-US"/>
              <a:pPr>
                <a:defRPr/>
              </a:pPr>
              <a:t>‹#›</a:t>
            </a:fld>
            <a:endParaRPr lang="en-US" altLang="en-US"/>
          </a:p>
        </p:txBody>
      </p:sp>
    </p:spTree>
    <p:extLst>
      <p:ext uri="{BB962C8B-B14F-4D97-AF65-F5344CB8AC3E}">
        <p14:creationId xmlns:p14="http://schemas.microsoft.com/office/powerpoint/2010/main" val="3747122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950AC71-AD76-E68A-AE3E-BE5CF5D9D0A3}"/>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DC2BC93C-0E5B-AD7F-F159-1B847D064C45}"/>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4B943098-9C73-CC4B-DDAA-BC007F70992D}"/>
              </a:ext>
            </a:extLst>
          </p:cNvPr>
          <p:cNvSpPr>
            <a:spLocks noGrp="1"/>
          </p:cNvSpPr>
          <p:nvPr>
            <p:ph type="sldNum" sz="quarter" idx="12"/>
          </p:nvPr>
        </p:nvSpPr>
        <p:spPr/>
        <p:txBody>
          <a:bodyPr/>
          <a:lstStyle>
            <a:lvl1pPr>
              <a:defRPr/>
            </a:lvl1pPr>
          </a:lstStyle>
          <a:p>
            <a:pPr>
              <a:defRPr/>
            </a:pPr>
            <a:fld id="{E93019EC-7540-CD46-A7C5-3B53B0B81D13}" type="slidenum">
              <a:rPr lang="en-US" altLang="en-US"/>
              <a:pPr>
                <a:defRPr/>
              </a:pPr>
              <a:t>‹#›</a:t>
            </a:fld>
            <a:endParaRPr lang="en-US" altLang="en-US"/>
          </a:p>
        </p:txBody>
      </p:sp>
    </p:spTree>
    <p:extLst>
      <p:ext uri="{BB962C8B-B14F-4D97-AF65-F5344CB8AC3E}">
        <p14:creationId xmlns:p14="http://schemas.microsoft.com/office/powerpoint/2010/main" val="288146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86608D9-5243-6019-1441-33C9F82628C0}"/>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CA30AB22-0169-7A2B-56C3-9A843199989F}"/>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276C3510-C720-D185-3AC6-3A97AF97B78B}"/>
              </a:ext>
            </a:extLst>
          </p:cNvPr>
          <p:cNvSpPr>
            <a:spLocks noGrp="1"/>
          </p:cNvSpPr>
          <p:nvPr>
            <p:ph type="sldNum" sz="quarter" idx="12"/>
          </p:nvPr>
        </p:nvSpPr>
        <p:spPr/>
        <p:txBody>
          <a:bodyPr/>
          <a:lstStyle>
            <a:lvl1pPr>
              <a:defRPr/>
            </a:lvl1pPr>
          </a:lstStyle>
          <a:p>
            <a:pPr>
              <a:defRPr/>
            </a:pPr>
            <a:fld id="{7817E6D4-1C41-DD44-9C6D-2DC385D0E8F8}" type="slidenum">
              <a:rPr lang="en-US" altLang="en-US"/>
              <a:pPr>
                <a:defRPr/>
              </a:pPr>
              <a:t>‹#›</a:t>
            </a:fld>
            <a:endParaRPr lang="en-US" altLang="en-US"/>
          </a:p>
        </p:txBody>
      </p:sp>
    </p:spTree>
    <p:extLst>
      <p:ext uri="{BB962C8B-B14F-4D97-AF65-F5344CB8AC3E}">
        <p14:creationId xmlns:p14="http://schemas.microsoft.com/office/powerpoint/2010/main" val="217078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12C4D63-CB85-297B-7A69-C4293AD4002C}"/>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7D03CA21-2761-DEF2-03E0-B05B4EA02AE6}"/>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80C040E1-3C06-90AC-5157-B5EDF7FAA948}"/>
              </a:ext>
            </a:extLst>
          </p:cNvPr>
          <p:cNvSpPr>
            <a:spLocks noGrp="1"/>
          </p:cNvSpPr>
          <p:nvPr>
            <p:ph type="sldNum" sz="quarter" idx="12"/>
          </p:nvPr>
        </p:nvSpPr>
        <p:spPr/>
        <p:txBody>
          <a:bodyPr/>
          <a:lstStyle>
            <a:lvl1pPr>
              <a:defRPr/>
            </a:lvl1pPr>
          </a:lstStyle>
          <a:p>
            <a:pPr>
              <a:defRPr/>
            </a:pPr>
            <a:fld id="{3D802860-382E-D545-BD6F-DCBDE80924CB}" type="slidenum">
              <a:rPr lang="en-US" altLang="en-US"/>
              <a:pPr>
                <a:defRPr/>
              </a:pPr>
              <a:t>‹#›</a:t>
            </a:fld>
            <a:endParaRPr lang="en-US" altLang="en-US"/>
          </a:p>
        </p:txBody>
      </p:sp>
    </p:spTree>
    <p:extLst>
      <p:ext uri="{BB962C8B-B14F-4D97-AF65-F5344CB8AC3E}">
        <p14:creationId xmlns:p14="http://schemas.microsoft.com/office/powerpoint/2010/main" val="337129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D645AFB7-2D53-BB21-4F4B-D4D814F7499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22A63A2C-580F-DED3-37D1-467674F27FA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2D5FBD1F-FCF3-6145-AF0F-4C142C11A716}"/>
              </a:ext>
            </a:extLst>
          </p:cNvPr>
          <p:cNvSpPr>
            <a:spLocks noGrp="1"/>
          </p:cNvSpPr>
          <p:nvPr>
            <p:ph type="sldNum" sz="quarter" idx="12"/>
          </p:nvPr>
        </p:nvSpPr>
        <p:spPr/>
        <p:txBody>
          <a:bodyPr/>
          <a:lstStyle>
            <a:lvl1pPr>
              <a:defRPr/>
            </a:lvl1pPr>
          </a:lstStyle>
          <a:p>
            <a:pPr>
              <a:defRPr/>
            </a:pPr>
            <a:fld id="{D116B418-FFDD-684B-95E7-10CF4DB1C82A}" type="slidenum">
              <a:rPr lang="en-US" altLang="en-US"/>
              <a:pPr>
                <a:defRPr/>
              </a:pPr>
              <a:t>‹#›</a:t>
            </a:fld>
            <a:endParaRPr lang="en-US" altLang="en-US"/>
          </a:p>
        </p:txBody>
      </p:sp>
    </p:spTree>
    <p:extLst>
      <p:ext uri="{BB962C8B-B14F-4D97-AF65-F5344CB8AC3E}">
        <p14:creationId xmlns:p14="http://schemas.microsoft.com/office/powerpoint/2010/main" val="145139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9366AE28-C8E2-512C-DC5A-814798AAFFE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97C736F9-6E38-29CB-50DB-7C13D27B7B7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2F8BAC7-BFA6-5848-679B-1CFECBD94DBB}"/>
              </a:ext>
            </a:extLst>
          </p:cNvPr>
          <p:cNvSpPr>
            <a:spLocks noGrp="1"/>
          </p:cNvSpPr>
          <p:nvPr>
            <p:ph type="sldNum" sz="quarter" idx="12"/>
          </p:nvPr>
        </p:nvSpPr>
        <p:spPr/>
        <p:txBody>
          <a:bodyPr/>
          <a:lstStyle>
            <a:lvl1pPr>
              <a:defRPr/>
            </a:lvl1pPr>
          </a:lstStyle>
          <a:p>
            <a:pPr>
              <a:defRPr/>
            </a:pPr>
            <a:fld id="{6DF787D1-C2AE-FA49-90C4-BDA995C8BCD6}" type="slidenum">
              <a:rPr lang="en-US" altLang="en-US"/>
              <a:pPr>
                <a:defRPr/>
              </a:pPr>
              <a:t>‹#›</a:t>
            </a:fld>
            <a:endParaRPr lang="en-US" altLang="en-US"/>
          </a:p>
        </p:txBody>
      </p:sp>
    </p:spTree>
    <p:extLst>
      <p:ext uri="{BB962C8B-B14F-4D97-AF65-F5344CB8AC3E}">
        <p14:creationId xmlns:p14="http://schemas.microsoft.com/office/powerpoint/2010/main" val="412743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4CBCCD5-5951-329F-671C-11D7680387C7}"/>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18D8531-4DDE-133B-C41F-0C7C24E8B3FB}"/>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1815E4C-6AB9-FD8C-0E81-021DBCE610B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995382FE-EF4C-6DEF-B2C4-93B719AA777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D02AE1DB-9471-0BF2-16E1-29393ACD9EBA}"/>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C4A3984F-E672-6345-AE9C-1F15A18A44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20" r:id="rId12"/>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0.e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19.emf"/><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483F160A-6846-871B-0033-B3AAF707375B}"/>
              </a:ext>
            </a:extLst>
          </p:cNvPr>
          <p:cNvSpPr>
            <a:spLocks noGrp="1" noChangeArrowheads="1"/>
          </p:cNvSpPr>
          <p:nvPr>
            <p:ph type="title"/>
          </p:nvPr>
        </p:nvSpPr>
        <p:spPr>
          <a:xfrm>
            <a:off x="628650" y="365125"/>
            <a:ext cx="7886700" cy="3063875"/>
          </a:xfrm>
        </p:spPr>
        <p:txBody>
          <a:bodyPr/>
          <a:lstStyle/>
          <a:p>
            <a:pPr algn="ctr" eaLnBrk="1" hangingPunct="1"/>
            <a:r>
              <a:rPr lang="nb-NO" altLang="en-US" sz="4000" b="1" dirty="0"/>
              <a:t>Teori </a:t>
            </a:r>
            <a:r>
              <a:rPr lang="nb-NO" altLang="en-US" sz="4000" b="1" dirty="0" err="1"/>
              <a:t>Pertumbuhan</a:t>
            </a:r>
            <a:r>
              <a:rPr lang="nb-NO" altLang="en-US" sz="4000" b="1" dirty="0"/>
              <a:t> </a:t>
            </a:r>
            <a:r>
              <a:rPr lang="nb-NO" altLang="en-US" sz="4000" b="1" dirty="0" err="1"/>
              <a:t>Ekonomi</a:t>
            </a:r>
            <a:r>
              <a:rPr lang="nb-NO" altLang="en-US" sz="4000" b="1" dirty="0"/>
              <a:t> </a:t>
            </a:r>
            <a:r>
              <a:rPr lang="nb-NO" altLang="en-US" sz="4000" b="1" dirty="0" err="1"/>
              <a:t>Perkotaan</a:t>
            </a:r>
            <a:r>
              <a:rPr lang="nb-NO" altLang="en-US" sz="4000" b="1" dirty="0"/>
              <a:t> </a:t>
            </a:r>
            <a:r>
              <a:rPr lang="nb-NO" altLang="en-US" sz="4000" b="1" dirty="0" err="1"/>
              <a:t>Sisi</a:t>
            </a:r>
            <a:r>
              <a:rPr lang="nb-NO" altLang="en-US" sz="4000" b="1" dirty="0"/>
              <a:t> </a:t>
            </a:r>
            <a:r>
              <a:rPr lang="nb-NO" altLang="en-US" sz="4000" b="1" dirty="0" err="1"/>
              <a:t>Penawaran</a:t>
            </a:r>
            <a:endParaRPr lang="en-US" altLang="en-US" sz="3600" dirty="0"/>
          </a:p>
        </p:txBody>
      </p:sp>
      <p:sp>
        <p:nvSpPr>
          <p:cNvPr id="15362" name="Content Placeholder 2">
            <a:extLst>
              <a:ext uri="{FF2B5EF4-FFF2-40B4-BE49-F238E27FC236}">
                <a16:creationId xmlns:a16="http://schemas.microsoft.com/office/drawing/2014/main" id="{55D5D9AB-9A6F-EF98-C57C-35727E467714}"/>
              </a:ext>
            </a:extLst>
          </p:cNvPr>
          <p:cNvSpPr>
            <a:spLocks noGrp="1" noChangeArrowheads="1"/>
          </p:cNvSpPr>
          <p:nvPr>
            <p:ph idx="1"/>
          </p:nvPr>
        </p:nvSpPr>
        <p:spPr>
          <a:xfrm>
            <a:off x="762000" y="3657600"/>
            <a:ext cx="7886700" cy="457200"/>
          </a:xfrm>
        </p:spPr>
        <p:txBody>
          <a:bodyPr/>
          <a:lstStyle/>
          <a:p>
            <a:pPr marL="0" indent="0" algn="ctr" eaLnBrk="1" hangingPunct="1">
              <a:buFont typeface="Arial" panose="020B0604020202020204" pitchFamily="34" charset="0"/>
              <a:buNone/>
            </a:pPr>
            <a:r>
              <a:rPr lang="en-US" altLang="en-US" dirty="0"/>
              <a:t>Oleh: Dr. </a:t>
            </a:r>
            <a:r>
              <a:rPr lang="en-US" altLang="en-US" dirty="0" err="1"/>
              <a:t>Ir.Bagdja</a:t>
            </a:r>
            <a:r>
              <a:rPr lang="en-US" altLang="en-US" dirty="0"/>
              <a:t> </a:t>
            </a:r>
            <a:r>
              <a:rPr lang="en-US" altLang="en-US" dirty="0" err="1"/>
              <a:t>Muljarijadi</a:t>
            </a:r>
            <a:r>
              <a:rPr lang="en-US" altLang="en-US" dirty="0"/>
              <a:t>, SE., MS</a:t>
            </a:r>
          </a:p>
        </p:txBody>
      </p:sp>
      <p:sp>
        <p:nvSpPr>
          <p:cNvPr id="15363" name="Slide Number Placeholder 3">
            <a:extLst>
              <a:ext uri="{FF2B5EF4-FFF2-40B4-BE49-F238E27FC236}">
                <a16:creationId xmlns:a16="http://schemas.microsoft.com/office/drawing/2014/main" id="{6DDED6FF-15F4-288D-2CF2-D1F716403B9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5C367D1-4028-A844-9007-61EA0AD0FCA6}" type="slidenum">
              <a:rPr lang="en-US" altLang="en-US" smtClean="0">
                <a:solidFill>
                  <a:srgbClr val="898989"/>
                </a:solidFill>
              </a:rPr>
              <a:pPr/>
              <a:t>1</a:t>
            </a:fld>
            <a:endParaRPr lang="en-US" altLang="en-US">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09011BF4-A848-139D-E04E-F417CC1CA29E}"/>
              </a:ext>
            </a:extLst>
          </p:cNvPr>
          <p:cNvSpPr>
            <a:spLocks noGrp="1" noChangeArrowheads="1"/>
          </p:cNvSpPr>
          <p:nvPr>
            <p:ph type="title"/>
          </p:nvPr>
        </p:nvSpPr>
        <p:spPr>
          <a:xfrm>
            <a:off x="574675" y="304800"/>
            <a:ext cx="8001000" cy="976313"/>
          </a:xfrm>
        </p:spPr>
        <p:txBody>
          <a:bodyPr/>
          <a:lstStyle/>
          <a:p>
            <a:pPr eaLnBrk="1" hangingPunct="1"/>
            <a:r>
              <a:rPr lang="sv-SE" altLang="en-US" sz="3400"/>
              <a:t>FUNGSI PRODUKSI</a:t>
            </a:r>
            <a:endParaRPr lang="en-US" altLang="en-US" sz="3400"/>
          </a:p>
        </p:txBody>
      </p:sp>
      <p:sp>
        <p:nvSpPr>
          <p:cNvPr id="20482" name="Rectangle 3">
            <a:extLst>
              <a:ext uri="{FF2B5EF4-FFF2-40B4-BE49-F238E27FC236}">
                <a16:creationId xmlns:a16="http://schemas.microsoft.com/office/drawing/2014/main" id="{45F07F59-84F8-A820-04E0-4D2BA25D0910}"/>
              </a:ext>
            </a:extLst>
          </p:cNvPr>
          <p:cNvSpPr>
            <a:spLocks noGrp="1" noChangeArrowheads="1"/>
          </p:cNvSpPr>
          <p:nvPr>
            <p:ph idx="1"/>
          </p:nvPr>
        </p:nvSpPr>
        <p:spPr>
          <a:xfrm>
            <a:off x="457200" y="1676400"/>
            <a:ext cx="8229600" cy="1160463"/>
          </a:xfrm>
        </p:spPr>
        <p:txBody>
          <a:bodyPr/>
          <a:lstStyle/>
          <a:p>
            <a:pPr eaLnBrk="1" hangingPunct="1">
              <a:buFont typeface="Wingdings" pitchFamily="2" charset="2"/>
              <a:buNone/>
            </a:pPr>
            <a:r>
              <a:rPr lang="sv-SE" altLang="en-US"/>
              <a:t>	Jika dimisalkan pada suatu wilayah i, maka fungsi pertumbuhan wilayah tersebut diperoleh dengan mencari turunan pertama dari Logaritma natural, persamaan 2</a:t>
            </a:r>
            <a:r>
              <a:rPr lang="en-US" altLang="en-US"/>
              <a:t> </a:t>
            </a:r>
          </a:p>
        </p:txBody>
      </p:sp>
      <p:sp>
        <p:nvSpPr>
          <p:cNvPr id="20483" name="Slide Number Placeholder 5">
            <a:extLst>
              <a:ext uri="{FF2B5EF4-FFF2-40B4-BE49-F238E27FC236}">
                <a16:creationId xmlns:a16="http://schemas.microsoft.com/office/drawing/2014/main" id="{CEAD849E-9CED-936E-1045-7F7C0C9F8FA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95331D3-0BA3-2B44-9FA9-6663DB7354AD}" type="slidenum">
              <a:rPr lang="en-US" altLang="en-US" smtClean="0">
                <a:solidFill>
                  <a:srgbClr val="898989"/>
                </a:solidFill>
              </a:rPr>
              <a:pPr/>
              <a:t>10</a:t>
            </a:fld>
            <a:endParaRPr lang="en-US" altLang="en-US">
              <a:solidFill>
                <a:srgbClr val="898989"/>
              </a:solidFill>
            </a:endParaRPr>
          </a:p>
        </p:txBody>
      </p:sp>
      <p:sp>
        <p:nvSpPr>
          <p:cNvPr id="20484" name="Rectangle 4">
            <a:extLst>
              <a:ext uri="{FF2B5EF4-FFF2-40B4-BE49-F238E27FC236}">
                <a16:creationId xmlns:a16="http://schemas.microsoft.com/office/drawing/2014/main" id="{10FB3BDD-36F1-3A1F-61C6-F7A07730B39E}"/>
              </a:ext>
            </a:extLst>
          </p:cNvPr>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graphicFrame>
        <p:nvGraphicFramePr>
          <p:cNvPr id="20485" name="Object 5">
            <a:extLst>
              <a:ext uri="{FF2B5EF4-FFF2-40B4-BE49-F238E27FC236}">
                <a16:creationId xmlns:a16="http://schemas.microsoft.com/office/drawing/2014/main" id="{11FC919D-9E9D-B9B3-D8F0-C137307FD0F9}"/>
              </a:ext>
            </a:extLst>
          </p:cNvPr>
          <p:cNvGraphicFramePr>
            <a:graphicFrameLocks noChangeAspect="1"/>
          </p:cNvGraphicFramePr>
          <p:nvPr/>
        </p:nvGraphicFramePr>
        <p:xfrm>
          <a:off x="971550" y="3068638"/>
          <a:ext cx="6408738" cy="644525"/>
        </p:xfrm>
        <a:graphic>
          <a:graphicData uri="http://schemas.openxmlformats.org/presentationml/2006/ole">
            <mc:AlternateContent xmlns:mc="http://schemas.openxmlformats.org/markup-compatibility/2006">
              <mc:Choice xmlns:v="urn:schemas-microsoft-com:vml" Requires="v">
                <p:oleObj name="Microsoft Equation 3.0" r:id="rId2" imgW="46228000" imgH="4686300" progId="Equation.3">
                  <p:embed/>
                </p:oleObj>
              </mc:Choice>
              <mc:Fallback>
                <p:oleObj name="Microsoft Equation 3.0" r:id="rId2" imgW="46228000" imgH="46863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068638"/>
                        <a:ext cx="640873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6" name="Rectangle 6">
            <a:extLst>
              <a:ext uri="{FF2B5EF4-FFF2-40B4-BE49-F238E27FC236}">
                <a16:creationId xmlns:a16="http://schemas.microsoft.com/office/drawing/2014/main" id="{469787CC-43F8-1DC1-53BC-CC8DDCF0F5D6}"/>
              </a:ext>
            </a:extLst>
          </p:cNvPr>
          <p:cNvSpPr>
            <a:spLocks noChangeArrowheads="1"/>
          </p:cNvSpPr>
          <p:nvPr/>
        </p:nvSpPr>
        <p:spPr bwMode="auto">
          <a:xfrm>
            <a:off x="7380288" y="3068638"/>
            <a:ext cx="1549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sv-SE" altLang="en-US" sz="2800">
                <a:latin typeface="Arial" panose="020B0604020202020204" pitchFamily="34" charset="0"/>
              </a:rPr>
              <a:t>........  3)</a:t>
            </a:r>
            <a:endParaRPr lang="en-US" altLang="en-US" sz="2800">
              <a:latin typeface="Arial" panose="020B0604020202020204" pitchFamily="34" charset="0"/>
            </a:endParaRPr>
          </a:p>
        </p:txBody>
      </p:sp>
      <p:sp>
        <p:nvSpPr>
          <p:cNvPr id="20487" name="Rectangle 7">
            <a:extLst>
              <a:ext uri="{FF2B5EF4-FFF2-40B4-BE49-F238E27FC236}">
                <a16:creationId xmlns:a16="http://schemas.microsoft.com/office/drawing/2014/main" id="{3054B49F-984A-AD0F-DBD9-99220ED384CB}"/>
              </a:ext>
            </a:extLst>
          </p:cNvPr>
          <p:cNvSpPr>
            <a:spLocks noChangeArrowheads="1"/>
          </p:cNvSpPr>
          <p:nvPr/>
        </p:nvSpPr>
        <p:spPr bwMode="auto">
          <a:xfrm>
            <a:off x="900113" y="3716338"/>
            <a:ext cx="1897062"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sv-SE" altLang="en-US" sz="2400">
                <a:latin typeface="Arial" panose="020B0604020202020204" pitchFamily="34" charset="0"/>
                <a:cs typeface="Times New Roman" panose="02020603050405020304" pitchFamily="18" charset="0"/>
              </a:rPr>
              <a:t>Dimana :</a:t>
            </a:r>
            <a:endParaRPr lang="en-US" altLang="en-US" sz="2400">
              <a:latin typeface="Arial" panose="020B0604020202020204" pitchFamily="34" charset="0"/>
            </a:endParaRPr>
          </a:p>
          <a:p>
            <a:endParaRPr lang="en-US" altLang="en-US">
              <a:latin typeface="Arial" panose="020B0604020202020204" pitchFamily="34" charset="0"/>
            </a:endParaRPr>
          </a:p>
        </p:txBody>
      </p:sp>
      <p:graphicFrame>
        <p:nvGraphicFramePr>
          <p:cNvPr id="20488" name="Object 8">
            <a:extLst>
              <a:ext uri="{FF2B5EF4-FFF2-40B4-BE49-F238E27FC236}">
                <a16:creationId xmlns:a16="http://schemas.microsoft.com/office/drawing/2014/main" id="{A03D9AF8-7343-41AC-0FC1-0544E0D6E821}"/>
              </a:ext>
            </a:extLst>
          </p:cNvPr>
          <p:cNvGraphicFramePr>
            <a:graphicFrameLocks noChangeAspect="1"/>
          </p:cNvGraphicFramePr>
          <p:nvPr/>
        </p:nvGraphicFramePr>
        <p:xfrm>
          <a:off x="1042988" y="4292600"/>
          <a:ext cx="1555750" cy="868363"/>
        </p:xfrm>
        <a:graphic>
          <a:graphicData uri="http://schemas.openxmlformats.org/presentationml/2006/ole">
            <mc:AlternateContent xmlns:mc="http://schemas.openxmlformats.org/markup-compatibility/2006">
              <mc:Choice xmlns:v="urn:schemas-microsoft-com:vml" Requires="v">
                <p:oleObj name="Microsoft Equation 3.0" r:id="rId4" imgW="16090900" imgH="9067800" progId="Equation.3">
                  <p:embed/>
                </p:oleObj>
              </mc:Choice>
              <mc:Fallback>
                <p:oleObj name="Microsoft Equation 3.0" r:id="rId4" imgW="16090900" imgH="906780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4292600"/>
                        <a:ext cx="15557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9" name="Rectangle 9">
            <a:extLst>
              <a:ext uri="{FF2B5EF4-FFF2-40B4-BE49-F238E27FC236}">
                <a16:creationId xmlns:a16="http://schemas.microsoft.com/office/drawing/2014/main" id="{4F5AD946-8347-72DD-FA9A-44CBA37FF526}"/>
              </a:ext>
            </a:extLst>
          </p:cNvPr>
          <p:cNvSpPr>
            <a:spLocks noChangeArrowheads="1"/>
          </p:cNvSpPr>
          <p:nvPr/>
        </p:nvSpPr>
        <p:spPr bwMode="auto">
          <a:xfrm>
            <a:off x="2916238" y="4292600"/>
            <a:ext cx="4557712"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2800">
                <a:latin typeface="Arial" panose="020B0604020202020204" pitchFamily="34" charset="0"/>
                <a:cs typeface="Times New Roman" panose="02020603050405020304" pitchFamily="18" charset="0"/>
              </a:rPr>
              <a:t>Elastisitas Input Capital</a:t>
            </a:r>
            <a:endParaRPr lang="en-US" altLang="en-US" sz="2800">
              <a:latin typeface="Arial" panose="020B0604020202020204" pitchFamily="34" charset="0"/>
            </a:endParaRPr>
          </a:p>
          <a:p>
            <a:endParaRPr lang="en-US" altLang="en-US">
              <a:latin typeface="Arial" panose="020B0604020202020204" pitchFamily="34" charset="0"/>
            </a:endParaRPr>
          </a:p>
        </p:txBody>
      </p:sp>
      <p:graphicFrame>
        <p:nvGraphicFramePr>
          <p:cNvPr id="20490" name="Object 10">
            <a:extLst>
              <a:ext uri="{FF2B5EF4-FFF2-40B4-BE49-F238E27FC236}">
                <a16:creationId xmlns:a16="http://schemas.microsoft.com/office/drawing/2014/main" id="{22820103-4F6D-C5E0-E6BE-DCDBF0B7D0B9}"/>
              </a:ext>
            </a:extLst>
          </p:cNvPr>
          <p:cNvGraphicFramePr>
            <a:graphicFrameLocks noChangeAspect="1"/>
          </p:cNvGraphicFramePr>
          <p:nvPr/>
        </p:nvGraphicFramePr>
        <p:xfrm>
          <a:off x="990600" y="5334000"/>
          <a:ext cx="1824038" cy="847725"/>
        </p:xfrm>
        <a:graphic>
          <a:graphicData uri="http://schemas.openxmlformats.org/presentationml/2006/ole">
            <mc:AlternateContent xmlns:mc="http://schemas.openxmlformats.org/markup-compatibility/2006">
              <mc:Choice xmlns:v="urn:schemas-microsoft-com:vml" Requires="v">
                <p:oleObj name="Microsoft Equation 3.0" r:id="rId6" imgW="19304000" imgH="9067800" progId="Equation.3">
                  <p:embed/>
                </p:oleObj>
              </mc:Choice>
              <mc:Fallback>
                <p:oleObj name="Microsoft Equation 3.0" r:id="rId6" imgW="19304000" imgH="906780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334000"/>
                        <a:ext cx="18240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1" name="Rectangle 11">
            <a:extLst>
              <a:ext uri="{FF2B5EF4-FFF2-40B4-BE49-F238E27FC236}">
                <a16:creationId xmlns:a16="http://schemas.microsoft.com/office/drawing/2014/main" id="{3F7D5752-6079-6A63-F421-A03B1141B03F}"/>
              </a:ext>
            </a:extLst>
          </p:cNvPr>
          <p:cNvSpPr>
            <a:spLocks noChangeArrowheads="1"/>
          </p:cNvSpPr>
          <p:nvPr/>
        </p:nvSpPr>
        <p:spPr bwMode="auto">
          <a:xfrm>
            <a:off x="2895600" y="5348288"/>
            <a:ext cx="39608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2400">
                <a:latin typeface="Arial" panose="020B0604020202020204" pitchFamily="34" charset="0"/>
                <a:cs typeface="Times New Roman" panose="02020603050405020304" pitchFamily="18" charset="0"/>
              </a:rPr>
              <a:t> </a:t>
            </a:r>
            <a:r>
              <a:rPr lang="en-US" altLang="en-US" sz="2800">
                <a:latin typeface="Arial" panose="020B0604020202020204" pitchFamily="34" charset="0"/>
                <a:cs typeface="Times New Roman" panose="02020603050405020304" pitchFamily="18" charset="0"/>
              </a:rPr>
              <a:t>Elastisitas Input Labor</a:t>
            </a:r>
            <a:r>
              <a:rPr lang="en-US" altLang="en-US" sz="2400">
                <a:latin typeface="Arial" panose="020B0604020202020204"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6B708508-6C47-85BC-D773-452ADCF5AF4F}"/>
              </a:ext>
            </a:extLst>
          </p:cNvPr>
          <p:cNvSpPr>
            <a:spLocks noGrp="1" noChangeArrowheads="1"/>
          </p:cNvSpPr>
          <p:nvPr>
            <p:ph type="title"/>
          </p:nvPr>
        </p:nvSpPr>
        <p:spPr/>
        <p:txBody>
          <a:bodyPr/>
          <a:lstStyle/>
          <a:p>
            <a:pPr eaLnBrk="1" hangingPunct="1"/>
            <a:r>
              <a:rPr lang="en-US" altLang="en-US"/>
              <a:t>Fungsi Produksi Solow</a:t>
            </a:r>
          </a:p>
        </p:txBody>
      </p:sp>
      <p:pic>
        <p:nvPicPr>
          <p:cNvPr id="21506" name="Content Placeholder 20">
            <a:extLst>
              <a:ext uri="{FF2B5EF4-FFF2-40B4-BE49-F238E27FC236}">
                <a16:creationId xmlns:a16="http://schemas.microsoft.com/office/drawing/2014/main" id="{70155619-AA7E-1818-2CEE-C6FD745B54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905000"/>
            <a:ext cx="5765800" cy="4140200"/>
          </a:xfrm>
        </p:spPr>
      </p:pic>
      <p:sp>
        <p:nvSpPr>
          <p:cNvPr id="21507" name="Slide Number Placeholder 3">
            <a:extLst>
              <a:ext uri="{FF2B5EF4-FFF2-40B4-BE49-F238E27FC236}">
                <a16:creationId xmlns:a16="http://schemas.microsoft.com/office/drawing/2014/main" id="{2F093454-6A5C-0978-2EDB-1B7BF3CAC21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E0E43C2-F5AC-7C4C-9E28-44112D0F9D57}" type="slidenum">
              <a:rPr lang="en-US" altLang="en-US" smtClean="0">
                <a:solidFill>
                  <a:srgbClr val="898989"/>
                </a:solidFill>
              </a:rPr>
              <a:pPr/>
              <a:t>11</a:t>
            </a:fld>
            <a:endParaRPr lang="en-US" altLang="en-US">
              <a:solidFill>
                <a:srgbClr val="898989"/>
              </a:solidFill>
            </a:endParaRPr>
          </a:p>
        </p:txBody>
      </p:sp>
      <p:sp>
        <p:nvSpPr>
          <p:cNvPr id="21508" name="Rectangle 21">
            <a:extLst>
              <a:ext uri="{FF2B5EF4-FFF2-40B4-BE49-F238E27FC236}">
                <a16:creationId xmlns:a16="http://schemas.microsoft.com/office/drawing/2014/main" id="{B2A166BD-9286-5DEA-B094-AD41532E8FF5}"/>
              </a:ext>
            </a:extLst>
          </p:cNvPr>
          <p:cNvSpPr>
            <a:spLocks noChangeArrowheads="1"/>
          </p:cNvSpPr>
          <p:nvPr/>
        </p:nvSpPr>
        <p:spPr bwMode="auto">
          <a:xfrm>
            <a:off x="4953000" y="3124200"/>
            <a:ext cx="4114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sv-SE" altLang="en-US">
                <a:latin typeface="Arial" panose="020B0604020202020204" pitchFamily="34" charset="0"/>
              </a:rPr>
              <a:t>Fungsi Produksi yang bersifat CRTS dapat dituliskan sebagai berikut:</a:t>
            </a:r>
          </a:p>
          <a:p>
            <a:r>
              <a:rPr lang="sv-SE" altLang="en-US">
                <a:latin typeface="Arial" panose="020B0604020202020204" pitchFamily="34" charset="0"/>
              </a:rPr>
              <a:t>Y = F (K, L)</a:t>
            </a:r>
          </a:p>
          <a:p>
            <a:r>
              <a:rPr lang="sv-SE" altLang="en-US">
                <a:latin typeface="Arial" panose="020B0604020202020204" pitchFamily="34" charset="0"/>
              </a:rPr>
              <a:t>Y/L = F(K/L)</a:t>
            </a:r>
          </a:p>
          <a:p>
            <a:r>
              <a:rPr lang="sv-SE" altLang="en-US">
                <a:latin typeface="Arial" panose="020B0604020202020204" pitchFamily="34" charset="0"/>
              </a:rPr>
              <a:t>y = f(k)</a:t>
            </a: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EDF87062-D6B2-FC72-EC41-5109AF6AE22D}"/>
              </a:ext>
            </a:extLst>
          </p:cNvPr>
          <p:cNvSpPr>
            <a:spLocks noGrp="1" noChangeArrowheads="1"/>
          </p:cNvSpPr>
          <p:nvPr>
            <p:ph type="title"/>
          </p:nvPr>
        </p:nvSpPr>
        <p:spPr/>
        <p:txBody>
          <a:bodyPr/>
          <a:lstStyle/>
          <a:p>
            <a:pPr eaLnBrk="1" hangingPunct="1"/>
            <a:r>
              <a:rPr lang="en-US" altLang="en-US"/>
              <a:t>Fungsi Produksi Solow Tanpa Perubahan Teknologi</a:t>
            </a:r>
          </a:p>
        </p:txBody>
      </p:sp>
      <p:pic>
        <p:nvPicPr>
          <p:cNvPr id="22530" name="Content Placeholder 4">
            <a:extLst>
              <a:ext uri="{FF2B5EF4-FFF2-40B4-BE49-F238E27FC236}">
                <a16:creationId xmlns:a16="http://schemas.microsoft.com/office/drawing/2014/main" id="{C61740FA-A15F-9425-6ED6-0F19232FFB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7638" y="1724025"/>
            <a:ext cx="5216525" cy="4351338"/>
          </a:xfrm>
        </p:spPr>
      </p:pic>
      <p:sp>
        <p:nvSpPr>
          <p:cNvPr id="22531" name="Slide Number Placeholder 3">
            <a:extLst>
              <a:ext uri="{FF2B5EF4-FFF2-40B4-BE49-F238E27FC236}">
                <a16:creationId xmlns:a16="http://schemas.microsoft.com/office/drawing/2014/main" id="{9AD4ACF9-E57D-6DF4-BA67-84B027916E9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EE82654-938A-6749-AB40-E4DA47209A6A}" type="slidenum">
              <a:rPr lang="en-US" altLang="en-US" smtClean="0">
                <a:solidFill>
                  <a:srgbClr val="898989"/>
                </a:solidFill>
              </a:rPr>
              <a:pPr/>
              <a:t>12</a:t>
            </a:fld>
            <a:endParaRPr lang="en-US" altLang="en-US">
              <a:solidFill>
                <a:srgbClr val="898989"/>
              </a:solidFill>
            </a:endParaRPr>
          </a:p>
        </p:txBody>
      </p:sp>
      <p:sp>
        <p:nvSpPr>
          <p:cNvPr id="6" name="Rectangle 5">
            <a:extLst>
              <a:ext uri="{FF2B5EF4-FFF2-40B4-BE49-F238E27FC236}">
                <a16:creationId xmlns:a16="http://schemas.microsoft.com/office/drawing/2014/main" id="{62963ECF-7C25-20AB-1BE7-FE443F6086CA}"/>
              </a:ext>
            </a:extLst>
          </p:cNvPr>
          <p:cNvSpPr>
            <a:spLocks noRot="1" noChangeAspect="1" noMove="1" noResize="1" noEditPoints="1" noAdjustHandles="1" noChangeArrowheads="1" noChangeShapeType="1" noTextEdit="1"/>
          </p:cNvSpPr>
          <p:nvPr/>
        </p:nvSpPr>
        <p:spPr>
          <a:xfrm>
            <a:off x="5176247" y="2538564"/>
            <a:ext cx="3967753" cy="1780872"/>
          </a:xfrm>
          <a:prstGeom prst="rect">
            <a:avLst/>
          </a:prstGeom>
          <a:blipFill>
            <a:blip r:embed="rId3"/>
            <a:stretch>
              <a:fillRect l="-958" t="-1408" b="-704"/>
            </a:stretch>
          </a:blipFill>
        </p:spPr>
        <p:txBody>
          <a:bodyPr/>
          <a:lstStyle/>
          <a:p>
            <a:pPr>
              <a:defRPr/>
            </a:pPr>
            <a:r>
              <a:rPr lang="en-US">
                <a:no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73E7C438-532B-8B4C-0D9F-03C5692F418A}"/>
              </a:ext>
            </a:extLst>
          </p:cNvPr>
          <p:cNvSpPr>
            <a:spLocks noGrp="1" noChangeArrowheads="1"/>
          </p:cNvSpPr>
          <p:nvPr>
            <p:ph type="title"/>
          </p:nvPr>
        </p:nvSpPr>
        <p:spPr/>
        <p:txBody>
          <a:bodyPr/>
          <a:lstStyle/>
          <a:p>
            <a:pPr eaLnBrk="1" hangingPunct="1"/>
            <a:r>
              <a:rPr lang="en-US" altLang="en-US"/>
              <a:t>Fungsi Produksi Solow Dengan Perubahan Teknologi</a:t>
            </a:r>
          </a:p>
        </p:txBody>
      </p:sp>
      <p:pic>
        <p:nvPicPr>
          <p:cNvPr id="23554" name="Content Placeholder 4">
            <a:extLst>
              <a:ext uri="{FF2B5EF4-FFF2-40B4-BE49-F238E27FC236}">
                <a16:creationId xmlns:a16="http://schemas.microsoft.com/office/drawing/2014/main" id="{55B3A1D5-3A2E-EEC2-18ED-40065805CC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813" y="1746250"/>
            <a:ext cx="5740400" cy="4241800"/>
          </a:xfrm>
        </p:spPr>
      </p:pic>
      <p:sp>
        <p:nvSpPr>
          <p:cNvPr id="23555" name="Slide Number Placeholder 3">
            <a:extLst>
              <a:ext uri="{FF2B5EF4-FFF2-40B4-BE49-F238E27FC236}">
                <a16:creationId xmlns:a16="http://schemas.microsoft.com/office/drawing/2014/main" id="{C4A3AACF-60A1-9EDD-470F-3634065891C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EEE59AA-2A5D-7346-BE31-184672E5BD61}" type="slidenum">
              <a:rPr lang="en-US" altLang="en-US" smtClean="0">
                <a:solidFill>
                  <a:srgbClr val="898989"/>
                </a:solidFill>
              </a:rPr>
              <a:pPr/>
              <a:t>13</a:t>
            </a:fld>
            <a:endParaRPr lang="en-US" altLang="en-US">
              <a:solidFill>
                <a:srgbClr val="898989"/>
              </a:solidFill>
            </a:endParaRPr>
          </a:p>
        </p:txBody>
      </p:sp>
      <p:sp>
        <p:nvSpPr>
          <p:cNvPr id="6" name="Rectangle 5">
            <a:extLst>
              <a:ext uri="{FF2B5EF4-FFF2-40B4-BE49-F238E27FC236}">
                <a16:creationId xmlns:a16="http://schemas.microsoft.com/office/drawing/2014/main" id="{CB4616EF-8368-8957-A2BC-FE4459D7FA4E}"/>
              </a:ext>
            </a:extLst>
          </p:cNvPr>
          <p:cNvSpPr/>
          <p:nvPr/>
        </p:nvSpPr>
        <p:spPr>
          <a:xfrm>
            <a:off x="5410200" y="2438400"/>
            <a:ext cx="3581400" cy="2862263"/>
          </a:xfrm>
          <a:prstGeom prst="rect">
            <a:avLst/>
          </a:prstGeom>
        </p:spPr>
        <p:txBody>
          <a:bodyPr>
            <a:spAutoFit/>
          </a:bodyPr>
          <a:lstStyle/>
          <a:p>
            <a:pPr>
              <a:defRPr/>
            </a:pPr>
            <a:r>
              <a:rPr lang="en-US" dirty="0" err="1">
                <a:latin typeface="Calibri" panose="020F0502020204030204" pitchFamily="34" charset="0"/>
                <a:ea typeface="Cambria" panose="02040503050406030204" pitchFamily="18" charset="0"/>
                <a:cs typeface="Arial" panose="020B0604020202020204" pitchFamily="34" charset="0"/>
              </a:rPr>
              <a:t>Dampak</a:t>
            </a:r>
            <a:r>
              <a:rPr lang="en-US" dirty="0">
                <a:latin typeface="Calibri" panose="020F0502020204030204" pitchFamily="34" charset="0"/>
                <a:ea typeface="Cambria" panose="02040503050406030204" pitchFamily="18" charset="0"/>
                <a:cs typeface="Arial" panose="020B0604020202020204" pitchFamily="34" charset="0"/>
              </a:rPr>
              <a:t> </a:t>
            </a:r>
            <a:r>
              <a:rPr lang="en-US" dirty="0" err="1">
                <a:latin typeface="Calibri" panose="020F0502020204030204" pitchFamily="34" charset="0"/>
                <a:ea typeface="Cambria" panose="02040503050406030204" pitchFamily="18" charset="0"/>
                <a:cs typeface="Arial" panose="020B0604020202020204" pitchFamily="34" charset="0"/>
              </a:rPr>
              <a:t>dari</a:t>
            </a:r>
            <a:r>
              <a:rPr lang="en-US" dirty="0">
                <a:latin typeface="Calibri" panose="020F0502020204030204" pitchFamily="34" charset="0"/>
                <a:ea typeface="Cambria" panose="02040503050406030204" pitchFamily="18" charset="0"/>
                <a:cs typeface="Arial" panose="020B0604020202020204" pitchFamily="34" charset="0"/>
              </a:rPr>
              <a:t> </a:t>
            </a:r>
            <a:r>
              <a:rPr lang="en-US" dirty="0" err="1">
                <a:latin typeface="Calibri" panose="020F0502020204030204" pitchFamily="34" charset="0"/>
                <a:ea typeface="Cambria" panose="02040503050406030204" pitchFamily="18" charset="0"/>
                <a:cs typeface="Arial" panose="020B0604020202020204" pitchFamily="34" charset="0"/>
              </a:rPr>
              <a:t>adanya</a:t>
            </a:r>
            <a:r>
              <a:rPr lang="en-US" dirty="0">
                <a:latin typeface="Calibri" panose="020F0502020204030204" pitchFamily="34" charset="0"/>
                <a:ea typeface="Cambria" panose="02040503050406030204" pitchFamily="18" charset="0"/>
                <a:cs typeface="Arial" panose="020B0604020202020204" pitchFamily="34" charset="0"/>
              </a:rPr>
              <a:t> </a:t>
            </a:r>
            <a:r>
              <a:rPr lang="en-US" dirty="0" err="1">
                <a:latin typeface="Calibri" panose="020F0502020204030204" pitchFamily="34" charset="0"/>
                <a:ea typeface="Cambria" panose="02040503050406030204" pitchFamily="18" charset="0"/>
                <a:cs typeface="Arial" panose="020B0604020202020204" pitchFamily="34" charset="0"/>
              </a:rPr>
              <a:t>perubahan</a:t>
            </a:r>
            <a:r>
              <a:rPr lang="en-US" dirty="0">
                <a:latin typeface="Calibri" panose="020F0502020204030204" pitchFamily="34" charset="0"/>
                <a:ea typeface="Cambria" panose="02040503050406030204" pitchFamily="18" charset="0"/>
                <a:cs typeface="Arial" panose="020B0604020202020204" pitchFamily="34" charset="0"/>
              </a:rPr>
              <a:t> </a:t>
            </a:r>
            <a:r>
              <a:rPr lang="en-US" dirty="0" err="1">
                <a:latin typeface="Calibri" panose="020F0502020204030204" pitchFamily="34" charset="0"/>
                <a:ea typeface="Cambria" panose="02040503050406030204" pitchFamily="18" charset="0"/>
                <a:cs typeface="Arial" panose="020B0604020202020204" pitchFamily="34" charset="0"/>
              </a:rPr>
              <a:t>teknologi</a:t>
            </a:r>
            <a:r>
              <a:rPr lang="en-US" dirty="0">
                <a:latin typeface="Calibri" panose="020F0502020204030204" pitchFamily="34" charset="0"/>
                <a:ea typeface="Cambria" panose="02040503050406030204" pitchFamily="18" charset="0"/>
                <a:cs typeface="Arial" panose="020B0604020202020204" pitchFamily="34" charset="0"/>
              </a:rPr>
              <a:t> </a:t>
            </a:r>
            <a:r>
              <a:rPr lang="en-US" dirty="0" err="1">
                <a:latin typeface="Calibri" panose="020F0502020204030204" pitchFamily="34" charset="0"/>
                <a:ea typeface="Cambria" panose="02040503050406030204" pitchFamily="18" charset="0"/>
                <a:cs typeface="Arial" panose="020B0604020202020204" pitchFamily="34" charset="0"/>
              </a:rPr>
              <a:t>dalam</a:t>
            </a:r>
            <a:r>
              <a:rPr lang="en-US" dirty="0">
                <a:latin typeface="Calibri" panose="020F0502020204030204" pitchFamily="34" charset="0"/>
                <a:ea typeface="Cambria" panose="02040503050406030204" pitchFamily="18" charset="0"/>
                <a:cs typeface="Arial" panose="020B0604020202020204" pitchFamily="34" charset="0"/>
              </a:rPr>
              <a:t> model  </a:t>
            </a:r>
            <a:r>
              <a:rPr lang="en-US" dirty="0" err="1">
                <a:latin typeface="Calibri" panose="020F0502020204030204" pitchFamily="34" charset="0"/>
                <a:ea typeface="Cambria" panose="02040503050406030204" pitchFamily="18" charset="0"/>
                <a:cs typeface="Arial" panose="020B0604020202020204" pitchFamily="34" charset="0"/>
              </a:rPr>
              <a:t>pertumbuhan</a:t>
            </a:r>
            <a:r>
              <a:rPr lang="en-US" dirty="0">
                <a:latin typeface="Calibri" panose="020F0502020204030204" pitchFamily="34" charset="0"/>
                <a:ea typeface="Cambria" panose="02040503050406030204" pitchFamily="18" charset="0"/>
                <a:cs typeface="Arial" panose="020B0604020202020204" pitchFamily="34" charset="0"/>
              </a:rPr>
              <a:t> Solow </a:t>
            </a:r>
            <a:r>
              <a:rPr lang="en-US" dirty="0" err="1">
                <a:latin typeface="Calibri" panose="020F0502020204030204" pitchFamily="34" charset="0"/>
                <a:ea typeface="Cambria" panose="02040503050406030204" pitchFamily="18" charset="0"/>
                <a:cs typeface="Arial" panose="020B0604020202020204" pitchFamily="34" charset="0"/>
                <a:sym typeface="Wingdings" pitchFamily="2" charset="2"/>
              </a:rPr>
              <a:t>menyebabkan</a:t>
            </a:r>
            <a:r>
              <a:rPr lang="en-US" dirty="0">
                <a:latin typeface="Calibri" panose="020F0502020204030204" pitchFamily="34" charset="0"/>
                <a:ea typeface="Cambria" panose="02040503050406030204" pitchFamily="18" charset="0"/>
                <a:cs typeface="Arial" panose="020B0604020202020204" pitchFamily="34" charset="0"/>
                <a:sym typeface="Wingdings" pitchFamily="2" charset="2"/>
              </a:rPr>
              <a:t> </a:t>
            </a:r>
          </a:p>
          <a:p>
            <a:pPr marL="314325" lvl="1" indent="-303213">
              <a:buFont typeface="Arial" panose="020B0604020202020204" pitchFamily="34" charset="0"/>
              <a:buChar char="•"/>
              <a:defRPr/>
            </a:pPr>
            <a:r>
              <a:rPr lang="en-US" dirty="0" err="1">
                <a:latin typeface="Calibri" panose="020F0502020204030204" pitchFamily="34" charset="0"/>
                <a:ea typeface="Cambria" panose="02040503050406030204" pitchFamily="18" charset="0"/>
                <a:cs typeface="Arial" panose="020B0604020202020204" pitchFamily="34" charset="0"/>
                <a:sym typeface="Wingdings" pitchFamily="2" charset="2"/>
              </a:rPr>
              <a:t>Perekonomian</a:t>
            </a:r>
            <a:r>
              <a:rPr lang="en-US" dirty="0">
                <a:latin typeface="Calibri" panose="020F0502020204030204" pitchFamily="34" charset="0"/>
                <a:ea typeface="Cambria" panose="02040503050406030204" pitchFamily="18" charset="0"/>
                <a:cs typeface="Arial" panose="020B0604020202020204" pitchFamily="34" charset="0"/>
                <a:sym typeface="Wingdings" pitchFamily="2" charset="2"/>
              </a:rPr>
              <a:t> </a:t>
            </a:r>
            <a:r>
              <a:rPr lang="en-US" dirty="0" err="1">
                <a:latin typeface="Calibri" panose="020F0502020204030204" pitchFamily="34" charset="0"/>
                <a:ea typeface="Cambria" panose="02040503050406030204" pitchFamily="18" charset="0"/>
                <a:cs typeface="Arial" panose="020B0604020202020204" pitchFamily="34" charset="0"/>
                <a:sym typeface="Wingdings" pitchFamily="2" charset="2"/>
              </a:rPr>
              <a:t>tumbuh</a:t>
            </a:r>
            <a:r>
              <a:rPr lang="en-US" dirty="0">
                <a:latin typeface="Calibri" panose="020F0502020204030204" pitchFamily="34" charset="0"/>
                <a:ea typeface="Cambria" panose="02040503050406030204" pitchFamily="18" charset="0"/>
                <a:cs typeface="Arial" panose="020B0604020202020204" pitchFamily="34" charset="0"/>
                <a:sym typeface="Wingdings" pitchFamily="2" charset="2"/>
              </a:rPr>
              <a:t> </a:t>
            </a:r>
            <a:r>
              <a:rPr lang="en-US" dirty="0" err="1">
                <a:latin typeface="Calibri" panose="020F0502020204030204" pitchFamily="34" charset="0"/>
                <a:ea typeface="Cambria" panose="02040503050406030204" pitchFamily="18" charset="0"/>
                <a:cs typeface="Arial" panose="020B0604020202020204" pitchFamily="34" charset="0"/>
                <a:sym typeface="Wingdings" pitchFamily="2" charset="2"/>
              </a:rPr>
              <a:t>secara</a:t>
            </a:r>
            <a:r>
              <a:rPr lang="en-US" dirty="0">
                <a:latin typeface="Calibri" panose="020F0502020204030204" pitchFamily="34" charset="0"/>
                <a:ea typeface="Cambria" panose="02040503050406030204" pitchFamily="18" charset="0"/>
                <a:cs typeface="Arial" panose="020B0604020202020204" pitchFamily="34" charset="0"/>
                <a:sym typeface="Wingdings" pitchFamily="2" charset="2"/>
              </a:rPr>
              <a:t> sustain</a:t>
            </a:r>
          </a:p>
          <a:p>
            <a:pPr marL="314325" lvl="1" indent="-303213">
              <a:buFont typeface="Arial" panose="020B0604020202020204" pitchFamily="34" charset="0"/>
              <a:buChar char="•"/>
              <a:defRPr/>
            </a:pPr>
            <a:r>
              <a:rPr lang="en-US" dirty="0" err="1">
                <a:latin typeface="Calibri" panose="020F0502020204030204" pitchFamily="34" charset="0"/>
                <a:cs typeface="Arial" panose="020B0604020202020204" pitchFamily="34" charset="0"/>
              </a:rPr>
              <a:t>Peningkatan</a:t>
            </a:r>
            <a:r>
              <a:rPr lang="en-US" dirty="0">
                <a:latin typeface="Calibri" panose="020F0502020204030204" pitchFamily="34" charset="0"/>
                <a:cs typeface="Arial" panose="020B0604020202020204" pitchFamily="34" charset="0"/>
              </a:rPr>
              <a:t> </a:t>
            </a:r>
            <a:r>
              <a:rPr lang="en-US" dirty="0" err="1">
                <a:latin typeface="Calibri" panose="020F0502020204030204" pitchFamily="34" charset="0"/>
                <a:cs typeface="Arial" panose="020B0604020202020204" pitchFamily="34" charset="0"/>
              </a:rPr>
              <a:t>pendapatan</a:t>
            </a:r>
            <a:r>
              <a:rPr lang="en-US" dirty="0">
                <a:latin typeface="Calibri" panose="020F0502020204030204" pitchFamily="34" charset="0"/>
                <a:cs typeface="Arial" panose="020B0604020202020204" pitchFamily="34" charset="0"/>
              </a:rPr>
              <a:t> </a:t>
            </a:r>
            <a:r>
              <a:rPr lang="en-US" dirty="0" err="1">
                <a:latin typeface="Calibri" panose="020F0502020204030204" pitchFamily="34" charset="0"/>
                <a:cs typeface="Arial" panose="020B0604020202020204" pitchFamily="34" charset="0"/>
              </a:rPr>
              <a:t>perkapita</a:t>
            </a:r>
            <a:r>
              <a:rPr lang="en-US" dirty="0">
                <a:latin typeface="Calibri" panose="020F0502020204030204" pitchFamily="34" charset="0"/>
                <a:cs typeface="Arial" panose="020B0604020202020204" pitchFamily="34" charset="0"/>
              </a:rPr>
              <a:t> </a:t>
            </a:r>
            <a:r>
              <a:rPr lang="en-US" dirty="0" err="1">
                <a:latin typeface="Calibri" panose="020F0502020204030204" pitchFamily="34" charset="0"/>
                <a:cs typeface="Arial" panose="020B0604020202020204" pitchFamily="34" charset="0"/>
              </a:rPr>
              <a:t>masyarakat</a:t>
            </a:r>
            <a:r>
              <a:rPr lang="en-US" dirty="0">
                <a:latin typeface="Calibri" panose="020F0502020204030204" pitchFamily="34" charset="0"/>
                <a:cs typeface="Arial" panose="020B0604020202020204" pitchFamily="34" charset="0"/>
              </a:rPr>
              <a:t> </a:t>
            </a:r>
          </a:p>
          <a:p>
            <a:pPr marL="314325" lvl="1" indent="-303213">
              <a:buFont typeface="Arial" panose="020B0604020202020204" pitchFamily="34" charset="0"/>
              <a:buChar char="•"/>
              <a:defRPr/>
            </a:pPr>
            <a:r>
              <a:rPr lang="en-US" dirty="0" err="1">
                <a:latin typeface="Calibri" panose="020F0502020204030204" pitchFamily="34" charset="0"/>
                <a:cs typeface="Arial" panose="020B0604020202020204" pitchFamily="34" charset="0"/>
                <a:sym typeface="Wingdings" pitchFamily="2" charset="2"/>
              </a:rPr>
              <a:t>Peningkatan</a:t>
            </a:r>
            <a:r>
              <a:rPr lang="en-US" dirty="0">
                <a:latin typeface="Calibri" panose="020F0502020204030204" pitchFamily="34" charset="0"/>
                <a:cs typeface="Arial" panose="020B0604020202020204" pitchFamily="34" charset="0"/>
                <a:sym typeface="Wingdings" pitchFamily="2" charset="2"/>
              </a:rPr>
              <a:t> utility </a:t>
            </a:r>
            <a:r>
              <a:rPr lang="en-US" dirty="0" err="1">
                <a:latin typeface="Calibri" panose="020F0502020204030204" pitchFamily="34" charset="0"/>
                <a:cs typeface="Arial" panose="020B0604020202020204" pitchFamily="34" charset="0"/>
                <a:sym typeface="Wingdings" pitchFamily="2" charset="2"/>
              </a:rPr>
              <a:t>masyarakat</a:t>
            </a:r>
            <a:r>
              <a:rPr lang="en-US" dirty="0">
                <a:latin typeface="Calibri" panose="020F0502020204030204" pitchFamily="34" charset="0"/>
                <a:cs typeface="Arial" panose="020B0604020202020204" pitchFamily="34" charset="0"/>
                <a:sym typeface="Wingdings" pitchFamily="2" charset="2"/>
              </a:rPr>
              <a:t> </a:t>
            </a:r>
            <a:r>
              <a:rPr lang="en-US" dirty="0" err="1">
                <a:latin typeface="Calibri" panose="020F0502020204030204" pitchFamily="34" charset="0"/>
                <a:cs typeface="Arial" panose="020B0604020202020204" pitchFamily="34" charset="0"/>
                <a:sym typeface="Wingdings" pitchFamily="2" charset="2"/>
              </a:rPr>
              <a:t>kota</a:t>
            </a:r>
            <a:endParaRPr lang="en-US" dirty="0">
              <a:latin typeface="Calibri" panose="020F0502020204030204" pitchFamily="34" charset="0"/>
              <a:cs typeface="Arial" panose="020B0604020202020204" pitchFamily="34" charset="0"/>
              <a:sym typeface="Wingdings" pitchFamily="2" charset="2"/>
            </a:endParaRPr>
          </a:p>
          <a:p>
            <a:pPr marL="285750" indent="-285750">
              <a:buFont typeface="Arial" panose="020B0604020202020204" pitchFamily="34" charset="0"/>
              <a:buChar cha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0462088A-A15C-E84A-726A-CA514C5F530F}"/>
              </a:ext>
            </a:extLst>
          </p:cNvPr>
          <p:cNvSpPr>
            <a:spLocks noGrp="1" noChangeArrowheads="1"/>
          </p:cNvSpPr>
          <p:nvPr>
            <p:ph type="title"/>
          </p:nvPr>
        </p:nvSpPr>
        <p:spPr/>
        <p:txBody>
          <a:bodyPr/>
          <a:lstStyle/>
          <a:p>
            <a:pPr eaLnBrk="1" hangingPunct="1"/>
            <a:r>
              <a:rPr lang="en-US" altLang="en-US">
                <a:latin typeface="Calibri" panose="020F0502020204030204" pitchFamily="34" charset="0"/>
                <a:cs typeface="Arial" panose="020B0604020202020204" pitchFamily="34" charset="0"/>
                <a:sym typeface="Wingdings" pitchFamily="2" charset="2"/>
              </a:rPr>
              <a:t>Proses Peningkatan Utility Masyarakat Kota</a:t>
            </a:r>
            <a:endParaRPr lang="en-US" altLang="en-US"/>
          </a:p>
        </p:txBody>
      </p:sp>
      <p:pic>
        <p:nvPicPr>
          <p:cNvPr id="24578" name="Content Placeholder 4">
            <a:extLst>
              <a:ext uri="{FF2B5EF4-FFF2-40B4-BE49-F238E27FC236}">
                <a16:creationId xmlns:a16="http://schemas.microsoft.com/office/drawing/2014/main" id="{CEE5BD26-5A9C-46A2-2592-27234E728A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524000"/>
            <a:ext cx="5881688" cy="4351338"/>
          </a:xfrm>
        </p:spPr>
      </p:pic>
      <p:sp>
        <p:nvSpPr>
          <p:cNvPr id="24579" name="Slide Number Placeholder 3">
            <a:extLst>
              <a:ext uri="{FF2B5EF4-FFF2-40B4-BE49-F238E27FC236}">
                <a16:creationId xmlns:a16="http://schemas.microsoft.com/office/drawing/2014/main" id="{50C8D6E4-2B0E-B266-DFF6-43ECD41C309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024F1D0-2D2A-514A-B592-62FA18F337DC}" type="slidenum">
              <a:rPr lang="en-US" altLang="en-US" smtClean="0">
                <a:solidFill>
                  <a:srgbClr val="898989"/>
                </a:solidFill>
              </a:rPr>
              <a:pPr/>
              <a:t>14</a:t>
            </a:fld>
            <a:endParaRPr lang="en-US" altLang="en-US">
              <a:solidFill>
                <a:srgbClr val="898989"/>
              </a:solidFill>
            </a:endParaRPr>
          </a:p>
        </p:txBody>
      </p:sp>
      <p:sp>
        <p:nvSpPr>
          <p:cNvPr id="24580" name="Rectangle 5">
            <a:extLst>
              <a:ext uri="{FF2B5EF4-FFF2-40B4-BE49-F238E27FC236}">
                <a16:creationId xmlns:a16="http://schemas.microsoft.com/office/drawing/2014/main" id="{230FA86C-67F0-330A-EA9D-E768F684CF88}"/>
              </a:ext>
            </a:extLst>
          </p:cNvPr>
          <p:cNvSpPr>
            <a:spLocks noChangeArrowheads="1"/>
          </p:cNvSpPr>
          <p:nvPr/>
        </p:nvSpPr>
        <p:spPr bwMode="auto">
          <a:xfrm>
            <a:off x="5715000" y="1414463"/>
            <a:ext cx="32766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buFont typeface="Arial" panose="020B0604020202020204" pitchFamily="34" charset="0"/>
              <a:buChar char="•"/>
            </a:pPr>
            <a:r>
              <a:rPr lang="en-US" altLang="en-US">
                <a:latin typeface="Calibri" panose="020F0502020204030204" pitchFamily="34" charset="0"/>
                <a:ea typeface="Cambria" panose="02040503050406030204" pitchFamily="18" charset="0"/>
                <a:cs typeface="Arial" panose="020B0604020202020204" pitchFamily="34" charset="0"/>
              </a:rPr>
              <a:t>Kemajuan teknologi di kota A, menyebabkan  peningkatkan perekonomian dan utility masyarakat kota A, akhirnya kota A akan mengalami keseimbangan di titik j </a:t>
            </a:r>
          </a:p>
          <a:p>
            <a:pPr>
              <a:buFont typeface="Arial" panose="020B0604020202020204" pitchFamily="34" charset="0"/>
              <a:buChar char="•"/>
            </a:pPr>
            <a:r>
              <a:rPr lang="en-US" altLang="en-US">
                <a:latin typeface="Calibri" panose="020F0502020204030204" pitchFamily="34" charset="0"/>
                <a:ea typeface="Cambria" panose="02040503050406030204" pitchFamily="18" charset="0"/>
                <a:cs typeface="Arial" panose="020B0604020202020204" pitchFamily="34" charset="0"/>
              </a:rPr>
              <a:t>Peningkatan utility di kota  A akan mendorong pekerja kota B bermigrasi,</a:t>
            </a:r>
            <a:r>
              <a:rPr lang="en-ID" altLang="en-US">
                <a:latin typeface="Calibri" panose="020F0502020204030204" pitchFamily="34" charset="0"/>
                <a:ea typeface="Cambria" panose="02040503050406030204" pitchFamily="18" charset="0"/>
                <a:cs typeface="Arial" panose="020B0604020202020204" pitchFamily="34" charset="0"/>
              </a:rPr>
              <a:t> sehingga utlity masyarakat di Kota A menurun, keseimbangannya bergeser ke titik b</a:t>
            </a:r>
          </a:p>
          <a:p>
            <a:pPr>
              <a:buFont typeface="Arial" panose="020B0604020202020204" pitchFamily="34" charset="0"/>
              <a:buChar char="•"/>
            </a:pPr>
            <a:r>
              <a:rPr lang="en-US" altLang="en-US">
                <a:latin typeface="Calibri" panose="020F0502020204030204" pitchFamily="34" charset="0"/>
                <a:ea typeface="Cambria" panose="02040503050406030204" pitchFamily="18" charset="0"/>
                <a:cs typeface="Arial" panose="020B0604020202020204" pitchFamily="34" charset="0"/>
              </a:rPr>
              <a:t>Sebaliknya pengurangan pekerja di Kota B akan meningkatkan utility kota – sehingga keseimbangan diantara kedua kota tersebut akan tercapai di b dan s</a:t>
            </a:r>
            <a:r>
              <a:rPr lang="en-ID" altLang="en-US">
                <a:ea typeface="Cambria" panose="02040503050406030204" pitchFamily="18" charset="0"/>
                <a:cs typeface="Arial" panose="020B0604020202020204" pitchFamily="34" charset="0"/>
              </a:rPr>
              <a:t> </a:t>
            </a:r>
            <a:endParaRPr lang="en-US" altLang="en-US">
              <a:latin typeface="Calibri" panose="020F0502020204030204" pitchFamily="34" charset="0"/>
              <a:ea typeface="Cambria" panose="02040503050406030204" pitchFamily="18"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03838C8A-1B21-7A38-D8EA-12DD2562B541}"/>
              </a:ext>
            </a:extLst>
          </p:cNvPr>
          <p:cNvSpPr>
            <a:spLocks noGrp="1" noChangeArrowheads="1"/>
          </p:cNvSpPr>
          <p:nvPr>
            <p:ph type="title"/>
          </p:nvPr>
        </p:nvSpPr>
        <p:spPr/>
        <p:txBody>
          <a:bodyPr/>
          <a:lstStyle/>
          <a:p>
            <a:pPr eaLnBrk="1" hangingPunct="1"/>
            <a:r>
              <a:rPr lang="en-US" altLang="en-US"/>
              <a:t>Model Pertumbuhan Solow di Metropolitan Cirebon</a:t>
            </a:r>
            <a:r>
              <a:rPr lang="en-ID" altLang="en-US"/>
              <a:t> </a:t>
            </a:r>
            <a:endParaRPr lang="en-US" altLang="en-US"/>
          </a:p>
        </p:txBody>
      </p:sp>
      <p:graphicFrame>
        <p:nvGraphicFramePr>
          <p:cNvPr id="5" name="Content Placeholder 4">
            <a:extLst>
              <a:ext uri="{FF2B5EF4-FFF2-40B4-BE49-F238E27FC236}">
                <a16:creationId xmlns:a16="http://schemas.microsoft.com/office/drawing/2014/main" id="{ADAD34EB-1874-358F-0058-4EEDB04C9320}"/>
              </a:ext>
            </a:extLst>
          </p:cNvPr>
          <p:cNvGraphicFramePr>
            <a:graphicFrameLocks noGrp="1"/>
          </p:cNvGraphicFramePr>
          <p:nvPr>
            <p:ph idx="1"/>
          </p:nvPr>
        </p:nvGraphicFramePr>
        <p:xfrm>
          <a:off x="438150" y="1905000"/>
          <a:ext cx="6019800" cy="4213333"/>
        </p:xfrm>
        <a:graphic>
          <a:graphicData uri="http://schemas.openxmlformats.org/drawingml/2006/table">
            <a:tbl>
              <a:tblPr>
                <a:tableStyleId>{5C22544A-7EE6-4342-B048-85BDC9FD1C3A}</a:tableStyleId>
              </a:tblPr>
              <a:tblGrid>
                <a:gridCol w="3395151">
                  <a:extLst>
                    <a:ext uri="{9D8B030D-6E8A-4147-A177-3AD203B41FA5}">
                      <a16:colId xmlns:a16="http://schemas.microsoft.com/office/drawing/2014/main" val="20000"/>
                    </a:ext>
                  </a:extLst>
                </a:gridCol>
                <a:gridCol w="1539465">
                  <a:extLst>
                    <a:ext uri="{9D8B030D-6E8A-4147-A177-3AD203B41FA5}">
                      <a16:colId xmlns:a16="http://schemas.microsoft.com/office/drawing/2014/main" val="20001"/>
                    </a:ext>
                  </a:extLst>
                </a:gridCol>
                <a:gridCol w="1085184">
                  <a:extLst>
                    <a:ext uri="{9D8B030D-6E8A-4147-A177-3AD203B41FA5}">
                      <a16:colId xmlns:a16="http://schemas.microsoft.com/office/drawing/2014/main" val="20002"/>
                    </a:ext>
                  </a:extLst>
                </a:gridCol>
              </a:tblGrid>
              <a:tr h="197921">
                <a:tc>
                  <a:txBody>
                    <a:bodyPr/>
                    <a:lstStyle/>
                    <a:p>
                      <a:pPr algn="just">
                        <a:lnSpc>
                          <a:spcPct val="115000"/>
                        </a:lnSpc>
                        <a:spcBef>
                          <a:spcPts val="600"/>
                        </a:spcBef>
                        <a:spcAft>
                          <a:spcPts val="600"/>
                        </a:spcAft>
                      </a:pPr>
                      <a:r>
                        <a:rPr lang="en-US" sz="1100" dirty="0">
                          <a:effectLst/>
                        </a:rPr>
                        <a:t>Dependent Variable: (Y/L)</a:t>
                      </a:r>
                      <a:endParaRPr lang="en-ID" sz="1200" dirty="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gridSpan="2">
                  <a:txBody>
                    <a:bodyPr/>
                    <a:lstStyle/>
                    <a:p>
                      <a:pPr algn="just">
                        <a:lnSpc>
                          <a:spcPct val="115000"/>
                        </a:lnSpc>
                        <a:spcBef>
                          <a:spcPts val="600"/>
                        </a:spcBef>
                        <a:spcAft>
                          <a:spcPts val="600"/>
                        </a:spcAft>
                      </a:pPr>
                      <a:r>
                        <a:rPr lang="en-ID" sz="1200">
                          <a:effectLst/>
                        </a:rPr>
                        <a:t> </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10000"/>
                  </a:ext>
                </a:extLst>
              </a:tr>
              <a:tr h="197921">
                <a:tc>
                  <a:txBody>
                    <a:bodyPr/>
                    <a:lstStyle/>
                    <a:p>
                      <a:pPr algn="just">
                        <a:lnSpc>
                          <a:spcPct val="115000"/>
                        </a:lnSpc>
                        <a:spcBef>
                          <a:spcPts val="600"/>
                        </a:spcBef>
                        <a:spcAft>
                          <a:spcPts val="600"/>
                        </a:spcAft>
                      </a:pPr>
                      <a:r>
                        <a:rPr lang="en-US" sz="1100">
                          <a:effectLst/>
                        </a:rPr>
                        <a:t>Method: Pooled EGLS (Cross-section weights)</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gridSpan="2">
                  <a:txBody>
                    <a:bodyPr/>
                    <a:lstStyle/>
                    <a:p>
                      <a:pPr algn="just">
                        <a:lnSpc>
                          <a:spcPct val="115000"/>
                        </a:lnSpc>
                        <a:spcBef>
                          <a:spcPts val="600"/>
                        </a:spcBef>
                        <a:spcAft>
                          <a:spcPts val="600"/>
                        </a:spcAft>
                      </a:pPr>
                      <a:r>
                        <a:rPr lang="en-ID" sz="1200">
                          <a:effectLst/>
                        </a:rPr>
                        <a:t> </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10001"/>
                  </a:ext>
                </a:extLst>
              </a:tr>
              <a:tr h="197921">
                <a:tc>
                  <a:txBody>
                    <a:bodyPr/>
                    <a:lstStyle/>
                    <a:p>
                      <a:pPr algn="just">
                        <a:lnSpc>
                          <a:spcPct val="115000"/>
                        </a:lnSpc>
                        <a:spcBef>
                          <a:spcPts val="600"/>
                        </a:spcBef>
                        <a:spcAft>
                          <a:spcPts val="600"/>
                        </a:spcAft>
                      </a:pPr>
                      <a:r>
                        <a:rPr lang="cs-CZ" sz="1100">
                          <a:effectLst/>
                        </a:rPr>
                        <a:t>Sample: 2011 2015</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gridSpan="2">
                  <a:txBody>
                    <a:bodyPr/>
                    <a:lstStyle/>
                    <a:p>
                      <a:pPr algn="just">
                        <a:lnSpc>
                          <a:spcPct val="115000"/>
                        </a:lnSpc>
                        <a:spcBef>
                          <a:spcPts val="600"/>
                        </a:spcBef>
                        <a:spcAft>
                          <a:spcPts val="600"/>
                        </a:spcAft>
                      </a:pPr>
                      <a:r>
                        <a:rPr lang="en-ID" sz="1200">
                          <a:effectLst/>
                        </a:rPr>
                        <a:t> </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10002"/>
                  </a:ext>
                </a:extLst>
              </a:tr>
              <a:tr h="194111">
                <a:tc>
                  <a:txBody>
                    <a:bodyPr/>
                    <a:lstStyle/>
                    <a:p>
                      <a:pPr algn="ctr">
                        <a:lnSpc>
                          <a:spcPct val="115000"/>
                        </a:lnSpc>
                        <a:spcBef>
                          <a:spcPts val="600"/>
                        </a:spcBef>
                        <a:spcAft>
                          <a:spcPts val="600"/>
                        </a:spcAft>
                      </a:pPr>
                      <a:r>
                        <a:rPr lang="en-US" sz="1100">
                          <a:effectLst/>
                        </a:rPr>
                        <a:t>Variable</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en-US" sz="1100">
                          <a:effectLst/>
                        </a:rPr>
                        <a:t>Coefficient</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en-US" sz="1100">
                          <a:effectLst/>
                        </a:rPr>
                        <a:t>t-Statistic</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extLst>
                  <a:ext uri="{0D108BD9-81ED-4DB2-BD59-A6C34878D82A}">
                    <a16:rowId xmlns:a16="http://schemas.microsoft.com/office/drawing/2014/main" val="10003"/>
                  </a:ext>
                </a:extLst>
              </a:tr>
              <a:tr h="194111">
                <a:tc>
                  <a:txBody>
                    <a:bodyPr/>
                    <a:lstStyle/>
                    <a:p>
                      <a:pPr marL="351790" algn="just">
                        <a:lnSpc>
                          <a:spcPct val="115000"/>
                        </a:lnSpc>
                        <a:spcBef>
                          <a:spcPts val="600"/>
                        </a:spcBef>
                        <a:spcAft>
                          <a:spcPts val="600"/>
                        </a:spcAft>
                      </a:pPr>
                      <a:r>
                        <a:rPr lang="en-US" sz="1100">
                          <a:effectLst/>
                        </a:rPr>
                        <a:t>C</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cs-CZ" sz="1100">
                          <a:effectLst/>
                        </a:rPr>
                        <a:t>16449486</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nb-NO" sz="1100">
                          <a:effectLst/>
                        </a:rPr>
                        <a:t>25.37583</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extLst>
                  <a:ext uri="{0D108BD9-81ED-4DB2-BD59-A6C34878D82A}">
                    <a16:rowId xmlns:a16="http://schemas.microsoft.com/office/drawing/2014/main" val="10004"/>
                  </a:ext>
                </a:extLst>
              </a:tr>
              <a:tr h="194111">
                <a:tc>
                  <a:txBody>
                    <a:bodyPr/>
                    <a:lstStyle/>
                    <a:p>
                      <a:pPr marL="351790" algn="just">
                        <a:lnSpc>
                          <a:spcPct val="115000"/>
                        </a:lnSpc>
                        <a:spcBef>
                          <a:spcPts val="600"/>
                        </a:spcBef>
                        <a:spcAft>
                          <a:spcPts val="600"/>
                        </a:spcAft>
                      </a:pPr>
                      <a:r>
                        <a:rPr lang="en-US" sz="1100">
                          <a:effectLst/>
                        </a:rPr>
                        <a:t>_CIREBON_KAB_K/L</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it-IT" sz="1100">
                          <a:effectLst/>
                        </a:rPr>
                        <a:t>0.189847</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is-IS" sz="1100">
                          <a:effectLst/>
                        </a:rPr>
                        <a:t>0.606114</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extLst>
                  <a:ext uri="{0D108BD9-81ED-4DB2-BD59-A6C34878D82A}">
                    <a16:rowId xmlns:a16="http://schemas.microsoft.com/office/drawing/2014/main" val="10005"/>
                  </a:ext>
                </a:extLst>
              </a:tr>
              <a:tr h="194111">
                <a:tc>
                  <a:txBody>
                    <a:bodyPr/>
                    <a:lstStyle/>
                    <a:p>
                      <a:pPr marL="351790" algn="just">
                        <a:lnSpc>
                          <a:spcPct val="115000"/>
                        </a:lnSpc>
                        <a:spcBef>
                          <a:spcPts val="600"/>
                        </a:spcBef>
                        <a:spcAft>
                          <a:spcPts val="600"/>
                        </a:spcAft>
                      </a:pPr>
                      <a:r>
                        <a:rPr lang="en-US" sz="1100">
                          <a:effectLst/>
                        </a:rPr>
                        <a:t>_KUNINGAN_K/L</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nb-NO" sz="1100">
                          <a:effectLst/>
                        </a:rPr>
                        <a:t>1.016277</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hr-HR" sz="1100">
                          <a:effectLst/>
                        </a:rPr>
                        <a:t>8.354378</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extLst>
                  <a:ext uri="{0D108BD9-81ED-4DB2-BD59-A6C34878D82A}">
                    <a16:rowId xmlns:a16="http://schemas.microsoft.com/office/drawing/2014/main" val="10006"/>
                  </a:ext>
                </a:extLst>
              </a:tr>
              <a:tr h="194111">
                <a:tc>
                  <a:txBody>
                    <a:bodyPr/>
                    <a:lstStyle/>
                    <a:p>
                      <a:pPr marL="351790" algn="just">
                        <a:lnSpc>
                          <a:spcPct val="115000"/>
                        </a:lnSpc>
                        <a:spcBef>
                          <a:spcPts val="600"/>
                        </a:spcBef>
                        <a:spcAft>
                          <a:spcPts val="600"/>
                        </a:spcAft>
                      </a:pPr>
                      <a:r>
                        <a:rPr lang="en-US" sz="1100">
                          <a:effectLst/>
                        </a:rPr>
                        <a:t>_INDRAMAYU_K/L</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en-ID" sz="1100">
                          <a:effectLst/>
                        </a:rPr>
                        <a:t>6.35</a:t>
                      </a:r>
                      <a:r>
                        <a:rPr lang="en-US" sz="1100">
                          <a:effectLst/>
                        </a:rPr>
                        <a:t>E-</a:t>
                      </a:r>
                      <a:r>
                        <a:rPr lang="en-ID" sz="1100">
                          <a:effectLst/>
                        </a:rPr>
                        <a:t>01</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hr-HR" sz="1100">
                          <a:effectLst/>
                        </a:rPr>
                        <a:t>4.64359</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extLst>
                  <a:ext uri="{0D108BD9-81ED-4DB2-BD59-A6C34878D82A}">
                    <a16:rowId xmlns:a16="http://schemas.microsoft.com/office/drawing/2014/main" val="10007"/>
                  </a:ext>
                </a:extLst>
              </a:tr>
              <a:tr h="194111">
                <a:tc>
                  <a:txBody>
                    <a:bodyPr/>
                    <a:lstStyle/>
                    <a:p>
                      <a:pPr marL="351790" algn="just">
                        <a:lnSpc>
                          <a:spcPct val="115000"/>
                        </a:lnSpc>
                        <a:spcBef>
                          <a:spcPts val="600"/>
                        </a:spcBef>
                        <a:spcAft>
                          <a:spcPts val="600"/>
                        </a:spcAft>
                      </a:pPr>
                      <a:r>
                        <a:rPr lang="en-US" sz="1100">
                          <a:effectLst/>
                        </a:rPr>
                        <a:t>_MAJALENGKA_K/L</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nb-NO" sz="1100">
                          <a:effectLst/>
                        </a:rPr>
                        <a:t>1.514694</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is-IS" sz="1100">
                          <a:effectLst/>
                        </a:rPr>
                        <a:t>26.92762</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extLst>
                  <a:ext uri="{0D108BD9-81ED-4DB2-BD59-A6C34878D82A}">
                    <a16:rowId xmlns:a16="http://schemas.microsoft.com/office/drawing/2014/main" val="10008"/>
                  </a:ext>
                </a:extLst>
              </a:tr>
              <a:tr h="194111">
                <a:tc>
                  <a:txBody>
                    <a:bodyPr/>
                    <a:lstStyle/>
                    <a:p>
                      <a:pPr marL="351790" algn="just">
                        <a:lnSpc>
                          <a:spcPct val="115000"/>
                        </a:lnSpc>
                        <a:spcBef>
                          <a:spcPts val="600"/>
                        </a:spcBef>
                        <a:spcAft>
                          <a:spcPts val="600"/>
                        </a:spcAft>
                      </a:pPr>
                      <a:r>
                        <a:rPr lang="en-US" sz="1100">
                          <a:effectLst/>
                        </a:rPr>
                        <a:t>_CIREBON_KOTA_K/L</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nb-NO" sz="1100">
                          <a:effectLst/>
                        </a:rPr>
                        <a:t>0.731995</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fi-FI" sz="1100">
                          <a:effectLst/>
                        </a:rPr>
                        <a:t>4.779632</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extLst>
                  <a:ext uri="{0D108BD9-81ED-4DB2-BD59-A6C34878D82A}">
                    <a16:rowId xmlns:a16="http://schemas.microsoft.com/office/drawing/2014/main" val="10009"/>
                  </a:ext>
                </a:extLst>
              </a:tr>
              <a:tr h="212035">
                <a:tc>
                  <a:txBody>
                    <a:bodyPr/>
                    <a:lstStyle/>
                    <a:p>
                      <a:pPr algn="just">
                        <a:lnSpc>
                          <a:spcPct val="115000"/>
                        </a:lnSpc>
                        <a:spcBef>
                          <a:spcPts val="600"/>
                        </a:spcBef>
                        <a:spcAft>
                          <a:spcPts val="600"/>
                        </a:spcAft>
                      </a:pPr>
                      <a:r>
                        <a:rPr lang="en-US" sz="1100">
                          <a:effectLst/>
                        </a:rPr>
                        <a:t>Fixed Effects (Cross)</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just">
                        <a:lnSpc>
                          <a:spcPct val="115000"/>
                        </a:lnSpc>
                      </a:pPr>
                      <a:endParaRPr lang="en-ID" sz="1200">
                        <a:effectLst/>
                        <a:latin typeface="Calibri" panose="020F0502020204030204" pitchFamily="34" charset="0"/>
                        <a:cs typeface="Arial" panose="020B0604020202020204" pitchFamily="34" charset="0"/>
                      </a:endParaRPr>
                    </a:p>
                  </a:txBody>
                  <a:tcPr marL="12700" marR="12700" marT="12698" marB="0" anchor="b"/>
                </a:tc>
                <a:tc>
                  <a:txBody>
                    <a:bodyPr/>
                    <a:lstStyle/>
                    <a:p>
                      <a:pPr algn="just">
                        <a:lnSpc>
                          <a:spcPct val="115000"/>
                        </a:lnSpc>
                      </a:pPr>
                      <a:endParaRPr lang="en-ID" sz="1200">
                        <a:effectLst/>
                        <a:latin typeface="Calibri" panose="020F0502020204030204" pitchFamily="34" charset="0"/>
                        <a:cs typeface="Arial" panose="020B0604020202020204" pitchFamily="34" charset="0"/>
                      </a:endParaRPr>
                    </a:p>
                  </a:txBody>
                  <a:tcPr marL="12700" marR="12700" marT="12698" marB="0" anchor="b"/>
                </a:tc>
                <a:extLst>
                  <a:ext uri="{0D108BD9-81ED-4DB2-BD59-A6C34878D82A}">
                    <a16:rowId xmlns:a16="http://schemas.microsoft.com/office/drawing/2014/main" val="10010"/>
                  </a:ext>
                </a:extLst>
              </a:tr>
              <a:tr h="212035">
                <a:tc>
                  <a:txBody>
                    <a:bodyPr/>
                    <a:lstStyle/>
                    <a:p>
                      <a:pPr algn="just">
                        <a:lnSpc>
                          <a:spcPct val="115000"/>
                        </a:lnSpc>
                        <a:spcBef>
                          <a:spcPts val="600"/>
                        </a:spcBef>
                        <a:spcAft>
                          <a:spcPts val="600"/>
                        </a:spcAft>
                      </a:pPr>
                      <a:r>
                        <a:rPr lang="en-US" sz="1100">
                          <a:effectLst/>
                        </a:rPr>
                        <a:t>_CIREBON_KAB--C</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is-IS" sz="1100">
                          <a:effectLst/>
                        </a:rPr>
                        <a:t>-5422305</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just">
                        <a:lnSpc>
                          <a:spcPct val="115000"/>
                        </a:lnSpc>
                      </a:pPr>
                      <a:endParaRPr lang="en-ID" sz="1200">
                        <a:effectLst/>
                        <a:latin typeface="Calibri" panose="020F0502020204030204" pitchFamily="34" charset="0"/>
                        <a:cs typeface="Arial" panose="020B0604020202020204" pitchFamily="34" charset="0"/>
                      </a:endParaRPr>
                    </a:p>
                  </a:txBody>
                  <a:tcPr marL="12700" marR="12700" marT="12698" marB="0" anchor="b"/>
                </a:tc>
                <a:extLst>
                  <a:ext uri="{0D108BD9-81ED-4DB2-BD59-A6C34878D82A}">
                    <a16:rowId xmlns:a16="http://schemas.microsoft.com/office/drawing/2014/main" val="10011"/>
                  </a:ext>
                </a:extLst>
              </a:tr>
              <a:tr h="212035">
                <a:tc>
                  <a:txBody>
                    <a:bodyPr/>
                    <a:lstStyle/>
                    <a:p>
                      <a:pPr algn="just">
                        <a:lnSpc>
                          <a:spcPct val="115000"/>
                        </a:lnSpc>
                        <a:spcBef>
                          <a:spcPts val="600"/>
                        </a:spcBef>
                        <a:spcAft>
                          <a:spcPts val="600"/>
                        </a:spcAft>
                      </a:pPr>
                      <a:r>
                        <a:rPr lang="en-US" sz="1100">
                          <a:effectLst/>
                        </a:rPr>
                        <a:t>_KUNINGAN--C</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en-ID" sz="1100">
                          <a:effectLst/>
                        </a:rPr>
                        <a:t>-8353062</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just">
                        <a:lnSpc>
                          <a:spcPct val="115000"/>
                        </a:lnSpc>
                      </a:pPr>
                      <a:endParaRPr lang="en-ID" sz="1200">
                        <a:effectLst/>
                        <a:latin typeface="Calibri" panose="020F0502020204030204" pitchFamily="34" charset="0"/>
                        <a:cs typeface="Arial" panose="020B0604020202020204" pitchFamily="34" charset="0"/>
                      </a:endParaRPr>
                    </a:p>
                  </a:txBody>
                  <a:tcPr marL="12700" marR="12700" marT="12698" marB="0" anchor="b"/>
                </a:tc>
                <a:extLst>
                  <a:ext uri="{0D108BD9-81ED-4DB2-BD59-A6C34878D82A}">
                    <a16:rowId xmlns:a16="http://schemas.microsoft.com/office/drawing/2014/main" val="10012"/>
                  </a:ext>
                </a:extLst>
              </a:tr>
              <a:tr h="212035">
                <a:tc>
                  <a:txBody>
                    <a:bodyPr/>
                    <a:lstStyle/>
                    <a:p>
                      <a:pPr algn="just">
                        <a:lnSpc>
                          <a:spcPct val="115000"/>
                        </a:lnSpc>
                        <a:spcBef>
                          <a:spcPts val="600"/>
                        </a:spcBef>
                        <a:spcAft>
                          <a:spcPts val="600"/>
                        </a:spcAft>
                      </a:pPr>
                      <a:r>
                        <a:rPr lang="en-US" sz="1100">
                          <a:effectLst/>
                        </a:rPr>
                        <a:t>_INDRAMAYU--C</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fi-FI" sz="1100">
                          <a:effectLst/>
                        </a:rPr>
                        <a:t>11218797</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just">
                        <a:lnSpc>
                          <a:spcPct val="115000"/>
                        </a:lnSpc>
                      </a:pPr>
                      <a:endParaRPr lang="en-ID" sz="1200">
                        <a:effectLst/>
                        <a:latin typeface="Calibri" panose="020F0502020204030204" pitchFamily="34" charset="0"/>
                        <a:cs typeface="Arial" panose="020B0604020202020204" pitchFamily="34" charset="0"/>
                      </a:endParaRPr>
                    </a:p>
                  </a:txBody>
                  <a:tcPr marL="12700" marR="12700" marT="12698" marB="0" anchor="b"/>
                </a:tc>
                <a:extLst>
                  <a:ext uri="{0D108BD9-81ED-4DB2-BD59-A6C34878D82A}">
                    <a16:rowId xmlns:a16="http://schemas.microsoft.com/office/drawing/2014/main" val="10013"/>
                  </a:ext>
                </a:extLst>
              </a:tr>
              <a:tr h="212035">
                <a:tc>
                  <a:txBody>
                    <a:bodyPr/>
                    <a:lstStyle/>
                    <a:p>
                      <a:pPr algn="just">
                        <a:lnSpc>
                          <a:spcPct val="115000"/>
                        </a:lnSpc>
                        <a:spcBef>
                          <a:spcPts val="600"/>
                        </a:spcBef>
                        <a:spcAft>
                          <a:spcPts val="600"/>
                        </a:spcAft>
                      </a:pPr>
                      <a:r>
                        <a:rPr lang="en-US" sz="1100">
                          <a:effectLst/>
                        </a:rPr>
                        <a:t>_MAJALENGKA--C</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en-ID" sz="1100">
                          <a:effectLst/>
                        </a:rPr>
                        <a:t>-7799771</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just">
                        <a:lnSpc>
                          <a:spcPct val="115000"/>
                        </a:lnSpc>
                      </a:pPr>
                      <a:endParaRPr lang="en-ID" sz="1200">
                        <a:effectLst/>
                        <a:latin typeface="Calibri" panose="020F0502020204030204" pitchFamily="34" charset="0"/>
                        <a:cs typeface="Arial" panose="020B0604020202020204" pitchFamily="34" charset="0"/>
                      </a:endParaRPr>
                    </a:p>
                  </a:txBody>
                  <a:tcPr marL="12700" marR="12700" marT="12698" marB="0" anchor="b"/>
                </a:tc>
                <a:extLst>
                  <a:ext uri="{0D108BD9-81ED-4DB2-BD59-A6C34878D82A}">
                    <a16:rowId xmlns:a16="http://schemas.microsoft.com/office/drawing/2014/main" val="10014"/>
                  </a:ext>
                </a:extLst>
              </a:tr>
              <a:tr h="212035">
                <a:tc>
                  <a:txBody>
                    <a:bodyPr/>
                    <a:lstStyle/>
                    <a:p>
                      <a:pPr algn="just">
                        <a:lnSpc>
                          <a:spcPct val="115000"/>
                        </a:lnSpc>
                        <a:spcBef>
                          <a:spcPts val="600"/>
                        </a:spcBef>
                        <a:spcAft>
                          <a:spcPts val="600"/>
                        </a:spcAft>
                      </a:pPr>
                      <a:r>
                        <a:rPr lang="en-US" sz="1100">
                          <a:effectLst/>
                        </a:rPr>
                        <a:t>_CIREBON_KOTA--C</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is-IS" sz="1100">
                          <a:effectLst/>
                        </a:rPr>
                        <a:t>10356342</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just">
                        <a:lnSpc>
                          <a:spcPct val="115000"/>
                        </a:lnSpc>
                      </a:pPr>
                      <a:endParaRPr lang="en-ID" sz="1200">
                        <a:effectLst/>
                        <a:latin typeface="Calibri" panose="020F0502020204030204" pitchFamily="34" charset="0"/>
                        <a:cs typeface="Arial" panose="020B0604020202020204" pitchFamily="34" charset="0"/>
                      </a:endParaRPr>
                    </a:p>
                  </a:txBody>
                  <a:tcPr marL="12700" marR="12700" marT="12698" marB="0" anchor="b"/>
                </a:tc>
                <a:extLst>
                  <a:ext uri="{0D108BD9-81ED-4DB2-BD59-A6C34878D82A}">
                    <a16:rowId xmlns:a16="http://schemas.microsoft.com/office/drawing/2014/main" val="10015"/>
                  </a:ext>
                </a:extLst>
              </a:tr>
              <a:tr h="212035">
                <a:tc>
                  <a:txBody>
                    <a:bodyPr/>
                    <a:lstStyle/>
                    <a:p>
                      <a:pPr algn="just">
                        <a:lnSpc>
                          <a:spcPct val="115000"/>
                        </a:lnSpc>
                        <a:spcBef>
                          <a:spcPts val="600"/>
                        </a:spcBef>
                        <a:spcAft>
                          <a:spcPts val="600"/>
                        </a:spcAft>
                      </a:pPr>
                      <a:r>
                        <a:rPr lang="sk-SK" sz="1100">
                          <a:effectLst/>
                        </a:rPr>
                        <a:t> </a:t>
                      </a:r>
                      <a:r>
                        <a:rPr lang="en-US" sz="1100">
                          <a:effectLst/>
                        </a:rPr>
                        <a:t>Weighted Statistics</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just">
                        <a:lnSpc>
                          <a:spcPct val="115000"/>
                        </a:lnSpc>
                      </a:pPr>
                      <a:endParaRPr lang="en-ID" sz="1200">
                        <a:effectLst/>
                        <a:latin typeface="Calibri" panose="020F0502020204030204" pitchFamily="34" charset="0"/>
                        <a:cs typeface="Arial" panose="020B0604020202020204" pitchFamily="34" charset="0"/>
                      </a:endParaRPr>
                    </a:p>
                  </a:txBody>
                  <a:tcPr marL="12700" marR="12700" marT="12698" marB="0" anchor="b"/>
                </a:tc>
                <a:tc>
                  <a:txBody>
                    <a:bodyPr/>
                    <a:lstStyle/>
                    <a:p>
                      <a:pPr algn="just">
                        <a:lnSpc>
                          <a:spcPct val="115000"/>
                        </a:lnSpc>
                      </a:pPr>
                      <a:endParaRPr lang="en-ID" sz="1200">
                        <a:effectLst/>
                        <a:latin typeface="Calibri" panose="020F0502020204030204" pitchFamily="34" charset="0"/>
                        <a:cs typeface="Arial" panose="020B0604020202020204" pitchFamily="34" charset="0"/>
                      </a:endParaRPr>
                    </a:p>
                  </a:txBody>
                  <a:tcPr marL="12700" marR="12700" marT="12698" marB="0" anchor="b"/>
                </a:tc>
                <a:extLst>
                  <a:ext uri="{0D108BD9-81ED-4DB2-BD59-A6C34878D82A}">
                    <a16:rowId xmlns:a16="http://schemas.microsoft.com/office/drawing/2014/main" val="10016"/>
                  </a:ext>
                </a:extLst>
              </a:tr>
              <a:tr h="194111">
                <a:tc>
                  <a:txBody>
                    <a:bodyPr/>
                    <a:lstStyle/>
                    <a:p>
                      <a:pPr algn="just">
                        <a:lnSpc>
                          <a:spcPct val="115000"/>
                        </a:lnSpc>
                        <a:spcBef>
                          <a:spcPts val="600"/>
                        </a:spcBef>
                        <a:spcAft>
                          <a:spcPts val="600"/>
                        </a:spcAft>
                      </a:pPr>
                      <a:r>
                        <a:rPr lang="en-US" sz="1100">
                          <a:effectLst/>
                        </a:rPr>
                        <a:t>Adjusted R-squared</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nb-NO" sz="1100">
                          <a:effectLst/>
                        </a:rPr>
                        <a:t>0.996118</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en-US" sz="1100">
                          <a:effectLst/>
                        </a:rPr>
                        <a:t> </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extLst>
                  <a:ext uri="{0D108BD9-81ED-4DB2-BD59-A6C34878D82A}">
                    <a16:rowId xmlns:a16="http://schemas.microsoft.com/office/drawing/2014/main" val="10017"/>
                  </a:ext>
                </a:extLst>
              </a:tr>
              <a:tr h="194111">
                <a:tc>
                  <a:txBody>
                    <a:bodyPr/>
                    <a:lstStyle/>
                    <a:p>
                      <a:pPr algn="just">
                        <a:lnSpc>
                          <a:spcPct val="115000"/>
                        </a:lnSpc>
                        <a:spcBef>
                          <a:spcPts val="600"/>
                        </a:spcBef>
                        <a:spcAft>
                          <a:spcPts val="600"/>
                        </a:spcAft>
                      </a:pPr>
                      <a:r>
                        <a:rPr lang="en-US" sz="1100">
                          <a:effectLst/>
                        </a:rPr>
                        <a:t>Durbin-Watson stat</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hr-HR" sz="1100">
                          <a:effectLst/>
                        </a:rPr>
                        <a:t>2.35832</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en-US" sz="1100">
                          <a:effectLst/>
                        </a:rPr>
                        <a:t> </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extLst>
                  <a:ext uri="{0D108BD9-81ED-4DB2-BD59-A6C34878D82A}">
                    <a16:rowId xmlns:a16="http://schemas.microsoft.com/office/drawing/2014/main" val="10018"/>
                  </a:ext>
                </a:extLst>
              </a:tr>
              <a:tr h="194111">
                <a:tc>
                  <a:txBody>
                    <a:bodyPr/>
                    <a:lstStyle/>
                    <a:p>
                      <a:pPr algn="just">
                        <a:lnSpc>
                          <a:spcPct val="115000"/>
                        </a:lnSpc>
                        <a:spcBef>
                          <a:spcPts val="600"/>
                        </a:spcBef>
                        <a:spcAft>
                          <a:spcPts val="600"/>
                        </a:spcAft>
                      </a:pPr>
                      <a:r>
                        <a:rPr lang="en-US" sz="1100">
                          <a:effectLst/>
                        </a:rPr>
                        <a:t>S.E. of regression</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is-IS" sz="1100">
                          <a:effectLst/>
                        </a:rPr>
                        <a:t>799373.9</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en-US" sz="1100">
                          <a:effectLst/>
                        </a:rPr>
                        <a:t> </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extLst>
                  <a:ext uri="{0D108BD9-81ED-4DB2-BD59-A6C34878D82A}">
                    <a16:rowId xmlns:a16="http://schemas.microsoft.com/office/drawing/2014/main" val="10019"/>
                  </a:ext>
                </a:extLst>
              </a:tr>
              <a:tr h="194111">
                <a:tc>
                  <a:txBody>
                    <a:bodyPr/>
                    <a:lstStyle/>
                    <a:p>
                      <a:pPr algn="just">
                        <a:lnSpc>
                          <a:spcPct val="115000"/>
                        </a:lnSpc>
                        <a:spcBef>
                          <a:spcPts val="600"/>
                        </a:spcBef>
                        <a:spcAft>
                          <a:spcPts val="600"/>
                        </a:spcAft>
                      </a:pPr>
                      <a:r>
                        <a:rPr lang="en-US" sz="1100">
                          <a:effectLst/>
                        </a:rPr>
                        <a:t>F-statistic</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nb-NO" sz="1100">
                          <a:effectLst/>
                        </a:rPr>
                        <a:t>685.2988</a:t>
                      </a:r>
                      <a:endParaRPr lang="en-ID" sz="120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tc>
                  <a:txBody>
                    <a:bodyPr/>
                    <a:lstStyle/>
                    <a:p>
                      <a:pPr algn="ctr">
                        <a:lnSpc>
                          <a:spcPct val="115000"/>
                        </a:lnSpc>
                        <a:spcBef>
                          <a:spcPts val="600"/>
                        </a:spcBef>
                        <a:spcAft>
                          <a:spcPts val="600"/>
                        </a:spcAft>
                      </a:pPr>
                      <a:r>
                        <a:rPr lang="en-US" sz="1100" dirty="0">
                          <a:effectLst/>
                        </a:rPr>
                        <a:t> </a:t>
                      </a:r>
                      <a:endParaRPr lang="en-ID" sz="1200" dirty="0">
                        <a:effectLst/>
                        <a:latin typeface="Calibri" panose="020F0502020204030204" pitchFamily="34" charset="0"/>
                        <a:ea typeface="Times New Roman" panose="02020603050405020304" pitchFamily="18" charset="0"/>
                        <a:cs typeface="Arial" panose="020B0604020202020204" pitchFamily="34" charset="0"/>
                      </a:endParaRPr>
                    </a:p>
                  </a:txBody>
                  <a:tcPr marL="12700" marR="12700" marT="12698" marB="0" anchor="b"/>
                </a:tc>
                <a:extLst>
                  <a:ext uri="{0D108BD9-81ED-4DB2-BD59-A6C34878D82A}">
                    <a16:rowId xmlns:a16="http://schemas.microsoft.com/office/drawing/2014/main" val="10020"/>
                  </a:ext>
                </a:extLst>
              </a:tr>
            </a:tbl>
          </a:graphicData>
        </a:graphic>
      </p:graphicFrame>
      <p:sp>
        <p:nvSpPr>
          <p:cNvPr id="25689" name="Slide Number Placeholder 3">
            <a:extLst>
              <a:ext uri="{FF2B5EF4-FFF2-40B4-BE49-F238E27FC236}">
                <a16:creationId xmlns:a16="http://schemas.microsoft.com/office/drawing/2014/main" id="{BD66B9FE-DBE8-676E-47EA-A6DB80850AE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FEE062A-8A6F-774C-B61C-F90CFD3130D9}" type="slidenum">
              <a:rPr lang="en-US" altLang="en-US" smtClean="0">
                <a:solidFill>
                  <a:srgbClr val="898989"/>
                </a:solidFill>
              </a:rPr>
              <a:pPr/>
              <a:t>15</a:t>
            </a:fld>
            <a:endParaRPr lang="en-US" altLang="en-US">
              <a:solidFill>
                <a:srgbClr val="898989"/>
              </a:solidFill>
            </a:endParaRPr>
          </a:p>
        </p:txBody>
      </p:sp>
      <p:sp>
        <p:nvSpPr>
          <p:cNvPr id="6" name="Rectangle 5">
            <a:extLst>
              <a:ext uri="{FF2B5EF4-FFF2-40B4-BE49-F238E27FC236}">
                <a16:creationId xmlns:a16="http://schemas.microsoft.com/office/drawing/2014/main" id="{4C7C90CF-E88C-F091-DD0E-37CF8F8F1E00}"/>
              </a:ext>
            </a:extLst>
          </p:cNvPr>
          <p:cNvSpPr>
            <a:spLocks noRot="1" noChangeAspect="1" noMove="1" noResize="1" noEditPoints="1" noAdjustHandles="1" noChangeArrowheads="1" noChangeShapeType="1" noTextEdit="1"/>
          </p:cNvSpPr>
          <p:nvPr/>
        </p:nvSpPr>
        <p:spPr>
          <a:xfrm>
            <a:off x="6617208" y="1905000"/>
            <a:ext cx="2514600" cy="4089004"/>
          </a:xfrm>
          <a:prstGeom prst="rect">
            <a:avLst/>
          </a:prstGeom>
          <a:blipFill>
            <a:blip r:embed="rId2"/>
            <a:stretch>
              <a:fillRect l="-1005" t="-311" b="-932"/>
            </a:stretch>
          </a:blipFill>
        </p:spPr>
        <p:txBody>
          <a:bodyPr/>
          <a:lstStyle/>
          <a:p>
            <a:pPr>
              <a:defRPr/>
            </a:pPr>
            <a:r>
              <a:rPr lang="en-US">
                <a:noFill/>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6E923D1D-EE2B-8544-A4AA-05423C42753F}"/>
              </a:ext>
            </a:extLst>
          </p:cNvPr>
          <p:cNvSpPr>
            <a:spLocks noGrp="1" noChangeArrowheads="1"/>
          </p:cNvSpPr>
          <p:nvPr>
            <p:ph type="title"/>
          </p:nvPr>
        </p:nvSpPr>
        <p:spPr>
          <a:xfrm>
            <a:off x="944563" y="417513"/>
            <a:ext cx="6959600" cy="876300"/>
          </a:xfrm>
        </p:spPr>
        <p:txBody>
          <a:bodyPr/>
          <a:lstStyle/>
          <a:p>
            <a:pPr eaLnBrk="1" hangingPunct="1"/>
            <a:r>
              <a:rPr lang="en-US" altLang="en-US" sz="3400" b="1"/>
              <a:t>Total Factor Productivity (TFP)</a:t>
            </a:r>
            <a:r>
              <a:rPr lang="en-US" altLang="en-US" sz="3400"/>
              <a:t> </a:t>
            </a:r>
          </a:p>
        </p:txBody>
      </p:sp>
      <p:sp>
        <p:nvSpPr>
          <p:cNvPr id="26626" name="Rectangle 3">
            <a:extLst>
              <a:ext uri="{FF2B5EF4-FFF2-40B4-BE49-F238E27FC236}">
                <a16:creationId xmlns:a16="http://schemas.microsoft.com/office/drawing/2014/main" id="{17C99D2D-0B0C-CCE0-7F45-4DF88E680C5D}"/>
              </a:ext>
            </a:extLst>
          </p:cNvPr>
          <p:cNvSpPr>
            <a:spLocks noGrp="1" noChangeArrowheads="1"/>
          </p:cNvSpPr>
          <p:nvPr>
            <p:ph idx="1"/>
          </p:nvPr>
        </p:nvSpPr>
        <p:spPr/>
        <p:txBody>
          <a:bodyPr/>
          <a:lstStyle/>
          <a:p>
            <a:pPr eaLnBrk="1" hangingPunct="1">
              <a:lnSpc>
                <a:spcPct val="80000"/>
              </a:lnSpc>
            </a:pPr>
            <a:r>
              <a:rPr lang="en-US" altLang="en-US" sz="2000"/>
              <a:t>Pengukuran TFP suatu daerah dengan menggunakan model Solow residual,</a:t>
            </a:r>
            <a:r>
              <a:rPr lang="fi-FI" altLang="en-US" sz="2000"/>
              <a:t> maka kita akan mendapatkan nilai TFP sebagai berikut:</a:t>
            </a:r>
            <a:endParaRPr lang="sv-SE" altLang="en-US" sz="2000"/>
          </a:p>
          <a:p>
            <a:pPr eaLnBrk="1" hangingPunct="1">
              <a:lnSpc>
                <a:spcPct val="80000"/>
              </a:lnSpc>
              <a:buFont typeface="Wingdings" pitchFamily="2" charset="2"/>
              <a:buNone/>
            </a:pPr>
            <a:r>
              <a:rPr lang="sv-SE" altLang="en-US" sz="2000"/>
              <a:t>	</a:t>
            </a:r>
          </a:p>
          <a:p>
            <a:pPr eaLnBrk="1" hangingPunct="1">
              <a:lnSpc>
                <a:spcPct val="80000"/>
              </a:lnSpc>
              <a:buFont typeface="Wingdings" pitchFamily="2" charset="2"/>
              <a:buNone/>
            </a:pPr>
            <a:endParaRPr lang="sv-SE" altLang="en-US" sz="2000"/>
          </a:p>
          <a:p>
            <a:pPr eaLnBrk="1" hangingPunct="1">
              <a:lnSpc>
                <a:spcPct val="80000"/>
              </a:lnSpc>
              <a:buFont typeface="Wingdings" pitchFamily="2" charset="2"/>
              <a:buNone/>
            </a:pPr>
            <a:endParaRPr lang="sv-SE" altLang="en-US" sz="2000"/>
          </a:p>
          <a:p>
            <a:pPr eaLnBrk="1" hangingPunct="1">
              <a:lnSpc>
                <a:spcPct val="80000"/>
              </a:lnSpc>
            </a:pPr>
            <a:r>
              <a:rPr lang="fr-FR" altLang="en-US" sz="2000">
                <a:sym typeface="Symbol" pitchFamily="2" charset="2"/>
              </a:rPr>
              <a:t>Atau g</a:t>
            </a:r>
            <a:r>
              <a:rPr lang="fr-FR" altLang="en-US" sz="2000" baseline="-25000">
                <a:sym typeface="Symbol" pitchFamily="2" charset="2"/>
              </a:rPr>
              <a:t>y</a:t>
            </a:r>
            <a:r>
              <a:rPr lang="fr-FR" altLang="en-US" sz="2000">
                <a:sym typeface="Symbol" pitchFamily="2" charset="2"/>
              </a:rPr>
              <a:t> = r + g</a:t>
            </a:r>
            <a:r>
              <a:rPr lang="fr-FR" altLang="en-US" sz="2000" baseline="-25000">
                <a:sym typeface="Symbol" pitchFamily="2" charset="2"/>
              </a:rPr>
              <a:t>K</a:t>
            </a:r>
            <a:r>
              <a:rPr lang="fr-FR" altLang="en-US" sz="2000">
                <a:sym typeface="Symbol" pitchFamily="2" charset="2"/>
              </a:rPr>
              <a:t> + (1- )g</a:t>
            </a:r>
            <a:r>
              <a:rPr lang="fr-FR" altLang="en-US" sz="2000" baseline="-25000">
                <a:sym typeface="Symbol" pitchFamily="2" charset="2"/>
              </a:rPr>
              <a:t>L</a:t>
            </a:r>
            <a:r>
              <a:rPr lang="fr-FR" altLang="en-US" sz="2000">
                <a:sym typeface="Symbol" pitchFamily="2" charset="2"/>
              </a:rPr>
              <a:t>, r = solow residual = total factor productivity = technological progress</a:t>
            </a:r>
            <a:endParaRPr lang="sv-SE" altLang="en-US" sz="2000"/>
          </a:p>
          <a:p>
            <a:pPr eaLnBrk="1" hangingPunct="1">
              <a:lnSpc>
                <a:spcPct val="80000"/>
              </a:lnSpc>
            </a:pPr>
            <a:r>
              <a:rPr lang="sv-SE" altLang="en-US" sz="2000"/>
              <a:t>Berdasarkan persamaan diatas yang dimaksud dengan </a:t>
            </a:r>
            <a:r>
              <a:rPr lang="sv-SE" altLang="en-US" sz="2000" b="1"/>
              <a:t>Lnt</a:t>
            </a:r>
            <a:r>
              <a:rPr lang="sv-SE" altLang="en-US" sz="2000"/>
              <a:t> tidak lain adalah laju pertumbuhan TFP, atau juga lebih sering diartikan sebagai laju pertumbuhan perubahan teknologi/produktivitas dari suatu daerah. Untuk mengetahui seberapa besar nilai TFP-nya  maka nilai </a:t>
            </a:r>
            <a:r>
              <a:rPr lang="sv-SE" altLang="en-US" sz="2000" b="1"/>
              <a:t>Lnt</a:t>
            </a:r>
            <a:r>
              <a:rPr lang="sv-SE" altLang="en-US" sz="2000"/>
              <a:t> tersebut harus dianti-Ln kan atau </a:t>
            </a:r>
            <a:r>
              <a:rPr lang="sv-SE" altLang="en-US" sz="2000" b="1"/>
              <a:t>(exp)</a:t>
            </a:r>
            <a:r>
              <a:rPr lang="sv-SE" altLang="en-US" sz="2000" b="1" baseline="30000"/>
              <a:t>Lnt</a:t>
            </a:r>
            <a:r>
              <a:rPr lang="sv-SE" altLang="en-US" sz="2000"/>
              <a:t> . </a:t>
            </a:r>
          </a:p>
        </p:txBody>
      </p:sp>
      <p:sp>
        <p:nvSpPr>
          <p:cNvPr id="26627" name="Slide Number Placeholder 5">
            <a:extLst>
              <a:ext uri="{FF2B5EF4-FFF2-40B4-BE49-F238E27FC236}">
                <a16:creationId xmlns:a16="http://schemas.microsoft.com/office/drawing/2014/main" id="{702C4898-3789-98B7-4DF0-A8428BE7639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49B6D55-7B1C-0D44-B3FA-05A02A871397}" type="slidenum">
              <a:rPr lang="en-US" altLang="en-US" smtClean="0">
                <a:solidFill>
                  <a:srgbClr val="898989"/>
                </a:solidFill>
              </a:rPr>
              <a:pPr/>
              <a:t>16</a:t>
            </a:fld>
            <a:endParaRPr lang="en-US" altLang="en-US">
              <a:solidFill>
                <a:srgbClr val="898989"/>
              </a:solidFill>
            </a:endParaRPr>
          </a:p>
        </p:txBody>
      </p:sp>
      <p:sp>
        <p:nvSpPr>
          <p:cNvPr id="26628" name="Rectangle 5">
            <a:extLst>
              <a:ext uri="{FF2B5EF4-FFF2-40B4-BE49-F238E27FC236}">
                <a16:creationId xmlns:a16="http://schemas.microsoft.com/office/drawing/2014/main" id="{4225F425-50C8-AAF7-2388-5F6707491EC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graphicFrame>
        <p:nvGraphicFramePr>
          <p:cNvPr id="26629" name="Object 4">
            <a:extLst>
              <a:ext uri="{FF2B5EF4-FFF2-40B4-BE49-F238E27FC236}">
                <a16:creationId xmlns:a16="http://schemas.microsoft.com/office/drawing/2014/main" id="{904F7586-C8F4-025B-8C2D-526265EB1C28}"/>
              </a:ext>
            </a:extLst>
          </p:cNvPr>
          <p:cNvGraphicFramePr>
            <a:graphicFrameLocks noChangeAspect="1"/>
          </p:cNvGraphicFramePr>
          <p:nvPr/>
        </p:nvGraphicFramePr>
        <p:xfrm>
          <a:off x="1295400" y="2590800"/>
          <a:ext cx="6934200" cy="808038"/>
        </p:xfrm>
        <a:graphic>
          <a:graphicData uri="http://schemas.openxmlformats.org/presentationml/2006/ole">
            <mc:AlternateContent xmlns:mc="http://schemas.openxmlformats.org/markup-compatibility/2006">
              <mc:Choice xmlns:v="urn:schemas-microsoft-com:vml" Requires="v">
                <p:oleObj name="Equation" r:id="rId2" imgW="46228000" imgH="4686300" progId="Equation.3">
                  <p:embed/>
                </p:oleObj>
              </mc:Choice>
              <mc:Fallback>
                <p:oleObj name="Equation" r:id="rId2" imgW="46228000" imgH="46863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90800"/>
                        <a:ext cx="69342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018AA3C1-FB5E-B7E0-4102-3BDC3BDF7107}"/>
              </a:ext>
            </a:extLst>
          </p:cNvPr>
          <p:cNvSpPr>
            <a:spLocks noGrp="1" noChangeArrowheads="1"/>
          </p:cNvSpPr>
          <p:nvPr>
            <p:ph type="title"/>
          </p:nvPr>
        </p:nvSpPr>
        <p:spPr>
          <a:xfrm>
            <a:off x="944563" y="417513"/>
            <a:ext cx="6959600" cy="876300"/>
          </a:xfrm>
        </p:spPr>
        <p:txBody>
          <a:bodyPr/>
          <a:lstStyle/>
          <a:p>
            <a:pPr eaLnBrk="1" hangingPunct="1"/>
            <a:r>
              <a:rPr lang="en-US" altLang="en-US" sz="3000" b="1"/>
              <a:t>Total Factor Productivity (TFP)</a:t>
            </a:r>
            <a:r>
              <a:rPr lang="en-US" altLang="en-US" sz="3000"/>
              <a:t> </a:t>
            </a:r>
          </a:p>
        </p:txBody>
      </p:sp>
      <p:sp>
        <p:nvSpPr>
          <p:cNvPr id="27650" name="Rectangle 3">
            <a:extLst>
              <a:ext uri="{FF2B5EF4-FFF2-40B4-BE49-F238E27FC236}">
                <a16:creationId xmlns:a16="http://schemas.microsoft.com/office/drawing/2014/main" id="{318989E6-A1CC-0520-8BBB-8B18BE01CA16}"/>
              </a:ext>
            </a:extLst>
          </p:cNvPr>
          <p:cNvSpPr>
            <a:spLocks noGrp="1" noChangeArrowheads="1"/>
          </p:cNvSpPr>
          <p:nvPr>
            <p:ph idx="1"/>
          </p:nvPr>
        </p:nvSpPr>
        <p:spPr/>
        <p:txBody>
          <a:bodyPr/>
          <a:lstStyle/>
          <a:p>
            <a:pPr eaLnBrk="1" hangingPunct="1"/>
            <a:r>
              <a:rPr lang="fr-FR" altLang="en-US"/>
              <a:t>Bukti pentingnya technological progress (TFP)dalam pertumbuhan ekonomi daerah:</a:t>
            </a:r>
          </a:p>
          <a:p>
            <a:pPr lvl="1" eaLnBrk="1" hangingPunct="1"/>
            <a:r>
              <a:rPr lang="sv-SE" altLang="en-US"/>
              <a:t>Perbedaan tingkat teknologi antar wilayah  akan menciptakan pentingnya isu perbedaan pendapatan per capita antar wilayah. </a:t>
            </a:r>
            <a:r>
              <a:rPr lang="en-US" altLang="en-US"/>
              <a:t>Sebagian besar perbedaan dalam pendapatan per capita antara region kaya dan miskin adalah berkaitan dengan besarnya perbedaan TFP antar wilayah tersebut. </a:t>
            </a:r>
          </a:p>
          <a:p>
            <a:pPr lvl="1" eaLnBrk="1" hangingPunct="1"/>
            <a:r>
              <a:rPr lang="en-US" altLang="en-US"/>
              <a:t>Teknologi memiliki korelasi yang positif terhadap pendapatan per kapita. Sehingga, variasi TFP antar wilayah ditentukan oleh variasi teknologi antar wilayah </a:t>
            </a:r>
          </a:p>
          <a:p>
            <a:pPr lvl="1" eaLnBrk="1" hangingPunct="1"/>
            <a:r>
              <a:rPr lang="en-US" altLang="en-US"/>
              <a:t>Dalam Konteks Otda peningkatan produktivitas/TFP (sebagai salah satu faktor non harga) daerah menjadi syarat mutlak dalam memenangkan daya saing antar daerah dalam konteks otonomi daerah </a:t>
            </a:r>
            <a:endParaRPr lang="fr-FR" altLang="en-US"/>
          </a:p>
        </p:txBody>
      </p:sp>
      <p:sp>
        <p:nvSpPr>
          <p:cNvPr id="27651" name="Slide Number Placeholder 5">
            <a:extLst>
              <a:ext uri="{FF2B5EF4-FFF2-40B4-BE49-F238E27FC236}">
                <a16:creationId xmlns:a16="http://schemas.microsoft.com/office/drawing/2014/main" id="{16A8BB28-59BF-4B09-AEE6-35DD88084CE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0AFFF1E-BBA0-4C4B-8DFD-E7D00E1A4805}" type="slidenum">
              <a:rPr lang="en-US" altLang="en-US" smtClean="0">
                <a:solidFill>
                  <a:srgbClr val="898989"/>
                </a:solidFill>
              </a:rPr>
              <a:pPr/>
              <a:t>17</a:t>
            </a:fld>
            <a:endParaRPr lang="en-US" altLang="en-US">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4C3AE98B-84BB-BF6F-B317-B91EDF8A6742}"/>
              </a:ext>
            </a:extLst>
          </p:cNvPr>
          <p:cNvSpPr>
            <a:spLocks noGrp="1" noChangeArrowheads="1"/>
          </p:cNvSpPr>
          <p:nvPr>
            <p:ph type="title"/>
          </p:nvPr>
        </p:nvSpPr>
        <p:spPr/>
        <p:txBody>
          <a:bodyPr/>
          <a:lstStyle/>
          <a:p>
            <a:pPr eaLnBrk="1" hangingPunct="1"/>
            <a:r>
              <a:rPr lang="en-US" altLang="en-US" sz="3400" b="1"/>
              <a:t>Total Factor Productivity (TFP)</a:t>
            </a:r>
          </a:p>
        </p:txBody>
      </p:sp>
      <p:sp>
        <p:nvSpPr>
          <p:cNvPr id="28674" name="Rectangle 3">
            <a:extLst>
              <a:ext uri="{FF2B5EF4-FFF2-40B4-BE49-F238E27FC236}">
                <a16:creationId xmlns:a16="http://schemas.microsoft.com/office/drawing/2014/main" id="{16A8B0CB-C685-BCC0-5BDD-E976C7EF1B69}"/>
              </a:ext>
            </a:extLst>
          </p:cNvPr>
          <p:cNvSpPr>
            <a:spLocks noGrp="1" noChangeArrowheads="1"/>
          </p:cNvSpPr>
          <p:nvPr>
            <p:ph idx="1"/>
          </p:nvPr>
        </p:nvSpPr>
        <p:spPr>
          <a:xfrm>
            <a:off x="566738" y="1752600"/>
            <a:ext cx="8001000" cy="4191000"/>
          </a:xfrm>
        </p:spPr>
        <p:txBody>
          <a:bodyPr/>
          <a:lstStyle/>
          <a:p>
            <a:pPr eaLnBrk="1" hangingPunct="1"/>
            <a:r>
              <a:rPr lang="en-US" altLang="en-US" sz="2600"/>
              <a:t>Apa itu TFP (Technological Progress)?</a:t>
            </a:r>
          </a:p>
          <a:p>
            <a:pPr lvl="1" eaLnBrk="1" hangingPunct="1">
              <a:buFont typeface="Wingdings" pitchFamily="2" charset="2"/>
              <a:buNone/>
            </a:pPr>
            <a:r>
              <a:rPr lang="en-US" altLang="en-US" sz="2200"/>
              <a:t>	TFP adalah sekumpulan himpunan cetak biru dari produksi, organisasi, informasi dan komunikasi dari aktivitas perekonomian yang ada diwilayah tersebut yang menjadi mediasi hubungan antara faktor input yang digunakan dan output yang dihasilkan. </a:t>
            </a:r>
          </a:p>
          <a:p>
            <a:pPr eaLnBrk="1" hangingPunct="1"/>
            <a:r>
              <a:rPr lang="en-US" altLang="en-US" sz="2600"/>
              <a:t>Gomulka (1971) &amp; Dosi (1988):</a:t>
            </a:r>
          </a:p>
          <a:p>
            <a:pPr lvl="1" eaLnBrk="1" hangingPunct="1">
              <a:buFont typeface="Wingdings" pitchFamily="2" charset="2"/>
              <a:buNone/>
            </a:pPr>
            <a:r>
              <a:rPr lang="en-US" altLang="en-US" sz="2200"/>
              <a:t>	Perkembangan teknologi disuatu daerah memiliki pola berbentuk huruf S atau “S-shape” (Menggambarkan proses diminishing return) </a:t>
            </a:r>
          </a:p>
        </p:txBody>
      </p:sp>
      <p:sp>
        <p:nvSpPr>
          <p:cNvPr id="28675" name="Slide Number Placeholder 5">
            <a:extLst>
              <a:ext uri="{FF2B5EF4-FFF2-40B4-BE49-F238E27FC236}">
                <a16:creationId xmlns:a16="http://schemas.microsoft.com/office/drawing/2014/main" id="{C116ADE6-8C3F-EAD5-ABA8-4852382EF97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46AA4AB-971D-E74B-A101-B494483D155E}" type="slidenum">
              <a:rPr lang="en-US" altLang="en-US" smtClean="0">
                <a:solidFill>
                  <a:srgbClr val="898989"/>
                </a:solidFill>
              </a:rPr>
              <a:pPr/>
              <a:t>18</a:t>
            </a:fld>
            <a:endParaRPr lang="en-US" altLang="en-US">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A4AD8796-E703-A714-74FF-D9ECDEC51CFA}"/>
              </a:ext>
            </a:extLst>
          </p:cNvPr>
          <p:cNvSpPr>
            <a:spLocks noGrp="1" noChangeArrowheads="1"/>
          </p:cNvSpPr>
          <p:nvPr>
            <p:ph type="title"/>
          </p:nvPr>
        </p:nvSpPr>
        <p:spPr>
          <a:xfrm>
            <a:off x="944563" y="417513"/>
            <a:ext cx="6959600" cy="876300"/>
          </a:xfrm>
        </p:spPr>
        <p:txBody>
          <a:bodyPr/>
          <a:lstStyle/>
          <a:p>
            <a:pPr eaLnBrk="1" hangingPunct="1"/>
            <a:r>
              <a:rPr lang="en-US" altLang="en-US" sz="3400" b="1"/>
              <a:t>Total Factor Productivity (TFP)</a:t>
            </a:r>
            <a:r>
              <a:rPr lang="en-US" altLang="en-US" sz="3400"/>
              <a:t> </a:t>
            </a:r>
          </a:p>
        </p:txBody>
      </p:sp>
      <p:sp>
        <p:nvSpPr>
          <p:cNvPr id="29698" name="Slide Number Placeholder 5">
            <a:extLst>
              <a:ext uri="{FF2B5EF4-FFF2-40B4-BE49-F238E27FC236}">
                <a16:creationId xmlns:a16="http://schemas.microsoft.com/office/drawing/2014/main" id="{20E32439-0897-D0F3-3CA6-0EEC9A312C1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A22C5C0-8BFB-144B-AA31-56F974F0E748}" type="slidenum">
              <a:rPr lang="en-US" altLang="en-US" smtClean="0">
                <a:solidFill>
                  <a:srgbClr val="898989"/>
                </a:solidFill>
              </a:rPr>
              <a:pPr/>
              <a:t>19</a:t>
            </a:fld>
            <a:endParaRPr lang="en-US" altLang="en-US">
              <a:solidFill>
                <a:srgbClr val="898989"/>
              </a:solidFill>
            </a:endParaRPr>
          </a:p>
        </p:txBody>
      </p:sp>
      <p:sp>
        <p:nvSpPr>
          <p:cNvPr id="29699" name="Rectangle 4">
            <a:extLst>
              <a:ext uri="{FF2B5EF4-FFF2-40B4-BE49-F238E27FC236}">
                <a16:creationId xmlns:a16="http://schemas.microsoft.com/office/drawing/2014/main" id="{98C2EEFE-8CE3-C0C2-E27C-BAC744D87E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grpSp>
        <p:nvGrpSpPr>
          <p:cNvPr id="29700" name="Group 7">
            <a:extLst>
              <a:ext uri="{FF2B5EF4-FFF2-40B4-BE49-F238E27FC236}">
                <a16:creationId xmlns:a16="http://schemas.microsoft.com/office/drawing/2014/main" id="{F1CC9783-4E74-F755-4D92-5BE76779943C}"/>
              </a:ext>
            </a:extLst>
          </p:cNvPr>
          <p:cNvGrpSpPr>
            <a:grpSpLocks/>
          </p:cNvGrpSpPr>
          <p:nvPr/>
        </p:nvGrpSpPr>
        <p:grpSpPr bwMode="auto">
          <a:xfrm>
            <a:off x="1524000" y="1752600"/>
            <a:ext cx="5867400" cy="4419600"/>
            <a:chOff x="4572" y="6660"/>
            <a:chExt cx="5040" cy="3933"/>
          </a:xfrm>
        </p:grpSpPr>
        <p:grpSp>
          <p:nvGrpSpPr>
            <p:cNvPr id="29702" name="Group 8">
              <a:extLst>
                <a:ext uri="{FF2B5EF4-FFF2-40B4-BE49-F238E27FC236}">
                  <a16:creationId xmlns:a16="http://schemas.microsoft.com/office/drawing/2014/main" id="{6EAE05B2-FC68-3047-1009-58F13918BD59}"/>
                </a:ext>
              </a:extLst>
            </p:cNvPr>
            <p:cNvGrpSpPr>
              <a:grpSpLocks/>
            </p:cNvGrpSpPr>
            <p:nvPr/>
          </p:nvGrpSpPr>
          <p:grpSpPr bwMode="auto">
            <a:xfrm>
              <a:off x="4572" y="6660"/>
              <a:ext cx="4140" cy="3420"/>
              <a:chOff x="2772" y="6660"/>
              <a:chExt cx="4140" cy="3420"/>
            </a:xfrm>
          </p:grpSpPr>
          <p:sp>
            <p:nvSpPr>
              <p:cNvPr id="29709" name="Line 9">
                <a:extLst>
                  <a:ext uri="{FF2B5EF4-FFF2-40B4-BE49-F238E27FC236}">
                    <a16:creationId xmlns:a16="http://schemas.microsoft.com/office/drawing/2014/main" id="{EF5A91F0-B2F3-048C-8787-24BDF9D066DD}"/>
                  </a:ext>
                </a:extLst>
              </p:cNvPr>
              <p:cNvSpPr>
                <a:spLocks noChangeShapeType="1"/>
              </p:cNvSpPr>
              <p:nvPr/>
            </p:nvSpPr>
            <p:spPr bwMode="auto">
              <a:xfrm flipV="1">
                <a:off x="2772" y="6660"/>
                <a:ext cx="0" cy="34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0" name="Line 10">
                <a:extLst>
                  <a:ext uri="{FF2B5EF4-FFF2-40B4-BE49-F238E27FC236}">
                    <a16:creationId xmlns:a16="http://schemas.microsoft.com/office/drawing/2014/main" id="{FB8B667C-5216-6392-F1BC-E0EB2A071AD5}"/>
                  </a:ext>
                </a:extLst>
              </p:cNvPr>
              <p:cNvSpPr>
                <a:spLocks noChangeShapeType="1"/>
              </p:cNvSpPr>
              <p:nvPr/>
            </p:nvSpPr>
            <p:spPr bwMode="auto">
              <a:xfrm>
                <a:off x="2772" y="10080"/>
                <a:ext cx="41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1" name="Arc 11">
                <a:extLst>
                  <a:ext uri="{FF2B5EF4-FFF2-40B4-BE49-F238E27FC236}">
                    <a16:creationId xmlns:a16="http://schemas.microsoft.com/office/drawing/2014/main" id="{91FF65DF-5290-9C56-FFA8-85A9FD42403A}"/>
                  </a:ext>
                </a:extLst>
              </p:cNvPr>
              <p:cNvSpPr>
                <a:spLocks/>
              </p:cNvSpPr>
              <p:nvPr/>
            </p:nvSpPr>
            <p:spPr bwMode="auto">
              <a:xfrm flipV="1">
                <a:off x="2772" y="9000"/>
                <a:ext cx="1800" cy="1080"/>
              </a:xfrm>
              <a:custGeom>
                <a:avLst/>
                <a:gdLst>
                  <a:gd name="T0" fmla="*/ 0 w 21600"/>
                  <a:gd name="T1" fmla="*/ 0 h 21600"/>
                  <a:gd name="T2" fmla="*/ 13 w 21600"/>
                  <a:gd name="T3" fmla="*/ 3 h 21600"/>
                  <a:gd name="T4" fmla="*/ 0 w 21600"/>
                  <a:gd name="T5" fmla="*/ 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2" name="Arc 12">
                <a:extLst>
                  <a:ext uri="{FF2B5EF4-FFF2-40B4-BE49-F238E27FC236}">
                    <a16:creationId xmlns:a16="http://schemas.microsoft.com/office/drawing/2014/main" id="{EBD44697-56B4-2BB2-EB5E-BD4D624FA8B2}"/>
                  </a:ext>
                </a:extLst>
              </p:cNvPr>
              <p:cNvSpPr>
                <a:spLocks/>
              </p:cNvSpPr>
              <p:nvPr/>
            </p:nvSpPr>
            <p:spPr bwMode="auto">
              <a:xfrm rot="11305869" flipV="1">
                <a:off x="4680" y="7395"/>
                <a:ext cx="1617" cy="1700"/>
              </a:xfrm>
              <a:custGeom>
                <a:avLst/>
                <a:gdLst>
                  <a:gd name="T0" fmla="*/ 0 w 21600"/>
                  <a:gd name="T1" fmla="*/ 0 h 24709"/>
                  <a:gd name="T2" fmla="*/ 9 w 21600"/>
                  <a:gd name="T3" fmla="*/ 8 h 24709"/>
                  <a:gd name="T4" fmla="*/ 0 w 21600"/>
                  <a:gd name="T5" fmla="*/ 7 h 24709"/>
                  <a:gd name="T6" fmla="*/ 0 60000 65536"/>
                  <a:gd name="T7" fmla="*/ 0 60000 65536"/>
                  <a:gd name="T8" fmla="*/ 0 60000 65536"/>
                </a:gdLst>
                <a:ahLst/>
                <a:cxnLst>
                  <a:cxn ang="T6">
                    <a:pos x="T0" y="T1"/>
                  </a:cxn>
                  <a:cxn ang="T7">
                    <a:pos x="T2" y="T3"/>
                  </a:cxn>
                  <a:cxn ang="T8">
                    <a:pos x="T4" y="T5"/>
                  </a:cxn>
                </a:cxnLst>
                <a:rect l="0" t="0" r="r" b="b"/>
                <a:pathLst>
                  <a:path w="21600" h="24709" fill="none" extrusionOk="0">
                    <a:moveTo>
                      <a:pt x="0" y="0"/>
                    </a:moveTo>
                    <a:cubicBezTo>
                      <a:pt x="11929" y="0"/>
                      <a:pt x="21600" y="9670"/>
                      <a:pt x="21600" y="21600"/>
                    </a:cubicBezTo>
                    <a:cubicBezTo>
                      <a:pt x="21600" y="22640"/>
                      <a:pt x="21524" y="23679"/>
                      <a:pt x="21375" y="24709"/>
                    </a:cubicBezTo>
                  </a:path>
                  <a:path w="21600" h="24709" stroke="0" extrusionOk="0">
                    <a:moveTo>
                      <a:pt x="0" y="0"/>
                    </a:moveTo>
                    <a:cubicBezTo>
                      <a:pt x="11929" y="0"/>
                      <a:pt x="21600" y="9670"/>
                      <a:pt x="21600" y="21600"/>
                    </a:cubicBezTo>
                    <a:cubicBezTo>
                      <a:pt x="21600" y="22640"/>
                      <a:pt x="21524" y="23679"/>
                      <a:pt x="21375" y="24709"/>
                    </a:cubicBezTo>
                    <a:lnTo>
                      <a:pt x="0" y="21600"/>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703" name="Text Box 13">
              <a:extLst>
                <a:ext uri="{FF2B5EF4-FFF2-40B4-BE49-F238E27FC236}">
                  <a16:creationId xmlns:a16="http://schemas.microsoft.com/office/drawing/2014/main" id="{5DC23896-728E-E213-BFD2-5EA54F683E1B}"/>
                </a:ext>
              </a:extLst>
            </p:cNvPr>
            <p:cNvSpPr txBox="1">
              <a:spLocks noChangeArrowheads="1"/>
            </p:cNvSpPr>
            <p:nvPr/>
          </p:nvSpPr>
          <p:spPr bwMode="auto">
            <a:xfrm>
              <a:off x="4752" y="6660"/>
              <a:ext cx="1980" cy="6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600" b="1">
                  <a:latin typeface="Arial" panose="020B0604020202020204" pitchFamily="34" charset="0"/>
                </a:rPr>
                <a:t>Tingkat Penyerapan Teknologi</a:t>
              </a:r>
            </a:p>
          </p:txBody>
        </p:sp>
        <p:sp>
          <p:nvSpPr>
            <p:cNvPr id="29704" name="Text Box 14">
              <a:extLst>
                <a:ext uri="{FF2B5EF4-FFF2-40B4-BE49-F238E27FC236}">
                  <a16:creationId xmlns:a16="http://schemas.microsoft.com/office/drawing/2014/main" id="{16F53967-65F4-4914-164C-850C717351C2}"/>
                </a:ext>
              </a:extLst>
            </p:cNvPr>
            <p:cNvSpPr txBox="1">
              <a:spLocks noChangeArrowheads="1"/>
            </p:cNvSpPr>
            <p:nvPr/>
          </p:nvSpPr>
          <p:spPr bwMode="auto">
            <a:xfrm>
              <a:off x="8712" y="9900"/>
              <a:ext cx="900" cy="4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600" b="1">
                  <a:latin typeface="Arial" panose="020B0604020202020204" pitchFamily="34" charset="0"/>
                </a:rPr>
                <a:t>Waktu</a:t>
              </a:r>
            </a:p>
          </p:txBody>
        </p:sp>
        <p:sp>
          <p:nvSpPr>
            <p:cNvPr id="29705" name="Line 15">
              <a:extLst>
                <a:ext uri="{FF2B5EF4-FFF2-40B4-BE49-F238E27FC236}">
                  <a16:creationId xmlns:a16="http://schemas.microsoft.com/office/drawing/2014/main" id="{3AE1791A-AADC-65BF-B71F-0B2488243D70}"/>
                </a:ext>
              </a:extLst>
            </p:cNvPr>
            <p:cNvSpPr>
              <a:spLocks noChangeShapeType="1"/>
            </p:cNvSpPr>
            <p:nvPr/>
          </p:nvSpPr>
          <p:spPr bwMode="auto">
            <a:xfrm flipH="1">
              <a:off x="6237" y="7620"/>
              <a:ext cx="360"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6" name="Text Box 16">
              <a:extLst>
                <a:ext uri="{FF2B5EF4-FFF2-40B4-BE49-F238E27FC236}">
                  <a16:creationId xmlns:a16="http://schemas.microsoft.com/office/drawing/2014/main" id="{F1617CFA-EB5D-B26E-4FA2-85CEB15E5365}"/>
                </a:ext>
              </a:extLst>
            </p:cNvPr>
            <p:cNvSpPr txBox="1">
              <a:spLocks noChangeArrowheads="1"/>
            </p:cNvSpPr>
            <p:nvPr/>
          </p:nvSpPr>
          <p:spPr bwMode="auto">
            <a:xfrm>
              <a:off x="6372" y="7380"/>
              <a:ext cx="360" cy="4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600" b="1">
                  <a:latin typeface="Arial" panose="020B0604020202020204" pitchFamily="34" charset="0"/>
                </a:rPr>
                <a:t>R</a:t>
              </a:r>
            </a:p>
          </p:txBody>
        </p:sp>
        <p:sp>
          <p:nvSpPr>
            <p:cNvPr id="29707" name="Line 17">
              <a:extLst>
                <a:ext uri="{FF2B5EF4-FFF2-40B4-BE49-F238E27FC236}">
                  <a16:creationId xmlns:a16="http://schemas.microsoft.com/office/drawing/2014/main" id="{F11F993F-D0AA-C8AE-1F21-C81C61EE429B}"/>
                </a:ext>
              </a:extLst>
            </p:cNvPr>
            <p:cNvSpPr>
              <a:spLocks noChangeShapeType="1"/>
            </p:cNvSpPr>
            <p:nvPr/>
          </p:nvSpPr>
          <p:spPr bwMode="auto">
            <a:xfrm>
              <a:off x="6372" y="8820"/>
              <a:ext cx="30" cy="126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08" name="Text Box 18">
              <a:extLst>
                <a:ext uri="{FF2B5EF4-FFF2-40B4-BE49-F238E27FC236}">
                  <a16:creationId xmlns:a16="http://schemas.microsoft.com/office/drawing/2014/main" id="{E3009898-752A-2B6C-8375-D5580186ED41}"/>
                </a:ext>
              </a:extLst>
            </p:cNvPr>
            <p:cNvSpPr txBox="1">
              <a:spLocks noChangeArrowheads="1"/>
            </p:cNvSpPr>
            <p:nvPr/>
          </p:nvSpPr>
          <p:spPr bwMode="auto">
            <a:xfrm>
              <a:off x="6237" y="10125"/>
              <a:ext cx="360" cy="4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600" b="1">
                  <a:latin typeface="Arial" panose="020B0604020202020204" pitchFamily="34" charset="0"/>
                </a:rPr>
                <a:t>t</a:t>
              </a:r>
            </a:p>
          </p:txBody>
        </p:sp>
      </p:grpSp>
      <p:sp>
        <p:nvSpPr>
          <p:cNvPr id="29701" name="Text Box 19">
            <a:extLst>
              <a:ext uri="{FF2B5EF4-FFF2-40B4-BE49-F238E27FC236}">
                <a16:creationId xmlns:a16="http://schemas.microsoft.com/office/drawing/2014/main" id="{A56F572B-AAB3-9443-CBBE-FC4933E92FEB}"/>
              </a:ext>
            </a:extLst>
          </p:cNvPr>
          <p:cNvSpPr txBox="1">
            <a:spLocks noChangeArrowheads="1"/>
          </p:cNvSpPr>
          <p:nvPr/>
        </p:nvSpPr>
        <p:spPr bwMode="auto">
          <a:xfrm>
            <a:off x="2209800" y="5943600"/>
            <a:ext cx="449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b="1">
                <a:latin typeface="Arial" panose="020B0604020202020204" pitchFamily="34" charset="0"/>
              </a:rPr>
              <a:t>Pola Tingkat Penyerapan Teknologi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F0BE3472-F0B7-7085-C5A0-2FEEE92D3F58}"/>
              </a:ext>
            </a:extLst>
          </p:cNvPr>
          <p:cNvSpPr>
            <a:spLocks noGrp="1" noChangeArrowheads="1"/>
          </p:cNvSpPr>
          <p:nvPr>
            <p:ph type="title"/>
          </p:nvPr>
        </p:nvSpPr>
        <p:spPr/>
        <p:txBody>
          <a:bodyPr/>
          <a:lstStyle/>
          <a:p>
            <a:pPr eaLnBrk="1" hangingPunct="1"/>
            <a:r>
              <a:rPr lang="en-US" altLang="en-US" sz="3400"/>
              <a:t>Teori Pertumbuhan Sisi Penawaran</a:t>
            </a:r>
          </a:p>
        </p:txBody>
      </p:sp>
      <p:sp>
        <p:nvSpPr>
          <p:cNvPr id="16386" name="Rectangle 3">
            <a:extLst>
              <a:ext uri="{FF2B5EF4-FFF2-40B4-BE49-F238E27FC236}">
                <a16:creationId xmlns:a16="http://schemas.microsoft.com/office/drawing/2014/main" id="{E14209F5-5D99-B005-516F-E40CB80BCAB8}"/>
              </a:ext>
            </a:extLst>
          </p:cNvPr>
          <p:cNvSpPr>
            <a:spLocks noGrp="1" noChangeArrowheads="1"/>
          </p:cNvSpPr>
          <p:nvPr>
            <p:ph idx="1"/>
          </p:nvPr>
        </p:nvSpPr>
        <p:spPr/>
        <p:txBody>
          <a:bodyPr/>
          <a:lstStyle/>
          <a:p>
            <a:pPr eaLnBrk="1" hangingPunct="1"/>
            <a:r>
              <a:rPr lang="nb-NO" altLang="en-US"/>
              <a:t>Pendekatan yang menekankan pada sumber-sumber alokasi dan migrasi dari faktor-faktor produksi (input) yang ada dalam perekonomian Kota. Pendekatan ini mencoba menjelaskan syarat-syarat terjadinya aliran input (factor mobility), yang pada akhirnya akan menjadi penyebab adanya keseimbangan pertumbuhan di wilayah perkotaan</a:t>
            </a:r>
          </a:p>
          <a:p>
            <a:pPr eaLnBrk="1" hangingPunct="1"/>
            <a:r>
              <a:rPr lang="nb-NO" altLang="en-US"/>
              <a:t>Pendekatan yang terkait dengan hubungan antara faktor-faktor produksi, perubahan teknologi terhadap output perekonomian kota. Pendekatan ini  menggunakan fungsi produksi sebagai alat analisisnya.</a:t>
            </a:r>
            <a:r>
              <a:rPr lang="nb-NO" altLang="en-US" sz="1900"/>
              <a:t> </a:t>
            </a:r>
            <a:endParaRPr lang="en-US" altLang="en-US" sz="1900"/>
          </a:p>
        </p:txBody>
      </p:sp>
      <p:sp>
        <p:nvSpPr>
          <p:cNvPr id="16387" name="Slide Number Placeholder 5">
            <a:extLst>
              <a:ext uri="{FF2B5EF4-FFF2-40B4-BE49-F238E27FC236}">
                <a16:creationId xmlns:a16="http://schemas.microsoft.com/office/drawing/2014/main" id="{5433675C-D3F8-934B-253A-61F4EF00030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00B868D-77DC-3E4A-8A9E-4B740565F03B}" type="slidenum">
              <a:rPr lang="en-US" altLang="en-US" smtClean="0">
                <a:solidFill>
                  <a:srgbClr val="898989"/>
                </a:solidFill>
              </a:rPr>
              <a:pPr/>
              <a:t>2</a:t>
            </a:fld>
            <a:endParaRPr lang="en-US" altLang="en-US">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6FC9B62F-01D0-F677-3712-A695A9690131}"/>
              </a:ext>
            </a:extLst>
          </p:cNvPr>
          <p:cNvSpPr>
            <a:spLocks noGrp="1" noChangeArrowheads="1"/>
          </p:cNvSpPr>
          <p:nvPr>
            <p:ph type="title"/>
          </p:nvPr>
        </p:nvSpPr>
        <p:spPr/>
        <p:txBody>
          <a:bodyPr/>
          <a:lstStyle/>
          <a:p>
            <a:pPr eaLnBrk="1" hangingPunct="1"/>
            <a:r>
              <a:rPr lang="en-US" altLang="en-US" sz="3000" b="1"/>
              <a:t>Total Factor Productivity (TFP) dan Model Pertumbuhan Endogen</a:t>
            </a:r>
          </a:p>
        </p:txBody>
      </p:sp>
      <p:sp>
        <p:nvSpPr>
          <p:cNvPr id="30722" name="Rectangle 3">
            <a:extLst>
              <a:ext uri="{FF2B5EF4-FFF2-40B4-BE49-F238E27FC236}">
                <a16:creationId xmlns:a16="http://schemas.microsoft.com/office/drawing/2014/main" id="{95B7F63C-EAB1-1AC9-F15F-6CD9842C6BC9}"/>
              </a:ext>
            </a:extLst>
          </p:cNvPr>
          <p:cNvSpPr>
            <a:spLocks noGrp="1" noChangeArrowheads="1"/>
          </p:cNvSpPr>
          <p:nvPr>
            <p:ph idx="1"/>
          </p:nvPr>
        </p:nvSpPr>
        <p:spPr/>
        <p:txBody>
          <a:bodyPr/>
          <a:lstStyle/>
          <a:p>
            <a:pPr eaLnBrk="1" hangingPunct="1">
              <a:buFont typeface="Wingdings" pitchFamily="2" charset="2"/>
              <a:buNone/>
            </a:pPr>
            <a:r>
              <a:rPr lang="en-GB" altLang="en-US"/>
              <a:t>Perubahan asumsi :</a:t>
            </a:r>
          </a:p>
          <a:p>
            <a:pPr lvl="1" eaLnBrk="1" hangingPunct="1"/>
            <a:r>
              <a:rPr lang="en-GB" altLang="en-US"/>
              <a:t>Perubahan dari asumsi constant return to scale menjadi increasing return to scale</a:t>
            </a:r>
          </a:p>
          <a:p>
            <a:pPr lvl="1" eaLnBrk="1" hangingPunct="1"/>
            <a:r>
              <a:rPr lang="en-GB" altLang="en-US"/>
              <a:t>Model pertumbuhan endogen mengasumsikan bahwa perekonomian (khususnya capital) tidak mengalami diminishing return sebagai akibat adanya eksternalitas atau spill over effect.</a:t>
            </a:r>
            <a:r>
              <a:rPr lang="en-US" altLang="en-US"/>
              <a:t> </a:t>
            </a:r>
          </a:p>
        </p:txBody>
      </p:sp>
      <p:sp>
        <p:nvSpPr>
          <p:cNvPr id="30723" name="Slide Number Placeholder 5">
            <a:extLst>
              <a:ext uri="{FF2B5EF4-FFF2-40B4-BE49-F238E27FC236}">
                <a16:creationId xmlns:a16="http://schemas.microsoft.com/office/drawing/2014/main" id="{0C6622B8-AFB7-91C8-1488-E6196785A89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7996DEF-5A78-4B4B-ABE1-AE2B345F9CAE}" type="slidenum">
              <a:rPr lang="en-US" altLang="en-US" smtClean="0">
                <a:solidFill>
                  <a:srgbClr val="898989"/>
                </a:solidFill>
              </a:rPr>
              <a:pPr/>
              <a:t>20</a:t>
            </a:fld>
            <a:endParaRPr lang="en-US" altLang="en-US">
              <a:solidFill>
                <a:srgbClr val="89898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DC59260E-5707-4B8D-45C4-4FCA153ABF17}"/>
              </a:ext>
            </a:extLst>
          </p:cNvPr>
          <p:cNvSpPr>
            <a:spLocks noGrp="1" noChangeArrowheads="1"/>
          </p:cNvSpPr>
          <p:nvPr>
            <p:ph type="title"/>
          </p:nvPr>
        </p:nvSpPr>
        <p:spPr>
          <a:xfrm>
            <a:off x="944563" y="417513"/>
            <a:ext cx="7437437" cy="876300"/>
          </a:xfrm>
        </p:spPr>
        <p:txBody>
          <a:bodyPr/>
          <a:lstStyle/>
          <a:p>
            <a:pPr eaLnBrk="1" hangingPunct="1"/>
            <a:r>
              <a:rPr lang="en-US" altLang="en-US" sz="3000" b="1"/>
              <a:t>Model Pertumbuhan Endogen</a:t>
            </a:r>
          </a:p>
        </p:txBody>
      </p:sp>
      <p:sp>
        <p:nvSpPr>
          <p:cNvPr id="31746" name="Slide Number Placeholder 5">
            <a:extLst>
              <a:ext uri="{FF2B5EF4-FFF2-40B4-BE49-F238E27FC236}">
                <a16:creationId xmlns:a16="http://schemas.microsoft.com/office/drawing/2014/main" id="{CA74D63A-AC8B-3336-9FE9-002C438AB39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0A2C063-A3FC-374B-89A0-40C303B49202}" type="slidenum">
              <a:rPr lang="en-US" altLang="en-US" smtClean="0">
                <a:solidFill>
                  <a:srgbClr val="898989"/>
                </a:solidFill>
              </a:rPr>
              <a:pPr/>
              <a:t>21</a:t>
            </a:fld>
            <a:endParaRPr lang="en-US" altLang="en-US">
              <a:solidFill>
                <a:srgbClr val="898989"/>
              </a:solidFill>
            </a:endParaRPr>
          </a:p>
        </p:txBody>
      </p:sp>
      <p:sp>
        <p:nvSpPr>
          <p:cNvPr id="31747" name="Rectangle 3">
            <a:extLst>
              <a:ext uri="{FF2B5EF4-FFF2-40B4-BE49-F238E27FC236}">
                <a16:creationId xmlns:a16="http://schemas.microsoft.com/office/drawing/2014/main" id="{43EAFB36-221F-8E12-9C1B-EE95A9F1FA1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31748" name="Rectangle 20">
            <a:extLst>
              <a:ext uri="{FF2B5EF4-FFF2-40B4-BE49-F238E27FC236}">
                <a16:creationId xmlns:a16="http://schemas.microsoft.com/office/drawing/2014/main" id="{979844A4-A049-684A-A03A-874AD77701F2}"/>
              </a:ext>
            </a:extLst>
          </p:cNvPr>
          <p:cNvSpPr>
            <a:spLocks noChangeArrowheads="1"/>
          </p:cNvSpPr>
          <p:nvPr/>
        </p:nvSpPr>
        <p:spPr bwMode="auto">
          <a:xfrm>
            <a:off x="533400" y="1828800"/>
            <a:ext cx="8153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72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90000"/>
              </a:lnSpc>
            </a:pPr>
            <a:r>
              <a:rPr lang="en-GB" altLang="en-US" sz="2200">
                <a:latin typeface="Arial" panose="020B0604020202020204" pitchFamily="34" charset="0"/>
                <a:ea typeface="Times New Roman" panose="02020603050405020304" pitchFamily="18" charset="0"/>
                <a:cs typeface="dcr10" charset="0"/>
              </a:rPr>
              <a:t>Dalam perkembangannya model pertumbuhan endogen selalu mengikuti model yang dikembangkan oleh Romer (1986) dan Lucas (1988). Lucas mengembangkan model pertumbuhan endogen dengan menganggap bahwa terjadi eksternalitas dalam technological change yang melekat dalam modal. Model dasar yang dikembangkannya memiliki fungsi umum sebagai berikut:</a:t>
            </a:r>
            <a:endParaRPr lang="en-US" altLang="en-US" sz="2200">
              <a:latin typeface="Arial" panose="020B0604020202020204" pitchFamily="34" charset="0"/>
              <a:ea typeface="Times New Roman" panose="02020603050405020304" pitchFamily="18" charset="0"/>
              <a:cs typeface="dcr10" charset="0"/>
            </a:endParaRPr>
          </a:p>
        </p:txBody>
      </p:sp>
      <p:graphicFrame>
        <p:nvGraphicFramePr>
          <p:cNvPr id="31749" name="Object 19">
            <a:extLst>
              <a:ext uri="{FF2B5EF4-FFF2-40B4-BE49-F238E27FC236}">
                <a16:creationId xmlns:a16="http://schemas.microsoft.com/office/drawing/2014/main" id="{F43BF772-868B-96C6-B78D-E38AAA8D30A0}"/>
              </a:ext>
            </a:extLst>
          </p:cNvPr>
          <p:cNvGraphicFramePr>
            <a:graphicFrameLocks noChangeAspect="1"/>
          </p:cNvGraphicFramePr>
          <p:nvPr/>
        </p:nvGraphicFramePr>
        <p:xfrm>
          <a:off x="2438400" y="4267200"/>
          <a:ext cx="3657600" cy="412750"/>
        </p:xfrm>
        <a:graphic>
          <a:graphicData uri="http://schemas.openxmlformats.org/presentationml/2006/ole">
            <mc:AlternateContent xmlns:mc="http://schemas.openxmlformats.org/markup-compatibility/2006">
              <mc:Choice xmlns:v="urn:schemas-microsoft-com:vml" Requires="v">
                <p:oleObj name="Equation" r:id="rId2" imgW="47104300" imgH="5270500" progId="Equation.3">
                  <p:embed/>
                </p:oleObj>
              </mc:Choice>
              <mc:Fallback>
                <p:oleObj name="Equation" r:id="rId2" imgW="47104300" imgH="5270500" progId="Equation.3">
                  <p:embed/>
                  <p:pic>
                    <p:nvPicPr>
                      <p:cNvPr id="0" name="Object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267200"/>
                        <a:ext cx="3657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0" name="Rectangle 21">
            <a:extLst>
              <a:ext uri="{FF2B5EF4-FFF2-40B4-BE49-F238E27FC236}">
                <a16:creationId xmlns:a16="http://schemas.microsoft.com/office/drawing/2014/main" id="{6466158C-880A-915F-9447-52407BE5148B}"/>
              </a:ext>
            </a:extLst>
          </p:cNvPr>
          <p:cNvSpPr>
            <a:spLocks noChangeArrowheads="1"/>
          </p:cNvSpPr>
          <p:nvPr/>
        </p:nvSpPr>
        <p:spPr bwMode="auto">
          <a:xfrm>
            <a:off x="-4652963" y="3402013"/>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graphicFrame>
        <p:nvGraphicFramePr>
          <p:cNvPr id="31751" name="Object 18">
            <a:extLst>
              <a:ext uri="{FF2B5EF4-FFF2-40B4-BE49-F238E27FC236}">
                <a16:creationId xmlns:a16="http://schemas.microsoft.com/office/drawing/2014/main" id="{65652A66-7D8E-CE31-B6C4-33842130BB14}"/>
              </a:ext>
            </a:extLst>
          </p:cNvPr>
          <p:cNvGraphicFramePr>
            <a:graphicFrameLocks noChangeAspect="1"/>
          </p:cNvGraphicFramePr>
          <p:nvPr/>
        </p:nvGraphicFramePr>
        <p:xfrm>
          <a:off x="2438400" y="4724400"/>
          <a:ext cx="3276600" cy="336550"/>
        </p:xfrm>
        <a:graphic>
          <a:graphicData uri="http://schemas.openxmlformats.org/presentationml/2006/ole">
            <mc:AlternateContent xmlns:mc="http://schemas.openxmlformats.org/markup-compatibility/2006">
              <mc:Choice xmlns:v="urn:schemas-microsoft-com:vml" Requires="v">
                <p:oleObj name="Equation" r:id="rId4" imgW="45351700" imgH="4686300" progId="Equation.3">
                  <p:embed/>
                </p:oleObj>
              </mc:Choice>
              <mc:Fallback>
                <p:oleObj name="Equation" r:id="rId4" imgW="45351700" imgH="4686300"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724400"/>
                        <a:ext cx="3276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2" name="Rectangle 22">
            <a:extLst>
              <a:ext uri="{FF2B5EF4-FFF2-40B4-BE49-F238E27FC236}">
                <a16:creationId xmlns:a16="http://schemas.microsoft.com/office/drawing/2014/main" id="{EE6100E7-613C-A81E-F59D-1DA4B3B29109}"/>
              </a:ext>
            </a:extLst>
          </p:cNvPr>
          <p:cNvSpPr>
            <a:spLocks noChangeArrowheads="1"/>
          </p:cNvSpPr>
          <p:nvPr/>
        </p:nvSpPr>
        <p:spPr bwMode="auto">
          <a:xfrm>
            <a:off x="-4652963" y="3678238"/>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graphicFrame>
        <p:nvGraphicFramePr>
          <p:cNvPr id="31753" name="Object 17">
            <a:extLst>
              <a:ext uri="{FF2B5EF4-FFF2-40B4-BE49-F238E27FC236}">
                <a16:creationId xmlns:a16="http://schemas.microsoft.com/office/drawing/2014/main" id="{5619AAC9-8949-9A83-EDA2-1C70D7DF520E}"/>
              </a:ext>
            </a:extLst>
          </p:cNvPr>
          <p:cNvGraphicFramePr>
            <a:graphicFrameLocks noChangeAspect="1"/>
          </p:cNvGraphicFramePr>
          <p:nvPr/>
        </p:nvGraphicFramePr>
        <p:xfrm>
          <a:off x="2438400" y="5105400"/>
          <a:ext cx="3276600" cy="360363"/>
        </p:xfrm>
        <a:graphic>
          <a:graphicData uri="http://schemas.openxmlformats.org/presentationml/2006/ole">
            <mc:AlternateContent xmlns:mc="http://schemas.openxmlformats.org/markup-compatibility/2006">
              <mc:Choice xmlns:v="urn:schemas-microsoft-com:vml" Requires="v">
                <p:oleObj name="Equation" r:id="rId6" imgW="42418000" imgH="4686300" progId="Equation.3">
                  <p:embed/>
                </p:oleObj>
              </mc:Choice>
              <mc:Fallback>
                <p:oleObj name="Equation" r:id="rId6" imgW="42418000" imgH="4686300"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5105400"/>
                        <a:ext cx="3276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93B162BF-522A-98C6-B485-7F4873228136}"/>
              </a:ext>
            </a:extLst>
          </p:cNvPr>
          <p:cNvSpPr>
            <a:spLocks noGrp="1" noChangeArrowheads="1"/>
          </p:cNvSpPr>
          <p:nvPr>
            <p:ph type="title"/>
          </p:nvPr>
        </p:nvSpPr>
        <p:spPr>
          <a:xfrm>
            <a:off x="944563" y="417513"/>
            <a:ext cx="6959600" cy="876300"/>
          </a:xfrm>
        </p:spPr>
        <p:txBody>
          <a:bodyPr/>
          <a:lstStyle/>
          <a:p>
            <a:pPr eaLnBrk="1" hangingPunct="1"/>
            <a:r>
              <a:rPr lang="en-US" altLang="en-US" sz="3000" b="1"/>
              <a:t>Model Pertumbuhan Endogen</a:t>
            </a:r>
          </a:p>
        </p:txBody>
      </p:sp>
      <p:sp>
        <p:nvSpPr>
          <p:cNvPr id="32770" name="Slide Number Placeholder 5">
            <a:extLst>
              <a:ext uri="{FF2B5EF4-FFF2-40B4-BE49-F238E27FC236}">
                <a16:creationId xmlns:a16="http://schemas.microsoft.com/office/drawing/2014/main" id="{DC23459D-5BCB-DBBD-EB0A-8EBB710C28C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8D32BC0-1DEC-4B47-BC1A-076D4E5C6AB3}" type="slidenum">
              <a:rPr lang="en-US" altLang="en-US" smtClean="0">
                <a:solidFill>
                  <a:srgbClr val="898989"/>
                </a:solidFill>
              </a:rPr>
              <a:pPr/>
              <a:t>22</a:t>
            </a:fld>
            <a:endParaRPr lang="en-US" altLang="en-US">
              <a:solidFill>
                <a:srgbClr val="898989"/>
              </a:solidFill>
            </a:endParaRPr>
          </a:p>
        </p:txBody>
      </p:sp>
      <p:sp>
        <p:nvSpPr>
          <p:cNvPr id="32771" name="Rectangle 3">
            <a:extLst>
              <a:ext uri="{FF2B5EF4-FFF2-40B4-BE49-F238E27FC236}">
                <a16:creationId xmlns:a16="http://schemas.microsoft.com/office/drawing/2014/main" id="{426950EB-1D0E-0A28-5D33-5951F0A116F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32772" name="Rectangle 4">
            <a:extLst>
              <a:ext uri="{FF2B5EF4-FFF2-40B4-BE49-F238E27FC236}">
                <a16:creationId xmlns:a16="http://schemas.microsoft.com/office/drawing/2014/main" id="{91A68C10-31EA-952E-F437-C19F1F4DE44E}"/>
              </a:ext>
            </a:extLst>
          </p:cNvPr>
          <p:cNvSpPr>
            <a:spLocks noChangeArrowheads="1"/>
          </p:cNvSpPr>
          <p:nvPr/>
        </p:nvSpPr>
        <p:spPr bwMode="auto">
          <a:xfrm>
            <a:off x="533400" y="2209800"/>
            <a:ext cx="8153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GB" altLang="en-US" sz="2000">
                <a:latin typeface="Arial" panose="020B0604020202020204" pitchFamily="34" charset="0"/>
              </a:rPr>
              <a:t>Sementara itu Romer (1986) memberikan alternatif lain sebagai salah satu sumber TFP, yaitu human capital. Model Lucas secara umum dirumuskan sebagai berikut:</a:t>
            </a:r>
          </a:p>
        </p:txBody>
      </p:sp>
      <p:sp>
        <p:nvSpPr>
          <p:cNvPr id="32773" name="Rectangle 6">
            <a:extLst>
              <a:ext uri="{FF2B5EF4-FFF2-40B4-BE49-F238E27FC236}">
                <a16:creationId xmlns:a16="http://schemas.microsoft.com/office/drawing/2014/main" id="{B2AF9AD4-F087-2A4F-50BD-278F7EA090E7}"/>
              </a:ext>
            </a:extLst>
          </p:cNvPr>
          <p:cNvSpPr>
            <a:spLocks noChangeArrowheads="1"/>
          </p:cNvSpPr>
          <p:nvPr/>
        </p:nvSpPr>
        <p:spPr bwMode="auto">
          <a:xfrm>
            <a:off x="-4652963" y="3402013"/>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32774" name="Rectangle 8">
            <a:extLst>
              <a:ext uri="{FF2B5EF4-FFF2-40B4-BE49-F238E27FC236}">
                <a16:creationId xmlns:a16="http://schemas.microsoft.com/office/drawing/2014/main" id="{ADE109F8-3695-D291-BAD4-4FE43EDB0623}"/>
              </a:ext>
            </a:extLst>
          </p:cNvPr>
          <p:cNvSpPr>
            <a:spLocks noChangeArrowheads="1"/>
          </p:cNvSpPr>
          <p:nvPr/>
        </p:nvSpPr>
        <p:spPr bwMode="auto">
          <a:xfrm>
            <a:off x="-4652963" y="3678238"/>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32775" name="Rectangle 12">
            <a:extLst>
              <a:ext uri="{FF2B5EF4-FFF2-40B4-BE49-F238E27FC236}">
                <a16:creationId xmlns:a16="http://schemas.microsoft.com/office/drawing/2014/main" id="{8A352DC7-CCF7-DB89-3CB3-A53C2586FA1A}"/>
              </a:ext>
            </a:extLst>
          </p:cNvPr>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graphicFrame>
        <p:nvGraphicFramePr>
          <p:cNvPr id="32776" name="Object 11">
            <a:extLst>
              <a:ext uri="{FF2B5EF4-FFF2-40B4-BE49-F238E27FC236}">
                <a16:creationId xmlns:a16="http://schemas.microsoft.com/office/drawing/2014/main" id="{9C778D9C-4E7E-BEC7-8850-353928E2A223}"/>
              </a:ext>
            </a:extLst>
          </p:cNvPr>
          <p:cNvGraphicFramePr>
            <a:graphicFrameLocks noChangeAspect="1"/>
          </p:cNvGraphicFramePr>
          <p:nvPr/>
        </p:nvGraphicFramePr>
        <p:xfrm>
          <a:off x="1676400" y="3505200"/>
          <a:ext cx="3505200" cy="496888"/>
        </p:xfrm>
        <a:graphic>
          <a:graphicData uri="http://schemas.openxmlformats.org/presentationml/2006/ole">
            <mc:AlternateContent xmlns:mc="http://schemas.openxmlformats.org/markup-compatibility/2006">
              <mc:Choice xmlns:v="urn:schemas-microsoft-com:vml" Requires="v">
                <p:oleObj name="Equation" r:id="rId2" imgW="37452300" imgH="5270500" progId="Equation.3">
                  <p:embed/>
                </p:oleObj>
              </mc:Choice>
              <mc:Fallback>
                <p:oleObj name="Equation" r:id="rId2" imgW="37452300" imgH="5270500" progId="Equation.3">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505200"/>
                        <a:ext cx="35052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7" name="Rectangle 14">
            <a:extLst>
              <a:ext uri="{FF2B5EF4-FFF2-40B4-BE49-F238E27FC236}">
                <a16:creationId xmlns:a16="http://schemas.microsoft.com/office/drawing/2014/main" id="{10D8734F-92A3-3B33-E261-8445333D73F6}"/>
              </a:ext>
            </a:extLst>
          </p:cNvPr>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graphicFrame>
        <p:nvGraphicFramePr>
          <p:cNvPr id="32778" name="Object 13">
            <a:extLst>
              <a:ext uri="{FF2B5EF4-FFF2-40B4-BE49-F238E27FC236}">
                <a16:creationId xmlns:a16="http://schemas.microsoft.com/office/drawing/2014/main" id="{97C0F164-F773-DC8E-4CE3-6B144BB25191}"/>
              </a:ext>
            </a:extLst>
          </p:cNvPr>
          <p:cNvGraphicFramePr>
            <a:graphicFrameLocks noChangeAspect="1"/>
          </p:cNvGraphicFramePr>
          <p:nvPr/>
        </p:nvGraphicFramePr>
        <p:xfrm>
          <a:off x="1600200" y="4114800"/>
          <a:ext cx="4495800" cy="376238"/>
        </p:xfrm>
        <a:graphic>
          <a:graphicData uri="http://schemas.openxmlformats.org/presentationml/2006/ole">
            <mc:AlternateContent xmlns:mc="http://schemas.openxmlformats.org/markup-compatibility/2006">
              <mc:Choice xmlns:v="urn:schemas-microsoft-com:vml" Requires="v">
                <p:oleObj name="Equation" r:id="rId4" imgW="55587900" imgH="4686300" progId="Equation.3">
                  <p:embed/>
                </p:oleObj>
              </mc:Choice>
              <mc:Fallback>
                <p:oleObj name="Equation" r:id="rId4" imgW="55587900" imgH="4686300"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114800"/>
                        <a:ext cx="44958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EB7488BC-5325-ACAF-D381-E38AC5096709}"/>
              </a:ext>
            </a:extLst>
          </p:cNvPr>
          <p:cNvSpPr>
            <a:spLocks noGrp="1" noChangeArrowheads="1"/>
          </p:cNvSpPr>
          <p:nvPr>
            <p:ph type="title"/>
          </p:nvPr>
        </p:nvSpPr>
        <p:spPr/>
        <p:txBody>
          <a:bodyPr/>
          <a:lstStyle/>
          <a:p>
            <a:pPr eaLnBrk="1" hangingPunct="1"/>
            <a:r>
              <a:rPr lang="en-US" altLang="en-US" sz="3400" b="1"/>
              <a:t>Model Pertumbuhan Endogen</a:t>
            </a:r>
          </a:p>
        </p:txBody>
      </p:sp>
      <p:pic>
        <p:nvPicPr>
          <p:cNvPr id="33794" name="Picture 3">
            <a:extLst>
              <a:ext uri="{FF2B5EF4-FFF2-40B4-BE49-F238E27FC236}">
                <a16:creationId xmlns:a16="http://schemas.microsoft.com/office/drawing/2014/main" id="{B3BEF899-851C-9CE7-D846-D796DB585F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0025" y="1447800"/>
            <a:ext cx="8304213" cy="4908550"/>
          </a:xfrm>
        </p:spPr>
      </p:pic>
      <p:sp>
        <p:nvSpPr>
          <p:cNvPr id="33795" name="Slide Number Placeholder 5">
            <a:extLst>
              <a:ext uri="{FF2B5EF4-FFF2-40B4-BE49-F238E27FC236}">
                <a16:creationId xmlns:a16="http://schemas.microsoft.com/office/drawing/2014/main" id="{02C3C82D-5B34-85A9-E1AA-1121932CD34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04B7F10-7DFC-0040-81F5-006C547F106D}" type="slidenum">
              <a:rPr lang="en-US" altLang="en-US" smtClean="0">
                <a:solidFill>
                  <a:srgbClr val="898989"/>
                </a:solidFill>
              </a:rPr>
              <a:pPr/>
              <a:t>23</a:t>
            </a:fld>
            <a:endParaRPr lang="en-US" altLang="en-US">
              <a:solidFill>
                <a:srgbClr val="89898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93E231C5-177E-3E79-FDE8-4E2A3B2335A3}"/>
              </a:ext>
            </a:extLst>
          </p:cNvPr>
          <p:cNvSpPr>
            <a:spLocks noGrp="1" noChangeArrowheads="1"/>
          </p:cNvSpPr>
          <p:nvPr>
            <p:ph type="title"/>
          </p:nvPr>
        </p:nvSpPr>
        <p:spPr/>
        <p:txBody>
          <a:bodyPr/>
          <a:lstStyle/>
          <a:p>
            <a:pPr eaLnBrk="1" hangingPunct="1"/>
            <a:r>
              <a:rPr lang="en-US" altLang="en-US" sz="3400" b="1"/>
              <a:t>Model Pertumbuhan Endogen Regional</a:t>
            </a:r>
          </a:p>
        </p:txBody>
      </p:sp>
      <p:sp>
        <p:nvSpPr>
          <p:cNvPr id="34818" name="Rectangle 3">
            <a:extLst>
              <a:ext uri="{FF2B5EF4-FFF2-40B4-BE49-F238E27FC236}">
                <a16:creationId xmlns:a16="http://schemas.microsoft.com/office/drawing/2014/main" id="{BCA6D6A4-2E50-CA9A-D768-F26BF25DC5F0}"/>
              </a:ext>
            </a:extLst>
          </p:cNvPr>
          <p:cNvSpPr>
            <a:spLocks noGrp="1" noChangeArrowheads="1"/>
          </p:cNvSpPr>
          <p:nvPr>
            <p:ph idx="1"/>
          </p:nvPr>
        </p:nvSpPr>
        <p:spPr>
          <a:xfrm>
            <a:off x="628650" y="1690688"/>
            <a:ext cx="7753350" cy="5030787"/>
          </a:xfrm>
        </p:spPr>
        <p:txBody>
          <a:bodyPr/>
          <a:lstStyle/>
          <a:p>
            <a:pPr eaLnBrk="1" hangingPunct="1"/>
            <a:r>
              <a:rPr lang="en-US" altLang="en-US" sz="3600"/>
              <a:t>Studi Sjoholm:</a:t>
            </a:r>
          </a:p>
          <a:p>
            <a:pPr lvl="1" eaLnBrk="1" hangingPunct="1"/>
            <a:r>
              <a:rPr lang="en-US" altLang="en-US" sz="3200"/>
              <a:t>Fungsi Produksi </a:t>
            </a:r>
          </a:p>
          <a:p>
            <a:pPr lvl="1" eaLnBrk="1" hangingPunct="1"/>
            <a:r>
              <a:rPr lang="en-US" altLang="en-US" sz="3200"/>
              <a:t>Pertumbuhan Produktivitas, merupakan fungsi dari karakteristik regional</a:t>
            </a:r>
          </a:p>
          <a:p>
            <a:pPr lvl="2" eaLnBrk="1" hangingPunct="1">
              <a:buFont typeface="Wingdings" pitchFamily="2" charset="2"/>
              <a:buNone/>
            </a:pPr>
            <a:r>
              <a:rPr lang="en-US" altLang="en-US" sz="2400"/>
              <a:t>A</a:t>
            </a:r>
            <a:r>
              <a:rPr lang="en-US" altLang="en-US" sz="2400" baseline="-25000"/>
              <a:t>(dot)</a:t>
            </a:r>
            <a:r>
              <a:rPr lang="en-US" altLang="en-US" sz="2400"/>
              <a:t>= f (Spesialisasi, variasi, Kompetisi, FDI) </a:t>
            </a:r>
          </a:p>
          <a:p>
            <a:pPr lvl="2" eaLnBrk="1" hangingPunct="1">
              <a:buFont typeface="Wingdings" pitchFamily="2" charset="2"/>
              <a:buNone/>
            </a:pPr>
            <a:r>
              <a:rPr lang="en-US" altLang="en-US" sz="2400"/>
              <a:t>		    yang ada di masing-masing region</a:t>
            </a:r>
          </a:p>
          <a:p>
            <a:pPr lvl="2" eaLnBrk="1" hangingPunct="1">
              <a:buFont typeface="Wingdings" pitchFamily="2" charset="2"/>
              <a:buNone/>
            </a:pPr>
            <a:r>
              <a:rPr lang="en-US" altLang="en-US" sz="2400"/>
              <a:t>A</a:t>
            </a:r>
            <a:r>
              <a:rPr lang="en-US" altLang="en-US" sz="2400" baseline="-25000"/>
              <a:t>(dot)</a:t>
            </a:r>
            <a:r>
              <a:rPr lang="en-US" altLang="en-US" sz="2400"/>
              <a:t> tersebut tidak lain adalah peningkatan efisiensi (akibat adanya spill-over effect/eksternalitas) sebagai akibat dari proses penghematan kolektif (akibat dari proses agglomerasi)</a:t>
            </a:r>
            <a:endParaRPr lang="en-US" altLang="en-US" sz="2400" baseline="-25000"/>
          </a:p>
        </p:txBody>
      </p:sp>
      <p:sp>
        <p:nvSpPr>
          <p:cNvPr id="34819" name="Slide Number Placeholder 5">
            <a:extLst>
              <a:ext uri="{FF2B5EF4-FFF2-40B4-BE49-F238E27FC236}">
                <a16:creationId xmlns:a16="http://schemas.microsoft.com/office/drawing/2014/main" id="{5839C3AC-5720-EC67-024D-C685A67DC40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A143C2C-3C94-E24C-B343-B7E74892063E}" type="slidenum">
              <a:rPr lang="en-US" altLang="en-US" smtClean="0">
                <a:solidFill>
                  <a:srgbClr val="898989"/>
                </a:solidFill>
              </a:rPr>
              <a:pPr/>
              <a:t>24</a:t>
            </a:fld>
            <a:endParaRPr lang="en-US" altLang="en-US">
              <a:solidFill>
                <a:srgbClr val="898989"/>
              </a:solidFill>
            </a:endParaRPr>
          </a:p>
        </p:txBody>
      </p:sp>
      <p:pic>
        <p:nvPicPr>
          <p:cNvPr id="34820" name="Picture 4">
            <a:extLst>
              <a:ext uri="{FF2B5EF4-FFF2-40B4-BE49-F238E27FC236}">
                <a16:creationId xmlns:a16="http://schemas.microsoft.com/office/drawing/2014/main" id="{7ADF8703-8DF9-994F-789A-107D11A28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970588"/>
            <a:ext cx="4395788"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54DBD42B-DD1B-F4E5-8260-B9C43321942F}"/>
              </a:ext>
            </a:extLst>
          </p:cNvPr>
          <p:cNvSpPr>
            <a:spLocks noGrp="1" noChangeArrowheads="1"/>
          </p:cNvSpPr>
          <p:nvPr>
            <p:ph type="title"/>
          </p:nvPr>
        </p:nvSpPr>
        <p:spPr/>
        <p:txBody>
          <a:bodyPr/>
          <a:lstStyle/>
          <a:p>
            <a:pPr eaLnBrk="1" hangingPunct="1"/>
            <a:r>
              <a:rPr lang="en-US" altLang="en-US" sz="3400" b="1"/>
              <a:t>Model Pertumbuhan Endogen Regional</a:t>
            </a:r>
          </a:p>
        </p:txBody>
      </p:sp>
      <p:pic>
        <p:nvPicPr>
          <p:cNvPr id="35842" name="Picture 3">
            <a:extLst>
              <a:ext uri="{FF2B5EF4-FFF2-40B4-BE49-F238E27FC236}">
                <a16:creationId xmlns:a16="http://schemas.microsoft.com/office/drawing/2014/main" id="{0812F396-051B-0A57-5D88-B4FEFBEBA9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89050" y="2179638"/>
            <a:ext cx="6565900" cy="3644900"/>
          </a:xfrm>
        </p:spPr>
      </p:pic>
      <p:sp>
        <p:nvSpPr>
          <p:cNvPr id="35843" name="Slide Number Placeholder 5">
            <a:extLst>
              <a:ext uri="{FF2B5EF4-FFF2-40B4-BE49-F238E27FC236}">
                <a16:creationId xmlns:a16="http://schemas.microsoft.com/office/drawing/2014/main" id="{38B2095C-2C26-F42E-B439-CD0F5CD951B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D77A358-5AA2-5B43-8F13-FE5FB461472E}" type="slidenum">
              <a:rPr lang="en-US" altLang="en-US" smtClean="0">
                <a:solidFill>
                  <a:srgbClr val="898989"/>
                </a:solidFill>
              </a:rPr>
              <a:pPr/>
              <a:t>25</a:t>
            </a:fld>
            <a:endParaRPr lang="en-US" altLang="en-US">
              <a:solidFill>
                <a:srgbClr val="89898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2CA61EA1-06CF-803E-8879-9B764EBF3DD7}"/>
              </a:ext>
            </a:extLst>
          </p:cNvPr>
          <p:cNvSpPr>
            <a:spLocks noGrp="1" noChangeArrowheads="1"/>
          </p:cNvSpPr>
          <p:nvPr>
            <p:ph type="title"/>
          </p:nvPr>
        </p:nvSpPr>
        <p:spPr/>
        <p:txBody>
          <a:bodyPr/>
          <a:lstStyle/>
          <a:p>
            <a:r>
              <a:rPr lang="en-ID" altLang="en-US" b="1"/>
              <a:t>Skala Ekonomi dan Pertumbuhan Kota</a:t>
            </a:r>
            <a:endParaRPr lang="en-US" altLang="en-US"/>
          </a:p>
        </p:txBody>
      </p:sp>
      <p:sp>
        <p:nvSpPr>
          <p:cNvPr id="43010" name="Content Placeholder 2">
            <a:extLst>
              <a:ext uri="{FF2B5EF4-FFF2-40B4-BE49-F238E27FC236}">
                <a16:creationId xmlns:a16="http://schemas.microsoft.com/office/drawing/2014/main" id="{3DBB3567-260E-D63E-736A-644314931A34}"/>
              </a:ext>
            </a:extLst>
          </p:cNvPr>
          <p:cNvSpPr>
            <a:spLocks noGrp="1" noChangeArrowheads="1"/>
          </p:cNvSpPr>
          <p:nvPr>
            <p:ph idx="1"/>
          </p:nvPr>
        </p:nvSpPr>
        <p:spPr/>
        <p:txBody>
          <a:bodyPr/>
          <a:lstStyle/>
          <a:p>
            <a:r>
              <a:rPr lang="en-ID" altLang="en-US"/>
              <a:t>Pertumbuhan kota ditandai oleh proses meningkatnya pendapatan per kapita dari masyarakat kota </a:t>
            </a:r>
          </a:p>
          <a:p>
            <a:r>
              <a:rPr lang="en-ID" altLang="en-US"/>
              <a:t>Perkembangan ekonomi kota terjadi karena kota umumnya menawarkan berbagai kelebihan dalam bentuk produktivitas dan pendapatan yang lebih tinggi, yang menarik investasi baru, teknologi baru, pekerja terdidik dan terampil dalam jumlah yang jauh lebih tinggi dibanding dengan wilayah lainnya – membentuk skala ekonomis yang lebih baik. </a:t>
            </a:r>
          </a:p>
          <a:p>
            <a:r>
              <a:rPr lang="en-ID" altLang="en-US"/>
              <a:t>Scitovsky (1954) membedakan antara skala ekonomi kedalam dua tingkatan, yaitu tingkatan internal perusahaan dan tingkatan eksternal perusahaan. </a:t>
            </a:r>
          </a:p>
          <a:p>
            <a:r>
              <a:rPr lang="en-ID" altLang="en-US"/>
              <a:t>Terbentuknya skala ekonomi kota secara umum disebabkan karena adanya proses penghematan yang terjadi akibat kemajuan teknologi, yang menghasilkan proses </a:t>
            </a:r>
            <a:r>
              <a:rPr lang="en-ID" altLang="en-US" i="1"/>
              <a:t>increasing return </a:t>
            </a:r>
            <a:endParaRPr lang="en-ID" altLang="en-US"/>
          </a:p>
          <a:p>
            <a:endParaRPr lang="en-ID" altLang="en-US"/>
          </a:p>
          <a:p>
            <a:endParaRPr lang="en-ID" altLang="en-US"/>
          </a:p>
          <a:p>
            <a:endParaRPr lang="en-US" altLang="en-US"/>
          </a:p>
        </p:txBody>
      </p:sp>
      <p:sp>
        <p:nvSpPr>
          <p:cNvPr id="43011" name="Slide Number Placeholder 3">
            <a:extLst>
              <a:ext uri="{FF2B5EF4-FFF2-40B4-BE49-F238E27FC236}">
                <a16:creationId xmlns:a16="http://schemas.microsoft.com/office/drawing/2014/main" id="{6727D077-D2BC-6D01-5C15-C8E02C139D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C29951C-417F-9749-AAE3-BAFE8A628325}" type="slidenum">
              <a:rPr lang="en-US" altLang="en-US" smtClean="0">
                <a:solidFill>
                  <a:srgbClr val="898989"/>
                </a:solidFill>
              </a:rPr>
              <a:pPr/>
              <a:t>26</a:t>
            </a:fld>
            <a:endParaRPr lang="en-US" altLang="en-US">
              <a:solidFill>
                <a:srgbClr val="89898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15E234C2-BD0D-0D77-60FB-8CEACA34986C}"/>
              </a:ext>
            </a:extLst>
          </p:cNvPr>
          <p:cNvSpPr>
            <a:spLocks noGrp="1" noChangeArrowheads="1"/>
          </p:cNvSpPr>
          <p:nvPr>
            <p:ph type="title"/>
          </p:nvPr>
        </p:nvSpPr>
        <p:spPr/>
        <p:txBody>
          <a:bodyPr/>
          <a:lstStyle/>
          <a:p>
            <a:r>
              <a:rPr lang="en-US" altLang="en-US"/>
              <a:t>Skala Ekonomi Eksternal  	 	</a:t>
            </a:r>
          </a:p>
        </p:txBody>
      </p:sp>
      <p:sp>
        <p:nvSpPr>
          <p:cNvPr id="44034" name="Content Placeholder 2">
            <a:extLst>
              <a:ext uri="{FF2B5EF4-FFF2-40B4-BE49-F238E27FC236}">
                <a16:creationId xmlns:a16="http://schemas.microsoft.com/office/drawing/2014/main" id="{14220163-13B6-5E5B-CB70-C72CE5E2E00E}"/>
              </a:ext>
            </a:extLst>
          </p:cNvPr>
          <p:cNvSpPr>
            <a:spLocks noGrp="1" noChangeArrowheads="1"/>
          </p:cNvSpPr>
          <p:nvPr>
            <p:ph idx="1"/>
          </p:nvPr>
        </p:nvSpPr>
        <p:spPr>
          <a:xfrm>
            <a:off x="628650" y="1825625"/>
            <a:ext cx="7886700" cy="4667250"/>
          </a:xfrm>
        </p:spPr>
        <p:txBody>
          <a:bodyPr/>
          <a:lstStyle/>
          <a:p>
            <a:r>
              <a:rPr lang="en-ID" altLang="en-US"/>
              <a:t>Scitovsky (1954) membedakan skala ekonomis pada tingkat eksternal perusahaan kedalam dua hal, yaitu:</a:t>
            </a:r>
          </a:p>
          <a:p>
            <a:pPr marL="800100" lvl="1" indent="-457200">
              <a:buFont typeface="Calibri Light" panose="020F0302020204030204" pitchFamily="34" charset="0"/>
              <a:buAutoNum type="arabicParenR"/>
            </a:pPr>
            <a:r>
              <a:rPr lang="en-ID" altLang="en-US"/>
              <a:t>Skala ekonomies eksternal murni adalah peningkatan skala ekonomies dari output industri karena adanya peningkatan teknologi di masing-masing perusahaan, yang mengubah keterkaitan antara input dan output dalam proses produksi di masing-masing perusahaan. Skala ekonomi ini terjadi karena berubahnya fungsi produksi masing-masing perusahaan menjadi lebih efisien. Marshall menjelaskan proses terjadinya skala ekonomies eksternal murni dengan adanya </a:t>
            </a:r>
            <a:r>
              <a:rPr lang="en-ID" altLang="en-US" i="1"/>
              <a:t>information spillover </a:t>
            </a:r>
            <a:r>
              <a:rPr lang="en-ID" altLang="en-US"/>
              <a:t>(eksternalitas informasi). </a:t>
            </a:r>
          </a:p>
          <a:p>
            <a:pPr marL="800100" lvl="1" indent="-457200">
              <a:buFont typeface="Calibri Light" panose="020F0302020204030204" pitchFamily="34" charset="0"/>
              <a:buAutoNum type="arabicParenR"/>
            </a:pPr>
            <a:r>
              <a:rPr lang="en-ID" altLang="en-US"/>
              <a:t>Skala ekonomis eksternal yang terkait dengan uang (pecuniary external economies) adalah skala ekonomis yang dirasakan oleh perusahaan dengan perantaraan pasar melalui efek harga. Contoh yang dikemukakan oleh Marshall untuk menggambarkan adanya </a:t>
            </a:r>
            <a:r>
              <a:rPr lang="en-ID" altLang="en-US" i="1"/>
              <a:t>pecuniary external economies </a:t>
            </a:r>
            <a:r>
              <a:rPr lang="en-ID" altLang="en-US"/>
              <a:t>adalah adanya pasar lokal yang besar yang menyediakan input-input tertentu dan adanya konsentrasi pasar tenaga kerja (labor market pooling) di suatu daerah. </a:t>
            </a:r>
          </a:p>
          <a:p>
            <a:endParaRPr lang="en-US" altLang="en-US"/>
          </a:p>
        </p:txBody>
      </p:sp>
      <p:sp>
        <p:nvSpPr>
          <p:cNvPr id="44035" name="Slide Number Placeholder 3">
            <a:extLst>
              <a:ext uri="{FF2B5EF4-FFF2-40B4-BE49-F238E27FC236}">
                <a16:creationId xmlns:a16="http://schemas.microsoft.com/office/drawing/2014/main" id="{E9FA4CCB-9522-BCEF-8773-BCB1843FFD4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1140F3C-35AC-DA40-BC9C-F4FE4903991E}" type="slidenum">
              <a:rPr lang="en-US" altLang="en-US" smtClean="0">
                <a:solidFill>
                  <a:srgbClr val="898989"/>
                </a:solidFill>
              </a:rPr>
              <a:pPr/>
              <a:t>27</a:t>
            </a:fld>
            <a:endParaRPr lang="en-US" altLang="en-US">
              <a:solidFill>
                <a:srgbClr val="89898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DA6F1DAF-D1ED-BF86-DF51-44000D92A4A8}"/>
              </a:ext>
            </a:extLst>
          </p:cNvPr>
          <p:cNvSpPr>
            <a:spLocks noGrp="1" noChangeArrowheads="1"/>
          </p:cNvSpPr>
          <p:nvPr>
            <p:ph type="title"/>
          </p:nvPr>
        </p:nvSpPr>
        <p:spPr>
          <a:xfrm>
            <a:off x="574675" y="609600"/>
            <a:ext cx="8001000" cy="773113"/>
          </a:xfrm>
        </p:spPr>
        <p:txBody>
          <a:bodyPr/>
          <a:lstStyle/>
          <a:p>
            <a:pPr eaLnBrk="1" hangingPunct="1"/>
            <a:r>
              <a:rPr lang="en-US" altLang="en-US" sz="3000" b="1"/>
              <a:t>Model Pertumbuhan Endogen Regional Karena Peningkatan Skala Ekonomi</a:t>
            </a:r>
          </a:p>
        </p:txBody>
      </p:sp>
      <p:pic>
        <p:nvPicPr>
          <p:cNvPr id="36866" name="Picture 13">
            <a:extLst>
              <a:ext uri="{FF2B5EF4-FFF2-40B4-BE49-F238E27FC236}">
                <a16:creationId xmlns:a16="http://schemas.microsoft.com/office/drawing/2014/main" id="{7A6C6C18-F2F1-1004-AA16-0406053878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524000"/>
            <a:ext cx="7543800" cy="42735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7" name="Slide Number Placeholder 5">
            <a:extLst>
              <a:ext uri="{FF2B5EF4-FFF2-40B4-BE49-F238E27FC236}">
                <a16:creationId xmlns:a16="http://schemas.microsoft.com/office/drawing/2014/main" id="{93AD84FB-6419-BE81-0690-2E4C06046D9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16006F1-F63E-D44F-B65D-C94BBA0BABA5}" type="slidenum">
              <a:rPr lang="en-US" altLang="en-US" smtClean="0">
                <a:solidFill>
                  <a:srgbClr val="898989"/>
                </a:solidFill>
              </a:rPr>
              <a:pPr/>
              <a:t>28</a:t>
            </a:fld>
            <a:endParaRPr lang="en-US" altLang="en-US">
              <a:solidFill>
                <a:srgbClr val="898989"/>
              </a:solidFill>
            </a:endParaRPr>
          </a:p>
        </p:txBody>
      </p:sp>
      <p:sp>
        <p:nvSpPr>
          <p:cNvPr id="36868" name="Rectangle 3">
            <a:extLst>
              <a:ext uri="{FF2B5EF4-FFF2-40B4-BE49-F238E27FC236}">
                <a16:creationId xmlns:a16="http://schemas.microsoft.com/office/drawing/2014/main" id="{B1201F1F-9B43-DD18-27B4-BE4BD038E3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36869" name="Rectangle 5">
            <a:extLst>
              <a:ext uri="{FF2B5EF4-FFF2-40B4-BE49-F238E27FC236}">
                <a16:creationId xmlns:a16="http://schemas.microsoft.com/office/drawing/2014/main" id="{8966D3CA-49A9-F98C-5B09-32359024D40B}"/>
              </a:ext>
            </a:extLst>
          </p:cNvPr>
          <p:cNvSpPr>
            <a:spLocks noChangeArrowheads="1"/>
          </p:cNvSpPr>
          <p:nvPr/>
        </p:nvSpPr>
        <p:spPr bwMode="auto">
          <a:xfrm>
            <a:off x="-4652963" y="3402013"/>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36870" name="Rectangle 6">
            <a:extLst>
              <a:ext uri="{FF2B5EF4-FFF2-40B4-BE49-F238E27FC236}">
                <a16:creationId xmlns:a16="http://schemas.microsoft.com/office/drawing/2014/main" id="{903640E4-294A-877D-5E21-11CD6C687D07}"/>
              </a:ext>
            </a:extLst>
          </p:cNvPr>
          <p:cNvSpPr>
            <a:spLocks noChangeArrowheads="1"/>
          </p:cNvSpPr>
          <p:nvPr/>
        </p:nvSpPr>
        <p:spPr bwMode="auto">
          <a:xfrm>
            <a:off x="-4652963" y="3678238"/>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36871" name="Rectangle 8">
            <a:extLst>
              <a:ext uri="{FF2B5EF4-FFF2-40B4-BE49-F238E27FC236}">
                <a16:creationId xmlns:a16="http://schemas.microsoft.com/office/drawing/2014/main" id="{A95505DF-87AE-3F69-6A58-FFE48D6488C6}"/>
              </a:ext>
            </a:extLst>
          </p:cNvPr>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36872" name="Rectangle 10">
            <a:extLst>
              <a:ext uri="{FF2B5EF4-FFF2-40B4-BE49-F238E27FC236}">
                <a16:creationId xmlns:a16="http://schemas.microsoft.com/office/drawing/2014/main" id="{89355D0E-7AF9-2E41-66DF-F6EAF5BC6D0C}"/>
              </a:ext>
            </a:extLst>
          </p:cNvPr>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36873" name="Text Box 15">
            <a:extLst>
              <a:ext uri="{FF2B5EF4-FFF2-40B4-BE49-F238E27FC236}">
                <a16:creationId xmlns:a16="http://schemas.microsoft.com/office/drawing/2014/main" id="{5F539F87-033E-14D5-B0E7-B3E04E4BB435}"/>
              </a:ext>
            </a:extLst>
          </p:cNvPr>
          <p:cNvSpPr txBox="1">
            <a:spLocks noChangeArrowheads="1"/>
          </p:cNvSpPr>
          <p:nvPr/>
        </p:nvSpPr>
        <p:spPr bwMode="auto">
          <a:xfrm>
            <a:off x="1371600" y="6096000"/>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a:latin typeface="Arial" panose="020B0604020202020204" pitchFamily="34" charset="0"/>
              </a:rPr>
              <a:t>Jenis Agglomeration Economies Menurut Hoover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242" name="Group 66">
            <a:extLst>
              <a:ext uri="{FF2B5EF4-FFF2-40B4-BE49-F238E27FC236}">
                <a16:creationId xmlns:a16="http://schemas.microsoft.com/office/drawing/2014/main" id="{ED5563CB-4FBF-A501-D822-9C0F3D2FF083}"/>
              </a:ext>
            </a:extLst>
          </p:cNvPr>
          <p:cNvGraphicFramePr>
            <a:graphicFrameLocks noGrp="1"/>
          </p:cNvGraphicFramePr>
          <p:nvPr>
            <p:ph type="tbl" idx="1"/>
          </p:nvPr>
        </p:nvGraphicFramePr>
        <p:xfrm>
          <a:off x="788988" y="1897063"/>
          <a:ext cx="7596187" cy="3590925"/>
        </p:xfrm>
        <a:graphic>
          <a:graphicData uri="http://schemas.openxmlformats.org/drawingml/2006/table">
            <a:tbl>
              <a:tblPr/>
              <a:tblGrid>
                <a:gridCol w="1635125">
                  <a:extLst>
                    <a:ext uri="{9D8B030D-6E8A-4147-A177-3AD203B41FA5}">
                      <a16:colId xmlns:a16="http://schemas.microsoft.com/office/drawing/2014/main" val="20000"/>
                    </a:ext>
                  </a:extLst>
                </a:gridCol>
                <a:gridCol w="2825750">
                  <a:extLst>
                    <a:ext uri="{9D8B030D-6E8A-4147-A177-3AD203B41FA5}">
                      <a16:colId xmlns:a16="http://schemas.microsoft.com/office/drawing/2014/main" val="20001"/>
                    </a:ext>
                  </a:extLst>
                </a:gridCol>
                <a:gridCol w="3135312">
                  <a:extLst>
                    <a:ext uri="{9D8B030D-6E8A-4147-A177-3AD203B41FA5}">
                      <a16:colId xmlns:a16="http://schemas.microsoft.com/office/drawing/2014/main" val="20002"/>
                    </a:ext>
                  </a:extLst>
                </a:gridCol>
              </a:tblGrid>
              <a:tr h="539750">
                <a:tc>
                  <a:txBody>
                    <a:bodyPr/>
                    <a:lstStyle>
                      <a:lvl1pPr marL="469900" indent="-469900">
                        <a:spcBef>
                          <a:spcPct val="20000"/>
                        </a:spcBef>
                        <a:buClr>
                          <a:schemeClr val="accent2"/>
                        </a:buClr>
                        <a:buFont typeface="Wingdings" pitchFamily="2" charset="2"/>
                        <a:defRPr sz="2600">
                          <a:solidFill>
                            <a:schemeClr val="tx1"/>
                          </a:solidFill>
                          <a:latin typeface="Verdana" panose="020B0604030504040204" pitchFamily="34" charset="0"/>
                        </a:defRPr>
                      </a:lvl1pPr>
                      <a:lvl2pPr marL="908050" indent="-436563">
                        <a:spcBef>
                          <a:spcPct val="20000"/>
                        </a:spcBef>
                        <a:buClr>
                          <a:schemeClr val="accent2"/>
                        </a:buClr>
                        <a:buFont typeface="Wingdings" pitchFamily="2" charset="2"/>
                        <a:defRPr sz="2200">
                          <a:solidFill>
                            <a:schemeClr val="tx1"/>
                          </a:solidFill>
                          <a:latin typeface="Verdana" panose="020B0604030504040204" pitchFamily="34" charset="0"/>
                        </a:defRPr>
                      </a:lvl2pPr>
                      <a:lvl3pPr marL="1304925" indent="-395288">
                        <a:spcBef>
                          <a:spcPct val="20000"/>
                        </a:spcBef>
                        <a:buClr>
                          <a:schemeClr val="accent2"/>
                        </a:buClr>
                        <a:buFont typeface="Wingdings" pitchFamily="2" charset="2"/>
                        <a:defRPr sz="2100">
                          <a:solidFill>
                            <a:schemeClr val="tx1"/>
                          </a:solidFill>
                          <a:latin typeface="Verdana" panose="020B0604030504040204" pitchFamily="34" charset="0"/>
                        </a:defRPr>
                      </a:lvl3pPr>
                      <a:lvl4pPr marL="1693863" indent="-387350">
                        <a:spcBef>
                          <a:spcPct val="20000"/>
                        </a:spcBef>
                        <a:buClr>
                          <a:schemeClr val="accent2"/>
                        </a:buClr>
                        <a:buFont typeface="Wingdings" pitchFamily="2" charset="2"/>
                        <a:defRPr>
                          <a:solidFill>
                            <a:schemeClr val="tx1"/>
                          </a:solidFill>
                          <a:latin typeface="Verdana" panose="020B0604030504040204" pitchFamily="34" charset="0"/>
                        </a:defRPr>
                      </a:lvl4pPr>
                      <a:lvl5pPr marL="2093913" indent="-398463">
                        <a:spcBef>
                          <a:spcPct val="25000"/>
                        </a:spcBef>
                        <a:buClr>
                          <a:schemeClr val="accent2"/>
                        </a:buClr>
                        <a:buFont typeface="Wingdings" pitchFamily="2" charset="2"/>
                        <a:defRPr>
                          <a:solidFill>
                            <a:schemeClr val="tx1"/>
                          </a:solidFill>
                          <a:latin typeface="Verdana" panose="020B0604030504040204" pitchFamily="34" charset="0"/>
                        </a:defRPr>
                      </a:lvl5pPr>
                      <a:lvl6pPr marL="2551113" indent="-398463"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6pPr>
                      <a:lvl7pPr marL="3008313" indent="-398463"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7pPr>
                      <a:lvl8pPr marL="3465513" indent="-398463"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8pPr>
                      <a:lvl9pPr marL="3922713" indent="-398463"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9p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500" b="1" i="0" u="none" strike="noStrike" cap="none" normalizeH="0" baseline="0">
                          <a:ln>
                            <a:noFill/>
                          </a:ln>
                          <a:solidFill>
                            <a:schemeClr val="tx1"/>
                          </a:solidFill>
                          <a:effectLst/>
                          <a:latin typeface="Palatino Linotype" panose="02040502050505030304" pitchFamily="18" charset="0"/>
                          <a:ea typeface="Times New Roman" panose="02020603050405020304" pitchFamily="18" charset="0"/>
                          <a:cs typeface="dcr10" charset="0"/>
                        </a:rPr>
                        <a:t> </a:t>
                      </a:r>
                      <a:endParaRPr kumimoji="0" lang="en-US" altLang="en-US" sz="1500" b="1"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dcr10"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accent2"/>
                        </a:buClr>
                        <a:buFont typeface="Wingdings" pitchFamily="2" charset="2"/>
                        <a:defRPr sz="2600">
                          <a:solidFill>
                            <a:schemeClr val="tx1"/>
                          </a:solidFill>
                          <a:latin typeface="Verdana" panose="020B0604030504040204" pitchFamily="34" charset="0"/>
                        </a:defRPr>
                      </a:lvl1pPr>
                      <a:lvl2pPr marL="908050" indent="-436563">
                        <a:spcBef>
                          <a:spcPct val="20000"/>
                        </a:spcBef>
                        <a:buClr>
                          <a:schemeClr val="accent2"/>
                        </a:buClr>
                        <a:buFont typeface="Wingdings" pitchFamily="2" charset="2"/>
                        <a:defRPr sz="2200">
                          <a:solidFill>
                            <a:schemeClr val="tx1"/>
                          </a:solidFill>
                          <a:latin typeface="Verdana" panose="020B0604030504040204" pitchFamily="34" charset="0"/>
                        </a:defRPr>
                      </a:lvl2pPr>
                      <a:lvl3pPr marL="1304925" indent="-395288">
                        <a:spcBef>
                          <a:spcPct val="20000"/>
                        </a:spcBef>
                        <a:buClr>
                          <a:schemeClr val="accent2"/>
                        </a:buClr>
                        <a:buFont typeface="Wingdings" pitchFamily="2" charset="2"/>
                        <a:defRPr sz="2100">
                          <a:solidFill>
                            <a:schemeClr val="tx1"/>
                          </a:solidFill>
                          <a:latin typeface="Verdana" panose="020B0604030504040204" pitchFamily="34" charset="0"/>
                        </a:defRPr>
                      </a:lvl3pPr>
                      <a:lvl4pPr marL="1693863" indent="-387350">
                        <a:spcBef>
                          <a:spcPct val="20000"/>
                        </a:spcBef>
                        <a:buClr>
                          <a:schemeClr val="accent2"/>
                        </a:buClr>
                        <a:buFont typeface="Wingdings" pitchFamily="2" charset="2"/>
                        <a:defRPr>
                          <a:solidFill>
                            <a:schemeClr val="tx1"/>
                          </a:solidFill>
                          <a:latin typeface="Verdana" panose="020B0604030504040204" pitchFamily="34" charset="0"/>
                        </a:defRPr>
                      </a:lvl4pPr>
                      <a:lvl5pPr marL="2093913" indent="-398463">
                        <a:spcBef>
                          <a:spcPct val="25000"/>
                        </a:spcBef>
                        <a:buClr>
                          <a:schemeClr val="accent2"/>
                        </a:buClr>
                        <a:buFont typeface="Wingdings" pitchFamily="2" charset="2"/>
                        <a:defRPr>
                          <a:solidFill>
                            <a:schemeClr val="tx1"/>
                          </a:solidFill>
                          <a:latin typeface="Verdana" panose="020B0604030504040204" pitchFamily="34" charset="0"/>
                        </a:defRPr>
                      </a:lvl5pPr>
                      <a:lvl6pPr marL="2551113" indent="-398463"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6pPr>
                      <a:lvl7pPr marL="3008313" indent="-398463"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7pPr>
                      <a:lvl8pPr marL="3465513" indent="-398463"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8pPr>
                      <a:lvl9pPr marL="3922713" indent="-398463"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9p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500" b="1" i="0" u="none" strike="noStrike" cap="none" normalizeH="0" baseline="0">
                          <a:ln>
                            <a:noFill/>
                          </a:ln>
                          <a:solidFill>
                            <a:schemeClr val="tx1"/>
                          </a:solidFill>
                          <a:effectLst/>
                          <a:latin typeface="Palatino Linotype" panose="02040502050505030304" pitchFamily="18" charset="0"/>
                          <a:ea typeface="Times New Roman" panose="02020603050405020304" pitchFamily="18" charset="0"/>
                          <a:cs typeface="dcr10" charset="0"/>
                        </a:rPr>
                        <a:t>Penghematan Lokalisasi</a:t>
                      </a:r>
                      <a:endParaRPr kumimoji="0" lang="en-US" altLang="en-US" sz="1500" b="1"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dcr10"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accent2"/>
                        </a:buClr>
                        <a:buFont typeface="Wingdings" pitchFamily="2" charset="2"/>
                        <a:defRPr sz="2600">
                          <a:solidFill>
                            <a:schemeClr val="tx1"/>
                          </a:solidFill>
                          <a:latin typeface="Verdana" panose="020B0604030504040204" pitchFamily="34" charset="0"/>
                        </a:defRPr>
                      </a:lvl1pPr>
                      <a:lvl2pPr marL="908050" indent="-436563">
                        <a:spcBef>
                          <a:spcPct val="20000"/>
                        </a:spcBef>
                        <a:buClr>
                          <a:schemeClr val="accent2"/>
                        </a:buClr>
                        <a:buFont typeface="Wingdings" pitchFamily="2" charset="2"/>
                        <a:defRPr sz="2200">
                          <a:solidFill>
                            <a:schemeClr val="tx1"/>
                          </a:solidFill>
                          <a:latin typeface="Verdana" panose="020B0604030504040204" pitchFamily="34" charset="0"/>
                        </a:defRPr>
                      </a:lvl2pPr>
                      <a:lvl3pPr marL="1304925" indent="-395288">
                        <a:spcBef>
                          <a:spcPct val="20000"/>
                        </a:spcBef>
                        <a:buClr>
                          <a:schemeClr val="accent2"/>
                        </a:buClr>
                        <a:buFont typeface="Wingdings" pitchFamily="2" charset="2"/>
                        <a:defRPr sz="2100">
                          <a:solidFill>
                            <a:schemeClr val="tx1"/>
                          </a:solidFill>
                          <a:latin typeface="Verdana" panose="020B0604030504040204" pitchFamily="34" charset="0"/>
                        </a:defRPr>
                      </a:lvl3pPr>
                      <a:lvl4pPr marL="1693863" indent="-387350">
                        <a:spcBef>
                          <a:spcPct val="20000"/>
                        </a:spcBef>
                        <a:buClr>
                          <a:schemeClr val="accent2"/>
                        </a:buClr>
                        <a:buFont typeface="Wingdings" pitchFamily="2" charset="2"/>
                        <a:defRPr>
                          <a:solidFill>
                            <a:schemeClr val="tx1"/>
                          </a:solidFill>
                          <a:latin typeface="Verdana" panose="020B0604030504040204" pitchFamily="34" charset="0"/>
                        </a:defRPr>
                      </a:lvl4pPr>
                      <a:lvl5pPr marL="2093913" indent="-398463">
                        <a:spcBef>
                          <a:spcPct val="25000"/>
                        </a:spcBef>
                        <a:buClr>
                          <a:schemeClr val="accent2"/>
                        </a:buClr>
                        <a:buFont typeface="Wingdings" pitchFamily="2" charset="2"/>
                        <a:defRPr>
                          <a:solidFill>
                            <a:schemeClr val="tx1"/>
                          </a:solidFill>
                          <a:latin typeface="Verdana" panose="020B0604030504040204" pitchFamily="34" charset="0"/>
                        </a:defRPr>
                      </a:lvl5pPr>
                      <a:lvl6pPr marL="2551113" indent="-398463"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6pPr>
                      <a:lvl7pPr marL="3008313" indent="-398463"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7pPr>
                      <a:lvl8pPr marL="3465513" indent="-398463"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8pPr>
                      <a:lvl9pPr marL="3922713" indent="-398463"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9p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500" b="1" i="0" u="none" strike="noStrike" cap="none" normalizeH="0" baseline="0">
                          <a:ln>
                            <a:noFill/>
                          </a:ln>
                          <a:solidFill>
                            <a:schemeClr val="tx1"/>
                          </a:solidFill>
                          <a:effectLst/>
                          <a:latin typeface="Palatino Linotype" panose="02040502050505030304" pitchFamily="18" charset="0"/>
                          <a:ea typeface="Times New Roman" panose="02020603050405020304" pitchFamily="18" charset="0"/>
                          <a:cs typeface="dcr10" charset="0"/>
                        </a:rPr>
                        <a:t>Penghematan Urbanisasi</a:t>
                      </a:r>
                      <a:endParaRPr kumimoji="0" lang="en-US" altLang="en-US" sz="1500" b="1"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dcr10"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59000">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defRPr>
                      </a:lvl1pPr>
                      <a:lvl2pPr marL="950913" indent="-439738">
                        <a:spcBef>
                          <a:spcPct val="20000"/>
                        </a:spcBef>
                        <a:buClr>
                          <a:schemeClr val="accent2"/>
                        </a:buClr>
                        <a:buFont typeface="Wingdings" pitchFamily="2" charset="2"/>
                        <a:defRPr sz="2200">
                          <a:solidFill>
                            <a:schemeClr val="tx1"/>
                          </a:solidFill>
                          <a:latin typeface="Verdana" panose="020B0604030504040204" pitchFamily="34" charset="0"/>
                        </a:defRPr>
                      </a:lvl2pPr>
                      <a:lvl3pPr marL="1468438" indent="-403225">
                        <a:spcBef>
                          <a:spcPct val="20000"/>
                        </a:spcBef>
                        <a:buClr>
                          <a:schemeClr val="accent2"/>
                        </a:buClr>
                        <a:buFont typeface="Wingdings" pitchFamily="2" charset="2"/>
                        <a:defRPr sz="2100">
                          <a:solidFill>
                            <a:schemeClr val="tx1"/>
                          </a:solidFill>
                          <a:latin typeface="Verdana" panose="020B0604030504040204" pitchFamily="34" charset="0"/>
                        </a:defRPr>
                      </a:lvl3pPr>
                      <a:lvl4pPr marL="1968500" indent="-385763">
                        <a:spcBef>
                          <a:spcPct val="20000"/>
                        </a:spcBef>
                        <a:buClr>
                          <a:schemeClr val="accent2"/>
                        </a:buClr>
                        <a:buFont typeface="Wingdings" pitchFamily="2" charset="2"/>
                        <a:defRPr>
                          <a:solidFill>
                            <a:schemeClr val="tx1"/>
                          </a:solidFill>
                          <a:latin typeface="Verdana" panose="020B0604030504040204" pitchFamily="34" charset="0"/>
                        </a:defRPr>
                      </a:lvl4pPr>
                      <a:lvl5pPr marL="2470150" indent="-387350">
                        <a:spcBef>
                          <a:spcPct val="25000"/>
                        </a:spcBef>
                        <a:buClr>
                          <a:schemeClr val="accent2"/>
                        </a:buClr>
                        <a:buFont typeface="Wingdings" pitchFamily="2" charset="2"/>
                        <a:defRPr>
                          <a:solidFill>
                            <a:schemeClr val="tx1"/>
                          </a:solidFill>
                          <a:latin typeface="Verdana" panose="020B0604030504040204" pitchFamily="34" charset="0"/>
                        </a:defRPr>
                      </a:lvl5pPr>
                      <a:lvl6pPr marL="2927350" indent="-387350"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6pPr>
                      <a:lvl7pPr marL="3384550" indent="-387350"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7pPr>
                      <a:lvl8pPr marL="3841750" indent="-387350"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8pPr>
                      <a:lvl9pPr marL="4298950" indent="-387350"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500" b="1" i="0" u="none" strike="noStrike" cap="none" normalizeH="0" baseline="0">
                          <a:ln>
                            <a:noFill/>
                          </a:ln>
                          <a:solidFill>
                            <a:schemeClr val="tx1"/>
                          </a:solidFill>
                          <a:effectLst/>
                          <a:latin typeface="Palatino Linotype" panose="02040502050505030304" pitchFamily="18" charset="0"/>
                          <a:ea typeface="Times New Roman" panose="02020603050405020304" pitchFamily="18" charset="0"/>
                          <a:cs typeface="dcr10" charset="0"/>
                        </a:rPr>
                        <a:t>Eksternalitas Statik</a:t>
                      </a:r>
                      <a:endParaRPr kumimoji="0" lang="en-US" altLang="en-US" sz="15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dcr10"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accent2"/>
                        </a:buClr>
                        <a:buFont typeface="Wingdings" pitchFamily="2" charset="2"/>
                        <a:tabLst>
                          <a:tab pos="457200" algn="l"/>
                        </a:tabLst>
                        <a:defRPr sz="2600">
                          <a:solidFill>
                            <a:schemeClr val="tx1"/>
                          </a:solidFill>
                          <a:latin typeface="Verdana" panose="020B0604030504040204" pitchFamily="34" charset="0"/>
                        </a:defRPr>
                      </a:lvl1pPr>
                      <a:lvl2pPr marL="908050" indent="-436563">
                        <a:spcBef>
                          <a:spcPct val="20000"/>
                        </a:spcBef>
                        <a:buClr>
                          <a:schemeClr val="accent2"/>
                        </a:buClr>
                        <a:buFont typeface="Wingdings" pitchFamily="2" charset="2"/>
                        <a:tabLst>
                          <a:tab pos="457200" algn="l"/>
                        </a:tabLst>
                        <a:defRPr sz="2200">
                          <a:solidFill>
                            <a:schemeClr val="tx1"/>
                          </a:solidFill>
                          <a:latin typeface="Verdana" panose="020B0604030504040204" pitchFamily="34" charset="0"/>
                        </a:defRPr>
                      </a:lvl2pPr>
                      <a:lvl3pPr marL="1304925" indent="-395288">
                        <a:spcBef>
                          <a:spcPct val="20000"/>
                        </a:spcBef>
                        <a:buClr>
                          <a:schemeClr val="accent2"/>
                        </a:buClr>
                        <a:buFont typeface="Wingdings" pitchFamily="2" charset="2"/>
                        <a:tabLst>
                          <a:tab pos="457200" algn="l"/>
                        </a:tabLst>
                        <a:defRPr sz="2100">
                          <a:solidFill>
                            <a:schemeClr val="tx1"/>
                          </a:solidFill>
                          <a:latin typeface="Verdana" panose="020B0604030504040204" pitchFamily="34" charset="0"/>
                        </a:defRPr>
                      </a:lvl3pPr>
                      <a:lvl4pPr marL="1693863" indent="-387350">
                        <a:spcBef>
                          <a:spcPct val="20000"/>
                        </a:spcBef>
                        <a:buClr>
                          <a:schemeClr val="accent2"/>
                        </a:buClr>
                        <a:buFont typeface="Wingdings" pitchFamily="2" charset="2"/>
                        <a:tabLst>
                          <a:tab pos="457200" algn="l"/>
                        </a:tabLst>
                        <a:defRPr>
                          <a:solidFill>
                            <a:schemeClr val="tx1"/>
                          </a:solidFill>
                          <a:latin typeface="Verdana" panose="020B0604030504040204" pitchFamily="34" charset="0"/>
                        </a:defRPr>
                      </a:lvl4pPr>
                      <a:lvl5pPr marL="2093913" indent="-398463">
                        <a:spcBef>
                          <a:spcPct val="25000"/>
                        </a:spcBef>
                        <a:buClr>
                          <a:schemeClr val="accent2"/>
                        </a:buClr>
                        <a:buFont typeface="Wingdings" pitchFamily="2" charset="2"/>
                        <a:tabLst>
                          <a:tab pos="457200" algn="l"/>
                        </a:tabLst>
                        <a:defRPr>
                          <a:solidFill>
                            <a:schemeClr val="tx1"/>
                          </a:solidFill>
                          <a:latin typeface="Verdana" panose="020B0604030504040204" pitchFamily="34" charset="0"/>
                        </a:defRPr>
                      </a:lvl5pPr>
                      <a:lvl6pPr marL="2551113" indent="-398463" fontAlgn="base">
                        <a:spcBef>
                          <a:spcPct val="25000"/>
                        </a:spcBef>
                        <a:spcAft>
                          <a:spcPct val="0"/>
                        </a:spcAft>
                        <a:buClr>
                          <a:schemeClr val="accent2"/>
                        </a:buClr>
                        <a:buFont typeface="Wingdings" pitchFamily="2" charset="2"/>
                        <a:tabLst>
                          <a:tab pos="457200" algn="l"/>
                        </a:tabLst>
                        <a:defRPr>
                          <a:solidFill>
                            <a:schemeClr val="tx1"/>
                          </a:solidFill>
                          <a:latin typeface="Verdana" panose="020B0604030504040204" pitchFamily="34" charset="0"/>
                        </a:defRPr>
                      </a:lvl6pPr>
                      <a:lvl7pPr marL="3008313" indent="-398463" fontAlgn="base">
                        <a:spcBef>
                          <a:spcPct val="25000"/>
                        </a:spcBef>
                        <a:spcAft>
                          <a:spcPct val="0"/>
                        </a:spcAft>
                        <a:buClr>
                          <a:schemeClr val="accent2"/>
                        </a:buClr>
                        <a:buFont typeface="Wingdings" pitchFamily="2" charset="2"/>
                        <a:tabLst>
                          <a:tab pos="457200" algn="l"/>
                        </a:tabLst>
                        <a:defRPr>
                          <a:solidFill>
                            <a:schemeClr val="tx1"/>
                          </a:solidFill>
                          <a:latin typeface="Verdana" panose="020B0604030504040204" pitchFamily="34" charset="0"/>
                        </a:defRPr>
                      </a:lvl7pPr>
                      <a:lvl8pPr marL="3465513" indent="-398463" fontAlgn="base">
                        <a:spcBef>
                          <a:spcPct val="25000"/>
                        </a:spcBef>
                        <a:spcAft>
                          <a:spcPct val="0"/>
                        </a:spcAft>
                        <a:buClr>
                          <a:schemeClr val="accent2"/>
                        </a:buClr>
                        <a:buFont typeface="Wingdings" pitchFamily="2" charset="2"/>
                        <a:tabLst>
                          <a:tab pos="457200" algn="l"/>
                        </a:tabLst>
                        <a:defRPr>
                          <a:solidFill>
                            <a:schemeClr val="tx1"/>
                          </a:solidFill>
                          <a:latin typeface="Verdana" panose="020B0604030504040204" pitchFamily="34" charset="0"/>
                        </a:defRPr>
                      </a:lvl8pPr>
                      <a:lvl9pPr marL="3922713" indent="-398463" fontAlgn="base">
                        <a:spcBef>
                          <a:spcPct val="25000"/>
                        </a:spcBef>
                        <a:spcAft>
                          <a:spcPct val="0"/>
                        </a:spcAft>
                        <a:buClr>
                          <a:schemeClr val="accent2"/>
                        </a:buClr>
                        <a:buFont typeface="Wingdings" pitchFamily="2" charset="2"/>
                        <a:tabLst>
                          <a:tab pos="457200" algn="l"/>
                        </a:tabLst>
                        <a:defRPr>
                          <a:solidFill>
                            <a:schemeClr val="tx1"/>
                          </a:solidFill>
                          <a:latin typeface="Verdana" panose="020B0604030504040204" pitchFamily="34" charset="0"/>
                        </a:defRPr>
                      </a:lvl9p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tab pos="457200" algn="l"/>
                        </a:tabLst>
                      </a:pPr>
                      <a:r>
                        <a:rPr kumimoji="0" lang="en-US" altLang="en-US" sz="1500" b="0" i="0" u="none" strike="noStrike" cap="none" normalizeH="0" baseline="0">
                          <a:ln>
                            <a:noFill/>
                          </a:ln>
                          <a:solidFill>
                            <a:schemeClr val="tx1"/>
                          </a:solidFill>
                          <a:effectLst/>
                          <a:latin typeface="Palatino Linotype" panose="02040502050505030304" pitchFamily="18" charset="0"/>
                          <a:ea typeface="Times New Roman" panose="02020603050405020304" pitchFamily="18" charset="0"/>
                          <a:cs typeface="dcr10" charset="0"/>
                        </a:rPr>
                        <a:t>Aksesibilitas terhadap :</a:t>
                      </a:r>
                      <a:endParaRPr kumimoji="0" lang="en-US" altLang="en-US" sz="15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dcr10" charset="0"/>
                      </a:endParaRPr>
                    </a:p>
                    <a:p>
                      <a:pPr marL="469900" marR="0" lvl="0" indent="-469900" algn="l" defTabSz="914400" rtl="0" eaLnBrk="0" fontAlgn="base" latinLnBrk="0" hangingPunct="0">
                        <a:lnSpc>
                          <a:spcPct val="100000"/>
                        </a:lnSpc>
                        <a:spcBef>
                          <a:spcPct val="0"/>
                        </a:spcBef>
                        <a:spcAft>
                          <a:spcPct val="0"/>
                        </a:spcAft>
                        <a:buClr>
                          <a:schemeClr val="accent2"/>
                        </a:buClr>
                        <a:buSzTx/>
                        <a:buFontTx/>
                        <a:buChar char=""/>
                        <a:tabLst>
                          <a:tab pos="457200" algn="l"/>
                        </a:tabLst>
                      </a:pPr>
                      <a:r>
                        <a:rPr kumimoji="0" lang="en-US" altLang="en-US" sz="1500" b="0" i="0" u="none" strike="noStrike" cap="none" normalizeH="0" baseline="0">
                          <a:ln>
                            <a:noFill/>
                          </a:ln>
                          <a:solidFill>
                            <a:schemeClr val="tx1"/>
                          </a:solidFill>
                          <a:effectLst/>
                          <a:latin typeface="Palatino Linotype" panose="02040502050505030304" pitchFamily="18" charset="0"/>
                          <a:ea typeface="Times New Roman" panose="02020603050405020304" pitchFamily="18" charset="0"/>
                          <a:cs typeface="dcr10" charset="0"/>
                        </a:rPr>
                        <a:t>besarnya pasar tenaga kerja terampil</a:t>
                      </a:r>
                      <a:endParaRPr kumimoji="0" lang="en-US" altLang="en-US" sz="15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dcr10" charset="0"/>
                      </a:endParaRPr>
                    </a:p>
                    <a:p>
                      <a:pPr marL="469900" marR="0" lvl="0" indent="-469900" algn="l" defTabSz="914400" rtl="0" eaLnBrk="0" fontAlgn="base" latinLnBrk="0" hangingPunct="0">
                        <a:lnSpc>
                          <a:spcPct val="100000"/>
                        </a:lnSpc>
                        <a:spcBef>
                          <a:spcPct val="0"/>
                        </a:spcBef>
                        <a:spcAft>
                          <a:spcPct val="0"/>
                        </a:spcAft>
                        <a:buClr>
                          <a:schemeClr val="accent2"/>
                        </a:buClr>
                        <a:buSzTx/>
                        <a:buFontTx/>
                        <a:buChar char=""/>
                        <a:tabLst>
                          <a:tab pos="457200" algn="l"/>
                        </a:tabLst>
                      </a:pPr>
                      <a:r>
                        <a:rPr kumimoji="0" lang="en-US" altLang="en-US" sz="1500" b="0" i="0" u="none" strike="noStrike" cap="none" normalizeH="0" baseline="0">
                          <a:ln>
                            <a:noFill/>
                          </a:ln>
                          <a:solidFill>
                            <a:schemeClr val="tx1"/>
                          </a:solidFill>
                          <a:effectLst/>
                          <a:latin typeface="Palatino Linotype" panose="02040502050505030304" pitchFamily="18" charset="0"/>
                          <a:ea typeface="Times New Roman" panose="02020603050405020304" pitchFamily="18" charset="0"/>
                          <a:cs typeface="dcr10" charset="0"/>
                        </a:rPr>
                        <a:t>besarnya jumlah perusahaan dalam industri yang sama/terkait</a:t>
                      </a:r>
                      <a:endParaRPr kumimoji="0" lang="en-US" altLang="en-US" sz="15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dcr10" charset="0"/>
                      </a:endParaRPr>
                    </a:p>
                    <a:p>
                      <a:pPr marL="469900" marR="0" lvl="0" indent="-469900" algn="l" defTabSz="914400" rtl="0" eaLnBrk="0" fontAlgn="base" latinLnBrk="0" hangingPunct="0">
                        <a:lnSpc>
                          <a:spcPct val="100000"/>
                        </a:lnSpc>
                        <a:spcBef>
                          <a:spcPct val="0"/>
                        </a:spcBef>
                        <a:spcAft>
                          <a:spcPct val="0"/>
                        </a:spcAft>
                        <a:buClr>
                          <a:schemeClr val="accent2"/>
                        </a:buClr>
                        <a:buSzTx/>
                        <a:buFontTx/>
                        <a:buChar char=""/>
                        <a:tabLst>
                          <a:tab pos="457200" algn="l"/>
                        </a:tabLst>
                      </a:pPr>
                      <a:r>
                        <a:rPr kumimoji="0" lang="en-US" altLang="en-US" sz="1500" b="0" i="0" u="none" strike="noStrike" cap="none" normalizeH="0" baseline="0">
                          <a:ln>
                            <a:noFill/>
                          </a:ln>
                          <a:solidFill>
                            <a:schemeClr val="tx1"/>
                          </a:solidFill>
                          <a:effectLst/>
                          <a:latin typeface="Palatino Linotype" panose="02040502050505030304" pitchFamily="18" charset="0"/>
                          <a:ea typeface="Times New Roman" panose="02020603050405020304" pitchFamily="18" charset="0"/>
                          <a:cs typeface="dcr10" charset="0"/>
                        </a:rPr>
                        <a:t>supplier / pemasok yang terspesialisasi</a:t>
                      </a:r>
                      <a:endParaRPr kumimoji="0" lang="en-US" altLang="en-US" sz="15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dcr10"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ct val="20000"/>
                        </a:spcBef>
                        <a:buClr>
                          <a:schemeClr val="accent2"/>
                        </a:buClr>
                        <a:buFont typeface="Wingdings" pitchFamily="2" charset="2"/>
                        <a:tabLst>
                          <a:tab pos="457200" algn="l"/>
                        </a:tabLst>
                        <a:defRPr sz="2600">
                          <a:solidFill>
                            <a:schemeClr val="tx1"/>
                          </a:solidFill>
                          <a:latin typeface="Verdana" panose="020B0604030504040204" pitchFamily="34" charset="0"/>
                        </a:defRPr>
                      </a:lvl1pPr>
                      <a:lvl2pPr marL="908050" indent="-436563">
                        <a:spcBef>
                          <a:spcPct val="20000"/>
                        </a:spcBef>
                        <a:buClr>
                          <a:schemeClr val="accent2"/>
                        </a:buClr>
                        <a:buFont typeface="Wingdings" pitchFamily="2" charset="2"/>
                        <a:tabLst>
                          <a:tab pos="457200" algn="l"/>
                        </a:tabLst>
                        <a:defRPr sz="2200">
                          <a:solidFill>
                            <a:schemeClr val="tx1"/>
                          </a:solidFill>
                          <a:latin typeface="Verdana" panose="020B0604030504040204" pitchFamily="34" charset="0"/>
                        </a:defRPr>
                      </a:lvl2pPr>
                      <a:lvl3pPr marL="1304925" indent="-395288">
                        <a:spcBef>
                          <a:spcPct val="20000"/>
                        </a:spcBef>
                        <a:buClr>
                          <a:schemeClr val="accent2"/>
                        </a:buClr>
                        <a:buFont typeface="Wingdings" pitchFamily="2" charset="2"/>
                        <a:tabLst>
                          <a:tab pos="457200" algn="l"/>
                        </a:tabLst>
                        <a:defRPr sz="2100">
                          <a:solidFill>
                            <a:schemeClr val="tx1"/>
                          </a:solidFill>
                          <a:latin typeface="Verdana" panose="020B0604030504040204" pitchFamily="34" charset="0"/>
                        </a:defRPr>
                      </a:lvl3pPr>
                      <a:lvl4pPr marL="1693863" indent="-387350">
                        <a:spcBef>
                          <a:spcPct val="20000"/>
                        </a:spcBef>
                        <a:buClr>
                          <a:schemeClr val="accent2"/>
                        </a:buClr>
                        <a:buFont typeface="Wingdings" pitchFamily="2" charset="2"/>
                        <a:tabLst>
                          <a:tab pos="457200" algn="l"/>
                        </a:tabLst>
                        <a:defRPr>
                          <a:solidFill>
                            <a:schemeClr val="tx1"/>
                          </a:solidFill>
                          <a:latin typeface="Verdana" panose="020B0604030504040204" pitchFamily="34" charset="0"/>
                        </a:defRPr>
                      </a:lvl4pPr>
                      <a:lvl5pPr marL="2093913" indent="-398463">
                        <a:spcBef>
                          <a:spcPct val="25000"/>
                        </a:spcBef>
                        <a:buClr>
                          <a:schemeClr val="accent2"/>
                        </a:buClr>
                        <a:buFont typeface="Wingdings" pitchFamily="2" charset="2"/>
                        <a:tabLst>
                          <a:tab pos="457200" algn="l"/>
                        </a:tabLst>
                        <a:defRPr>
                          <a:solidFill>
                            <a:schemeClr val="tx1"/>
                          </a:solidFill>
                          <a:latin typeface="Verdana" panose="020B0604030504040204" pitchFamily="34" charset="0"/>
                        </a:defRPr>
                      </a:lvl5pPr>
                      <a:lvl6pPr marL="2551113" indent="-398463" fontAlgn="base">
                        <a:spcBef>
                          <a:spcPct val="25000"/>
                        </a:spcBef>
                        <a:spcAft>
                          <a:spcPct val="0"/>
                        </a:spcAft>
                        <a:buClr>
                          <a:schemeClr val="accent2"/>
                        </a:buClr>
                        <a:buFont typeface="Wingdings" pitchFamily="2" charset="2"/>
                        <a:tabLst>
                          <a:tab pos="457200" algn="l"/>
                        </a:tabLst>
                        <a:defRPr>
                          <a:solidFill>
                            <a:schemeClr val="tx1"/>
                          </a:solidFill>
                          <a:latin typeface="Verdana" panose="020B0604030504040204" pitchFamily="34" charset="0"/>
                        </a:defRPr>
                      </a:lvl6pPr>
                      <a:lvl7pPr marL="3008313" indent="-398463" fontAlgn="base">
                        <a:spcBef>
                          <a:spcPct val="25000"/>
                        </a:spcBef>
                        <a:spcAft>
                          <a:spcPct val="0"/>
                        </a:spcAft>
                        <a:buClr>
                          <a:schemeClr val="accent2"/>
                        </a:buClr>
                        <a:buFont typeface="Wingdings" pitchFamily="2" charset="2"/>
                        <a:tabLst>
                          <a:tab pos="457200" algn="l"/>
                        </a:tabLst>
                        <a:defRPr>
                          <a:solidFill>
                            <a:schemeClr val="tx1"/>
                          </a:solidFill>
                          <a:latin typeface="Verdana" panose="020B0604030504040204" pitchFamily="34" charset="0"/>
                        </a:defRPr>
                      </a:lvl7pPr>
                      <a:lvl8pPr marL="3465513" indent="-398463" fontAlgn="base">
                        <a:spcBef>
                          <a:spcPct val="25000"/>
                        </a:spcBef>
                        <a:spcAft>
                          <a:spcPct val="0"/>
                        </a:spcAft>
                        <a:buClr>
                          <a:schemeClr val="accent2"/>
                        </a:buClr>
                        <a:buFont typeface="Wingdings" pitchFamily="2" charset="2"/>
                        <a:tabLst>
                          <a:tab pos="457200" algn="l"/>
                        </a:tabLst>
                        <a:defRPr>
                          <a:solidFill>
                            <a:schemeClr val="tx1"/>
                          </a:solidFill>
                          <a:latin typeface="Verdana" panose="020B0604030504040204" pitchFamily="34" charset="0"/>
                        </a:defRPr>
                      </a:lvl8pPr>
                      <a:lvl9pPr marL="3922713" indent="-398463" fontAlgn="base">
                        <a:spcBef>
                          <a:spcPct val="25000"/>
                        </a:spcBef>
                        <a:spcAft>
                          <a:spcPct val="0"/>
                        </a:spcAft>
                        <a:buClr>
                          <a:schemeClr val="accent2"/>
                        </a:buClr>
                        <a:buFont typeface="Wingdings" pitchFamily="2" charset="2"/>
                        <a:tabLst>
                          <a:tab pos="457200" algn="l"/>
                        </a:tabLst>
                        <a:defRPr>
                          <a:solidFill>
                            <a:schemeClr val="tx1"/>
                          </a:solidFill>
                          <a:latin typeface="Verdana" panose="020B0604030504040204" pitchFamily="34" charset="0"/>
                        </a:defRPr>
                      </a:lvl9p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tab pos="457200" algn="l"/>
                        </a:tabLst>
                      </a:pPr>
                      <a:r>
                        <a:rPr kumimoji="0" lang="en-US" altLang="en-US" sz="1500" b="0" i="0" u="none" strike="noStrike" cap="none" normalizeH="0" baseline="0" dirty="0" err="1">
                          <a:ln>
                            <a:noFill/>
                          </a:ln>
                          <a:solidFill>
                            <a:schemeClr val="tx1"/>
                          </a:solidFill>
                          <a:effectLst/>
                          <a:latin typeface="Palatino Linotype" panose="02040502050505030304" pitchFamily="18" charset="0"/>
                          <a:ea typeface="Times New Roman" panose="02020603050405020304" pitchFamily="18" charset="0"/>
                          <a:cs typeface="dcr10" charset="0"/>
                        </a:rPr>
                        <a:t>Aksesibilitas</a:t>
                      </a:r>
                      <a:r>
                        <a:rPr kumimoji="0" lang="en-US" altLang="en-US" sz="15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dcr10" charset="0"/>
                        </a:rPr>
                        <a:t> </a:t>
                      </a:r>
                      <a:r>
                        <a:rPr kumimoji="0" lang="en-US" altLang="en-US" sz="1500" b="0" i="0" u="none" strike="noStrike" cap="none" normalizeH="0" baseline="0" dirty="0" err="1">
                          <a:ln>
                            <a:noFill/>
                          </a:ln>
                          <a:solidFill>
                            <a:schemeClr val="tx1"/>
                          </a:solidFill>
                          <a:effectLst/>
                          <a:latin typeface="Palatino Linotype" panose="02040502050505030304" pitchFamily="18" charset="0"/>
                          <a:ea typeface="Times New Roman" panose="02020603050405020304" pitchFamily="18" charset="0"/>
                          <a:cs typeface="dcr10" charset="0"/>
                        </a:rPr>
                        <a:t>terhadap</a:t>
                      </a:r>
                      <a:r>
                        <a:rPr kumimoji="0" lang="en-US" altLang="en-US" sz="15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dcr10" charset="0"/>
                        </a:rPr>
                        <a:t> :</a:t>
                      </a:r>
                      <a:endParaRPr kumimoji="0" lang="en-US" altLang="en-US" sz="15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dcr10" charset="0"/>
                      </a:endParaRPr>
                    </a:p>
                    <a:p>
                      <a:pPr marL="469900" marR="0" lvl="0" indent="-469900" algn="l" defTabSz="914400" rtl="0" eaLnBrk="0" fontAlgn="base" latinLnBrk="0" hangingPunct="0">
                        <a:lnSpc>
                          <a:spcPct val="100000"/>
                        </a:lnSpc>
                        <a:spcBef>
                          <a:spcPct val="0"/>
                        </a:spcBef>
                        <a:spcAft>
                          <a:spcPct val="0"/>
                        </a:spcAft>
                        <a:buClr>
                          <a:schemeClr val="accent2"/>
                        </a:buClr>
                        <a:buSzTx/>
                        <a:buFontTx/>
                        <a:buChar char=""/>
                        <a:tabLst>
                          <a:tab pos="457200" algn="l"/>
                        </a:tabLst>
                      </a:pPr>
                      <a:r>
                        <a:rPr kumimoji="0" lang="en-US" altLang="en-US" sz="15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dcr10" charset="0"/>
                        </a:rPr>
                        <a:t>pasar yang </a:t>
                      </a:r>
                      <a:r>
                        <a:rPr kumimoji="0" lang="en-US" altLang="en-US" sz="1500" b="0" i="0" u="none" strike="noStrike" cap="none" normalizeH="0" baseline="0" dirty="0" err="1">
                          <a:ln>
                            <a:noFill/>
                          </a:ln>
                          <a:solidFill>
                            <a:schemeClr val="tx1"/>
                          </a:solidFill>
                          <a:effectLst/>
                          <a:latin typeface="Palatino Linotype" panose="02040502050505030304" pitchFamily="18" charset="0"/>
                          <a:ea typeface="Times New Roman" panose="02020603050405020304" pitchFamily="18" charset="0"/>
                          <a:cs typeface="dcr10" charset="0"/>
                        </a:rPr>
                        <a:t>besar</a:t>
                      </a:r>
                      <a:r>
                        <a:rPr kumimoji="0" lang="en-US" altLang="en-US" sz="15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dcr10" charset="0"/>
                        </a:rPr>
                        <a:t> dan </a:t>
                      </a:r>
                      <a:r>
                        <a:rPr kumimoji="0" lang="en-US" altLang="en-US" sz="1500" b="0" i="0" u="none" strike="noStrike" cap="none" normalizeH="0" baseline="0" dirty="0" err="1">
                          <a:ln>
                            <a:noFill/>
                          </a:ln>
                          <a:solidFill>
                            <a:schemeClr val="tx1"/>
                          </a:solidFill>
                          <a:effectLst/>
                          <a:latin typeface="Palatino Linotype" panose="02040502050505030304" pitchFamily="18" charset="0"/>
                          <a:ea typeface="Times New Roman" panose="02020603050405020304" pitchFamily="18" charset="0"/>
                          <a:cs typeface="dcr10" charset="0"/>
                        </a:rPr>
                        <a:t>terdiversifikasi</a:t>
                      </a:r>
                      <a:r>
                        <a:rPr kumimoji="0" lang="en-US" altLang="en-US" sz="15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dcr10" charset="0"/>
                        </a:rPr>
                        <a:t> </a:t>
                      </a:r>
                      <a:r>
                        <a:rPr kumimoji="0" lang="en-US" altLang="en-US" sz="1500" b="0" i="0" u="none" strike="noStrike" cap="none" normalizeH="0" baseline="0" dirty="0" err="1">
                          <a:ln>
                            <a:noFill/>
                          </a:ln>
                          <a:solidFill>
                            <a:schemeClr val="tx1"/>
                          </a:solidFill>
                          <a:effectLst/>
                          <a:latin typeface="Palatino Linotype" panose="02040502050505030304" pitchFamily="18" charset="0"/>
                          <a:ea typeface="Times New Roman" panose="02020603050405020304" pitchFamily="18" charset="0"/>
                          <a:cs typeface="dcr10" charset="0"/>
                        </a:rPr>
                        <a:t>untuk</a:t>
                      </a:r>
                      <a:r>
                        <a:rPr kumimoji="0" lang="en-US" altLang="en-US" sz="15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dcr10" charset="0"/>
                        </a:rPr>
                        <a:t> </a:t>
                      </a:r>
                      <a:r>
                        <a:rPr kumimoji="0" lang="en-US" altLang="en-US" sz="1500" b="0" i="0" u="none" strike="noStrike" cap="none" normalizeH="0" baseline="0" dirty="0" err="1">
                          <a:ln>
                            <a:noFill/>
                          </a:ln>
                          <a:solidFill>
                            <a:schemeClr val="tx1"/>
                          </a:solidFill>
                          <a:effectLst/>
                          <a:latin typeface="Palatino Linotype" panose="02040502050505030304" pitchFamily="18" charset="0"/>
                          <a:ea typeface="Times New Roman" panose="02020603050405020304" pitchFamily="18" charset="0"/>
                          <a:cs typeface="dcr10" charset="0"/>
                        </a:rPr>
                        <a:t>barang</a:t>
                      </a:r>
                      <a:r>
                        <a:rPr kumimoji="0" lang="en-US" altLang="en-US" sz="15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dcr10" charset="0"/>
                        </a:rPr>
                        <a:t> </a:t>
                      </a:r>
                      <a:r>
                        <a:rPr kumimoji="0" lang="en-US" altLang="en-US" sz="1500" b="0" i="0" u="none" strike="noStrike" cap="none" normalizeH="0" baseline="0" dirty="0" err="1">
                          <a:ln>
                            <a:noFill/>
                          </a:ln>
                          <a:solidFill>
                            <a:schemeClr val="tx1"/>
                          </a:solidFill>
                          <a:effectLst/>
                          <a:latin typeface="Palatino Linotype" panose="02040502050505030304" pitchFamily="18" charset="0"/>
                          <a:ea typeface="Times New Roman" panose="02020603050405020304" pitchFamily="18" charset="0"/>
                          <a:cs typeface="dcr10" charset="0"/>
                        </a:rPr>
                        <a:t>jadi</a:t>
                      </a:r>
                      <a:r>
                        <a:rPr kumimoji="0" lang="en-US" altLang="en-US" sz="15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dcr10" charset="0"/>
                        </a:rPr>
                        <a:t> (final good)</a:t>
                      </a:r>
                      <a:endParaRPr kumimoji="0" lang="en-US" altLang="en-US" sz="15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dcr10" charset="0"/>
                      </a:endParaRPr>
                    </a:p>
                    <a:p>
                      <a:pPr marL="469900" marR="0" lvl="0" indent="-469900" algn="l" defTabSz="914400" rtl="0" eaLnBrk="0" fontAlgn="base" latinLnBrk="0" hangingPunct="0">
                        <a:lnSpc>
                          <a:spcPct val="100000"/>
                        </a:lnSpc>
                        <a:spcBef>
                          <a:spcPct val="0"/>
                        </a:spcBef>
                        <a:spcAft>
                          <a:spcPct val="0"/>
                        </a:spcAft>
                        <a:buClr>
                          <a:schemeClr val="accent2"/>
                        </a:buClr>
                        <a:buSzTx/>
                        <a:buFontTx/>
                        <a:buChar char=""/>
                        <a:tabLst>
                          <a:tab pos="457200" algn="l"/>
                        </a:tabLst>
                      </a:pPr>
                      <a:r>
                        <a:rPr kumimoji="0" lang="en-US" altLang="en-US" sz="15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dcr10" charset="0"/>
                        </a:rPr>
                        <a:t>pasar yang </a:t>
                      </a:r>
                      <a:r>
                        <a:rPr kumimoji="0" lang="en-US" altLang="en-US" sz="1500" b="0" i="0" u="none" strike="noStrike" cap="none" normalizeH="0" baseline="0" dirty="0" err="1">
                          <a:ln>
                            <a:noFill/>
                          </a:ln>
                          <a:solidFill>
                            <a:schemeClr val="tx1"/>
                          </a:solidFill>
                          <a:effectLst/>
                          <a:latin typeface="Palatino Linotype" panose="02040502050505030304" pitchFamily="18" charset="0"/>
                          <a:ea typeface="Times New Roman" panose="02020603050405020304" pitchFamily="18" charset="0"/>
                          <a:cs typeface="dcr10" charset="0"/>
                        </a:rPr>
                        <a:t>besar</a:t>
                      </a:r>
                      <a:r>
                        <a:rPr kumimoji="0" lang="en-US" altLang="en-US" sz="15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dcr10" charset="0"/>
                        </a:rPr>
                        <a:t> dan </a:t>
                      </a:r>
                      <a:r>
                        <a:rPr kumimoji="0" lang="en-US" altLang="en-US" sz="1500" b="0" i="0" u="none" strike="noStrike" cap="none" normalizeH="0" baseline="0" dirty="0" err="1">
                          <a:ln>
                            <a:noFill/>
                          </a:ln>
                          <a:solidFill>
                            <a:schemeClr val="tx1"/>
                          </a:solidFill>
                          <a:effectLst/>
                          <a:latin typeface="Palatino Linotype" panose="02040502050505030304" pitchFamily="18" charset="0"/>
                          <a:ea typeface="Times New Roman" panose="02020603050405020304" pitchFamily="18" charset="0"/>
                          <a:cs typeface="dcr10" charset="0"/>
                        </a:rPr>
                        <a:t>terdiversifikasi</a:t>
                      </a:r>
                      <a:r>
                        <a:rPr kumimoji="0" lang="en-US" altLang="en-US" sz="15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dcr10" charset="0"/>
                        </a:rPr>
                        <a:t> </a:t>
                      </a:r>
                      <a:r>
                        <a:rPr kumimoji="0" lang="en-US" altLang="en-US" sz="1500" b="0" i="0" u="none" strike="noStrike" cap="none" normalizeH="0" baseline="0" dirty="0" err="1">
                          <a:ln>
                            <a:noFill/>
                          </a:ln>
                          <a:solidFill>
                            <a:schemeClr val="tx1"/>
                          </a:solidFill>
                          <a:effectLst/>
                          <a:latin typeface="Palatino Linotype" panose="02040502050505030304" pitchFamily="18" charset="0"/>
                          <a:ea typeface="Times New Roman" panose="02020603050405020304" pitchFamily="18" charset="0"/>
                          <a:cs typeface="dcr10" charset="0"/>
                        </a:rPr>
                        <a:t>untuk</a:t>
                      </a:r>
                      <a:r>
                        <a:rPr kumimoji="0" lang="en-US" altLang="en-US" sz="15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dcr10" charset="0"/>
                        </a:rPr>
                        <a:t> input</a:t>
                      </a:r>
                      <a:endParaRPr kumimoji="0" lang="en-US" altLang="en-US" sz="15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dcr10" charset="0"/>
                      </a:endParaRPr>
                    </a:p>
                    <a:p>
                      <a:pPr marL="469900" marR="0" lvl="0" indent="-469900" algn="l" defTabSz="914400" rtl="0" eaLnBrk="0" fontAlgn="base" latinLnBrk="0" hangingPunct="0">
                        <a:lnSpc>
                          <a:spcPct val="100000"/>
                        </a:lnSpc>
                        <a:spcBef>
                          <a:spcPct val="0"/>
                        </a:spcBef>
                        <a:spcAft>
                          <a:spcPct val="0"/>
                        </a:spcAft>
                        <a:buClr>
                          <a:schemeClr val="accent2"/>
                        </a:buClr>
                        <a:buSzTx/>
                        <a:buFontTx/>
                        <a:buChar char=""/>
                        <a:tabLst>
                          <a:tab pos="457200" algn="l"/>
                        </a:tabLst>
                      </a:pPr>
                      <a:r>
                        <a:rPr kumimoji="0" lang="en-US" altLang="en-US" sz="15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dcr10" charset="0"/>
                        </a:rPr>
                        <a:t>pasar </a:t>
                      </a:r>
                      <a:r>
                        <a:rPr kumimoji="0" lang="en-US" altLang="en-US" sz="1500" b="0" i="0" u="none" strike="noStrike" cap="none" normalizeH="0" baseline="0" dirty="0" err="1">
                          <a:ln>
                            <a:noFill/>
                          </a:ln>
                          <a:solidFill>
                            <a:schemeClr val="tx1"/>
                          </a:solidFill>
                          <a:effectLst/>
                          <a:latin typeface="Palatino Linotype" panose="02040502050505030304" pitchFamily="18" charset="0"/>
                          <a:ea typeface="Times New Roman" panose="02020603050405020304" pitchFamily="18" charset="0"/>
                          <a:cs typeface="dcr10" charset="0"/>
                        </a:rPr>
                        <a:t>tenaga</a:t>
                      </a:r>
                      <a:r>
                        <a:rPr kumimoji="0" lang="en-US" altLang="en-US" sz="15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dcr10" charset="0"/>
                        </a:rPr>
                        <a:t> </a:t>
                      </a:r>
                      <a:r>
                        <a:rPr kumimoji="0" lang="en-US" altLang="en-US" sz="1500" b="0" i="0" u="none" strike="noStrike" cap="none" normalizeH="0" baseline="0" dirty="0" err="1">
                          <a:ln>
                            <a:noFill/>
                          </a:ln>
                          <a:solidFill>
                            <a:schemeClr val="tx1"/>
                          </a:solidFill>
                          <a:effectLst/>
                          <a:latin typeface="Palatino Linotype" panose="02040502050505030304" pitchFamily="18" charset="0"/>
                          <a:ea typeface="Times New Roman" panose="02020603050405020304" pitchFamily="18" charset="0"/>
                          <a:cs typeface="dcr10" charset="0"/>
                        </a:rPr>
                        <a:t>kerja</a:t>
                      </a:r>
                      <a:r>
                        <a:rPr kumimoji="0" lang="en-US" altLang="en-US" sz="15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dcr10" charset="0"/>
                        </a:rPr>
                        <a:t> yang </a:t>
                      </a:r>
                      <a:r>
                        <a:rPr kumimoji="0" lang="en-US" altLang="en-US" sz="1500" b="0" i="0" u="none" strike="noStrike" cap="none" normalizeH="0" baseline="0" dirty="0" err="1">
                          <a:ln>
                            <a:noFill/>
                          </a:ln>
                          <a:solidFill>
                            <a:schemeClr val="tx1"/>
                          </a:solidFill>
                          <a:effectLst/>
                          <a:latin typeface="Palatino Linotype" panose="02040502050505030304" pitchFamily="18" charset="0"/>
                          <a:ea typeface="Times New Roman" panose="02020603050405020304" pitchFamily="18" charset="0"/>
                          <a:cs typeface="dcr10" charset="0"/>
                        </a:rPr>
                        <a:t>berkualitas</a:t>
                      </a:r>
                      <a:r>
                        <a:rPr kumimoji="0" lang="en-US" altLang="en-US" sz="15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dcr10" charset="0"/>
                        </a:rPr>
                        <a:t> dan </a:t>
                      </a:r>
                      <a:r>
                        <a:rPr kumimoji="0" lang="en-US" altLang="en-US" sz="1500" b="0" i="0" u="none" strike="noStrike" cap="none" normalizeH="0" baseline="0" dirty="0" err="1">
                          <a:ln>
                            <a:noFill/>
                          </a:ln>
                          <a:solidFill>
                            <a:schemeClr val="tx1"/>
                          </a:solidFill>
                          <a:effectLst/>
                          <a:latin typeface="Palatino Linotype" panose="02040502050505030304" pitchFamily="18" charset="0"/>
                          <a:ea typeface="Times New Roman" panose="02020603050405020304" pitchFamily="18" charset="0"/>
                          <a:cs typeface="dcr10" charset="0"/>
                        </a:rPr>
                        <a:t>ter</a:t>
                      </a:r>
                      <a:r>
                        <a:rPr kumimoji="0" lang="en-US" altLang="en-US" sz="15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dcr10" charset="0"/>
                        </a:rPr>
                        <a:t>- </a:t>
                      </a:r>
                      <a:r>
                        <a:rPr kumimoji="0" lang="en-US" altLang="en-US" sz="1500" b="0" i="0" u="none" strike="noStrike" cap="none" normalizeH="0" baseline="0" dirty="0" err="1">
                          <a:ln>
                            <a:noFill/>
                          </a:ln>
                          <a:solidFill>
                            <a:schemeClr val="tx1"/>
                          </a:solidFill>
                          <a:effectLst/>
                          <a:latin typeface="Palatino Linotype" panose="02040502050505030304" pitchFamily="18" charset="0"/>
                          <a:ea typeface="Times New Roman" panose="02020603050405020304" pitchFamily="18" charset="0"/>
                          <a:cs typeface="dcr10" charset="0"/>
                        </a:rPr>
                        <a:t>diversifikasi</a:t>
                      </a:r>
                      <a:endParaRPr kumimoji="0" lang="en-US" altLang="en-US" sz="15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dcr10"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2175">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defRPr>
                      </a:lvl1pPr>
                      <a:lvl2pPr marL="950913" indent="-439738">
                        <a:spcBef>
                          <a:spcPct val="20000"/>
                        </a:spcBef>
                        <a:buClr>
                          <a:schemeClr val="accent2"/>
                        </a:buClr>
                        <a:buFont typeface="Wingdings" pitchFamily="2" charset="2"/>
                        <a:defRPr sz="2200">
                          <a:solidFill>
                            <a:schemeClr val="tx1"/>
                          </a:solidFill>
                          <a:latin typeface="Verdana" panose="020B0604030504040204" pitchFamily="34" charset="0"/>
                        </a:defRPr>
                      </a:lvl2pPr>
                      <a:lvl3pPr marL="1468438" indent="-403225">
                        <a:spcBef>
                          <a:spcPct val="20000"/>
                        </a:spcBef>
                        <a:buClr>
                          <a:schemeClr val="accent2"/>
                        </a:buClr>
                        <a:buFont typeface="Wingdings" pitchFamily="2" charset="2"/>
                        <a:defRPr sz="2100">
                          <a:solidFill>
                            <a:schemeClr val="tx1"/>
                          </a:solidFill>
                          <a:latin typeface="Verdana" panose="020B0604030504040204" pitchFamily="34" charset="0"/>
                        </a:defRPr>
                      </a:lvl3pPr>
                      <a:lvl4pPr marL="1968500" indent="-385763">
                        <a:spcBef>
                          <a:spcPct val="20000"/>
                        </a:spcBef>
                        <a:buClr>
                          <a:schemeClr val="accent2"/>
                        </a:buClr>
                        <a:buFont typeface="Wingdings" pitchFamily="2" charset="2"/>
                        <a:defRPr>
                          <a:solidFill>
                            <a:schemeClr val="tx1"/>
                          </a:solidFill>
                          <a:latin typeface="Verdana" panose="020B0604030504040204" pitchFamily="34" charset="0"/>
                        </a:defRPr>
                      </a:lvl4pPr>
                      <a:lvl5pPr marL="2470150" indent="-387350">
                        <a:spcBef>
                          <a:spcPct val="25000"/>
                        </a:spcBef>
                        <a:buClr>
                          <a:schemeClr val="accent2"/>
                        </a:buClr>
                        <a:buFont typeface="Wingdings" pitchFamily="2" charset="2"/>
                        <a:defRPr>
                          <a:solidFill>
                            <a:schemeClr val="tx1"/>
                          </a:solidFill>
                          <a:latin typeface="Verdana" panose="020B0604030504040204" pitchFamily="34" charset="0"/>
                        </a:defRPr>
                      </a:lvl5pPr>
                      <a:lvl6pPr marL="2927350" indent="-387350"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6pPr>
                      <a:lvl7pPr marL="3384550" indent="-387350"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7pPr>
                      <a:lvl8pPr marL="3841750" indent="-387350"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8pPr>
                      <a:lvl9pPr marL="4298950" indent="-387350"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500" b="1" i="0" u="none" strike="noStrike" cap="none" normalizeH="0" baseline="0">
                          <a:ln>
                            <a:noFill/>
                          </a:ln>
                          <a:solidFill>
                            <a:schemeClr val="tx1"/>
                          </a:solidFill>
                          <a:effectLst/>
                          <a:latin typeface="Palatino Linotype" panose="02040502050505030304" pitchFamily="18" charset="0"/>
                          <a:ea typeface="Times New Roman" panose="02020603050405020304" pitchFamily="18" charset="0"/>
                          <a:cs typeface="dcr10" charset="0"/>
                        </a:rPr>
                        <a:t>Eksternalitas Dinamis</a:t>
                      </a:r>
                      <a:endParaRPr kumimoji="0" lang="en-US" altLang="en-US" sz="1500" b="1"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dcr10"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defRPr>
                      </a:lvl1pPr>
                      <a:lvl2pPr marL="950913" indent="-439738">
                        <a:spcBef>
                          <a:spcPct val="20000"/>
                        </a:spcBef>
                        <a:buClr>
                          <a:schemeClr val="accent2"/>
                        </a:buClr>
                        <a:buFont typeface="Wingdings" pitchFamily="2" charset="2"/>
                        <a:defRPr sz="2200">
                          <a:solidFill>
                            <a:schemeClr val="tx1"/>
                          </a:solidFill>
                          <a:latin typeface="Verdana" panose="020B0604030504040204" pitchFamily="34" charset="0"/>
                        </a:defRPr>
                      </a:lvl2pPr>
                      <a:lvl3pPr marL="1468438" indent="-403225">
                        <a:spcBef>
                          <a:spcPct val="20000"/>
                        </a:spcBef>
                        <a:buClr>
                          <a:schemeClr val="accent2"/>
                        </a:buClr>
                        <a:buFont typeface="Wingdings" pitchFamily="2" charset="2"/>
                        <a:defRPr sz="2100">
                          <a:solidFill>
                            <a:schemeClr val="tx1"/>
                          </a:solidFill>
                          <a:latin typeface="Verdana" panose="020B0604030504040204" pitchFamily="34" charset="0"/>
                        </a:defRPr>
                      </a:lvl3pPr>
                      <a:lvl4pPr marL="1968500" indent="-385763">
                        <a:spcBef>
                          <a:spcPct val="20000"/>
                        </a:spcBef>
                        <a:buClr>
                          <a:schemeClr val="accent2"/>
                        </a:buClr>
                        <a:buFont typeface="Wingdings" pitchFamily="2" charset="2"/>
                        <a:defRPr>
                          <a:solidFill>
                            <a:schemeClr val="tx1"/>
                          </a:solidFill>
                          <a:latin typeface="Verdana" panose="020B0604030504040204" pitchFamily="34" charset="0"/>
                        </a:defRPr>
                      </a:lvl4pPr>
                      <a:lvl5pPr marL="2470150" indent="-387350">
                        <a:spcBef>
                          <a:spcPct val="25000"/>
                        </a:spcBef>
                        <a:buClr>
                          <a:schemeClr val="accent2"/>
                        </a:buClr>
                        <a:buFont typeface="Wingdings" pitchFamily="2" charset="2"/>
                        <a:defRPr>
                          <a:solidFill>
                            <a:schemeClr val="tx1"/>
                          </a:solidFill>
                          <a:latin typeface="Verdana" panose="020B0604030504040204" pitchFamily="34" charset="0"/>
                        </a:defRPr>
                      </a:lvl5pPr>
                      <a:lvl6pPr marL="2927350" indent="-387350"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6pPr>
                      <a:lvl7pPr marL="3384550" indent="-387350"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7pPr>
                      <a:lvl8pPr marL="3841750" indent="-387350"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8pPr>
                      <a:lvl9pPr marL="4298950" indent="-387350"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500" b="0" i="0" u="none" strike="noStrike" cap="none" normalizeH="0" baseline="0">
                          <a:ln>
                            <a:noFill/>
                          </a:ln>
                          <a:solidFill>
                            <a:schemeClr val="tx1"/>
                          </a:solidFill>
                          <a:effectLst/>
                          <a:latin typeface="Palatino Linotype" panose="02040502050505030304" pitchFamily="18" charset="0"/>
                          <a:ea typeface="Times New Roman" panose="02020603050405020304" pitchFamily="18" charset="0"/>
                          <a:cs typeface="dcr10" charset="0"/>
                        </a:rPr>
                        <a:t>Aksesibilitas terhadap transfer pengetahuan yang spesifik</a:t>
                      </a:r>
                      <a:endParaRPr kumimoji="0" lang="en-US" altLang="en-US" sz="15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dcr10"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defRPr>
                      </a:lvl1pPr>
                      <a:lvl2pPr marL="950913" indent="-439738">
                        <a:spcBef>
                          <a:spcPct val="20000"/>
                        </a:spcBef>
                        <a:buClr>
                          <a:schemeClr val="accent2"/>
                        </a:buClr>
                        <a:buFont typeface="Wingdings" pitchFamily="2" charset="2"/>
                        <a:defRPr sz="2200">
                          <a:solidFill>
                            <a:schemeClr val="tx1"/>
                          </a:solidFill>
                          <a:latin typeface="Verdana" panose="020B0604030504040204" pitchFamily="34" charset="0"/>
                        </a:defRPr>
                      </a:lvl2pPr>
                      <a:lvl3pPr marL="1468438" indent="-403225">
                        <a:spcBef>
                          <a:spcPct val="20000"/>
                        </a:spcBef>
                        <a:buClr>
                          <a:schemeClr val="accent2"/>
                        </a:buClr>
                        <a:buFont typeface="Wingdings" pitchFamily="2" charset="2"/>
                        <a:defRPr sz="2100">
                          <a:solidFill>
                            <a:schemeClr val="tx1"/>
                          </a:solidFill>
                          <a:latin typeface="Verdana" panose="020B0604030504040204" pitchFamily="34" charset="0"/>
                        </a:defRPr>
                      </a:lvl3pPr>
                      <a:lvl4pPr marL="1968500" indent="-385763">
                        <a:spcBef>
                          <a:spcPct val="20000"/>
                        </a:spcBef>
                        <a:buClr>
                          <a:schemeClr val="accent2"/>
                        </a:buClr>
                        <a:buFont typeface="Wingdings" pitchFamily="2" charset="2"/>
                        <a:defRPr>
                          <a:solidFill>
                            <a:schemeClr val="tx1"/>
                          </a:solidFill>
                          <a:latin typeface="Verdana" panose="020B0604030504040204" pitchFamily="34" charset="0"/>
                        </a:defRPr>
                      </a:lvl4pPr>
                      <a:lvl5pPr marL="2470150" indent="-387350">
                        <a:spcBef>
                          <a:spcPct val="25000"/>
                        </a:spcBef>
                        <a:buClr>
                          <a:schemeClr val="accent2"/>
                        </a:buClr>
                        <a:buFont typeface="Wingdings" pitchFamily="2" charset="2"/>
                        <a:defRPr>
                          <a:solidFill>
                            <a:schemeClr val="tx1"/>
                          </a:solidFill>
                          <a:latin typeface="Verdana" panose="020B0604030504040204" pitchFamily="34" charset="0"/>
                        </a:defRPr>
                      </a:lvl5pPr>
                      <a:lvl6pPr marL="2927350" indent="-387350"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6pPr>
                      <a:lvl7pPr marL="3384550" indent="-387350"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7pPr>
                      <a:lvl8pPr marL="3841750" indent="-387350"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8pPr>
                      <a:lvl9pPr marL="4298950" indent="-387350" fontAlgn="base">
                        <a:spcBef>
                          <a:spcPct val="25000"/>
                        </a:spcBef>
                        <a:spcAft>
                          <a:spcPct val="0"/>
                        </a:spcAft>
                        <a:buClr>
                          <a:schemeClr val="accent2"/>
                        </a:buClr>
                        <a:buFont typeface="Wingdings" pitchFamily="2" charset="2"/>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500" b="0" i="0" u="none" strike="noStrike" cap="none" normalizeH="0" baseline="0" dirty="0" err="1">
                          <a:ln>
                            <a:noFill/>
                          </a:ln>
                          <a:solidFill>
                            <a:schemeClr val="tx1"/>
                          </a:solidFill>
                          <a:effectLst/>
                          <a:latin typeface="Palatino Linotype" panose="02040502050505030304" pitchFamily="18" charset="0"/>
                          <a:ea typeface="Times New Roman" panose="02020603050405020304" pitchFamily="18" charset="0"/>
                          <a:cs typeface="dcr10" charset="0"/>
                        </a:rPr>
                        <a:t>Aksesibilitas</a:t>
                      </a:r>
                      <a:r>
                        <a:rPr kumimoji="0" lang="en-US" altLang="en-US" sz="15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dcr10" charset="0"/>
                        </a:rPr>
                        <a:t> </a:t>
                      </a:r>
                      <a:r>
                        <a:rPr kumimoji="0" lang="en-US" altLang="en-US" sz="1500" b="0" i="0" u="none" strike="noStrike" cap="none" normalizeH="0" baseline="0" dirty="0" err="1">
                          <a:ln>
                            <a:noFill/>
                          </a:ln>
                          <a:solidFill>
                            <a:schemeClr val="tx1"/>
                          </a:solidFill>
                          <a:effectLst/>
                          <a:latin typeface="Palatino Linotype" panose="02040502050505030304" pitchFamily="18" charset="0"/>
                          <a:ea typeface="Times New Roman" panose="02020603050405020304" pitchFamily="18" charset="0"/>
                          <a:cs typeface="dcr10" charset="0"/>
                        </a:rPr>
                        <a:t>terhadap</a:t>
                      </a:r>
                      <a:r>
                        <a:rPr kumimoji="0" lang="en-US" altLang="en-US" sz="15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dcr10" charset="0"/>
                        </a:rPr>
                        <a:t> transfer </a:t>
                      </a:r>
                      <a:r>
                        <a:rPr kumimoji="0" lang="en-US" altLang="en-US" sz="1500" b="0" i="0" u="none" strike="noStrike" cap="none" normalizeH="0" baseline="0" dirty="0" err="1">
                          <a:ln>
                            <a:noFill/>
                          </a:ln>
                          <a:solidFill>
                            <a:schemeClr val="tx1"/>
                          </a:solidFill>
                          <a:effectLst/>
                          <a:latin typeface="Palatino Linotype" panose="02040502050505030304" pitchFamily="18" charset="0"/>
                          <a:ea typeface="Times New Roman" panose="02020603050405020304" pitchFamily="18" charset="0"/>
                          <a:cs typeface="dcr10" charset="0"/>
                        </a:rPr>
                        <a:t>pengetahuan</a:t>
                      </a:r>
                      <a:r>
                        <a:rPr kumimoji="0" lang="en-US" altLang="en-US" sz="15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dcr10" charset="0"/>
                        </a:rPr>
                        <a:t> yang </a:t>
                      </a:r>
                      <a:r>
                        <a:rPr kumimoji="0" lang="en-US" altLang="en-US" sz="1500" b="0" i="0" u="none" strike="noStrike" cap="none" normalizeH="0" baseline="0" dirty="0" err="1">
                          <a:ln>
                            <a:noFill/>
                          </a:ln>
                          <a:solidFill>
                            <a:schemeClr val="tx1"/>
                          </a:solidFill>
                          <a:effectLst/>
                          <a:latin typeface="Palatino Linotype" panose="02040502050505030304" pitchFamily="18" charset="0"/>
                          <a:ea typeface="Times New Roman" panose="02020603050405020304" pitchFamily="18" charset="0"/>
                          <a:cs typeface="dcr10" charset="0"/>
                        </a:rPr>
                        <a:t>bermacam-macam</a:t>
                      </a:r>
                      <a:endParaRPr kumimoji="0" lang="en-US" altLang="en-US" sz="15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dcr10"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7907" name="Slide Number Placeholder 5">
            <a:extLst>
              <a:ext uri="{FF2B5EF4-FFF2-40B4-BE49-F238E27FC236}">
                <a16:creationId xmlns:a16="http://schemas.microsoft.com/office/drawing/2014/main" id="{CF78D515-85C5-B335-19A9-78458B86200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96F84CF-662B-4C44-87EF-787177FB694A}" type="slidenum">
              <a:rPr lang="en-US" altLang="en-US" smtClean="0">
                <a:solidFill>
                  <a:srgbClr val="898989"/>
                </a:solidFill>
              </a:rPr>
              <a:pPr/>
              <a:t>29</a:t>
            </a:fld>
            <a:endParaRPr lang="en-US" altLang="en-US">
              <a:solidFill>
                <a:srgbClr val="898989"/>
              </a:solidFill>
            </a:endParaRPr>
          </a:p>
        </p:txBody>
      </p:sp>
      <p:sp>
        <p:nvSpPr>
          <p:cNvPr id="37908" name="Rectangle 63">
            <a:extLst>
              <a:ext uri="{FF2B5EF4-FFF2-40B4-BE49-F238E27FC236}">
                <a16:creationId xmlns:a16="http://schemas.microsoft.com/office/drawing/2014/main" id="{9E64D5B5-61DA-AB43-2E13-86D6AA55850A}"/>
              </a:ext>
            </a:extLst>
          </p:cNvPr>
          <p:cNvSpPr>
            <a:spLocks noChangeArrowheads="1"/>
          </p:cNvSpPr>
          <p:nvPr/>
        </p:nvSpPr>
        <p:spPr bwMode="auto">
          <a:xfrm>
            <a:off x="931863" y="457200"/>
            <a:ext cx="7450137"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3400" b="1">
                <a:solidFill>
                  <a:schemeClr val="tx2"/>
                </a:solidFill>
              </a:rPr>
              <a:t>Model Pertumbuhan Endogen Regional</a:t>
            </a:r>
          </a:p>
        </p:txBody>
      </p:sp>
      <p:sp>
        <p:nvSpPr>
          <p:cNvPr id="37909" name="Text Box 67">
            <a:extLst>
              <a:ext uri="{FF2B5EF4-FFF2-40B4-BE49-F238E27FC236}">
                <a16:creationId xmlns:a16="http://schemas.microsoft.com/office/drawing/2014/main" id="{EA50580D-94A6-A6B6-6863-93F0B72958C3}"/>
              </a:ext>
            </a:extLst>
          </p:cNvPr>
          <p:cNvSpPr txBox="1">
            <a:spLocks noChangeArrowheads="1"/>
          </p:cNvSpPr>
          <p:nvPr/>
        </p:nvSpPr>
        <p:spPr bwMode="auto">
          <a:xfrm>
            <a:off x="1066800" y="57912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Arial" panose="020B0604020202020204" pitchFamily="34" charset="0"/>
              </a:rPr>
              <a:t>Eksternalitas Statis dan Dinamis Untuk setiap Jenis Aglomerasi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3D32A3D2-73E5-554B-480B-F587ACF2EFBF}"/>
              </a:ext>
            </a:extLst>
          </p:cNvPr>
          <p:cNvSpPr>
            <a:spLocks noGrp="1" noChangeArrowheads="1"/>
          </p:cNvSpPr>
          <p:nvPr>
            <p:ph type="title"/>
          </p:nvPr>
        </p:nvSpPr>
        <p:spPr>
          <a:xfrm>
            <a:off x="1019175" y="417513"/>
            <a:ext cx="6959600" cy="969962"/>
          </a:xfrm>
        </p:spPr>
        <p:txBody>
          <a:bodyPr/>
          <a:lstStyle/>
          <a:p>
            <a:pPr eaLnBrk="1" hangingPunct="1"/>
            <a:r>
              <a:rPr lang="sv-SE" altLang="en-US" sz="3000"/>
              <a:t>TEORI PERTUMBUHAN NEOKLASIK</a:t>
            </a:r>
            <a:endParaRPr lang="en-US" altLang="en-US" sz="3000"/>
          </a:p>
        </p:txBody>
      </p:sp>
      <p:sp>
        <p:nvSpPr>
          <p:cNvPr id="17410" name="Rectangle 3">
            <a:extLst>
              <a:ext uri="{FF2B5EF4-FFF2-40B4-BE49-F238E27FC236}">
                <a16:creationId xmlns:a16="http://schemas.microsoft.com/office/drawing/2014/main" id="{230CF552-8A53-F41C-A1D7-477835A70E84}"/>
              </a:ext>
            </a:extLst>
          </p:cNvPr>
          <p:cNvSpPr>
            <a:spLocks noGrp="1" noChangeArrowheads="1"/>
          </p:cNvSpPr>
          <p:nvPr>
            <p:ph idx="1"/>
          </p:nvPr>
        </p:nvSpPr>
        <p:spPr>
          <a:xfrm>
            <a:off x="611188" y="2106613"/>
            <a:ext cx="8229600" cy="3770312"/>
          </a:xfrm>
        </p:spPr>
        <p:txBody>
          <a:bodyPr/>
          <a:lstStyle/>
          <a:p>
            <a:pPr eaLnBrk="1" hangingPunct="1"/>
            <a:r>
              <a:rPr lang="fr-FR" altLang="en-US"/>
              <a:t>Teori pertumbuhan Neoklasik menekankan pada pentingnya modal, tenaga kerja dan faktor produksi lainnya dalam menciptakan tambahan output atau pendapatan. </a:t>
            </a:r>
          </a:p>
          <a:p>
            <a:pPr eaLnBrk="1" hangingPunct="1"/>
            <a:r>
              <a:rPr lang="fr-FR" altLang="en-US"/>
              <a:t>Teori ini dibangun berdasarkan fungsi produksi agregate, yang didefinisikan sebagai jumlah produksi barang dan jasa  maksimum yang bisa dihasilkan oleh perekonomian, dengan menggunakan berbagai kombinasi penggunaan input modal dan tenaga kerja – serta input lainnya – dengan teknologi tertinggi yang mampu di kuasai. </a:t>
            </a:r>
            <a:endParaRPr lang="sv-SE" altLang="en-US"/>
          </a:p>
        </p:txBody>
      </p:sp>
      <p:sp>
        <p:nvSpPr>
          <p:cNvPr id="17411" name="Slide Number Placeholder 5">
            <a:extLst>
              <a:ext uri="{FF2B5EF4-FFF2-40B4-BE49-F238E27FC236}">
                <a16:creationId xmlns:a16="http://schemas.microsoft.com/office/drawing/2014/main" id="{05D756ED-F848-835E-6011-BCBA452BC7D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F979636-9448-F246-8ECA-FEC5B891F782}" type="slidenum">
              <a:rPr lang="en-US" altLang="en-US" smtClean="0">
                <a:solidFill>
                  <a:srgbClr val="898989"/>
                </a:solidFill>
              </a:rPr>
              <a:pPr/>
              <a:t>3</a:t>
            </a:fld>
            <a:endParaRPr lang="en-US" altLang="en-US">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a:extLst>
              <a:ext uri="{FF2B5EF4-FFF2-40B4-BE49-F238E27FC236}">
                <a16:creationId xmlns:a16="http://schemas.microsoft.com/office/drawing/2014/main" id="{36E7474B-A327-3324-EC90-EEB224FC24D0}"/>
              </a:ext>
            </a:extLst>
          </p:cNvPr>
          <p:cNvSpPr>
            <a:spLocks noGrp="1" noChangeArrowheads="1"/>
          </p:cNvSpPr>
          <p:nvPr>
            <p:ph idx="1"/>
          </p:nvPr>
        </p:nvSpPr>
        <p:spPr>
          <a:xfrm>
            <a:off x="714375" y="2111375"/>
            <a:ext cx="7778750" cy="3879850"/>
          </a:xfrm>
        </p:spPr>
        <p:txBody>
          <a:bodyPr/>
          <a:lstStyle/>
          <a:p>
            <a:pPr marL="0" indent="0" eaLnBrk="1" hangingPunct="1">
              <a:buFont typeface="Wingdings" pitchFamily="2" charset="2"/>
              <a:buNone/>
            </a:pPr>
            <a:r>
              <a:rPr lang="en-US" altLang="en-US" dirty="0" err="1"/>
              <a:t>Menurut</a:t>
            </a:r>
            <a:r>
              <a:rPr lang="en-US" altLang="en-US" dirty="0"/>
              <a:t> Marshall (1920), </a:t>
            </a:r>
            <a:r>
              <a:rPr lang="en-US" altLang="en-US" dirty="0" err="1"/>
              <a:t>beberapa</a:t>
            </a:r>
            <a:r>
              <a:rPr lang="en-US" altLang="en-US" dirty="0"/>
              <a:t> </a:t>
            </a:r>
            <a:r>
              <a:rPr lang="en-US" altLang="en-US" dirty="0" err="1"/>
              <a:t>penyebab</a:t>
            </a:r>
            <a:r>
              <a:rPr lang="en-US" altLang="en-US" dirty="0"/>
              <a:t> </a:t>
            </a:r>
            <a:r>
              <a:rPr lang="en-US" altLang="en-US" dirty="0" err="1"/>
              <a:t>dari</a:t>
            </a:r>
            <a:r>
              <a:rPr lang="en-US" altLang="en-US" dirty="0"/>
              <a:t> </a:t>
            </a:r>
            <a:r>
              <a:rPr lang="en-US" altLang="en-US" dirty="0" err="1"/>
              <a:t>timbulnya</a:t>
            </a:r>
            <a:r>
              <a:rPr lang="en-US" altLang="en-US" dirty="0"/>
              <a:t> agglomeration economies :</a:t>
            </a:r>
          </a:p>
          <a:p>
            <a:pPr marL="0" indent="0" eaLnBrk="1" hangingPunct="1"/>
            <a:r>
              <a:rPr lang="en-US" altLang="en-US" dirty="0"/>
              <a:t>Natural Advantage</a:t>
            </a:r>
          </a:p>
          <a:p>
            <a:pPr marL="0" indent="0" eaLnBrk="1" hangingPunct="1"/>
            <a:r>
              <a:rPr lang="en-US" altLang="en-US" dirty="0"/>
              <a:t>Input Sharing</a:t>
            </a:r>
          </a:p>
          <a:p>
            <a:pPr marL="0" indent="0" eaLnBrk="1" hangingPunct="1"/>
            <a:r>
              <a:rPr lang="en-US" altLang="en-US" dirty="0"/>
              <a:t>Knowledge Spillover </a:t>
            </a:r>
          </a:p>
          <a:p>
            <a:pPr marL="0" indent="0" eaLnBrk="1" hangingPunct="1"/>
            <a:r>
              <a:rPr lang="en-US" altLang="en-US" dirty="0" err="1"/>
              <a:t>Labour</a:t>
            </a:r>
            <a:r>
              <a:rPr lang="en-US" altLang="en-US" dirty="0"/>
              <a:t> Market Pooling </a:t>
            </a:r>
          </a:p>
          <a:p>
            <a:pPr marL="0" indent="0" eaLnBrk="1" hangingPunct="1"/>
            <a:r>
              <a:rPr lang="en-US" altLang="en-US" dirty="0"/>
              <a:t>Home Market Effect </a:t>
            </a:r>
          </a:p>
          <a:p>
            <a:pPr marL="0" indent="0" eaLnBrk="1" hangingPunct="1"/>
            <a:r>
              <a:rPr lang="en-US" altLang="en-US" dirty="0"/>
              <a:t>Consumption Opportunities </a:t>
            </a:r>
          </a:p>
          <a:p>
            <a:pPr marL="0" indent="0" eaLnBrk="1" hangingPunct="1"/>
            <a:r>
              <a:rPr lang="en-US" altLang="en-US" dirty="0"/>
              <a:t>Rent Seeking </a:t>
            </a:r>
          </a:p>
        </p:txBody>
      </p:sp>
      <p:sp>
        <p:nvSpPr>
          <p:cNvPr id="38914" name="Slide Number Placeholder 5">
            <a:extLst>
              <a:ext uri="{FF2B5EF4-FFF2-40B4-BE49-F238E27FC236}">
                <a16:creationId xmlns:a16="http://schemas.microsoft.com/office/drawing/2014/main" id="{ECC35AC5-964D-3AD1-899E-792B6290F41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4EDE69E-59E0-6F41-A964-59981BB76F33}" type="slidenum">
              <a:rPr lang="en-US" altLang="en-US" smtClean="0">
                <a:solidFill>
                  <a:srgbClr val="898989"/>
                </a:solidFill>
              </a:rPr>
              <a:pPr/>
              <a:t>30</a:t>
            </a:fld>
            <a:endParaRPr lang="en-US" altLang="en-US">
              <a:solidFill>
                <a:srgbClr val="898989"/>
              </a:solidFill>
            </a:endParaRPr>
          </a:p>
        </p:txBody>
      </p:sp>
      <p:sp>
        <p:nvSpPr>
          <p:cNvPr id="38915" name="Rectangle 4">
            <a:extLst>
              <a:ext uri="{FF2B5EF4-FFF2-40B4-BE49-F238E27FC236}">
                <a16:creationId xmlns:a16="http://schemas.microsoft.com/office/drawing/2014/main" id="{E5304C37-D20E-0037-CE67-D828DB528E38}"/>
              </a:ext>
            </a:extLst>
          </p:cNvPr>
          <p:cNvSpPr>
            <a:spLocks noChangeArrowheads="1"/>
          </p:cNvSpPr>
          <p:nvPr/>
        </p:nvSpPr>
        <p:spPr bwMode="auto">
          <a:xfrm>
            <a:off x="931863" y="457200"/>
            <a:ext cx="7373937"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3400" b="1" dirty="0">
                <a:solidFill>
                  <a:schemeClr val="tx2"/>
                </a:solidFill>
              </a:rPr>
              <a:t>Model </a:t>
            </a:r>
            <a:r>
              <a:rPr lang="en-US" altLang="en-US" sz="3400" b="1" dirty="0" err="1">
                <a:solidFill>
                  <a:schemeClr val="tx2"/>
                </a:solidFill>
              </a:rPr>
              <a:t>Pertumbuhan</a:t>
            </a:r>
            <a:r>
              <a:rPr lang="en-US" altLang="en-US" sz="3400" b="1" dirty="0">
                <a:solidFill>
                  <a:schemeClr val="tx2"/>
                </a:solidFill>
              </a:rPr>
              <a:t> Endogen Regional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17A53-EAA7-ED8A-AD59-7470565E82CD}"/>
              </a:ext>
            </a:extLst>
          </p:cNvPr>
          <p:cNvSpPr>
            <a:spLocks noGrp="1"/>
          </p:cNvSpPr>
          <p:nvPr>
            <p:ph type="title"/>
          </p:nvPr>
        </p:nvSpPr>
        <p:spPr/>
        <p:txBody>
          <a:bodyPr/>
          <a:lstStyle/>
          <a:p>
            <a:r>
              <a:rPr lang="en-US" altLang="en-US" sz="3200" b="1" dirty="0">
                <a:solidFill>
                  <a:schemeClr val="tx2"/>
                </a:solidFill>
              </a:rPr>
              <a:t>Model </a:t>
            </a:r>
            <a:r>
              <a:rPr lang="en-US" altLang="en-US" sz="3200" b="1" dirty="0" err="1">
                <a:solidFill>
                  <a:schemeClr val="tx2"/>
                </a:solidFill>
              </a:rPr>
              <a:t>Pertumbuhan</a:t>
            </a:r>
            <a:r>
              <a:rPr lang="en-US" altLang="en-US" sz="3200" b="1" dirty="0">
                <a:solidFill>
                  <a:schemeClr val="tx2"/>
                </a:solidFill>
              </a:rPr>
              <a:t> Endogen Kota</a:t>
            </a:r>
            <a:br>
              <a:rPr lang="en-US" altLang="en-US" sz="3200" b="1" dirty="0">
                <a:solidFill>
                  <a:schemeClr val="tx2"/>
                </a:solidFill>
              </a:rPr>
            </a:br>
            <a:endParaRPr lang="en-US" dirty="0"/>
          </a:p>
        </p:txBody>
      </p:sp>
      <p:sp>
        <p:nvSpPr>
          <p:cNvPr id="3" name="Content Placeholder 2">
            <a:extLst>
              <a:ext uri="{FF2B5EF4-FFF2-40B4-BE49-F238E27FC236}">
                <a16:creationId xmlns:a16="http://schemas.microsoft.com/office/drawing/2014/main" id="{4F028D74-D38C-6DBD-0326-F963289EEE30}"/>
              </a:ext>
            </a:extLst>
          </p:cNvPr>
          <p:cNvSpPr>
            <a:spLocks noGrp="1"/>
          </p:cNvSpPr>
          <p:nvPr>
            <p:ph idx="1"/>
          </p:nvPr>
        </p:nvSpPr>
        <p:spPr>
          <a:xfrm>
            <a:off x="628650" y="1447799"/>
            <a:ext cx="7886700" cy="5045075"/>
          </a:xfrm>
        </p:spPr>
        <p:txBody>
          <a:bodyPr/>
          <a:lstStyle/>
          <a:p>
            <a:r>
              <a:rPr lang="en-US" altLang="en-US" dirty="0" err="1"/>
              <a:t>Menurut</a:t>
            </a:r>
            <a:r>
              <a:rPr lang="en-US" altLang="en-US" dirty="0"/>
              <a:t> </a:t>
            </a:r>
            <a:r>
              <a:rPr lang="en-US" altLang="en-US" dirty="0" err="1"/>
              <a:t>Duranton</a:t>
            </a:r>
            <a:r>
              <a:rPr lang="en-US" altLang="en-US" dirty="0"/>
              <a:t> &amp; </a:t>
            </a:r>
            <a:r>
              <a:rPr lang="en-US" altLang="en-US" dirty="0" err="1"/>
              <a:t>Puga</a:t>
            </a:r>
            <a:r>
              <a:rPr lang="en-US" altLang="en-US" dirty="0"/>
              <a:t> (2004), </a:t>
            </a:r>
            <a:r>
              <a:rPr lang="en-US" altLang="en-US" dirty="0" err="1"/>
              <a:t>ada</a:t>
            </a:r>
            <a:r>
              <a:rPr lang="en-US" altLang="en-US" dirty="0"/>
              <a:t> 3 </a:t>
            </a:r>
            <a:r>
              <a:rPr lang="en-US" altLang="en-US" dirty="0" err="1"/>
              <a:t>penyebab</a:t>
            </a:r>
            <a:r>
              <a:rPr lang="en-US" altLang="en-US" dirty="0"/>
              <a:t> </a:t>
            </a:r>
            <a:r>
              <a:rPr lang="en-US" altLang="en-US" dirty="0" err="1"/>
              <a:t>dari</a:t>
            </a:r>
            <a:r>
              <a:rPr lang="en-US" altLang="en-US" dirty="0"/>
              <a:t> </a:t>
            </a:r>
            <a:r>
              <a:rPr lang="en-US" altLang="en-US" dirty="0" err="1"/>
              <a:t>timbulnya</a:t>
            </a:r>
            <a:r>
              <a:rPr lang="en-US" altLang="en-US" dirty="0"/>
              <a:t> agglomeration economies di wilayah </a:t>
            </a:r>
            <a:r>
              <a:rPr lang="en-US" altLang="en-US" dirty="0" err="1"/>
              <a:t>perkotaan</a:t>
            </a:r>
            <a:r>
              <a:rPr lang="en-US" altLang="en-US" dirty="0"/>
              <a:t>:</a:t>
            </a:r>
          </a:p>
          <a:p>
            <a:pPr marL="457200" indent="-457200">
              <a:buFont typeface="+mj-lt"/>
              <a:buAutoNum type="arabicParenR"/>
            </a:pPr>
            <a:r>
              <a:rPr lang="en-US" dirty="0"/>
              <a:t>Sharing</a:t>
            </a:r>
          </a:p>
          <a:p>
            <a:pPr lvl="1"/>
            <a:r>
              <a:rPr lang="en-US" dirty="0"/>
              <a:t>sharing indivisible goods and facilities </a:t>
            </a:r>
            <a:r>
              <a:rPr lang="en-US" dirty="0">
                <a:sym typeface="Wingdings" pitchFamily="2" charset="2"/>
              </a:rPr>
              <a:t> </a:t>
            </a:r>
            <a:r>
              <a:rPr lang="en-ID" sz="1800" dirty="0">
                <a:effectLst/>
                <a:latin typeface="Times" pitchFamily="2" charset="0"/>
              </a:rPr>
              <a:t>can be shared by many users </a:t>
            </a:r>
            <a:endParaRPr lang="en-US" dirty="0"/>
          </a:p>
          <a:p>
            <a:pPr lvl="1"/>
            <a:r>
              <a:rPr lang="en-US" dirty="0"/>
              <a:t>sharing the gains from the wider variety of input suppliers </a:t>
            </a:r>
            <a:r>
              <a:rPr lang="en-US" dirty="0">
                <a:sym typeface="Wingdings" pitchFamily="2" charset="2"/>
              </a:rPr>
              <a:t> Love of variety theory   </a:t>
            </a:r>
            <a:r>
              <a:rPr lang="en-US" dirty="0"/>
              <a:t>larger final-goods industry</a:t>
            </a:r>
          </a:p>
          <a:p>
            <a:pPr lvl="1"/>
            <a:r>
              <a:rPr lang="en-US" dirty="0"/>
              <a:t>sharing the gains from the narrower specialization </a:t>
            </a:r>
            <a:r>
              <a:rPr lang="en-US" dirty="0">
                <a:sym typeface="Wingdings" pitchFamily="2" charset="2"/>
              </a:rPr>
              <a:t> </a:t>
            </a:r>
            <a:r>
              <a:rPr lang="en-US" dirty="0"/>
              <a:t>larger production</a:t>
            </a:r>
          </a:p>
          <a:p>
            <a:pPr lvl="1"/>
            <a:r>
              <a:rPr lang="en-US" dirty="0"/>
              <a:t>sharing risks</a:t>
            </a:r>
          </a:p>
          <a:p>
            <a:pPr marL="457200" indent="-457200">
              <a:buFont typeface="+mj-lt"/>
              <a:buAutoNum type="arabicParenR"/>
            </a:pPr>
            <a:r>
              <a:rPr lang="en-US" dirty="0"/>
              <a:t>Matching </a:t>
            </a:r>
            <a:endParaRPr lang="en-US" dirty="0">
              <a:sym typeface="Wingdings" pitchFamily="2" charset="2"/>
            </a:endParaRPr>
          </a:p>
          <a:p>
            <a:pPr lvl="1"/>
            <a:r>
              <a:rPr lang="en-US" dirty="0"/>
              <a:t>Quality of matches </a:t>
            </a:r>
            <a:r>
              <a:rPr lang="en-US" dirty="0">
                <a:sym typeface="Wingdings" pitchFamily="2" charset="2"/>
              </a:rPr>
              <a:t> </a:t>
            </a:r>
            <a:r>
              <a:rPr lang="en-ID" sz="1800" i="1" dirty="0">
                <a:effectLst/>
                <a:latin typeface="Times" pitchFamily="2" charset="0"/>
              </a:rPr>
              <a:t>From firm-level to aggregate increasing returns and from output to income per worker </a:t>
            </a:r>
            <a:endParaRPr lang="en-US" dirty="0"/>
          </a:p>
          <a:p>
            <a:pPr lvl="1"/>
            <a:r>
              <a:rPr lang="en-ID" sz="1800" i="1" dirty="0">
                <a:effectLst/>
                <a:latin typeface="Times" pitchFamily="2" charset="0"/>
              </a:rPr>
              <a:t>Improving the chances </a:t>
            </a:r>
            <a:r>
              <a:rPr lang="en-ID" sz="1800" i="1" dirty="0" err="1">
                <a:effectLst/>
                <a:latin typeface="Times" pitchFamily="2" charset="0"/>
              </a:rPr>
              <a:t>ofmatching</a:t>
            </a:r>
            <a:r>
              <a:rPr lang="en-ID" sz="1800" i="1" dirty="0">
                <a:effectLst/>
                <a:latin typeface="Times" pitchFamily="2" charset="0"/>
              </a:rPr>
              <a:t> </a:t>
            </a:r>
            <a:r>
              <a:rPr lang="en-ID" i="1" dirty="0">
                <a:latin typeface="Times" pitchFamily="2" charset="0"/>
                <a:sym typeface="Wingdings" pitchFamily="2" charset="2"/>
              </a:rPr>
              <a:t></a:t>
            </a:r>
            <a:r>
              <a:rPr lang="en-ID" i="1" dirty="0">
                <a:latin typeface="Times" pitchFamily="2" charset="0"/>
              </a:rPr>
              <a:t> </a:t>
            </a:r>
            <a:r>
              <a:rPr lang="en-US" dirty="0"/>
              <a:t>Alleviates hold-up problems</a:t>
            </a:r>
          </a:p>
          <a:p>
            <a:pPr marL="457200" indent="-457200">
              <a:buFont typeface="+mj-lt"/>
              <a:buAutoNum type="arabicParenR"/>
            </a:pPr>
            <a:r>
              <a:rPr lang="en-US" dirty="0"/>
              <a:t>Learning</a:t>
            </a:r>
          </a:p>
          <a:p>
            <a:pPr lvl="1"/>
            <a:r>
              <a:rPr lang="en-US" dirty="0"/>
              <a:t>Generation of Learning</a:t>
            </a:r>
          </a:p>
          <a:p>
            <a:pPr lvl="1"/>
            <a:r>
              <a:rPr lang="en-US" dirty="0"/>
              <a:t>Diffusion of Learning</a:t>
            </a:r>
          </a:p>
          <a:p>
            <a:pPr lvl="1"/>
            <a:r>
              <a:rPr lang="en-US" dirty="0"/>
              <a:t>Accumulation of knowledge.</a:t>
            </a:r>
          </a:p>
        </p:txBody>
      </p:sp>
      <p:sp>
        <p:nvSpPr>
          <p:cNvPr id="4" name="Slide Number Placeholder 3">
            <a:extLst>
              <a:ext uri="{FF2B5EF4-FFF2-40B4-BE49-F238E27FC236}">
                <a16:creationId xmlns:a16="http://schemas.microsoft.com/office/drawing/2014/main" id="{9CCC3D28-AAB0-8236-9C8F-358F77AC7418}"/>
              </a:ext>
            </a:extLst>
          </p:cNvPr>
          <p:cNvSpPr>
            <a:spLocks noGrp="1"/>
          </p:cNvSpPr>
          <p:nvPr>
            <p:ph type="sldNum" sz="quarter" idx="12"/>
          </p:nvPr>
        </p:nvSpPr>
        <p:spPr/>
        <p:txBody>
          <a:bodyPr/>
          <a:lstStyle/>
          <a:p>
            <a:pPr>
              <a:defRPr/>
            </a:pPr>
            <a:fld id="{CBCFA157-F587-8046-830C-4CB9750678E0}" type="slidenum">
              <a:rPr lang="en-US" altLang="en-US" smtClean="0"/>
              <a:pPr>
                <a:defRPr/>
              </a:pPr>
              <a:t>31</a:t>
            </a:fld>
            <a:endParaRPr lang="en-US" altLang="en-US"/>
          </a:p>
        </p:txBody>
      </p:sp>
    </p:spTree>
    <p:extLst>
      <p:ext uri="{BB962C8B-B14F-4D97-AF65-F5344CB8AC3E}">
        <p14:creationId xmlns:p14="http://schemas.microsoft.com/office/powerpoint/2010/main" val="3927709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1F9F28C5-B2F7-3D1F-CAD4-6E836462D264}"/>
              </a:ext>
            </a:extLst>
          </p:cNvPr>
          <p:cNvSpPr>
            <a:spLocks noGrp="1" noChangeArrowheads="1"/>
          </p:cNvSpPr>
          <p:nvPr>
            <p:ph type="title"/>
          </p:nvPr>
        </p:nvSpPr>
        <p:spPr>
          <a:xfrm>
            <a:off x="628650" y="238792"/>
            <a:ext cx="7886700" cy="1325563"/>
          </a:xfrm>
        </p:spPr>
        <p:txBody>
          <a:bodyPr/>
          <a:lstStyle/>
          <a:p>
            <a:pPr eaLnBrk="1" hangingPunct="1"/>
            <a:r>
              <a:rPr lang="en-US" altLang="en-US" dirty="0" err="1"/>
              <a:t>Perbedaan</a:t>
            </a:r>
            <a:r>
              <a:rPr lang="en-US" altLang="en-US" dirty="0"/>
              <a:t> </a:t>
            </a:r>
            <a:r>
              <a:rPr lang="en-US" altLang="en-US" dirty="0" err="1"/>
              <a:t>Ukuran</a:t>
            </a:r>
            <a:r>
              <a:rPr lang="en-US" altLang="en-US" dirty="0"/>
              <a:t> Kota yang </a:t>
            </a:r>
            <a:r>
              <a:rPr lang="en-US" altLang="en-US" dirty="0" err="1"/>
              <a:t>diukur</a:t>
            </a:r>
            <a:r>
              <a:rPr lang="en-US" altLang="en-US" dirty="0"/>
              <a:t> </a:t>
            </a:r>
            <a:r>
              <a:rPr lang="en-US" altLang="en-US" dirty="0" err="1"/>
              <a:t>dari</a:t>
            </a:r>
            <a:r>
              <a:rPr lang="en-US" altLang="en-US" dirty="0"/>
              <a:t> proses </a:t>
            </a:r>
            <a:r>
              <a:rPr lang="en-US" altLang="en-US" dirty="0" err="1"/>
              <a:t>Aglomerasi</a:t>
            </a:r>
            <a:r>
              <a:rPr lang="en-ID" altLang="en-US" dirty="0"/>
              <a:t> </a:t>
            </a:r>
            <a:endParaRPr lang="en-US" altLang="en-US" dirty="0"/>
          </a:p>
        </p:txBody>
      </p:sp>
      <p:pic>
        <p:nvPicPr>
          <p:cNvPr id="39938" name="Content Placeholder 4">
            <a:extLst>
              <a:ext uri="{FF2B5EF4-FFF2-40B4-BE49-F238E27FC236}">
                <a16:creationId xmlns:a16="http://schemas.microsoft.com/office/drawing/2014/main" id="{F2E08DAF-B1E2-5D08-63DD-5A1004460B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371600"/>
            <a:ext cx="7186613" cy="4038600"/>
          </a:xfrm>
        </p:spPr>
      </p:pic>
      <p:sp>
        <p:nvSpPr>
          <p:cNvPr id="39939" name="Slide Number Placeholder 3">
            <a:extLst>
              <a:ext uri="{FF2B5EF4-FFF2-40B4-BE49-F238E27FC236}">
                <a16:creationId xmlns:a16="http://schemas.microsoft.com/office/drawing/2014/main" id="{7168E384-6DA9-D9D8-34C9-F822B817A0D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822F824-E77E-5748-A0B0-450D222CA9D4}" type="slidenum">
              <a:rPr lang="en-US" altLang="en-US" smtClean="0">
                <a:solidFill>
                  <a:srgbClr val="898989"/>
                </a:solidFill>
              </a:rPr>
              <a:pPr/>
              <a:t>32</a:t>
            </a:fld>
            <a:endParaRPr lang="en-US" altLang="en-US">
              <a:solidFill>
                <a:srgbClr val="898989"/>
              </a:solidFill>
            </a:endParaRPr>
          </a:p>
        </p:txBody>
      </p:sp>
      <p:sp>
        <p:nvSpPr>
          <p:cNvPr id="39940" name="Rectangle 5">
            <a:extLst>
              <a:ext uri="{FF2B5EF4-FFF2-40B4-BE49-F238E27FC236}">
                <a16:creationId xmlns:a16="http://schemas.microsoft.com/office/drawing/2014/main" id="{54850065-41DF-00A7-E579-8F2BBD3ED856}"/>
              </a:ext>
            </a:extLst>
          </p:cNvPr>
          <p:cNvSpPr>
            <a:spLocks noChangeArrowheads="1"/>
          </p:cNvSpPr>
          <p:nvPr/>
        </p:nvSpPr>
        <p:spPr bwMode="auto">
          <a:xfrm>
            <a:off x="5486400" y="1828800"/>
            <a:ext cx="27622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buFont typeface="Arial" panose="020B0604020202020204" pitchFamily="34" charset="0"/>
              <a:buChar char="•"/>
            </a:pPr>
            <a:r>
              <a:rPr lang="id-ID" altLang="en-US" sz="1600">
                <a:latin typeface="Calibri" panose="020F0502020204030204" pitchFamily="34" charset="0"/>
                <a:ea typeface="Times New Roman" panose="02020603050405020304" pitchFamily="18" charset="0"/>
                <a:cs typeface="Arial" panose="020B0604020202020204" pitchFamily="34" charset="0"/>
              </a:rPr>
              <a:t>Proses aglomerasi akan meningkatkan pertumbuhan kota</a:t>
            </a:r>
            <a:r>
              <a:rPr lang="en-ID" altLang="en-US" sz="1600">
                <a:ea typeface="Times New Roman" panose="02020603050405020304" pitchFamily="18" charset="0"/>
                <a:cs typeface="Arial" panose="020B0604020202020204" pitchFamily="34" charset="0"/>
              </a:rPr>
              <a:t> </a:t>
            </a:r>
            <a:endParaRPr lang="en-US" altLang="en-US" sz="1600">
              <a:ea typeface="Times New Roman" panose="02020603050405020304" pitchFamily="18" charset="0"/>
              <a:cs typeface="Arial" panose="020B0604020202020204" pitchFamily="34" charset="0"/>
            </a:endParaRPr>
          </a:p>
        </p:txBody>
      </p:sp>
      <p:sp>
        <p:nvSpPr>
          <p:cNvPr id="39941" name="Rectangle 6">
            <a:extLst>
              <a:ext uri="{FF2B5EF4-FFF2-40B4-BE49-F238E27FC236}">
                <a16:creationId xmlns:a16="http://schemas.microsoft.com/office/drawing/2014/main" id="{A06365AB-DFB8-7A8C-93C2-8BA9DECB07E6}"/>
              </a:ext>
            </a:extLst>
          </p:cNvPr>
          <p:cNvSpPr>
            <a:spLocks noChangeArrowheads="1"/>
          </p:cNvSpPr>
          <p:nvPr/>
        </p:nvSpPr>
        <p:spPr bwMode="auto">
          <a:xfrm>
            <a:off x="428625" y="5124450"/>
            <a:ext cx="82867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buFont typeface="Arial" panose="020B0604020202020204" pitchFamily="34" charset="0"/>
              <a:buChar char="•"/>
            </a:pPr>
            <a:r>
              <a:rPr lang="id-ID" altLang="en-US" sz="1600" dirty="0">
                <a:latin typeface="Calibri" panose="020F0502020204030204" pitchFamily="34" charset="0"/>
                <a:ea typeface="Times New Roman" panose="02020603050405020304" pitchFamily="18" charset="0"/>
                <a:cs typeface="Arial" panose="020B0604020202020204" pitchFamily="34" charset="0"/>
              </a:rPr>
              <a:t>Kurva </a:t>
            </a:r>
            <a:r>
              <a:rPr lang="id-ID" altLang="en-US" sz="1600" dirty="0" err="1">
                <a:latin typeface="Calibri" panose="020F0502020204030204" pitchFamily="34" charset="0"/>
                <a:ea typeface="Times New Roman" panose="02020603050405020304" pitchFamily="18" charset="0"/>
                <a:cs typeface="Arial" panose="020B0604020202020204" pitchFamily="34" charset="0"/>
              </a:rPr>
              <a:t>utility</a:t>
            </a:r>
            <a:r>
              <a:rPr lang="id-ID" altLang="en-US" sz="1600" dirty="0">
                <a:latin typeface="Calibri" panose="020F0502020204030204" pitchFamily="34" charset="0"/>
                <a:ea typeface="Times New Roman" panose="02020603050405020304" pitchFamily="18" charset="0"/>
                <a:cs typeface="Arial" panose="020B0604020202020204" pitchFamily="34" charset="0"/>
              </a:rPr>
              <a:t> paling kiri mewakili tingkat </a:t>
            </a:r>
            <a:r>
              <a:rPr lang="id-ID" altLang="en-US" sz="1600" dirty="0" err="1">
                <a:latin typeface="Calibri" panose="020F0502020204030204" pitchFamily="34" charset="0"/>
                <a:ea typeface="Times New Roman" panose="02020603050405020304" pitchFamily="18" charset="0"/>
                <a:cs typeface="Arial" panose="020B0604020202020204" pitchFamily="34" charset="0"/>
              </a:rPr>
              <a:t>utility</a:t>
            </a:r>
            <a:r>
              <a:rPr lang="id-ID" altLang="en-US" sz="1600" dirty="0">
                <a:latin typeface="Calibri" panose="020F0502020204030204" pitchFamily="34" charset="0"/>
                <a:ea typeface="Times New Roman" panose="02020603050405020304" pitchFamily="18" charset="0"/>
                <a:cs typeface="Arial" panose="020B0604020202020204" pitchFamily="34" charset="0"/>
              </a:rPr>
              <a:t> dari sebuah industri yang berada pada perekonomian yang terlokalisasi dengan tingkat </a:t>
            </a:r>
            <a:r>
              <a:rPr lang="id-ID" altLang="en-US" sz="1600" dirty="0" err="1">
                <a:latin typeface="Calibri" panose="020F0502020204030204" pitchFamily="34" charset="0"/>
                <a:ea typeface="Times New Roman" panose="02020603050405020304" pitchFamily="18" charset="0"/>
                <a:cs typeface="Arial" panose="020B0604020202020204" pitchFamily="34" charset="0"/>
              </a:rPr>
              <a:t>utility</a:t>
            </a:r>
            <a:r>
              <a:rPr lang="id-ID" altLang="en-US" sz="1600" dirty="0">
                <a:latin typeface="Calibri" panose="020F0502020204030204" pitchFamily="34" charset="0"/>
                <a:ea typeface="Times New Roman" panose="02020603050405020304" pitchFamily="18" charset="0"/>
                <a:cs typeface="Arial" panose="020B0604020202020204" pitchFamily="34" charset="0"/>
              </a:rPr>
              <a:t> yang menurun akibat relatif kecilnya tenaga kerja yang dimiliki</a:t>
            </a:r>
            <a:r>
              <a:rPr lang="en-ID" altLang="en-US" sz="1600" dirty="0">
                <a:ea typeface="Times New Roman" panose="02020603050405020304" pitchFamily="18" charset="0"/>
                <a:cs typeface="Arial" panose="020B0604020202020204" pitchFamily="34" charset="0"/>
              </a:rPr>
              <a:t> </a:t>
            </a:r>
          </a:p>
          <a:p>
            <a:pPr>
              <a:buFont typeface="Arial" panose="020B0604020202020204" pitchFamily="34" charset="0"/>
              <a:buChar char="•"/>
            </a:pPr>
            <a:r>
              <a:rPr lang="id-ID" altLang="en-US" sz="1600" dirty="0">
                <a:latin typeface="Calibri" panose="020F0502020204030204" pitchFamily="34" charset="0"/>
                <a:ea typeface="Times New Roman" panose="02020603050405020304" pitchFamily="18" charset="0"/>
                <a:cs typeface="Arial" panose="020B0604020202020204" pitchFamily="34" charset="0"/>
              </a:rPr>
              <a:t>Kurva utilitas yang paling kanan itu adalah untuk kota yang menerima manfaat dari salah satu bentuk aglomerasi yaitu adanya penghematan dalam skala kota (</a:t>
            </a:r>
            <a:r>
              <a:rPr lang="id-ID" altLang="en-US" sz="1600" dirty="0" err="1">
                <a:latin typeface="Calibri" panose="020F0502020204030204" pitchFamily="34" charset="0"/>
                <a:ea typeface="Times New Roman" panose="02020603050405020304" pitchFamily="18" charset="0"/>
                <a:cs typeface="Arial" panose="020B0604020202020204" pitchFamily="34" charset="0"/>
              </a:rPr>
              <a:t>urbanization</a:t>
            </a:r>
            <a:r>
              <a:rPr lang="id-ID" altLang="en-US" sz="1600" dirty="0">
                <a:latin typeface="Calibri" panose="020F0502020204030204" pitchFamily="34" charset="0"/>
                <a:ea typeface="Times New Roman" panose="02020603050405020304" pitchFamily="18" charset="0"/>
                <a:cs typeface="Arial" panose="020B0604020202020204" pitchFamily="34" charset="0"/>
              </a:rPr>
              <a:t> </a:t>
            </a:r>
            <a:r>
              <a:rPr lang="id-ID" altLang="en-US" sz="1600" dirty="0" err="1">
                <a:latin typeface="Calibri" panose="020F0502020204030204" pitchFamily="34" charset="0"/>
                <a:ea typeface="Times New Roman" panose="02020603050405020304" pitchFamily="18" charset="0"/>
                <a:cs typeface="Arial" panose="020B0604020202020204" pitchFamily="34" charset="0"/>
              </a:rPr>
              <a:t>economies</a:t>
            </a:r>
            <a:r>
              <a:rPr lang="id-ID" altLang="en-US" sz="1600" dirty="0">
                <a:latin typeface="Calibri" panose="020F0502020204030204" pitchFamily="34" charset="0"/>
                <a:ea typeface="Times New Roman" panose="02020603050405020304" pitchFamily="18" charset="0"/>
                <a:cs typeface="Arial" panose="020B0604020202020204" pitchFamily="34" charset="0"/>
              </a:rPr>
              <a:t>) secara besar-besaran, sehingga aglomerasi ini akan menghasilkan bentuk ukuran kota yang besar.</a:t>
            </a:r>
            <a:r>
              <a:rPr lang="en-ID" altLang="en-US" sz="1600" dirty="0">
                <a:latin typeface="Calibri" panose="020F0502020204030204" pitchFamily="34" charset="0"/>
                <a:ea typeface="Times New Roman" panose="02020603050405020304" pitchFamily="18" charset="0"/>
                <a:cs typeface="Arial" panose="020B0604020202020204" pitchFamily="34" charset="0"/>
              </a:rPr>
              <a:t> </a:t>
            </a:r>
            <a:endParaRPr lang="en-US" altLang="en-US" sz="1600" dirty="0">
              <a:latin typeface="Calibri" panose="020F050202020403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B9114BC6-4F98-5F02-54DE-CAFF8E5701DC}"/>
              </a:ext>
            </a:extLst>
          </p:cNvPr>
          <p:cNvSpPr>
            <a:spLocks noGrp="1" noChangeArrowheads="1"/>
          </p:cNvSpPr>
          <p:nvPr>
            <p:ph type="title"/>
          </p:nvPr>
        </p:nvSpPr>
        <p:spPr>
          <a:xfrm>
            <a:off x="574675" y="304800"/>
            <a:ext cx="8001000" cy="909638"/>
          </a:xfrm>
        </p:spPr>
        <p:txBody>
          <a:bodyPr/>
          <a:lstStyle/>
          <a:p>
            <a:pPr eaLnBrk="1" hangingPunct="1"/>
            <a:r>
              <a:rPr lang="sv-SE" altLang="en-US" sz="3000"/>
              <a:t>TEORI PERTUMBUHAN NEOKLASIK</a:t>
            </a:r>
            <a:endParaRPr lang="en-US" altLang="en-US" sz="3000"/>
          </a:p>
        </p:txBody>
      </p:sp>
      <p:sp>
        <p:nvSpPr>
          <p:cNvPr id="18434" name="Rectangle 3">
            <a:extLst>
              <a:ext uri="{FF2B5EF4-FFF2-40B4-BE49-F238E27FC236}">
                <a16:creationId xmlns:a16="http://schemas.microsoft.com/office/drawing/2014/main" id="{549FCC44-5AD2-904C-1531-3152AE059377}"/>
              </a:ext>
            </a:extLst>
          </p:cNvPr>
          <p:cNvSpPr>
            <a:spLocks noGrp="1" noChangeArrowheads="1"/>
          </p:cNvSpPr>
          <p:nvPr>
            <p:ph idx="1"/>
          </p:nvPr>
        </p:nvSpPr>
        <p:spPr>
          <a:xfrm>
            <a:off x="457200" y="1371600"/>
            <a:ext cx="8229600" cy="4471988"/>
          </a:xfrm>
        </p:spPr>
        <p:txBody>
          <a:bodyPr/>
          <a:lstStyle/>
          <a:p>
            <a:pPr eaLnBrk="1" hangingPunct="1">
              <a:lnSpc>
                <a:spcPct val="80000"/>
              </a:lnSpc>
              <a:buFont typeface="Wingdings" pitchFamily="2" charset="2"/>
              <a:buNone/>
            </a:pPr>
            <a:r>
              <a:rPr lang="sv-SE" altLang="en-US" dirty="0"/>
              <a:t>ASUMSI</a:t>
            </a:r>
          </a:p>
          <a:p>
            <a:pPr eaLnBrk="1" hangingPunct="1">
              <a:lnSpc>
                <a:spcPct val="80000"/>
              </a:lnSpc>
            </a:pPr>
            <a:r>
              <a:rPr lang="sv-SE" altLang="en-US" dirty="0" err="1"/>
              <a:t>Adanya</a:t>
            </a:r>
            <a:r>
              <a:rPr lang="sv-SE" altLang="en-US" dirty="0"/>
              <a:t> </a:t>
            </a:r>
            <a:r>
              <a:rPr lang="sv-SE" altLang="en-US" dirty="0" err="1"/>
              <a:t>kontinuitas</a:t>
            </a:r>
            <a:r>
              <a:rPr lang="sv-SE" altLang="en-US" dirty="0"/>
              <a:t> dari </a:t>
            </a:r>
            <a:r>
              <a:rPr lang="sv-SE" altLang="en-US" dirty="0" err="1"/>
              <a:t>Capital</a:t>
            </a:r>
            <a:r>
              <a:rPr lang="sv-SE" altLang="en-US" dirty="0"/>
              <a:t> dan Labor </a:t>
            </a:r>
            <a:r>
              <a:rPr lang="sv-SE" altLang="en-US" dirty="0" err="1"/>
              <a:t>untuk</a:t>
            </a:r>
            <a:r>
              <a:rPr lang="sv-SE" altLang="en-US" dirty="0"/>
              <a:t> </a:t>
            </a:r>
            <a:r>
              <a:rPr lang="sv-SE" altLang="en-US" dirty="0" err="1"/>
              <a:t>menghasilkan</a:t>
            </a:r>
            <a:r>
              <a:rPr lang="sv-SE" altLang="en-US" dirty="0"/>
              <a:t> output </a:t>
            </a:r>
          </a:p>
          <a:p>
            <a:pPr eaLnBrk="1" hangingPunct="1">
              <a:lnSpc>
                <a:spcPct val="80000"/>
              </a:lnSpc>
            </a:pPr>
            <a:r>
              <a:rPr lang="sv-SE" altLang="en-US" dirty="0"/>
              <a:t>Faktor </a:t>
            </a:r>
            <a:r>
              <a:rPr lang="sv-SE" altLang="en-US" dirty="0" err="1"/>
              <a:t>produksi</a:t>
            </a:r>
            <a:r>
              <a:rPr lang="sv-SE" altLang="en-US" dirty="0"/>
              <a:t> akan </a:t>
            </a:r>
            <a:r>
              <a:rPr lang="sv-SE" altLang="en-US" dirty="0" err="1"/>
              <a:t>bergerak</a:t>
            </a:r>
            <a:r>
              <a:rPr lang="sv-SE" altLang="en-US" dirty="0"/>
              <a:t> (</a:t>
            </a:r>
            <a:r>
              <a:rPr lang="sv-SE" altLang="en-US" dirty="0" err="1"/>
              <a:t>factor</a:t>
            </a:r>
            <a:r>
              <a:rPr lang="sv-SE" altLang="en-US" dirty="0"/>
              <a:t> </a:t>
            </a:r>
            <a:r>
              <a:rPr lang="sv-SE" altLang="en-US" dirty="0" err="1"/>
              <a:t>mobility</a:t>
            </a:r>
            <a:r>
              <a:rPr lang="sv-SE" altLang="en-US" dirty="0"/>
              <a:t>) </a:t>
            </a:r>
            <a:r>
              <a:rPr lang="sv-SE" altLang="en-US" dirty="0" err="1"/>
              <a:t>dalam</a:t>
            </a:r>
            <a:r>
              <a:rPr lang="sv-SE" altLang="en-US" dirty="0"/>
              <a:t> </a:t>
            </a:r>
            <a:r>
              <a:rPr lang="sv-SE" altLang="en-US" dirty="0" err="1"/>
              <a:t>merespon</a:t>
            </a:r>
            <a:r>
              <a:rPr lang="sv-SE" altLang="en-US" dirty="0"/>
              <a:t> signal </a:t>
            </a:r>
            <a:r>
              <a:rPr lang="sv-SE" altLang="en-US" dirty="0" err="1"/>
              <a:t>pasar</a:t>
            </a:r>
            <a:r>
              <a:rPr lang="sv-SE" altLang="en-US" dirty="0"/>
              <a:t> </a:t>
            </a:r>
            <a:r>
              <a:rPr lang="sv-SE" altLang="en-US" dirty="0" err="1"/>
              <a:t>sehingga</a:t>
            </a:r>
            <a:r>
              <a:rPr lang="sv-SE" altLang="en-US" dirty="0"/>
              <a:t> akan </a:t>
            </a:r>
            <a:r>
              <a:rPr lang="sv-SE" altLang="en-US" dirty="0" err="1"/>
              <a:t>tercipta</a:t>
            </a:r>
            <a:r>
              <a:rPr lang="sv-SE" altLang="en-US" dirty="0"/>
              <a:t> </a:t>
            </a:r>
            <a:r>
              <a:rPr lang="sv-SE" altLang="en-US" dirty="0" err="1"/>
              <a:t>harga</a:t>
            </a:r>
            <a:r>
              <a:rPr lang="sv-SE" altLang="en-US" dirty="0"/>
              <a:t> faktor yang </a:t>
            </a:r>
            <a:r>
              <a:rPr lang="sv-SE" altLang="en-US" dirty="0" err="1"/>
              <a:t>sama</a:t>
            </a:r>
            <a:r>
              <a:rPr lang="sv-SE" altLang="en-US" dirty="0"/>
              <a:t> (</a:t>
            </a:r>
            <a:r>
              <a:rPr lang="sv-SE" altLang="en-US" dirty="0" err="1"/>
              <a:t>asumsi</a:t>
            </a:r>
            <a:r>
              <a:rPr lang="sv-SE" altLang="en-US" dirty="0"/>
              <a:t> </a:t>
            </a:r>
            <a:r>
              <a:rPr lang="sv-SE" altLang="en-US" dirty="0" err="1"/>
              <a:t>pasar</a:t>
            </a:r>
            <a:r>
              <a:rPr lang="sv-SE" altLang="en-US" dirty="0"/>
              <a:t> </a:t>
            </a:r>
            <a:r>
              <a:rPr lang="sv-SE" altLang="en-US" dirty="0" err="1"/>
              <a:t>persaingan</a:t>
            </a:r>
            <a:r>
              <a:rPr lang="sv-SE" altLang="en-US" dirty="0"/>
              <a:t> </a:t>
            </a:r>
            <a:r>
              <a:rPr lang="sv-SE" altLang="en-US" dirty="0" err="1"/>
              <a:t>sempurna</a:t>
            </a:r>
            <a:r>
              <a:rPr lang="sv-SE" altLang="en-US" dirty="0"/>
              <a:t>)</a:t>
            </a:r>
          </a:p>
          <a:p>
            <a:pPr eaLnBrk="1" hangingPunct="1">
              <a:lnSpc>
                <a:spcPct val="80000"/>
              </a:lnSpc>
            </a:pPr>
            <a:r>
              <a:rPr lang="sv-SE" altLang="en-US" dirty="0" err="1"/>
              <a:t>Diasumsikan</a:t>
            </a:r>
            <a:r>
              <a:rPr lang="sv-SE" altLang="en-US" dirty="0"/>
              <a:t> </a:t>
            </a:r>
            <a:r>
              <a:rPr lang="sv-SE" altLang="en-US" dirty="0" err="1"/>
              <a:t>bahwa</a:t>
            </a:r>
            <a:r>
              <a:rPr lang="sv-SE" altLang="en-US" dirty="0"/>
              <a:t> </a:t>
            </a:r>
            <a:r>
              <a:rPr lang="sv-SE" altLang="en-US" dirty="0" err="1"/>
              <a:t>pada</a:t>
            </a:r>
            <a:r>
              <a:rPr lang="sv-SE" altLang="en-US" dirty="0"/>
              <a:t> </a:t>
            </a:r>
            <a:r>
              <a:rPr lang="sv-SE" altLang="en-US" dirty="0" err="1"/>
              <a:t>saat</a:t>
            </a:r>
            <a:r>
              <a:rPr lang="sv-SE" altLang="en-US" dirty="0"/>
              <a:t> </a:t>
            </a:r>
            <a:r>
              <a:rPr lang="sv-SE" altLang="en-US" dirty="0" err="1"/>
              <a:t>bertransaksi</a:t>
            </a:r>
            <a:r>
              <a:rPr lang="sv-SE" altLang="en-US" dirty="0"/>
              <a:t> </a:t>
            </a:r>
            <a:r>
              <a:rPr lang="sv-SE" altLang="en-US" dirty="0" err="1"/>
              <a:t>tidak</a:t>
            </a:r>
            <a:r>
              <a:rPr lang="sv-SE" altLang="en-US" dirty="0"/>
              <a:t> </a:t>
            </a:r>
            <a:r>
              <a:rPr lang="sv-SE" altLang="en-US" dirty="0" err="1"/>
              <a:t>ada</a:t>
            </a:r>
            <a:r>
              <a:rPr lang="sv-SE" altLang="en-US" dirty="0"/>
              <a:t> </a:t>
            </a:r>
            <a:r>
              <a:rPr lang="sv-SE" altLang="en-US" dirty="0" err="1"/>
              <a:t>biaya</a:t>
            </a:r>
            <a:r>
              <a:rPr lang="sv-SE" altLang="en-US" dirty="0"/>
              <a:t> </a:t>
            </a:r>
            <a:r>
              <a:rPr lang="sv-SE" altLang="en-US" dirty="0" err="1"/>
              <a:t>transportasi</a:t>
            </a:r>
            <a:endParaRPr lang="sv-SE" altLang="en-US" dirty="0"/>
          </a:p>
          <a:p>
            <a:pPr eaLnBrk="1" hangingPunct="1">
              <a:lnSpc>
                <a:spcPct val="80000"/>
              </a:lnSpc>
            </a:pPr>
            <a:r>
              <a:rPr lang="sv-SE" altLang="en-US" dirty="0" err="1"/>
              <a:t>Tidak</a:t>
            </a:r>
            <a:r>
              <a:rPr lang="sv-SE" altLang="en-US" dirty="0"/>
              <a:t> </a:t>
            </a:r>
            <a:r>
              <a:rPr lang="sv-SE" altLang="en-US" dirty="0" err="1"/>
              <a:t>ada</a:t>
            </a:r>
            <a:r>
              <a:rPr lang="sv-SE" altLang="en-US" dirty="0"/>
              <a:t> skala ekonomi dan </a:t>
            </a:r>
            <a:r>
              <a:rPr lang="sv-SE" altLang="en-US" dirty="0" err="1"/>
              <a:t>agglomerasi</a:t>
            </a:r>
            <a:endParaRPr lang="sv-SE" altLang="en-US" dirty="0"/>
          </a:p>
          <a:p>
            <a:pPr eaLnBrk="1" hangingPunct="1">
              <a:lnSpc>
                <a:spcPct val="80000"/>
              </a:lnSpc>
            </a:pPr>
            <a:r>
              <a:rPr lang="sv-SE" altLang="en-US" dirty="0" err="1"/>
              <a:t>Seperti</a:t>
            </a:r>
            <a:r>
              <a:rPr lang="sv-SE" altLang="en-US" dirty="0"/>
              <a:t> </a:t>
            </a:r>
            <a:r>
              <a:rPr lang="sv-SE" altLang="en-US" dirty="0" err="1"/>
              <a:t>asumsi</a:t>
            </a:r>
            <a:r>
              <a:rPr lang="sv-SE" altLang="en-US" dirty="0"/>
              <a:t> yang </a:t>
            </a:r>
            <a:r>
              <a:rPr lang="sv-SE" altLang="en-US" dirty="0" err="1"/>
              <a:t>kedua</a:t>
            </a:r>
            <a:r>
              <a:rPr lang="sv-SE" altLang="en-US" dirty="0"/>
              <a:t>, </a:t>
            </a:r>
            <a:r>
              <a:rPr lang="sv-SE" altLang="en-US" dirty="0" err="1"/>
              <a:t>bahwa</a:t>
            </a:r>
            <a:r>
              <a:rPr lang="sv-SE" altLang="en-US" dirty="0"/>
              <a:t> </a:t>
            </a:r>
            <a:r>
              <a:rPr lang="sv-SE" altLang="en-US" dirty="0" err="1"/>
              <a:t>sumberdaya</a:t>
            </a:r>
            <a:r>
              <a:rPr lang="sv-SE" altLang="en-US" dirty="0"/>
              <a:t> </a:t>
            </a:r>
            <a:r>
              <a:rPr lang="sv-SE" altLang="en-US" dirty="0" err="1"/>
              <a:t>bersifat</a:t>
            </a:r>
            <a:r>
              <a:rPr lang="sv-SE" altLang="en-US" dirty="0"/>
              <a:t> mobile, homogen, dan </a:t>
            </a:r>
            <a:r>
              <a:rPr lang="sv-SE" altLang="en-US" dirty="0" err="1"/>
              <a:t>divisible</a:t>
            </a:r>
            <a:endParaRPr lang="sv-SE" altLang="en-US" dirty="0"/>
          </a:p>
          <a:p>
            <a:pPr eaLnBrk="1" hangingPunct="1">
              <a:lnSpc>
                <a:spcPct val="80000"/>
              </a:lnSpc>
            </a:pPr>
            <a:r>
              <a:rPr lang="sv-SE" altLang="en-US" dirty="0" err="1"/>
              <a:t>Informasi</a:t>
            </a:r>
            <a:r>
              <a:rPr lang="sv-SE" altLang="en-US" dirty="0"/>
              <a:t> </a:t>
            </a:r>
            <a:r>
              <a:rPr lang="sv-SE" altLang="en-US" dirty="0" err="1"/>
              <a:t>dapat</a:t>
            </a:r>
            <a:r>
              <a:rPr lang="sv-SE" altLang="en-US" dirty="0"/>
              <a:t> </a:t>
            </a:r>
            <a:r>
              <a:rPr lang="sv-SE" altLang="en-US" dirty="0" err="1"/>
              <a:t>diperoleh</a:t>
            </a:r>
            <a:r>
              <a:rPr lang="sv-SE" altLang="en-US" dirty="0"/>
              <a:t> </a:t>
            </a:r>
            <a:r>
              <a:rPr lang="sv-SE" altLang="en-US" dirty="0" err="1"/>
              <a:t>dengan</a:t>
            </a:r>
            <a:r>
              <a:rPr lang="sv-SE" altLang="en-US" dirty="0"/>
              <a:t> </a:t>
            </a:r>
            <a:r>
              <a:rPr lang="sv-SE" altLang="en-US" dirty="0" err="1"/>
              <a:t>bebas</a:t>
            </a:r>
            <a:r>
              <a:rPr lang="sv-SE" altLang="en-US" dirty="0"/>
              <a:t> </a:t>
            </a:r>
            <a:r>
              <a:rPr lang="sv-SE" altLang="en-US" dirty="0" err="1"/>
              <a:t>tanpa</a:t>
            </a:r>
            <a:r>
              <a:rPr lang="sv-SE" altLang="en-US" dirty="0"/>
              <a:t> </a:t>
            </a:r>
            <a:r>
              <a:rPr lang="sv-SE" altLang="en-US" dirty="0" err="1"/>
              <a:t>biaya</a:t>
            </a:r>
            <a:r>
              <a:rPr lang="sv-SE" altLang="en-US" dirty="0"/>
              <a:t> </a:t>
            </a:r>
            <a:endParaRPr lang="en-US" altLang="en-US" dirty="0"/>
          </a:p>
        </p:txBody>
      </p:sp>
      <p:sp>
        <p:nvSpPr>
          <p:cNvPr id="18435" name="Slide Number Placeholder 5">
            <a:extLst>
              <a:ext uri="{FF2B5EF4-FFF2-40B4-BE49-F238E27FC236}">
                <a16:creationId xmlns:a16="http://schemas.microsoft.com/office/drawing/2014/main" id="{F8943217-05C3-A8DC-1B69-7B85A27A1AB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7B1A71E-0BDD-D548-B594-559FB09545D3}" type="slidenum">
              <a:rPr lang="en-US" altLang="en-US" smtClean="0">
                <a:solidFill>
                  <a:srgbClr val="898989"/>
                </a:solidFill>
              </a:rPr>
              <a:pPr/>
              <a:t>4</a:t>
            </a:fld>
            <a:endParaRPr lang="en-US" altLang="en-US">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79525D74-7C8B-C866-70F7-7F8097D59285}"/>
              </a:ext>
            </a:extLst>
          </p:cNvPr>
          <p:cNvSpPr>
            <a:spLocks noGrp="1" noChangeArrowheads="1"/>
          </p:cNvSpPr>
          <p:nvPr>
            <p:ph type="title"/>
          </p:nvPr>
        </p:nvSpPr>
        <p:spPr>
          <a:xfrm>
            <a:off x="574675" y="304800"/>
            <a:ext cx="8001000" cy="976313"/>
          </a:xfrm>
        </p:spPr>
        <p:txBody>
          <a:bodyPr/>
          <a:lstStyle/>
          <a:p>
            <a:pPr eaLnBrk="1" hangingPunct="1"/>
            <a:r>
              <a:rPr lang="sv-SE" altLang="en-US" sz="3000"/>
              <a:t>BENTUK UMUM FUNGSI PRODUKSI</a:t>
            </a:r>
            <a:endParaRPr lang="en-US" altLang="en-US" sz="3000"/>
          </a:p>
        </p:txBody>
      </p:sp>
      <p:sp>
        <p:nvSpPr>
          <p:cNvPr id="19458" name="Rectangle 3">
            <a:extLst>
              <a:ext uri="{FF2B5EF4-FFF2-40B4-BE49-F238E27FC236}">
                <a16:creationId xmlns:a16="http://schemas.microsoft.com/office/drawing/2014/main" id="{90B40678-6CF0-E6CE-195B-C2E3C74B7790}"/>
              </a:ext>
            </a:extLst>
          </p:cNvPr>
          <p:cNvSpPr>
            <a:spLocks noGrp="1" noChangeArrowheads="1"/>
          </p:cNvSpPr>
          <p:nvPr>
            <p:ph idx="1"/>
          </p:nvPr>
        </p:nvSpPr>
        <p:spPr>
          <a:xfrm>
            <a:off x="179388" y="4292600"/>
            <a:ext cx="8507412" cy="3886200"/>
          </a:xfrm>
        </p:spPr>
        <p:txBody>
          <a:bodyPr/>
          <a:lstStyle/>
          <a:p>
            <a:pPr eaLnBrk="1" hangingPunct="1">
              <a:buFont typeface="Wingdings" pitchFamily="2" charset="2"/>
              <a:buNone/>
            </a:pPr>
            <a:endParaRPr lang="sv-SE" altLang="en-US"/>
          </a:p>
          <a:p>
            <a:pPr eaLnBrk="1" hangingPunct="1">
              <a:buFont typeface="Wingdings" pitchFamily="2" charset="2"/>
              <a:buNone/>
            </a:pPr>
            <a:endParaRPr lang="sv-SE" altLang="en-US"/>
          </a:p>
          <a:p>
            <a:pPr eaLnBrk="1" hangingPunct="1">
              <a:buFont typeface="Wingdings" pitchFamily="2" charset="2"/>
              <a:buNone/>
            </a:pPr>
            <a:endParaRPr lang="sv-SE" altLang="en-US"/>
          </a:p>
          <a:p>
            <a:pPr eaLnBrk="1" hangingPunct="1">
              <a:buFont typeface="Wingdings" pitchFamily="2" charset="2"/>
              <a:buNone/>
            </a:pPr>
            <a:endParaRPr lang="sv-SE" altLang="en-US"/>
          </a:p>
        </p:txBody>
      </p:sp>
      <p:sp>
        <p:nvSpPr>
          <p:cNvPr id="19459" name="Slide Number Placeholder 5">
            <a:extLst>
              <a:ext uri="{FF2B5EF4-FFF2-40B4-BE49-F238E27FC236}">
                <a16:creationId xmlns:a16="http://schemas.microsoft.com/office/drawing/2014/main" id="{EB537CB8-CB0A-2260-BF39-BE565865171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61AC69D-1B72-9047-9008-D29DF1DCCB78}" type="slidenum">
              <a:rPr lang="en-US" altLang="en-US" smtClean="0">
                <a:solidFill>
                  <a:srgbClr val="898989"/>
                </a:solidFill>
              </a:rPr>
              <a:pPr/>
              <a:t>5</a:t>
            </a:fld>
            <a:endParaRPr lang="en-US" altLang="en-US">
              <a:solidFill>
                <a:srgbClr val="898989"/>
              </a:solidFill>
            </a:endParaRPr>
          </a:p>
        </p:txBody>
      </p:sp>
      <p:sp>
        <p:nvSpPr>
          <p:cNvPr id="19460" name="Rectangle 4">
            <a:extLst>
              <a:ext uri="{FF2B5EF4-FFF2-40B4-BE49-F238E27FC236}">
                <a16:creationId xmlns:a16="http://schemas.microsoft.com/office/drawing/2014/main" id="{E7DC0ABA-FC23-35A0-C1A9-DE2536F85F1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9461" name="Rectangle 6">
            <a:extLst>
              <a:ext uri="{FF2B5EF4-FFF2-40B4-BE49-F238E27FC236}">
                <a16:creationId xmlns:a16="http://schemas.microsoft.com/office/drawing/2014/main" id="{3D933512-34E4-2EA0-1C7C-73703AD7448E}"/>
              </a:ext>
            </a:extLst>
          </p:cNvPr>
          <p:cNvSpPr>
            <a:spLocks noChangeArrowheads="1"/>
          </p:cNvSpPr>
          <p:nvPr/>
        </p:nvSpPr>
        <p:spPr bwMode="auto">
          <a:xfrm>
            <a:off x="468313" y="3386138"/>
            <a:ext cx="69834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sv-SE" altLang="en-US" sz="3200">
                <a:latin typeface="Arial" panose="020B0604020202020204" pitchFamily="34" charset="0"/>
              </a:rPr>
              <a:t>Fungsi Produksi Cobb Douglas</a:t>
            </a:r>
            <a:endParaRPr lang="en-US" altLang="en-US" sz="3200">
              <a:latin typeface="Arial" panose="020B0604020202020204" pitchFamily="34" charset="0"/>
            </a:endParaRPr>
          </a:p>
        </p:txBody>
      </p:sp>
      <p:graphicFrame>
        <p:nvGraphicFramePr>
          <p:cNvPr id="19462" name="Object 7">
            <a:extLst>
              <a:ext uri="{FF2B5EF4-FFF2-40B4-BE49-F238E27FC236}">
                <a16:creationId xmlns:a16="http://schemas.microsoft.com/office/drawing/2014/main" id="{6A6142C5-F8AB-C5D6-3E3D-23614D590819}"/>
              </a:ext>
            </a:extLst>
          </p:cNvPr>
          <p:cNvGraphicFramePr>
            <a:graphicFrameLocks noChangeAspect="1"/>
          </p:cNvGraphicFramePr>
          <p:nvPr/>
        </p:nvGraphicFramePr>
        <p:xfrm>
          <a:off x="611188" y="4365625"/>
          <a:ext cx="2736850" cy="700088"/>
        </p:xfrm>
        <a:graphic>
          <a:graphicData uri="http://schemas.openxmlformats.org/presentationml/2006/ole">
            <mc:AlternateContent xmlns:mc="http://schemas.openxmlformats.org/markup-compatibility/2006">
              <mc:Choice xmlns:v="urn:schemas-microsoft-com:vml" Requires="v">
                <p:oleObj name="Microsoft Equation 3.0" r:id="rId2" imgW="17843500" imgH="4686300" progId="Equation.3">
                  <p:embed/>
                </p:oleObj>
              </mc:Choice>
              <mc:Fallback>
                <p:oleObj name="Microsoft Equation 3.0" r:id="rId2" imgW="17843500" imgH="4686300" progId="Equation.3">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365625"/>
                        <a:ext cx="273685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3" name="Rectangle 8">
            <a:extLst>
              <a:ext uri="{FF2B5EF4-FFF2-40B4-BE49-F238E27FC236}">
                <a16:creationId xmlns:a16="http://schemas.microsoft.com/office/drawing/2014/main" id="{5F39E63B-0BBD-EF48-5DE1-9F9FC1EA9A66}"/>
              </a:ext>
            </a:extLst>
          </p:cNvPr>
          <p:cNvSpPr>
            <a:spLocks noChangeArrowheads="1"/>
          </p:cNvSpPr>
          <p:nvPr/>
        </p:nvSpPr>
        <p:spPr bwMode="auto">
          <a:xfrm>
            <a:off x="468313" y="2205038"/>
            <a:ext cx="56880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sv-SE" altLang="en-US" sz="3200">
                <a:latin typeface="Arial" panose="020B0604020202020204" pitchFamily="34" charset="0"/>
              </a:rPr>
              <a:t>Y = F (K, L,T,...) ........  1)</a:t>
            </a:r>
            <a:endParaRPr lang="en-US" altLang="en-US" sz="3200">
              <a:latin typeface="Arial" panose="020B0604020202020204" pitchFamily="34" charset="0"/>
            </a:endParaRPr>
          </a:p>
        </p:txBody>
      </p:sp>
      <p:sp>
        <p:nvSpPr>
          <p:cNvPr id="19464" name="Rectangle 9">
            <a:extLst>
              <a:ext uri="{FF2B5EF4-FFF2-40B4-BE49-F238E27FC236}">
                <a16:creationId xmlns:a16="http://schemas.microsoft.com/office/drawing/2014/main" id="{5AEF6CC3-1525-F999-6904-5DCE06C1DB36}"/>
              </a:ext>
            </a:extLst>
          </p:cNvPr>
          <p:cNvSpPr>
            <a:spLocks noChangeArrowheads="1"/>
          </p:cNvSpPr>
          <p:nvPr/>
        </p:nvSpPr>
        <p:spPr bwMode="auto">
          <a:xfrm>
            <a:off x="3563938" y="4437063"/>
            <a:ext cx="1800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sv-SE" altLang="en-US" sz="3200">
                <a:latin typeface="Arial" panose="020B0604020202020204" pitchFamily="34" charset="0"/>
              </a:rPr>
              <a:t>........  2)</a:t>
            </a:r>
            <a:endParaRPr lang="en-US" altLang="en-US" sz="320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1">
            <a:extLst>
              <a:ext uri="{FF2B5EF4-FFF2-40B4-BE49-F238E27FC236}">
                <a16:creationId xmlns:a16="http://schemas.microsoft.com/office/drawing/2014/main" id="{2ED471CC-146E-9821-F494-FF4197E68BF1}"/>
              </a:ext>
            </a:extLst>
          </p:cNvPr>
          <p:cNvSpPr>
            <a:spLocks noChangeArrowheads="1"/>
          </p:cNvSpPr>
          <p:nvPr>
            <p:ph type="body" idx="1"/>
          </p:nvPr>
        </p:nvSpPr>
        <p:spPr/>
        <p:txBody>
          <a:bodyPr/>
          <a:lstStyle/>
          <a:p>
            <a:pPr eaLnBrk="1" hangingPunct="1">
              <a:tabLst>
                <a:tab pos="1090137" algn="l"/>
              </a:tabLst>
            </a:pPr>
            <a:r>
              <a:rPr lang="en-US" altLang="en-US"/>
              <a:t>Capital deepening</a:t>
            </a:r>
          </a:p>
          <a:p>
            <a:pPr eaLnBrk="1" hangingPunct="1">
              <a:spcBef>
                <a:spcPts val="1800"/>
              </a:spcBef>
              <a:tabLst>
                <a:tab pos="1090137" algn="l"/>
              </a:tabLst>
            </a:pPr>
            <a:r>
              <a:rPr lang="en-US" altLang="en-US"/>
              <a:t>Increase in human capital</a:t>
            </a:r>
          </a:p>
          <a:p>
            <a:pPr eaLnBrk="1" hangingPunct="1">
              <a:spcBef>
                <a:spcPts val="1800"/>
              </a:spcBef>
              <a:tabLst>
                <a:tab pos="1090137" algn="l"/>
              </a:tabLst>
            </a:pPr>
            <a:r>
              <a:rPr lang="en-US" altLang="en-US"/>
              <a:t>Technological progress</a:t>
            </a:r>
          </a:p>
          <a:p>
            <a:pPr eaLnBrk="1" hangingPunct="1">
              <a:spcBef>
                <a:spcPts val="1800"/>
              </a:spcBef>
              <a:tabLst>
                <a:tab pos="1090137" algn="l"/>
              </a:tabLst>
            </a:pPr>
            <a:r>
              <a:rPr lang="en-US" altLang="en-US"/>
              <a:t>Agglomeration economies: Localization and urbanization economies</a:t>
            </a:r>
          </a:p>
        </p:txBody>
      </p:sp>
      <p:sp>
        <p:nvSpPr>
          <p:cNvPr id="235523" name="Rectangle 2">
            <a:extLst>
              <a:ext uri="{FF2B5EF4-FFF2-40B4-BE49-F238E27FC236}">
                <a16:creationId xmlns:a16="http://schemas.microsoft.com/office/drawing/2014/main" id="{526E6E07-FDDC-4ECB-F8EB-A0E996997271}"/>
              </a:ext>
            </a:extLst>
          </p:cNvPr>
          <p:cNvSpPr>
            <a:spLocks noChangeArrowheads="1"/>
          </p:cNvSpPr>
          <p:nvPr>
            <p:ph type="title"/>
          </p:nvPr>
        </p:nvSpPr>
        <p:spPr/>
        <p:txBody>
          <a:bodyPr/>
          <a:lstStyle/>
          <a:p>
            <a:pPr eaLnBrk="1" hangingPunct="1"/>
            <a:r>
              <a:rPr lang="en-US" altLang="en-US"/>
              <a:t>Sources of Economic Growth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1">
            <a:extLst>
              <a:ext uri="{FF2B5EF4-FFF2-40B4-BE49-F238E27FC236}">
                <a16:creationId xmlns:a16="http://schemas.microsoft.com/office/drawing/2014/main" id="{E7193D03-26AE-4572-4312-2633B6024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970" y="685800"/>
            <a:ext cx="5497830" cy="42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6547" name="Picture 2">
            <a:extLst>
              <a:ext uri="{FF2B5EF4-FFF2-40B4-BE49-F238E27FC236}">
                <a16:creationId xmlns:a16="http://schemas.microsoft.com/office/drawing/2014/main" id="{F4185E89-8C1F-8651-865C-1B2F2F292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125730"/>
            <a:ext cx="611505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6548" name="Picture 3">
            <a:extLst>
              <a:ext uri="{FF2B5EF4-FFF2-40B4-BE49-F238E27FC236}">
                <a16:creationId xmlns:a16="http://schemas.microsoft.com/office/drawing/2014/main" id="{1F30CFD2-10DE-ACC0-8405-BD30C7B69F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1602" y="5212080"/>
            <a:ext cx="5577840" cy="174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1">
            <a:extLst>
              <a:ext uri="{FF2B5EF4-FFF2-40B4-BE49-F238E27FC236}">
                <a16:creationId xmlns:a16="http://schemas.microsoft.com/office/drawing/2014/main" id="{B6302B4C-684D-B404-7389-ACC5154822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5489258" cy="424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7571" name="Picture 2">
            <a:extLst>
              <a:ext uri="{FF2B5EF4-FFF2-40B4-BE49-F238E27FC236}">
                <a16:creationId xmlns:a16="http://schemas.microsoft.com/office/drawing/2014/main" id="{7BD35BEB-9A5B-BB2A-8850-98BA89375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137160"/>
            <a:ext cx="611505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7572" name="Picture 3">
            <a:extLst>
              <a:ext uri="{FF2B5EF4-FFF2-40B4-BE49-F238E27FC236}">
                <a16:creationId xmlns:a16="http://schemas.microsoft.com/office/drawing/2014/main" id="{F0C64E2B-F699-91BE-FFFB-6A4F86BA45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030" y="5194935"/>
            <a:ext cx="2628900" cy="49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1">
            <a:extLst>
              <a:ext uri="{FF2B5EF4-FFF2-40B4-BE49-F238E27FC236}">
                <a16:creationId xmlns:a16="http://schemas.microsoft.com/office/drawing/2014/main" id="{EB201F53-26BE-A017-B906-54089FA01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970" y="674370"/>
            <a:ext cx="5497830" cy="42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8595" name="Picture 2">
            <a:extLst>
              <a:ext uri="{FF2B5EF4-FFF2-40B4-BE49-F238E27FC236}">
                <a16:creationId xmlns:a16="http://schemas.microsoft.com/office/drawing/2014/main" id="{50A32786-3280-9C49-BAED-2EB60297E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137160"/>
            <a:ext cx="611505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8596" name="Picture 3">
            <a:extLst>
              <a:ext uri="{FF2B5EF4-FFF2-40B4-BE49-F238E27FC236}">
                <a16:creationId xmlns:a16="http://schemas.microsoft.com/office/drawing/2014/main" id="{48D4C519-4B4C-590F-989D-41E7BDA1FF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1602" y="5234940"/>
            <a:ext cx="5196363" cy="133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1431</TotalTime>
  <Words>1715</Words>
  <Application>Microsoft Macintosh PowerPoint</Application>
  <PresentationFormat>On-screen Show (4:3)</PresentationFormat>
  <Paragraphs>227</Paragraphs>
  <Slides>32</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5" baseType="lpstr">
      <vt:lpstr>Verdana</vt:lpstr>
      <vt:lpstr>Arial</vt:lpstr>
      <vt:lpstr>Calibri Light</vt:lpstr>
      <vt:lpstr>Calibri</vt:lpstr>
      <vt:lpstr>Haettenschweiler</vt:lpstr>
      <vt:lpstr>Wingdings</vt:lpstr>
      <vt:lpstr>Times New Roman</vt:lpstr>
      <vt:lpstr>Cambria</vt:lpstr>
      <vt:lpstr>Symbol</vt:lpstr>
      <vt:lpstr>dcr10</vt:lpstr>
      <vt:lpstr>Palatino Linotype</vt:lpstr>
      <vt:lpstr>Office Theme</vt:lpstr>
      <vt:lpstr>Microsoft Equation 3.0</vt:lpstr>
      <vt:lpstr>Teori Pertumbuhan Ekonomi Perkotaan Sisi Penawaran</vt:lpstr>
      <vt:lpstr>Teori Pertumbuhan Sisi Penawaran</vt:lpstr>
      <vt:lpstr>TEORI PERTUMBUHAN NEOKLASIK</vt:lpstr>
      <vt:lpstr>TEORI PERTUMBUHAN NEOKLASIK</vt:lpstr>
      <vt:lpstr>BENTUK UMUM FUNGSI PRODUKSI</vt:lpstr>
      <vt:lpstr>Sources of Economic Growth</vt:lpstr>
      <vt:lpstr>PowerPoint Presentation</vt:lpstr>
      <vt:lpstr>PowerPoint Presentation</vt:lpstr>
      <vt:lpstr>PowerPoint Presentation</vt:lpstr>
      <vt:lpstr>FUNGSI PRODUKSI</vt:lpstr>
      <vt:lpstr>Fungsi Produksi Solow</vt:lpstr>
      <vt:lpstr>Fungsi Produksi Solow Tanpa Perubahan Teknologi</vt:lpstr>
      <vt:lpstr>Fungsi Produksi Solow Dengan Perubahan Teknologi</vt:lpstr>
      <vt:lpstr>Proses Peningkatan Utility Masyarakat Kota</vt:lpstr>
      <vt:lpstr>Model Pertumbuhan Solow di Metropolitan Cirebon </vt:lpstr>
      <vt:lpstr>Total Factor Productivity (TFP) </vt:lpstr>
      <vt:lpstr>Total Factor Productivity (TFP) </vt:lpstr>
      <vt:lpstr>Total Factor Productivity (TFP)</vt:lpstr>
      <vt:lpstr>Total Factor Productivity (TFP) </vt:lpstr>
      <vt:lpstr>Total Factor Productivity (TFP) dan Model Pertumbuhan Endogen</vt:lpstr>
      <vt:lpstr>Model Pertumbuhan Endogen</vt:lpstr>
      <vt:lpstr>Model Pertumbuhan Endogen</vt:lpstr>
      <vt:lpstr>Model Pertumbuhan Endogen</vt:lpstr>
      <vt:lpstr>Model Pertumbuhan Endogen Regional</vt:lpstr>
      <vt:lpstr>Model Pertumbuhan Endogen Regional</vt:lpstr>
      <vt:lpstr>Skala Ekonomi dan Pertumbuhan Kota</vt:lpstr>
      <vt:lpstr>Skala Ekonomi Eksternal     </vt:lpstr>
      <vt:lpstr>Model Pertumbuhan Endogen Regional Karena Peningkatan Skala Ekonomi</vt:lpstr>
      <vt:lpstr>PowerPoint Presentation</vt:lpstr>
      <vt:lpstr>PowerPoint Presentation</vt:lpstr>
      <vt:lpstr>Model Pertumbuhan Endogen Kota </vt:lpstr>
      <vt:lpstr>Perbedaan Ukuran Kota yang diukur dari proses Aglomerasi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Penilaian Output dari Sisi Penawaran Daerah (Regional Supply Side) :  Pendekatan Fungsi Produksi  dan Total Factor Productivity (TFP) </dc:title>
  <dc:creator>User</dc:creator>
  <cp:lastModifiedBy>Microsoft Office User</cp:lastModifiedBy>
  <cp:revision>35</cp:revision>
  <dcterms:created xsi:type="dcterms:W3CDTF">2007-06-12T02:00:58Z</dcterms:created>
  <dcterms:modified xsi:type="dcterms:W3CDTF">2022-09-28T00:36:52Z</dcterms:modified>
</cp:coreProperties>
</file>