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73" r:id="rId4"/>
    <p:sldId id="274" r:id="rId5"/>
    <p:sldId id="276" r:id="rId6"/>
    <p:sldId id="277" r:id="rId7"/>
    <p:sldId id="279" r:id="rId8"/>
    <p:sldId id="280" r:id="rId9"/>
    <p:sldId id="281" r:id="rId10"/>
    <p:sldId id="282" r:id="rId11"/>
    <p:sldId id="283" r:id="rId12"/>
    <p:sldId id="284" r:id="rId13"/>
    <p:sldId id="28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67" d="100"/>
          <a:sy n="67" d="100"/>
        </p:scale>
        <p:origin x="582" y="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422-5DFD-4C5B-AAD5-B15E15A7567F}" type="datetimeFigureOut">
              <a:rPr lang="en-ID" smtClean="0"/>
              <a:t>25/03/2026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8B92-53E8-48C6-9531-24B1571C2AF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37989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422-5DFD-4C5B-AAD5-B15E15A7567F}" type="datetimeFigureOut">
              <a:rPr lang="en-ID" smtClean="0"/>
              <a:t>25/03/2026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8B92-53E8-48C6-9531-24B1571C2AF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19856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422-5DFD-4C5B-AAD5-B15E15A7567F}" type="datetimeFigureOut">
              <a:rPr lang="en-ID" smtClean="0"/>
              <a:t>25/03/2026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8B92-53E8-48C6-9531-24B1571C2AF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60133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422-5DFD-4C5B-AAD5-B15E15A7567F}" type="datetimeFigureOut">
              <a:rPr lang="en-ID" smtClean="0"/>
              <a:t>25/03/2026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8B92-53E8-48C6-9531-24B1571C2AF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01554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422-5DFD-4C5B-AAD5-B15E15A7567F}" type="datetimeFigureOut">
              <a:rPr lang="en-ID" smtClean="0"/>
              <a:t>25/03/2026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8B92-53E8-48C6-9531-24B1571C2AF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69210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422-5DFD-4C5B-AAD5-B15E15A7567F}" type="datetimeFigureOut">
              <a:rPr lang="en-ID" smtClean="0"/>
              <a:t>25/03/2026</a:t>
            </a:fld>
            <a:endParaRPr lang="en-ID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8B92-53E8-48C6-9531-24B1571C2AF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79331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422-5DFD-4C5B-AAD5-B15E15A7567F}" type="datetimeFigureOut">
              <a:rPr lang="en-ID" smtClean="0"/>
              <a:t>25/03/2026</a:t>
            </a:fld>
            <a:endParaRPr lang="en-ID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8B92-53E8-48C6-9531-24B1571C2AF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63962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422-5DFD-4C5B-AAD5-B15E15A7567F}" type="datetimeFigureOut">
              <a:rPr lang="en-ID" smtClean="0"/>
              <a:t>25/03/2026</a:t>
            </a:fld>
            <a:endParaRPr lang="en-ID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8B92-53E8-48C6-9531-24B1571C2AF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26198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422-5DFD-4C5B-AAD5-B15E15A7567F}" type="datetimeFigureOut">
              <a:rPr lang="en-ID" smtClean="0"/>
              <a:t>25/03/2026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8B92-53E8-48C6-9531-24B1571C2AF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58414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422-5DFD-4C5B-AAD5-B15E15A7567F}" type="datetimeFigureOut">
              <a:rPr lang="en-ID" smtClean="0"/>
              <a:t>25/03/2026</a:t>
            </a:fld>
            <a:endParaRPr lang="en-ID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8B92-53E8-48C6-9531-24B1571C2AF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94262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EA422-5DFD-4C5B-AAD5-B15E15A7567F}" type="datetimeFigureOut">
              <a:rPr lang="en-ID" smtClean="0"/>
              <a:t>25/03/2026</a:t>
            </a:fld>
            <a:endParaRPr lang="en-ID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ID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C8B92-53E8-48C6-9531-24B1571C2AF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58922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A6EA422-5DFD-4C5B-AAD5-B15E15A7567F}" type="datetimeFigureOut">
              <a:rPr lang="en-ID" smtClean="0"/>
              <a:t>25/03/2026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ADC8B92-53E8-48C6-9531-24B1571C2AF3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05545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doi.org/10.31661/gmj.v13i.3534" TargetMode="External"/><Relationship Id="rId2" Type="http://schemas.openxmlformats.org/officeDocument/2006/relationships/hyperlink" Target="https://doi.org/10.1186/s12978-025-02194-9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oi.org/10.1080/19396368.2025.2469582" TargetMode="External"/><Relationship Id="rId4" Type="http://schemas.openxmlformats.org/officeDocument/2006/relationships/hyperlink" Target="https://doi.org/10.15171/jcs.2017.010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6CC7B8-69F0-0000-0975-FBB2875AE1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38272" y="2093119"/>
            <a:ext cx="9948863" cy="29083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dirty="0">
                <a:solidFill>
                  <a:schemeClr val="accent6">
                    <a:lumMod val="50000"/>
                  </a:schemeClr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Hormonal Problems in the Female Reproductive System</a:t>
            </a:r>
            <a:br>
              <a:rPr lang="en-US" sz="3600" dirty="0">
                <a:solidFill>
                  <a:schemeClr val="tx1"/>
                </a:solidFill>
                <a:latin typeface="Amasis MT Pro Black" panose="02040A04050005020304" pitchFamily="18" charset="0"/>
              </a:rPr>
            </a:br>
            <a:br>
              <a:rPr lang="en-US" sz="3600" dirty="0">
                <a:solidFill>
                  <a:schemeClr val="tx1"/>
                </a:solidFill>
                <a:latin typeface="Amasis MT Pro Black" panose="02040A04050005020304" pitchFamily="18" charset="0"/>
              </a:rPr>
            </a:br>
            <a:r>
              <a:rPr lang="en-US" sz="6000" dirty="0">
                <a:solidFill>
                  <a:schemeClr val="tx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Infertility</a:t>
            </a:r>
            <a:br>
              <a:rPr lang="en-US" sz="3600" dirty="0">
                <a:solidFill>
                  <a:schemeClr val="tx1"/>
                </a:solidFill>
                <a:latin typeface="Amasis MT Pro Black" panose="02040A04050005020304" pitchFamily="18" charset="0"/>
              </a:rPr>
            </a:br>
            <a:br>
              <a:rPr lang="en-US" sz="3600" dirty="0">
                <a:solidFill>
                  <a:schemeClr val="tx1"/>
                </a:solidFill>
                <a:latin typeface="Amasis MT Pro Black" panose="02040A04050005020304" pitchFamily="18" charset="0"/>
              </a:rPr>
            </a:br>
            <a:endParaRPr lang="en-ID" sz="3600" dirty="0">
              <a:solidFill>
                <a:schemeClr val="tx1"/>
              </a:solidFill>
              <a:latin typeface="Amasis MT Pro Black" panose="02040A040500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7667FC1-5BD6-96D6-D83C-AA85295919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40704" y="5500688"/>
            <a:ext cx="9144000" cy="507206"/>
          </a:xfrm>
        </p:spPr>
        <p:txBody>
          <a:bodyPr/>
          <a:lstStyle/>
          <a:p>
            <a:pPr algn="ctr"/>
            <a:r>
              <a:rPr lang="en-US" dirty="0" err="1"/>
              <a:t>Jatinangor</a:t>
            </a:r>
            <a:r>
              <a:rPr lang="en-US" dirty="0"/>
              <a:t>, 26 March  2026</a:t>
            </a:r>
            <a:endParaRPr lang="en-ID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D81846C-99FD-3DC4-4FC3-E3BE15DC94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457" y="0"/>
            <a:ext cx="4067899" cy="1655762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E862ED2C-E2CE-CE36-BCC5-24EBB67DC6AD}"/>
              </a:ext>
            </a:extLst>
          </p:cNvPr>
          <p:cNvSpPr txBox="1">
            <a:spLocks/>
          </p:cNvSpPr>
          <p:nvPr/>
        </p:nvSpPr>
        <p:spPr>
          <a:xfrm>
            <a:off x="1631156" y="4445000"/>
            <a:ext cx="9144000" cy="93583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latin typeface="Amasis MT Pro Black" panose="02040A04050005020304" pitchFamily="18" charset="0"/>
              </a:rPr>
              <a:t>Restuning Widiasih, PhD</a:t>
            </a:r>
            <a:endParaRPr lang="en-ID" sz="2400" dirty="0">
              <a:latin typeface="Amasis MT Pro Black" panose="02040A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9169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0D38C-DEEC-10C6-D972-1259E5B02B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78993" cy="460118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Disturbed Body Image related to physical changes</a:t>
            </a:r>
            <a:endParaRPr lang="en-ID" sz="3200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F26A5C-66D2-EF74-1C65-0BFE5CB1E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>
                <a:solidFill>
                  <a:schemeClr val="tx1"/>
                </a:solidFill>
              </a:rPr>
              <a:t>Goal:</a:t>
            </a: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Improve self-esteem and body image</a:t>
            </a:r>
          </a:p>
          <a:p>
            <a:pPr>
              <a:buNone/>
            </a:pPr>
            <a:r>
              <a:rPr lang="en-US" b="1" dirty="0">
                <a:solidFill>
                  <a:schemeClr val="tx1"/>
                </a:solidFill>
              </a:rPr>
              <a:t> Interventions: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Assess patient perception of body image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Encourage verbalization of feelings about physical changes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Provide education about hormonal causes (e.g., PCOS)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Promote positive self-image and coping strategies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Collaborate with physician for medical treatment (hormonal therapy, cosmetic options)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Refer to counseling or support groups</a:t>
            </a:r>
          </a:p>
          <a:p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BD9BE68-1FEC-31A6-8764-6A593138FF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8494" y="0"/>
            <a:ext cx="3203506" cy="130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14016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7A7AA-E877-606F-49C8-AD8626C45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94" y="1123837"/>
            <a:ext cx="3286125" cy="4601183"/>
          </a:xfrm>
        </p:spPr>
        <p:txBody>
          <a:bodyPr/>
          <a:lstStyle/>
          <a:p>
            <a:r>
              <a:rPr lang="en-US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Powerlessness</a:t>
            </a:r>
            <a:endParaRPr lang="en-ID" b="1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1F5971-0DC3-3A88-6753-05FD52938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>
                <a:solidFill>
                  <a:schemeClr val="tx1"/>
                </a:solidFill>
              </a:rPr>
              <a:t>Goal:</a:t>
            </a: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Increase sense of control and coping ability</a:t>
            </a:r>
          </a:p>
          <a:p>
            <a:pPr>
              <a:buNone/>
            </a:pPr>
            <a:r>
              <a:rPr lang="en-US" b="1" dirty="0">
                <a:solidFill>
                  <a:schemeClr val="tx1"/>
                </a:solidFill>
              </a:rPr>
              <a:t>Interventions: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Assess feelings of helplessness or loss of control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Encourage participation in decision-making about treatment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Provide information about available fertility options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Support realistic goal setting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Reinforce positive coping strategies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Provide emotional reassurance and continuous support</a:t>
            </a:r>
          </a:p>
          <a:p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31B6EF-3C0F-3339-B0FB-6788CAE05F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8494" y="0"/>
            <a:ext cx="3203506" cy="130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15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A106A3-8439-0AD5-378F-FD1289C8C8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357563" cy="4601183"/>
          </a:xfrm>
        </p:spPr>
        <p:txBody>
          <a:bodyPr/>
          <a:lstStyle/>
          <a:p>
            <a:r>
              <a:rPr lang="en-US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Deficient Knowledge</a:t>
            </a:r>
            <a:endParaRPr lang="en-ID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EBCD4-7C8F-4BFC-761A-6C0E6B0F1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>
                <a:solidFill>
                  <a:schemeClr val="tx1"/>
                </a:solidFill>
              </a:rPr>
              <a:t>Goal:</a:t>
            </a: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Increase knowledge and self-care ability</a:t>
            </a:r>
          </a:p>
          <a:p>
            <a:pPr>
              <a:buNone/>
            </a:pPr>
            <a:r>
              <a:rPr lang="en-US" b="1" dirty="0">
                <a:solidFill>
                  <a:schemeClr val="tx1"/>
                </a:solidFill>
              </a:rPr>
              <a:t> Interventions: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Assess baseline knowledge of infertility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Provide education about: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Causes of infertility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Diagnostic procedures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Treatment options (e.g., IVF, medications)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Use simple language and visual aids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Provide written materials (leaflets, videos)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Evaluate understanding through feedback</a:t>
            </a:r>
          </a:p>
          <a:p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7132B51-471A-A80F-6CAB-FDC5691B1C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8494" y="0"/>
            <a:ext cx="3203506" cy="130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477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90AB19-434F-6BCF-8171-611E8E343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References</a:t>
            </a:r>
            <a:endParaRPr lang="en-ID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7FBC1-D732-6CA1-C829-980F62FBC6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ID" dirty="0" err="1"/>
              <a:t>Abdullahzadeh</a:t>
            </a:r>
            <a:r>
              <a:rPr lang="en-ID" dirty="0"/>
              <a:t>, M., </a:t>
            </a:r>
            <a:r>
              <a:rPr lang="en-ID" dirty="0" err="1"/>
              <a:t>Vanaki</a:t>
            </a:r>
            <a:r>
              <a:rPr lang="en-ID" dirty="0"/>
              <a:t>, Z., Mohammadi, E., &amp; </a:t>
            </a:r>
            <a:r>
              <a:rPr lang="en-ID" dirty="0" err="1"/>
              <a:t>Mohtashami</a:t>
            </a:r>
            <a:r>
              <a:rPr lang="en-ID" dirty="0"/>
              <a:t>, J. (2025). Developing couple‑</a:t>
            </a:r>
            <a:r>
              <a:rPr lang="en-ID" dirty="0" err="1"/>
              <a:t>centered</a:t>
            </a:r>
            <a:r>
              <a:rPr lang="en-ID" dirty="0"/>
              <a:t> nursing interventions for male infertility: a mixed-methods protocol. </a:t>
            </a:r>
            <a:r>
              <a:rPr lang="en-ID" i="1" dirty="0"/>
              <a:t>Reproductive Health</a:t>
            </a:r>
            <a:r>
              <a:rPr lang="en-ID" dirty="0"/>
              <a:t>, 22. </a:t>
            </a:r>
            <a:r>
              <a:rPr lang="en-ID" dirty="0">
                <a:hlinkClick r:id="rId2"/>
              </a:rPr>
              <a:t>https://doi.org/10.1186/s12978-025-02194-9</a:t>
            </a:r>
            <a:r>
              <a:rPr lang="en-ID" dirty="0"/>
              <a:t>.</a:t>
            </a:r>
          </a:p>
          <a:p>
            <a:r>
              <a:rPr lang="en-ID" dirty="0"/>
              <a:t>Shirazi, M., </a:t>
            </a:r>
            <a:r>
              <a:rPr lang="en-ID" dirty="0" err="1"/>
              <a:t>Salarkarimi</a:t>
            </a:r>
            <a:r>
              <a:rPr lang="en-ID" dirty="0"/>
              <a:t>, F., </a:t>
            </a:r>
            <a:r>
              <a:rPr lang="en-ID" dirty="0" err="1"/>
              <a:t>Moghadasi</a:t>
            </a:r>
            <a:r>
              <a:rPr lang="en-ID" dirty="0"/>
              <a:t>, F., </a:t>
            </a:r>
            <a:r>
              <a:rPr lang="en-ID" dirty="0" err="1"/>
              <a:t>Mahmoudikohani</a:t>
            </a:r>
            <a:r>
              <a:rPr lang="en-ID" dirty="0"/>
              <a:t>, F., Tajik, F., &amp; Nejad, Z. (2024). Infertility Prevention and Health Promotion: The Role of Nurses in Public Health Initiatives. </a:t>
            </a:r>
            <a:r>
              <a:rPr lang="en-ID" i="1" dirty="0"/>
              <a:t>Galen Medical Journal</a:t>
            </a:r>
            <a:r>
              <a:rPr lang="en-ID" dirty="0"/>
              <a:t>, 13. </a:t>
            </a:r>
            <a:r>
              <a:rPr lang="en-ID" dirty="0">
                <a:hlinkClick r:id="rId3"/>
              </a:rPr>
              <a:t>https://doi.org/10.31661/gmj.v13i.3534</a:t>
            </a:r>
            <a:r>
              <a:rPr lang="en-ID" dirty="0"/>
              <a:t>.</a:t>
            </a:r>
          </a:p>
          <a:p>
            <a:r>
              <a:rPr lang="en-US" dirty="0"/>
              <a:t>Ozan, Y., &amp; Okumuş, H. (2017). Effects of Nursing Care Based on Watson’s Theory of Human Caring on Anxiety, Distress, And Coping, When Infertility Treatment Fails: A Randomized Controlled Trial. </a:t>
            </a:r>
            <a:r>
              <a:rPr lang="en-US" i="1" dirty="0"/>
              <a:t>Journal of Caring Sciences</a:t>
            </a:r>
            <a:r>
              <a:rPr lang="en-US" dirty="0"/>
              <a:t>, 6, 95 - 109. </a:t>
            </a:r>
            <a:r>
              <a:rPr lang="en-US" dirty="0">
                <a:hlinkClick r:id="rId4"/>
              </a:rPr>
              <a:t>https://doi.org/10.15171/jcs.2017.010</a:t>
            </a:r>
            <a:r>
              <a:rPr lang="en-US" dirty="0"/>
              <a:t>.</a:t>
            </a:r>
          </a:p>
          <a:p>
            <a:r>
              <a:rPr lang="en-US" dirty="0" err="1"/>
              <a:t>Awonuga</a:t>
            </a:r>
            <a:r>
              <a:rPr lang="en-US" dirty="0"/>
              <a:t>, A., Camp, O., Biernat, M., &amp; Abu-Soud, H. (2025). Overview of infertility. </a:t>
            </a:r>
            <a:r>
              <a:rPr lang="en-US" i="1" dirty="0"/>
              <a:t>Systems Biology in Reproductive Medicine</a:t>
            </a:r>
            <a:r>
              <a:rPr lang="en-US" dirty="0"/>
              <a:t>, 71, 116 - 142. </a:t>
            </a:r>
            <a:r>
              <a:rPr lang="en-US" dirty="0">
                <a:hlinkClick r:id="rId5"/>
              </a:rPr>
              <a:t>https://doi.org/10.1080/19396368.2025.2469582</a:t>
            </a:r>
            <a:r>
              <a:rPr lang="en-US" dirty="0"/>
              <a:t>.</a:t>
            </a:r>
          </a:p>
          <a:p>
            <a:r>
              <a:rPr lang="en-US" dirty="0" err="1"/>
              <a:t>Octarina</a:t>
            </a:r>
            <a:r>
              <a:rPr lang="en-US" dirty="0"/>
              <a:t>, B. (2023). The Concept of Infertility in Women: A Narrative Literature Review. </a:t>
            </a:r>
            <a:r>
              <a:rPr lang="en-US" i="1" dirty="0"/>
              <a:t>Archives of The Medicine and Case Reports</a:t>
            </a:r>
            <a:r>
              <a:rPr lang="en-US" dirty="0"/>
              <a:t>. https://doi.org/10.37275/amcr.v4i1.278.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8864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EB532-2DFF-69D1-ACF1-49018F4CB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Infertility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51C168-676B-9B3D-AB6E-68514A0A51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Amasis MT Pro Black" panose="02040A04050005020304" pitchFamily="18" charset="0"/>
              </a:rPr>
              <a:t>Standard Definition (WHO-based) </a:t>
            </a:r>
            <a:r>
              <a:rPr lang="en-US" dirty="0">
                <a:latin typeface="Amasis MT Pro Black" panose="02040A04050005020304" pitchFamily="18" charset="0"/>
              </a:rPr>
              <a:t>: </a:t>
            </a:r>
            <a:r>
              <a:rPr lang="en-US" sz="3200" dirty="0">
                <a:solidFill>
                  <a:schemeClr val="tx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Infertility is defined as the inability to achieve pregnancy after 12 months or more of regular, unprotected sexual intercourse.</a:t>
            </a:r>
          </a:p>
          <a:p>
            <a:r>
              <a:rPr lang="en-US" b="1" dirty="0">
                <a:latin typeface="Amasis MT Pro Black" panose="02040A04050005020304" pitchFamily="18" charset="0"/>
              </a:rPr>
              <a:t>Types of Infertility</a:t>
            </a:r>
            <a:endParaRPr lang="en-US" sz="2800" b="1" dirty="0">
              <a:latin typeface="Amasis MT Pro Black" panose="02040A04050005020304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1.Primary Infertility: A woman has never been pregnant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AngsanaUPC" panose="02020603050405020304" pitchFamily="18" charset="-34"/>
                <a:cs typeface="AngsanaUPC" panose="02020603050405020304" pitchFamily="18" charset="-34"/>
              </a:rPr>
              <a:t>2. Secondary Infertility: A woman has been pregnant before but cannot conceive again</a:t>
            </a:r>
          </a:p>
          <a:p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513226-CC72-8254-2F39-9F2BD3186E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8494" y="0"/>
            <a:ext cx="3203506" cy="130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99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DAFC3-2F98-3C3D-1B11-1B03A5C62A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8" y="1123837"/>
            <a:ext cx="3068925" cy="4601183"/>
          </a:xfrm>
        </p:spPr>
        <p:txBody>
          <a:bodyPr/>
          <a:lstStyle/>
          <a:p>
            <a:r>
              <a:rPr lang="en-US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Role of Hormones in Reproduction</a:t>
            </a:r>
            <a:endParaRPr lang="en-ID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9BD44-C370-E1D0-FA38-463D778F2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 err="1">
                <a:solidFill>
                  <a:schemeClr val="tx1"/>
                </a:solidFill>
              </a:rPr>
              <a:t>Estrogen</a:t>
            </a:r>
            <a:r>
              <a:rPr lang="en-ID" dirty="0">
                <a:solidFill>
                  <a:schemeClr val="tx1"/>
                </a:solidFill>
              </a:rPr>
              <a:t>: Stimulates the development of female reproductive organs and regulates the menstrual cycle</a:t>
            </a:r>
          </a:p>
          <a:p>
            <a:r>
              <a:rPr lang="en-ID" b="1" dirty="0">
                <a:solidFill>
                  <a:schemeClr val="tx1"/>
                </a:solidFill>
              </a:rPr>
              <a:t>Progesterone</a:t>
            </a:r>
            <a:r>
              <a:rPr lang="en-ID" dirty="0">
                <a:solidFill>
                  <a:schemeClr val="tx1"/>
                </a:solidFill>
              </a:rPr>
              <a:t>: Prepares the uterine lining for embryo implantation and maintains pregnancy</a:t>
            </a:r>
          </a:p>
          <a:p>
            <a:r>
              <a:rPr lang="en-ID" b="1" dirty="0">
                <a:solidFill>
                  <a:schemeClr val="tx1"/>
                </a:solidFill>
              </a:rPr>
              <a:t>FSH (Follicle Stimulating Hormone): </a:t>
            </a:r>
            <a:r>
              <a:rPr lang="en-ID" dirty="0">
                <a:solidFill>
                  <a:schemeClr val="tx1"/>
                </a:solidFill>
              </a:rPr>
              <a:t>Stimulates ovarian follicle growth and </a:t>
            </a:r>
            <a:r>
              <a:rPr lang="en-ID" dirty="0" err="1">
                <a:solidFill>
                  <a:schemeClr val="tx1"/>
                </a:solidFill>
              </a:rPr>
              <a:t>estrogen</a:t>
            </a:r>
            <a:r>
              <a:rPr lang="en-ID" dirty="0">
                <a:solidFill>
                  <a:schemeClr val="tx1"/>
                </a:solidFill>
              </a:rPr>
              <a:t> production</a:t>
            </a:r>
          </a:p>
          <a:p>
            <a:r>
              <a:rPr lang="en-ID" b="1" dirty="0">
                <a:solidFill>
                  <a:schemeClr val="tx1"/>
                </a:solidFill>
              </a:rPr>
              <a:t>LH (Luteinizing Hormone): </a:t>
            </a:r>
            <a:r>
              <a:rPr lang="en-ID" dirty="0">
                <a:solidFill>
                  <a:schemeClr val="tx1"/>
                </a:solidFill>
              </a:rPr>
              <a:t>Stimulates ovulation and formation of the corpus luteum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AA54F5C-D0ED-A86D-5832-81E0A85E23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8494" y="0"/>
            <a:ext cx="3203506" cy="130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018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DA4966-BD03-CF33-CD11-DE683EA59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123837"/>
            <a:ext cx="3436143" cy="4601183"/>
          </a:xfrm>
        </p:spPr>
        <p:txBody>
          <a:bodyPr>
            <a:normAutofit/>
          </a:bodyPr>
          <a:lstStyle/>
          <a:p>
            <a:r>
              <a:rPr lang="en-US" sz="3200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Causes of Hormonal Problems Contributing to Infertility</a:t>
            </a:r>
            <a:endParaRPr lang="en-ID" sz="3200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196EB-43DF-7176-F684-FCCB23E8DD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>
                <a:solidFill>
                  <a:schemeClr val="tx1"/>
                </a:solidFill>
              </a:rPr>
              <a:t>Polycystic Ovary Syndrome (PCOS): Hormonal disorder causing imbalance, insulin resistance, and hyperandrogenism</a:t>
            </a:r>
          </a:p>
          <a:p>
            <a:r>
              <a:rPr lang="en-ID" dirty="0">
                <a:solidFill>
                  <a:schemeClr val="tx1"/>
                </a:solidFill>
              </a:rPr>
              <a:t>Premature Ovarian Insufficiency (POI): Decreased ovarian function before age 40 leading to early menopause</a:t>
            </a:r>
          </a:p>
          <a:p>
            <a:r>
              <a:rPr lang="en-ID" dirty="0">
                <a:solidFill>
                  <a:schemeClr val="tx1"/>
                </a:solidFill>
              </a:rPr>
              <a:t>Thyroid Disorders: Hypothyroidism and hyperthyroidism can affect menstrual cycle and ovulation</a:t>
            </a:r>
          </a:p>
          <a:p>
            <a:r>
              <a:rPr lang="en-ID" dirty="0">
                <a:solidFill>
                  <a:schemeClr val="tx1"/>
                </a:solidFill>
              </a:rPr>
              <a:t>Hyperprolactinemia: Excess prolactin production can inhibit ovulation</a:t>
            </a:r>
          </a:p>
          <a:p>
            <a:r>
              <a:rPr lang="en-ID" dirty="0">
                <a:solidFill>
                  <a:schemeClr val="tx1"/>
                </a:solidFill>
              </a:rPr>
              <a:t>Hypothalamic Dysfunction: Disorders in the hormonal regulatory </a:t>
            </a:r>
            <a:r>
              <a:rPr lang="en-ID" dirty="0" err="1">
                <a:solidFill>
                  <a:schemeClr val="tx1"/>
                </a:solidFill>
              </a:rPr>
              <a:t>center</a:t>
            </a:r>
            <a:r>
              <a:rPr lang="en-ID" dirty="0">
                <a:solidFill>
                  <a:schemeClr val="tx1"/>
                </a:solidFill>
              </a:rPr>
              <a:t> can cause anovulation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7622964-D02A-77FB-75D5-C67BE2AE92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8494" y="0"/>
            <a:ext cx="3203506" cy="130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64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1F8F0-0D7F-48DF-97B6-BE8685F079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Signs and Symptoms of Hormonal Disorders Related to Infertility</a:t>
            </a:r>
            <a:endParaRPr lang="en-ID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BAE708-25DC-3013-B574-504F3DC5BA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>
                <a:solidFill>
                  <a:schemeClr val="tx1"/>
                </a:solidFill>
              </a:rPr>
              <a:t>Irregular Menstrual Cycle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>
                <a:solidFill>
                  <a:schemeClr val="tx1"/>
                </a:solidFill>
              </a:rPr>
              <a:t>Oligomenorrhea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>
                <a:solidFill>
                  <a:schemeClr val="tx1"/>
                </a:solidFill>
              </a:rPr>
              <a:t>Amenorrhea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>
                <a:solidFill>
                  <a:schemeClr val="tx1"/>
                </a:solidFill>
              </a:rPr>
              <a:t>Menorrhagia</a:t>
            </a:r>
          </a:p>
          <a:p>
            <a:r>
              <a:rPr lang="en-ID" b="1" dirty="0">
                <a:solidFill>
                  <a:schemeClr val="tx1"/>
                </a:solidFill>
              </a:rPr>
              <a:t>Signs of Hyperandrogenism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>
                <a:solidFill>
                  <a:schemeClr val="tx1"/>
                </a:solidFill>
              </a:rPr>
              <a:t>Hirsutism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>
                <a:solidFill>
                  <a:schemeClr val="tx1"/>
                </a:solidFill>
              </a:rPr>
              <a:t>Acne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>
                <a:solidFill>
                  <a:schemeClr val="tx1"/>
                </a:solidFill>
              </a:rPr>
              <a:t>Androgenic alopecia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58E305-840A-42CA-FFC3-CF12296EEDF6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7239000" y="1155474"/>
            <a:ext cx="5181600" cy="4351338"/>
          </a:xfrm>
        </p:spPr>
        <p:txBody>
          <a:bodyPr/>
          <a:lstStyle/>
          <a:p>
            <a:r>
              <a:rPr lang="en-ID" b="1" dirty="0">
                <a:solidFill>
                  <a:schemeClr val="tx1"/>
                </a:solidFill>
              </a:rPr>
              <a:t>Anovulation</a:t>
            </a:r>
          </a:p>
          <a:p>
            <a:pPr marL="0" indent="0">
              <a:buNone/>
            </a:pPr>
            <a:r>
              <a:rPr lang="en-ID" dirty="0">
                <a:solidFill>
                  <a:schemeClr val="tx1"/>
                </a:solidFill>
              </a:rPr>
              <a:t>Absence of ovulation, detected by basal body temperature or progesterone testing</a:t>
            </a:r>
          </a:p>
          <a:p>
            <a:r>
              <a:rPr lang="en-ID" b="1" dirty="0">
                <a:solidFill>
                  <a:schemeClr val="tx1"/>
                </a:solidFill>
              </a:rPr>
              <a:t>Other Symptoms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>
                <a:solidFill>
                  <a:schemeClr val="tx1"/>
                </a:solidFill>
              </a:rPr>
              <a:t>Weight changes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>
                <a:solidFill>
                  <a:schemeClr val="tx1"/>
                </a:solidFill>
              </a:rPr>
              <a:t>Fatigue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>
                <a:solidFill>
                  <a:schemeClr val="tx1"/>
                </a:solidFill>
              </a:rPr>
              <a:t>Mood disorders</a:t>
            </a:r>
          </a:p>
          <a:p>
            <a:pPr marL="514350" indent="-514350">
              <a:buFont typeface="+mj-lt"/>
              <a:buAutoNum type="arabicPeriod"/>
            </a:pPr>
            <a:r>
              <a:rPr lang="en-ID" dirty="0">
                <a:solidFill>
                  <a:schemeClr val="tx1"/>
                </a:solidFill>
              </a:rPr>
              <a:t>Sexual dysfunction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827EA6E-4C01-BF65-34E6-4A6A6A4958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8494" y="0"/>
            <a:ext cx="3203506" cy="130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431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F3CF32-4F31-905A-F46D-D7A2A5F75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8" y="1123837"/>
            <a:ext cx="3328987" cy="4601183"/>
          </a:xfrm>
        </p:spPr>
        <p:txBody>
          <a:bodyPr/>
          <a:lstStyle/>
          <a:p>
            <a:r>
              <a:rPr lang="en-ID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Laboratory Examination and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9B76E-CBD7-400F-69FC-2CE074A846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b="1" dirty="0">
                <a:solidFill>
                  <a:schemeClr val="tx1"/>
                </a:solidFill>
              </a:rPr>
              <a:t>Hormonal Tests</a:t>
            </a:r>
          </a:p>
          <a:p>
            <a:pPr marL="0" indent="0">
              <a:buNone/>
            </a:pPr>
            <a:r>
              <a:rPr lang="en-ID" dirty="0">
                <a:solidFill>
                  <a:schemeClr val="tx1"/>
                </a:solidFill>
              </a:rPr>
              <a:t>FSH, LH, </a:t>
            </a:r>
            <a:r>
              <a:rPr lang="en-ID" dirty="0" err="1">
                <a:solidFill>
                  <a:schemeClr val="tx1"/>
                </a:solidFill>
              </a:rPr>
              <a:t>Estradiol</a:t>
            </a:r>
            <a:r>
              <a:rPr lang="en-ID" dirty="0">
                <a:solidFill>
                  <a:schemeClr val="tx1"/>
                </a:solidFill>
              </a:rPr>
              <a:t>, Progesterone, Prolactin, Testosterone, DHEAS, AMH, Thyroid hormones (TSH, FT4)</a:t>
            </a:r>
          </a:p>
          <a:p>
            <a:r>
              <a:rPr lang="en-ID" b="1" dirty="0">
                <a:solidFill>
                  <a:schemeClr val="tx1"/>
                </a:solidFill>
              </a:rPr>
              <a:t>Additional Tests</a:t>
            </a:r>
          </a:p>
          <a:p>
            <a:pPr marL="0" indent="0">
              <a:buNone/>
            </a:pPr>
            <a:r>
              <a:rPr lang="en-ID" dirty="0">
                <a:solidFill>
                  <a:schemeClr val="tx1"/>
                </a:solidFill>
              </a:rPr>
              <a:t>Glucose tolerance test (for PCOS), endometrial biopsy (if indicated)</a:t>
            </a:r>
          </a:p>
          <a:p>
            <a:r>
              <a:rPr lang="en-ID" b="1" dirty="0">
                <a:solidFill>
                  <a:schemeClr val="tx1"/>
                </a:solidFill>
              </a:rPr>
              <a:t>Transvaginal Ultrasound (USG)</a:t>
            </a:r>
          </a:p>
          <a:p>
            <a:pPr marL="0" indent="0">
              <a:buNone/>
            </a:pPr>
            <a:r>
              <a:rPr lang="en-ID" dirty="0">
                <a:solidFill>
                  <a:schemeClr val="tx1"/>
                </a:solidFill>
              </a:rPr>
              <a:t>Evaluates ovarian morphology and endometrial thickness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32C03C-6DF6-A408-112A-F7D1A2CF43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8494" y="0"/>
            <a:ext cx="3203506" cy="130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5950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AF1FD-238C-CA6B-1F1C-C3404F027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Management of Hormonal Causes of Infertility</a:t>
            </a:r>
            <a:endParaRPr lang="en-ID" dirty="0">
              <a:latin typeface="ADLaM Display" panose="02010000000000000000" pitchFamily="2" charset="0"/>
              <a:ea typeface="ADLaM Display" panose="02010000000000000000" pitchFamily="2" charset="0"/>
              <a:cs typeface="ADLaM Display" panose="020100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298BAD-0506-E5B3-6419-F96EE639797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ID" b="1" dirty="0"/>
              <a:t>PCOS</a:t>
            </a:r>
          </a:p>
          <a:p>
            <a:pPr marL="0" indent="0">
              <a:buNone/>
            </a:pPr>
            <a:r>
              <a:rPr lang="en-ID" dirty="0"/>
              <a:t>Lifestyle modification, medications (metformin, clomiphene citrate, letrozole), IVF</a:t>
            </a:r>
          </a:p>
          <a:p>
            <a:r>
              <a:rPr lang="en-ID" b="1" dirty="0"/>
              <a:t>Premature Ovarian Insufficiency (POI)</a:t>
            </a:r>
          </a:p>
          <a:p>
            <a:pPr marL="0" indent="0">
              <a:buNone/>
            </a:pPr>
            <a:r>
              <a:rPr lang="en-ID" dirty="0"/>
              <a:t>Hormone replacement therapy (HRT), egg donation, adoption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5AFADF-5B57-43CE-301D-CE83F2AA71C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ID" b="1" dirty="0"/>
              <a:t>Thyroid Disorders</a:t>
            </a:r>
          </a:p>
          <a:p>
            <a:pPr marL="0" indent="0">
              <a:buNone/>
            </a:pPr>
            <a:r>
              <a:rPr lang="en-ID" dirty="0"/>
              <a:t>Treatment of hypothyroidism or hyperthyroidism</a:t>
            </a:r>
          </a:p>
          <a:p>
            <a:r>
              <a:rPr lang="en-ID" b="1" dirty="0"/>
              <a:t>Hyperprolactinemia</a:t>
            </a:r>
          </a:p>
          <a:p>
            <a:pPr marL="0" indent="0">
              <a:buNone/>
            </a:pPr>
            <a:r>
              <a:rPr lang="en-ID" dirty="0"/>
              <a:t>Medications (bromocriptine, cabergoline), surgery (if pituitary </a:t>
            </a:r>
            <a:r>
              <a:rPr lang="en-ID" dirty="0" err="1"/>
              <a:t>tumor</a:t>
            </a:r>
            <a:r>
              <a:rPr lang="en-ID" dirty="0"/>
              <a:t> present)</a:t>
            </a:r>
          </a:p>
          <a:p>
            <a:r>
              <a:rPr lang="en-ID" b="1" dirty="0"/>
              <a:t>Hypothalamic Dysfunction</a:t>
            </a:r>
          </a:p>
          <a:p>
            <a:pPr marL="0" indent="0">
              <a:buNone/>
            </a:pPr>
            <a:r>
              <a:rPr lang="en-ID" dirty="0"/>
              <a:t>Lifestyle improvement and hormonal therapy (GnRH)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E7C03A0-0174-C7BC-B6F5-E3D8EA70AC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8494" y="0"/>
            <a:ext cx="3203506" cy="130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543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0A0C165-DBFA-DBF4-3F1D-BD53E08FA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8" y="1123837"/>
            <a:ext cx="3061781" cy="4601183"/>
          </a:xfrm>
        </p:spPr>
        <p:txBody>
          <a:bodyPr/>
          <a:lstStyle/>
          <a:p>
            <a:r>
              <a:rPr lang="en-ID" b="1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Nursing Care: Assessment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DEEA99-D7BE-7339-EFCD-78EB450102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b="1" dirty="0"/>
              <a:t>Health History</a:t>
            </a:r>
          </a:p>
          <a:p>
            <a:pPr marL="0" indent="0">
              <a:buNone/>
            </a:pPr>
            <a:r>
              <a:rPr lang="en-ID" dirty="0"/>
              <a:t>Menstruation, pregnancy, diseases, medications, family history</a:t>
            </a:r>
          </a:p>
          <a:p>
            <a:r>
              <a:rPr lang="en-ID" b="1" dirty="0"/>
              <a:t>Physical Examination</a:t>
            </a:r>
          </a:p>
          <a:p>
            <a:pPr marL="0" indent="0">
              <a:buNone/>
            </a:pPr>
            <a:r>
              <a:rPr lang="en-ID" dirty="0"/>
              <a:t>Vital signs, body weight, height, skin and breast examination</a:t>
            </a:r>
          </a:p>
          <a:p>
            <a:r>
              <a:rPr lang="en-ID" b="1" dirty="0"/>
              <a:t>Psychological Status</a:t>
            </a:r>
          </a:p>
          <a:p>
            <a:pPr marL="0" indent="0">
              <a:buNone/>
            </a:pPr>
            <a:r>
              <a:rPr lang="en-ID" dirty="0"/>
              <a:t>Stress, anxiety, depression, social support</a:t>
            </a:r>
          </a:p>
          <a:p>
            <a:r>
              <a:rPr lang="en-ID" b="1" dirty="0"/>
              <a:t>Functional Health Patterns</a:t>
            </a:r>
          </a:p>
          <a:p>
            <a:pPr marL="0" indent="0">
              <a:buNone/>
            </a:pPr>
            <a:r>
              <a:rPr lang="en-ID" dirty="0"/>
              <a:t>Nutrition, elimination, rest, activity, relationships, self-perception, coping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09F67AD-15FE-3316-EFCF-82CED74062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8494" y="0"/>
            <a:ext cx="3203506" cy="130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194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FA06D-3B07-03CA-D41D-DC377DF18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150" y="1123837"/>
            <a:ext cx="3393281" cy="4601183"/>
          </a:xfrm>
        </p:spPr>
        <p:txBody>
          <a:bodyPr/>
          <a:lstStyle/>
          <a:p>
            <a:r>
              <a:rPr lang="en-ID" dirty="0">
                <a:latin typeface="ADLaM Display" panose="02010000000000000000" pitchFamily="2" charset="0"/>
                <a:ea typeface="ADLaM Display" panose="02010000000000000000" pitchFamily="2" charset="0"/>
                <a:cs typeface="ADLaM Display" panose="02010000000000000000" pitchFamily="2" charset="0"/>
              </a:rPr>
              <a:t>Anxiety related to infertility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C84F7F-1C56-4396-D836-93B9A8BD3D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>
                <a:solidFill>
                  <a:schemeClr val="tx1"/>
                </a:solidFill>
              </a:rPr>
              <a:t>Goal:</a:t>
            </a:r>
          </a:p>
          <a:p>
            <a:pPr>
              <a:buNone/>
            </a:pPr>
            <a:r>
              <a:rPr lang="en-US" dirty="0">
                <a:solidFill>
                  <a:schemeClr val="tx1"/>
                </a:solidFill>
              </a:rPr>
              <a:t>Reduce anxiety and improve emotional well-being</a:t>
            </a:r>
          </a:p>
          <a:p>
            <a:pPr>
              <a:buNone/>
            </a:pPr>
            <a:r>
              <a:rPr lang="en-US" b="1" dirty="0">
                <a:solidFill>
                  <a:schemeClr val="tx1"/>
                </a:solidFill>
              </a:rPr>
              <a:t>Interventions: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Assess level of anxiety using a standardized scale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Provide clear and accurate information about infertility and treatment options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Encourage expression of feelings and concerns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Offer emotional support and active listening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Teach relaxation techniques (deep breathing, meditation)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Involve partner in counseling sessions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Refer to psychological counseling if needed </a:t>
            </a:r>
          </a:p>
          <a:p>
            <a:endParaRPr lang="en-ID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2BB050E-70B9-ECB1-884A-33AF5D5CAF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8494" y="0"/>
            <a:ext cx="3203506" cy="130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6814616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653</TotalTime>
  <Words>920</Words>
  <Application>Microsoft Office PowerPoint</Application>
  <PresentationFormat>Widescreen</PresentationFormat>
  <Paragraphs>111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ADLaM Display</vt:lpstr>
      <vt:lpstr>Amasis MT Pro Black</vt:lpstr>
      <vt:lpstr>AngsanaUPC</vt:lpstr>
      <vt:lpstr>Arial</vt:lpstr>
      <vt:lpstr>Corbel</vt:lpstr>
      <vt:lpstr>Wingdings 2</vt:lpstr>
      <vt:lpstr>Frame</vt:lpstr>
      <vt:lpstr>Hormonal Problems in the Female Reproductive System  Infertility  </vt:lpstr>
      <vt:lpstr>Infertility</vt:lpstr>
      <vt:lpstr>Role of Hormones in Reproduction</vt:lpstr>
      <vt:lpstr>Causes of Hormonal Problems Contributing to Infertility</vt:lpstr>
      <vt:lpstr>Signs and Symptoms of Hormonal Disorders Related to Infertility</vt:lpstr>
      <vt:lpstr>Laboratory Examination and Diagnosis</vt:lpstr>
      <vt:lpstr>Management of Hormonal Causes of Infertility</vt:lpstr>
      <vt:lpstr>Nursing Care: Assessment</vt:lpstr>
      <vt:lpstr>Anxiety related to infertility</vt:lpstr>
      <vt:lpstr>Disturbed Body Image related to physical changes</vt:lpstr>
      <vt:lpstr>Powerlessness</vt:lpstr>
      <vt:lpstr>Deficient Knowledge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Restuning Widiasih</dc:creator>
  <cp:lastModifiedBy>Restuning Widiasih</cp:lastModifiedBy>
  <cp:revision>13</cp:revision>
  <dcterms:created xsi:type="dcterms:W3CDTF">2025-01-03T06:43:13Z</dcterms:created>
  <dcterms:modified xsi:type="dcterms:W3CDTF">2026-03-24T23:31:15Z</dcterms:modified>
</cp:coreProperties>
</file>