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72" r:id="rId6"/>
    <p:sldId id="262" r:id="rId7"/>
    <p:sldId id="263" r:id="rId8"/>
    <p:sldId id="264" r:id="rId9"/>
    <p:sldId id="266" r:id="rId10"/>
    <p:sldId id="267" r:id="rId11"/>
    <p:sldId id="268" r:id="rId12"/>
    <p:sldId id="269"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8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5/20/2026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4.sv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4.sv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4.sv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4.sv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7308" y="281703"/>
            <a:ext cx="8915399" cy="2262781"/>
          </a:xfrm>
        </p:spPr>
        <p:txBody>
          <a:bodyPr/>
          <a:lstStyle/>
          <a:p>
            <a:pPr algn="ctr"/>
            <a:r>
              <a:rPr lang="en-US" b="1" dirty="0">
                <a:solidFill>
                  <a:srgbClr val="0D0D0D"/>
                </a:solidFill>
                <a:latin typeface="ui-sans-serif"/>
              </a:rPr>
              <a:t>Endometriosis</a:t>
            </a:r>
            <a:br>
              <a:rPr lang="en-US" b="1" dirty="0">
                <a:solidFill>
                  <a:srgbClr val="0D0D0D"/>
                </a:solidFill>
                <a:latin typeface="ui-sans-serif"/>
              </a:rPr>
            </a:br>
            <a:endParaRPr lang="en-US" dirty="0"/>
          </a:p>
        </p:txBody>
      </p:sp>
      <p:sp>
        <p:nvSpPr>
          <p:cNvPr id="3" name="Subtitle 2"/>
          <p:cNvSpPr>
            <a:spLocks noGrp="1"/>
          </p:cNvSpPr>
          <p:nvPr>
            <p:ph type="subTitle" idx="1"/>
          </p:nvPr>
        </p:nvSpPr>
        <p:spPr>
          <a:xfrm>
            <a:off x="2428116" y="5529872"/>
            <a:ext cx="8915399" cy="890125"/>
          </a:xfrm>
        </p:spPr>
        <p:txBody>
          <a:bodyPr>
            <a:normAutofit/>
          </a:bodyPr>
          <a:lstStyle/>
          <a:p>
            <a:endParaRPr lang="en-US" dirty="0" smtClean="0"/>
          </a:p>
          <a:p>
            <a:pPr algn="ctr"/>
            <a:r>
              <a:rPr lang="en-US" dirty="0" err="1" smtClean="0"/>
              <a:t>Yanti</a:t>
            </a:r>
            <a:r>
              <a:rPr lang="en-US" dirty="0" smtClean="0"/>
              <a:t> </a:t>
            </a:r>
            <a:r>
              <a:rPr lang="en-US" dirty="0" err="1" smtClean="0"/>
              <a:t>Hermatyanti</a:t>
            </a:r>
            <a:r>
              <a:rPr lang="en-US" dirty="0" smtClean="0"/>
              <a:t> </a:t>
            </a:r>
            <a:endParaRPr lang="en-US" dirty="0"/>
          </a:p>
        </p:txBody>
      </p:sp>
      <p:pic>
        <p:nvPicPr>
          <p:cNvPr id="4" name="Picture 3"/>
          <p:cNvPicPr>
            <a:picLocks noChangeAspect="1"/>
          </p:cNvPicPr>
          <p:nvPr/>
        </p:nvPicPr>
        <p:blipFill>
          <a:blip r:embed="rId2"/>
          <a:stretch>
            <a:fillRect/>
          </a:stretch>
        </p:blipFill>
        <p:spPr>
          <a:xfrm>
            <a:off x="2664376" y="2079741"/>
            <a:ext cx="3825436" cy="2477248"/>
          </a:xfrm>
          <a:prstGeom prst="rect">
            <a:avLst/>
          </a:prstGeom>
        </p:spPr>
      </p:pic>
      <p:pic>
        <p:nvPicPr>
          <p:cNvPr id="5" name="Picture 4"/>
          <p:cNvPicPr>
            <a:picLocks noChangeAspect="1"/>
          </p:cNvPicPr>
          <p:nvPr/>
        </p:nvPicPr>
        <p:blipFill>
          <a:blip r:embed="rId3"/>
          <a:stretch>
            <a:fillRect/>
          </a:stretch>
        </p:blipFill>
        <p:spPr>
          <a:xfrm>
            <a:off x="6595008" y="2079741"/>
            <a:ext cx="4191675" cy="2551828"/>
          </a:xfrm>
          <a:prstGeom prst="rect">
            <a:avLst/>
          </a:prstGeom>
        </p:spPr>
      </p:pic>
      <p:sp>
        <p:nvSpPr>
          <p:cNvPr id="6" name="Freeform 4"/>
          <p:cNvSpPr/>
          <p:nvPr/>
        </p:nvSpPr>
        <p:spPr>
          <a:xfrm>
            <a:off x="183632" y="-64737"/>
            <a:ext cx="2375548" cy="2354782"/>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5"/>
          <p:cNvSpPr/>
          <p:nvPr/>
        </p:nvSpPr>
        <p:spPr>
          <a:xfrm>
            <a:off x="10166006" y="5253482"/>
            <a:ext cx="2025994" cy="1512578"/>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3"/>
          <p:cNvSpPr/>
          <p:nvPr/>
        </p:nvSpPr>
        <p:spPr>
          <a:xfrm flipV="1">
            <a:off x="10301161" y="5213"/>
            <a:ext cx="1902833" cy="731162"/>
          </a:xfrm>
          <a:custGeom>
            <a:avLst/>
            <a:gdLst/>
            <a:ahLst/>
            <a:cxnLst/>
            <a:rect l="l" t="t" r="r" b="b"/>
            <a:pathLst>
              <a:path w="2716317" h="1358159">
                <a:moveTo>
                  <a:pt x="0" y="1358159"/>
                </a:moveTo>
                <a:lnTo>
                  <a:pt x="2716317" y="1358159"/>
                </a:lnTo>
                <a:lnTo>
                  <a:pt x="2716317" y="0"/>
                </a:lnTo>
                <a:lnTo>
                  <a:pt x="0" y="0"/>
                </a:lnTo>
                <a:lnTo>
                  <a:pt x="0" y="1358159"/>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2"/>
          <p:cNvSpPr/>
          <p:nvPr/>
        </p:nvSpPr>
        <p:spPr>
          <a:xfrm>
            <a:off x="1611327" y="6206591"/>
            <a:ext cx="1633579" cy="651409"/>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extLst>
      <p:ext uri="{BB962C8B-B14F-4D97-AF65-F5344CB8AC3E}">
        <p14:creationId xmlns:p14="http://schemas.microsoft.com/office/powerpoint/2010/main" val="754344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Nursing Diagnoses (NANDA)</a:t>
            </a:r>
          </a:p>
        </p:txBody>
      </p:sp>
      <p:sp>
        <p:nvSpPr>
          <p:cNvPr id="3" name="Content Placeholder 2"/>
          <p:cNvSpPr>
            <a:spLocks noGrp="1"/>
          </p:cNvSpPr>
          <p:nvPr>
            <p:ph sz="half" idx="1"/>
          </p:nvPr>
        </p:nvSpPr>
        <p:spPr>
          <a:xfrm>
            <a:off x="2589211" y="2133600"/>
            <a:ext cx="8682993" cy="3777622"/>
          </a:xfrm>
        </p:spPr>
        <p:txBody>
          <a:bodyPr>
            <a:normAutofit/>
          </a:bodyPr>
          <a:lstStyle/>
          <a:p>
            <a:r>
              <a:rPr lang="en-US" sz="2000" b="1" dirty="0"/>
              <a:t>Acute Pain</a:t>
            </a:r>
            <a:r>
              <a:rPr lang="en-US" sz="2000" dirty="0"/>
              <a:t> related to inflammatory process and pelvic lesions </a:t>
            </a:r>
          </a:p>
          <a:p>
            <a:r>
              <a:rPr lang="en-US" sz="2000" b="1" dirty="0"/>
              <a:t>Chronic Pain</a:t>
            </a:r>
            <a:r>
              <a:rPr lang="en-US" sz="2000" dirty="0"/>
              <a:t> related to recurrent pelvic inflammation </a:t>
            </a:r>
          </a:p>
          <a:p>
            <a:r>
              <a:rPr lang="en-US" sz="2000" b="1" dirty="0"/>
              <a:t>Anxiety</a:t>
            </a:r>
            <a:r>
              <a:rPr lang="en-US" sz="2000" dirty="0"/>
              <a:t> related to infertility concerns and chronic disease </a:t>
            </a:r>
          </a:p>
          <a:p>
            <a:r>
              <a:rPr lang="en-US" sz="2000" b="1" dirty="0"/>
              <a:t>Deficient Knowledge</a:t>
            </a:r>
            <a:r>
              <a:rPr lang="en-US" sz="2000" dirty="0"/>
              <a:t> related to disease management </a:t>
            </a:r>
          </a:p>
          <a:p>
            <a:r>
              <a:rPr lang="en-US" sz="2000" b="1" dirty="0"/>
              <a:t>Sexual Dysfunction</a:t>
            </a:r>
            <a:r>
              <a:rPr lang="en-US" sz="2000" dirty="0"/>
              <a:t> related to dyspareunia </a:t>
            </a:r>
          </a:p>
          <a:p>
            <a:r>
              <a:rPr lang="en-US" sz="2000" b="1" dirty="0"/>
              <a:t>Fatigue</a:t>
            </a:r>
            <a:r>
              <a:rPr lang="en-US" sz="2000" dirty="0"/>
              <a:t> related to chronic pain and sleep disturbance </a:t>
            </a:r>
          </a:p>
          <a:p>
            <a:pPr marL="0" indent="0">
              <a:buNone/>
            </a:pPr>
            <a:endParaRPr lang="en-US" sz="2000" dirty="0"/>
          </a:p>
        </p:txBody>
      </p:sp>
      <p:sp>
        <p:nvSpPr>
          <p:cNvPr id="4" name="Freeform 4"/>
          <p:cNvSpPr/>
          <p:nvPr/>
        </p:nvSpPr>
        <p:spPr>
          <a:xfrm>
            <a:off x="213663" y="4503218"/>
            <a:ext cx="2375548" cy="2354782"/>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0259207" y="0"/>
            <a:ext cx="2025994" cy="1512578"/>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2"/>
          <p:cNvSpPr/>
          <p:nvPr/>
        </p:nvSpPr>
        <p:spPr>
          <a:xfrm>
            <a:off x="10163596" y="5876821"/>
            <a:ext cx="2028404" cy="869903"/>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295394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3. Planning / Goals</a:t>
            </a:r>
            <a:br>
              <a:rPr lang="en-US" b="1" dirty="0"/>
            </a:br>
            <a:r>
              <a:rPr lang="en-US" b="1" dirty="0" smtClean="0"/>
              <a:t>    Expected </a:t>
            </a:r>
            <a:r>
              <a:rPr lang="en-US" b="1" dirty="0"/>
              <a:t>Outcomes:</a:t>
            </a:r>
            <a:br>
              <a:rPr lang="en-US" b="1" dirty="0"/>
            </a:br>
            <a:r>
              <a:rPr lang="en-US" b="1" dirty="0" smtClean="0"/>
              <a:t> </a:t>
            </a:r>
            <a:endParaRPr lang="en-US" dirty="0"/>
          </a:p>
        </p:txBody>
      </p:sp>
      <p:sp>
        <p:nvSpPr>
          <p:cNvPr id="3" name="Content Placeholder 2"/>
          <p:cNvSpPr>
            <a:spLocks noGrp="1"/>
          </p:cNvSpPr>
          <p:nvPr>
            <p:ph sz="half" idx="1"/>
          </p:nvPr>
        </p:nvSpPr>
        <p:spPr>
          <a:xfrm>
            <a:off x="2589211" y="2133600"/>
            <a:ext cx="8602073" cy="4340028"/>
          </a:xfrm>
        </p:spPr>
        <p:txBody>
          <a:bodyPr>
            <a:normAutofit/>
          </a:bodyPr>
          <a:lstStyle/>
          <a:p>
            <a:r>
              <a:rPr lang="en-US" sz="2400" dirty="0" smtClean="0"/>
              <a:t>Patient </a:t>
            </a:r>
            <a:r>
              <a:rPr lang="en-US" sz="2400" dirty="0"/>
              <a:t>reports decreased pain level </a:t>
            </a:r>
          </a:p>
          <a:p>
            <a:r>
              <a:rPr lang="en-US" sz="2400" dirty="0"/>
              <a:t>Patient demonstrates understanding of disease and treatment </a:t>
            </a:r>
          </a:p>
          <a:p>
            <a:r>
              <a:rPr lang="en-US" sz="2400" dirty="0"/>
              <a:t>Patient verbalizes reduced anxiety </a:t>
            </a:r>
          </a:p>
          <a:p>
            <a:r>
              <a:rPr lang="en-US" sz="2400" dirty="0"/>
              <a:t>Patient maintains adequate rest and activity balance </a:t>
            </a:r>
          </a:p>
          <a:p>
            <a:r>
              <a:rPr lang="en-US" sz="2400" dirty="0"/>
              <a:t>Patient demonstrates effective coping strategies </a:t>
            </a:r>
          </a:p>
          <a:p>
            <a:pPr marL="0" indent="0">
              <a:buNone/>
            </a:pPr>
            <a:endParaRPr lang="en-US" sz="2400" dirty="0"/>
          </a:p>
        </p:txBody>
      </p:sp>
      <p:sp>
        <p:nvSpPr>
          <p:cNvPr id="4" name="Freeform 4"/>
          <p:cNvSpPr/>
          <p:nvPr/>
        </p:nvSpPr>
        <p:spPr>
          <a:xfrm>
            <a:off x="94620" y="4434435"/>
            <a:ext cx="2375548" cy="2354782"/>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0178287" y="8092"/>
            <a:ext cx="2025994" cy="1512578"/>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2"/>
          <p:cNvSpPr/>
          <p:nvPr/>
        </p:nvSpPr>
        <p:spPr>
          <a:xfrm>
            <a:off x="10163596" y="5876821"/>
            <a:ext cx="2028404" cy="869903"/>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3217706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Nursing Interventions &amp; Rationales</a:t>
            </a:r>
          </a:p>
        </p:txBody>
      </p:sp>
      <p:graphicFrame>
        <p:nvGraphicFramePr>
          <p:cNvPr id="32" name="Table 31"/>
          <p:cNvGraphicFramePr>
            <a:graphicFrameLocks noGrp="1"/>
          </p:cNvGraphicFramePr>
          <p:nvPr>
            <p:extLst>
              <p:ext uri="{D42A27DB-BD31-4B8C-83A1-F6EECF244321}">
                <p14:modId xmlns:p14="http://schemas.microsoft.com/office/powerpoint/2010/main" val="2499454583"/>
              </p:ext>
            </p:extLst>
          </p:nvPr>
        </p:nvGraphicFramePr>
        <p:xfrm>
          <a:off x="2468068" y="1561473"/>
          <a:ext cx="8852688" cy="4694858"/>
        </p:xfrm>
        <a:graphic>
          <a:graphicData uri="http://schemas.openxmlformats.org/drawingml/2006/table">
            <a:tbl>
              <a:tblPr/>
              <a:tblGrid>
                <a:gridCol w="4426344">
                  <a:extLst>
                    <a:ext uri="{9D8B030D-6E8A-4147-A177-3AD203B41FA5}">
                      <a16:colId xmlns:a16="http://schemas.microsoft.com/office/drawing/2014/main" val="3302611749"/>
                    </a:ext>
                  </a:extLst>
                </a:gridCol>
                <a:gridCol w="4426344">
                  <a:extLst>
                    <a:ext uri="{9D8B030D-6E8A-4147-A177-3AD203B41FA5}">
                      <a16:colId xmlns:a16="http://schemas.microsoft.com/office/drawing/2014/main" val="2597858459"/>
                    </a:ext>
                  </a:extLst>
                </a:gridCol>
              </a:tblGrid>
              <a:tr h="414058">
                <a:tc>
                  <a:txBody>
                    <a:bodyPr/>
                    <a:lstStyle/>
                    <a:p>
                      <a:r>
                        <a:rPr lang="en-US" sz="2400" b="1" dirty="0"/>
                        <a:t>Nursing Interventions</a:t>
                      </a:r>
                    </a:p>
                  </a:txBody>
                  <a:tcPr marL="64770" marR="64770" marT="32385" marB="32385" anchor="ctr">
                    <a:lnL>
                      <a:noFill/>
                    </a:lnL>
                    <a:lnR>
                      <a:noFill/>
                    </a:lnR>
                    <a:lnT>
                      <a:noFill/>
                    </a:lnT>
                    <a:lnB>
                      <a:noFill/>
                    </a:lnB>
                  </a:tcPr>
                </a:tc>
                <a:tc>
                  <a:txBody>
                    <a:bodyPr/>
                    <a:lstStyle/>
                    <a:p>
                      <a:r>
                        <a:rPr lang="en-US" sz="2400" b="1" dirty="0"/>
                        <a:t>Rationales</a:t>
                      </a:r>
                    </a:p>
                  </a:txBody>
                  <a:tcPr marL="64770" marR="64770" marT="32385" marB="32385" anchor="ctr">
                    <a:lnL>
                      <a:noFill/>
                    </a:lnL>
                    <a:lnR>
                      <a:noFill/>
                    </a:lnR>
                    <a:lnT>
                      <a:noFill/>
                    </a:lnT>
                    <a:lnB>
                      <a:noFill/>
                    </a:lnB>
                  </a:tcPr>
                </a:tc>
                <a:extLst>
                  <a:ext uri="{0D108BD9-81ED-4DB2-BD59-A6C34878D82A}">
                    <a16:rowId xmlns:a16="http://schemas.microsoft.com/office/drawing/2014/main" val="2567720182"/>
                  </a:ext>
                </a:extLst>
              </a:tr>
              <a:tr h="533041">
                <a:tc>
                  <a:txBody>
                    <a:bodyPr/>
                    <a:lstStyle/>
                    <a:p>
                      <a:r>
                        <a:rPr lang="en-US" sz="1300" b="1"/>
                        <a:t>Assess pain characteristics using pain scale</a:t>
                      </a:r>
                    </a:p>
                  </a:txBody>
                  <a:tcPr marL="64770" marR="64770" marT="32385" marB="32385" anchor="ctr">
                    <a:lnL>
                      <a:noFill/>
                    </a:lnL>
                    <a:lnR>
                      <a:noFill/>
                    </a:lnR>
                    <a:lnT>
                      <a:noFill/>
                    </a:lnT>
                    <a:lnB>
                      <a:noFill/>
                    </a:lnB>
                  </a:tcPr>
                </a:tc>
                <a:tc>
                  <a:txBody>
                    <a:bodyPr/>
                    <a:lstStyle/>
                    <a:p>
                      <a:r>
                        <a:rPr lang="en-US" sz="1300" b="1"/>
                        <a:t>Determines severity and effectiveness of interventions</a:t>
                      </a:r>
                    </a:p>
                  </a:txBody>
                  <a:tcPr marL="64770" marR="64770" marT="32385" marB="32385" anchor="ctr">
                    <a:lnL>
                      <a:noFill/>
                    </a:lnL>
                    <a:lnR>
                      <a:noFill/>
                    </a:lnR>
                    <a:lnT>
                      <a:noFill/>
                    </a:lnT>
                    <a:lnB>
                      <a:noFill/>
                    </a:lnB>
                  </a:tcPr>
                </a:tc>
                <a:extLst>
                  <a:ext uri="{0D108BD9-81ED-4DB2-BD59-A6C34878D82A}">
                    <a16:rowId xmlns:a16="http://schemas.microsoft.com/office/drawing/2014/main" val="236010817"/>
                  </a:ext>
                </a:extLst>
              </a:tr>
              <a:tr h="533041">
                <a:tc>
                  <a:txBody>
                    <a:bodyPr/>
                    <a:lstStyle/>
                    <a:p>
                      <a:r>
                        <a:rPr lang="en-US" sz="1300" b="1"/>
                        <a:t>Provide comfortable positioning and relaxation techniques</a:t>
                      </a:r>
                    </a:p>
                  </a:txBody>
                  <a:tcPr marL="64770" marR="64770" marT="32385" marB="32385" anchor="ctr">
                    <a:lnL>
                      <a:noFill/>
                    </a:lnL>
                    <a:lnR>
                      <a:noFill/>
                    </a:lnR>
                    <a:lnT>
                      <a:noFill/>
                    </a:lnT>
                    <a:lnB>
                      <a:noFill/>
                    </a:lnB>
                  </a:tcPr>
                </a:tc>
                <a:tc>
                  <a:txBody>
                    <a:bodyPr/>
                    <a:lstStyle/>
                    <a:p>
                      <a:r>
                        <a:rPr lang="en-US" sz="1300" b="1"/>
                        <a:t>Helps reduce muscle tension and pain perception</a:t>
                      </a:r>
                    </a:p>
                  </a:txBody>
                  <a:tcPr marL="64770" marR="64770" marT="32385" marB="32385" anchor="ctr">
                    <a:lnL>
                      <a:noFill/>
                    </a:lnL>
                    <a:lnR>
                      <a:noFill/>
                    </a:lnR>
                    <a:lnT>
                      <a:noFill/>
                    </a:lnT>
                    <a:lnB>
                      <a:noFill/>
                    </a:lnB>
                  </a:tcPr>
                </a:tc>
                <a:extLst>
                  <a:ext uri="{0D108BD9-81ED-4DB2-BD59-A6C34878D82A}">
                    <a16:rowId xmlns:a16="http://schemas.microsoft.com/office/drawing/2014/main" val="2240712435"/>
                  </a:ext>
                </a:extLst>
              </a:tr>
              <a:tr h="533041">
                <a:tc>
                  <a:txBody>
                    <a:bodyPr/>
                    <a:lstStyle/>
                    <a:p>
                      <a:r>
                        <a:rPr lang="en-US" sz="1300" b="1"/>
                        <a:t>Administer prescribed analgesics/hormonal therapy</a:t>
                      </a:r>
                    </a:p>
                  </a:txBody>
                  <a:tcPr marL="64770" marR="64770" marT="32385" marB="32385" anchor="ctr">
                    <a:lnL>
                      <a:noFill/>
                    </a:lnL>
                    <a:lnR>
                      <a:noFill/>
                    </a:lnR>
                    <a:lnT>
                      <a:noFill/>
                    </a:lnT>
                    <a:lnB>
                      <a:noFill/>
                    </a:lnB>
                  </a:tcPr>
                </a:tc>
                <a:tc>
                  <a:txBody>
                    <a:bodyPr/>
                    <a:lstStyle/>
                    <a:p>
                      <a:r>
                        <a:rPr lang="en-US" sz="1300" b="1"/>
                        <a:t>Reduces inflammation and suppresses endometrial growth</a:t>
                      </a:r>
                    </a:p>
                  </a:txBody>
                  <a:tcPr marL="64770" marR="64770" marT="32385" marB="32385" anchor="ctr">
                    <a:lnL>
                      <a:noFill/>
                    </a:lnL>
                    <a:lnR>
                      <a:noFill/>
                    </a:lnR>
                    <a:lnT>
                      <a:noFill/>
                    </a:lnT>
                    <a:lnB>
                      <a:noFill/>
                    </a:lnB>
                  </a:tcPr>
                </a:tc>
                <a:extLst>
                  <a:ext uri="{0D108BD9-81ED-4DB2-BD59-A6C34878D82A}">
                    <a16:rowId xmlns:a16="http://schemas.microsoft.com/office/drawing/2014/main" val="2335822696"/>
                  </a:ext>
                </a:extLst>
              </a:tr>
              <a:tr h="533041">
                <a:tc>
                  <a:txBody>
                    <a:bodyPr/>
                    <a:lstStyle/>
                    <a:p>
                      <a:r>
                        <a:rPr lang="en-US" sz="1300" b="1"/>
                        <a:t>Educate patient about disease process and treatment</a:t>
                      </a:r>
                    </a:p>
                  </a:txBody>
                  <a:tcPr marL="64770" marR="64770" marT="32385" marB="32385" anchor="ctr">
                    <a:lnL>
                      <a:noFill/>
                    </a:lnL>
                    <a:lnR>
                      <a:noFill/>
                    </a:lnR>
                    <a:lnT>
                      <a:noFill/>
                    </a:lnT>
                    <a:lnB>
                      <a:noFill/>
                    </a:lnB>
                  </a:tcPr>
                </a:tc>
                <a:tc>
                  <a:txBody>
                    <a:bodyPr/>
                    <a:lstStyle/>
                    <a:p>
                      <a:r>
                        <a:rPr lang="en-US" sz="1300" b="1"/>
                        <a:t>Improves adherence and self-management</a:t>
                      </a:r>
                    </a:p>
                  </a:txBody>
                  <a:tcPr marL="64770" marR="64770" marT="32385" marB="32385" anchor="ctr">
                    <a:lnL>
                      <a:noFill/>
                    </a:lnL>
                    <a:lnR>
                      <a:noFill/>
                    </a:lnR>
                    <a:lnT>
                      <a:noFill/>
                    </a:lnT>
                    <a:lnB>
                      <a:noFill/>
                    </a:lnB>
                  </a:tcPr>
                </a:tc>
                <a:extLst>
                  <a:ext uri="{0D108BD9-81ED-4DB2-BD59-A6C34878D82A}">
                    <a16:rowId xmlns:a16="http://schemas.microsoft.com/office/drawing/2014/main" val="2223057255"/>
                  </a:ext>
                </a:extLst>
              </a:tr>
              <a:tr h="533041">
                <a:tc>
                  <a:txBody>
                    <a:bodyPr/>
                    <a:lstStyle/>
                    <a:p>
                      <a:r>
                        <a:rPr lang="en-US" sz="1300" b="1"/>
                        <a:t>Encourage heat therapy (warm compress)</a:t>
                      </a:r>
                    </a:p>
                  </a:txBody>
                  <a:tcPr marL="64770" marR="64770" marT="32385" marB="32385" anchor="ctr">
                    <a:lnL>
                      <a:noFill/>
                    </a:lnL>
                    <a:lnR>
                      <a:noFill/>
                    </a:lnR>
                    <a:lnT>
                      <a:noFill/>
                    </a:lnT>
                    <a:lnB>
                      <a:noFill/>
                    </a:lnB>
                  </a:tcPr>
                </a:tc>
                <a:tc>
                  <a:txBody>
                    <a:bodyPr/>
                    <a:lstStyle/>
                    <a:p>
                      <a:r>
                        <a:rPr lang="en-US" sz="1300" b="1" dirty="0"/>
                        <a:t>Promotes muscle relaxation and pain relief</a:t>
                      </a:r>
                    </a:p>
                  </a:txBody>
                  <a:tcPr marL="64770" marR="64770" marT="32385" marB="32385" anchor="ctr">
                    <a:lnL>
                      <a:noFill/>
                    </a:lnL>
                    <a:lnR>
                      <a:noFill/>
                    </a:lnR>
                    <a:lnT>
                      <a:noFill/>
                    </a:lnT>
                    <a:lnB>
                      <a:noFill/>
                    </a:lnB>
                  </a:tcPr>
                </a:tc>
                <a:extLst>
                  <a:ext uri="{0D108BD9-81ED-4DB2-BD59-A6C34878D82A}">
                    <a16:rowId xmlns:a16="http://schemas.microsoft.com/office/drawing/2014/main" val="2986834371"/>
                  </a:ext>
                </a:extLst>
              </a:tr>
              <a:tr h="533041">
                <a:tc>
                  <a:txBody>
                    <a:bodyPr/>
                    <a:lstStyle/>
                    <a:p>
                      <a:r>
                        <a:rPr lang="en-US" sz="1300" b="1"/>
                        <a:t>Support emotional expression</a:t>
                      </a:r>
                    </a:p>
                  </a:txBody>
                  <a:tcPr marL="64770" marR="64770" marT="32385" marB="32385" anchor="ctr">
                    <a:lnL>
                      <a:noFill/>
                    </a:lnL>
                    <a:lnR>
                      <a:noFill/>
                    </a:lnR>
                    <a:lnT>
                      <a:noFill/>
                    </a:lnT>
                    <a:lnB>
                      <a:noFill/>
                    </a:lnB>
                  </a:tcPr>
                </a:tc>
                <a:tc>
                  <a:txBody>
                    <a:bodyPr/>
                    <a:lstStyle/>
                    <a:p>
                      <a:r>
                        <a:rPr lang="en-US" sz="1300" b="1"/>
                        <a:t>Reduces anxiety and psychological distress</a:t>
                      </a:r>
                    </a:p>
                  </a:txBody>
                  <a:tcPr marL="64770" marR="64770" marT="32385" marB="32385" anchor="ctr">
                    <a:lnL>
                      <a:noFill/>
                    </a:lnL>
                    <a:lnR>
                      <a:noFill/>
                    </a:lnR>
                    <a:lnT>
                      <a:noFill/>
                    </a:lnT>
                    <a:lnB>
                      <a:noFill/>
                    </a:lnB>
                  </a:tcPr>
                </a:tc>
                <a:extLst>
                  <a:ext uri="{0D108BD9-81ED-4DB2-BD59-A6C34878D82A}">
                    <a16:rowId xmlns:a16="http://schemas.microsoft.com/office/drawing/2014/main" val="3440599732"/>
                  </a:ext>
                </a:extLst>
              </a:tr>
              <a:tr h="533041">
                <a:tc>
                  <a:txBody>
                    <a:bodyPr/>
                    <a:lstStyle/>
                    <a:p>
                      <a:r>
                        <a:rPr lang="en-US" sz="1300" b="1"/>
                        <a:t>Encourage balanced nutrition and rest</a:t>
                      </a:r>
                    </a:p>
                  </a:txBody>
                  <a:tcPr marL="64770" marR="64770" marT="32385" marB="32385" anchor="ctr">
                    <a:lnL>
                      <a:noFill/>
                    </a:lnL>
                    <a:lnR>
                      <a:noFill/>
                    </a:lnR>
                    <a:lnT>
                      <a:noFill/>
                    </a:lnT>
                    <a:lnB>
                      <a:noFill/>
                    </a:lnB>
                  </a:tcPr>
                </a:tc>
                <a:tc>
                  <a:txBody>
                    <a:bodyPr/>
                    <a:lstStyle/>
                    <a:p>
                      <a:r>
                        <a:rPr lang="en-US" sz="1300" b="1"/>
                        <a:t>Supports overall health and energy</a:t>
                      </a:r>
                    </a:p>
                  </a:txBody>
                  <a:tcPr marL="64770" marR="64770" marT="32385" marB="32385" anchor="ctr">
                    <a:lnL>
                      <a:noFill/>
                    </a:lnL>
                    <a:lnR>
                      <a:noFill/>
                    </a:lnR>
                    <a:lnT>
                      <a:noFill/>
                    </a:lnT>
                    <a:lnB>
                      <a:noFill/>
                    </a:lnB>
                  </a:tcPr>
                </a:tc>
                <a:extLst>
                  <a:ext uri="{0D108BD9-81ED-4DB2-BD59-A6C34878D82A}">
                    <a16:rowId xmlns:a16="http://schemas.microsoft.com/office/drawing/2014/main" val="2811888124"/>
                  </a:ext>
                </a:extLst>
              </a:tr>
              <a:tr h="533041">
                <a:tc>
                  <a:txBody>
                    <a:bodyPr/>
                    <a:lstStyle/>
                    <a:p>
                      <a:r>
                        <a:rPr lang="en-US" sz="1300" b="1"/>
                        <a:t>Collaborate with gynecologist and multidisciplinary team</a:t>
                      </a:r>
                    </a:p>
                  </a:txBody>
                  <a:tcPr marL="64770" marR="64770" marT="32385" marB="32385" anchor="ctr">
                    <a:lnL>
                      <a:noFill/>
                    </a:lnL>
                    <a:lnR>
                      <a:noFill/>
                    </a:lnR>
                    <a:lnT>
                      <a:noFill/>
                    </a:lnT>
                    <a:lnB>
                      <a:noFill/>
                    </a:lnB>
                  </a:tcPr>
                </a:tc>
                <a:tc>
                  <a:txBody>
                    <a:bodyPr/>
                    <a:lstStyle/>
                    <a:p>
                      <a:r>
                        <a:rPr lang="en-US" sz="1300" b="1" dirty="0"/>
                        <a:t>Ensures comprehensive management</a:t>
                      </a:r>
                    </a:p>
                  </a:txBody>
                  <a:tcPr marL="64770" marR="64770" marT="32385" marB="32385" anchor="ctr">
                    <a:lnL>
                      <a:noFill/>
                    </a:lnL>
                    <a:lnR>
                      <a:noFill/>
                    </a:lnR>
                    <a:lnT>
                      <a:noFill/>
                    </a:lnT>
                    <a:lnB>
                      <a:noFill/>
                    </a:lnB>
                  </a:tcPr>
                </a:tc>
                <a:extLst>
                  <a:ext uri="{0D108BD9-81ED-4DB2-BD59-A6C34878D82A}">
                    <a16:rowId xmlns:a16="http://schemas.microsoft.com/office/drawing/2014/main" val="1926767581"/>
                  </a:ext>
                </a:extLst>
              </a:tr>
            </a:tbl>
          </a:graphicData>
        </a:graphic>
      </p:graphicFrame>
      <p:sp>
        <p:nvSpPr>
          <p:cNvPr id="4" name="Freeform 4"/>
          <p:cNvSpPr/>
          <p:nvPr/>
        </p:nvSpPr>
        <p:spPr>
          <a:xfrm>
            <a:off x="92520" y="4393974"/>
            <a:ext cx="2375548" cy="2354782"/>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0697671" y="-32369"/>
            <a:ext cx="1381474" cy="1138765"/>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2"/>
          <p:cNvSpPr/>
          <p:nvPr/>
        </p:nvSpPr>
        <p:spPr>
          <a:xfrm>
            <a:off x="10163596" y="5876821"/>
            <a:ext cx="2028404" cy="869903"/>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1257475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Evaluation</a:t>
            </a:r>
            <a:br>
              <a:rPr lang="en-US" b="1" dirty="0"/>
            </a:br>
            <a:endParaRPr lang="en-US" dirty="0"/>
          </a:p>
        </p:txBody>
      </p:sp>
      <p:sp>
        <p:nvSpPr>
          <p:cNvPr id="3" name="Content Placeholder 2"/>
          <p:cNvSpPr>
            <a:spLocks noGrp="1"/>
          </p:cNvSpPr>
          <p:nvPr>
            <p:ph sz="half" idx="1"/>
          </p:nvPr>
        </p:nvSpPr>
        <p:spPr>
          <a:xfrm>
            <a:off x="2592924" y="1526698"/>
            <a:ext cx="8642533" cy="3777622"/>
          </a:xfrm>
        </p:spPr>
        <p:txBody>
          <a:bodyPr>
            <a:normAutofit/>
          </a:bodyPr>
          <a:lstStyle/>
          <a:p>
            <a:pPr marL="0" indent="0">
              <a:buNone/>
            </a:pPr>
            <a:r>
              <a:rPr lang="en-US" sz="2400" b="1" dirty="0" smtClean="0"/>
              <a:t>Expected </a:t>
            </a:r>
            <a:r>
              <a:rPr lang="en-US" sz="2400" b="1" dirty="0"/>
              <a:t>Evaluation Outcomes:</a:t>
            </a:r>
          </a:p>
          <a:p>
            <a:r>
              <a:rPr lang="en-US" dirty="0"/>
              <a:t>Pain reduced from scale 7/10 to 3/10 </a:t>
            </a:r>
          </a:p>
          <a:p>
            <a:r>
              <a:rPr lang="en-US" dirty="0"/>
              <a:t>Patient able to perform daily activities </a:t>
            </a:r>
          </a:p>
          <a:p>
            <a:r>
              <a:rPr lang="en-US" dirty="0"/>
              <a:t>Anxiety decreased </a:t>
            </a:r>
          </a:p>
          <a:p>
            <a:r>
              <a:rPr lang="en-US" dirty="0"/>
              <a:t>Patient explains medication regimen correctly </a:t>
            </a:r>
          </a:p>
          <a:p>
            <a:r>
              <a:rPr lang="en-US" dirty="0"/>
              <a:t>Improved sleep quality </a:t>
            </a:r>
          </a:p>
          <a:p>
            <a:r>
              <a:rPr lang="en-US" dirty="0"/>
              <a:t>Patient demonstrates coping strategies </a:t>
            </a:r>
          </a:p>
          <a:p>
            <a:pPr marL="0" indent="0">
              <a:buNone/>
            </a:pPr>
            <a:endParaRPr lang="en-US" dirty="0"/>
          </a:p>
        </p:txBody>
      </p:sp>
      <p:sp>
        <p:nvSpPr>
          <p:cNvPr id="4" name="Freeform 4"/>
          <p:cNvSpPr/>
          <p:nvPr/>
        </p:nvSpPr>
        <p:spPr>
          <a:xfrm>
            <a:off x="217376" y="4503218"/>
            <a:ext cx="2375548" cy="2354782"/>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9896559" y="-26983"/>
            <a:ext cx="2222613" cy="1734401"/>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2"/>
          <p:cNvSpPr/>
          <p:nvPr/>
        </p:nvSpPr>
        <p:spPr>
          <a:xfrm>
            <a:off x="10163596" y="5876821"/>
            <a:ext cx="2028404" cy="869903"/>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1825126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 </a:t>
            </a:r>
            <a:endParaRPr lang="en-US" dirty="0"/>
          </a:p>
        </p:txBody>
      </p:sp>
      <p:sp>
        <p:nvSpPr>
          <p:cNvPr id="3" name="Content Placeholder 2"/>
          <p:cNvSpPr>
            <a:spLocks noGrp="1"/>
          </p:cNvSpPr>
          <p:nvPr>
            <p:ph sz="half" idx="1"/>
          </p:nvPr>
        </p:nvSpPr>
        <p:spPr>
          <a:xfrm>
            <a:off x="2589211" y="2133600"/>
            <a:ext cx="9459829" cy="3777622"/>
          </a:xfrm>
        </p:spPr>
        <p:txBody>
          <a:bodyPr>
            <a:normAutofit/>
          </a:bodyPr>
          <a:lstStyle/>
          <a:p>
            <a:r>
              <a:rPr lang="en-US" dirty="0" smtClean="0"/>
              <a:t>World </a:t>
            </a:r>
            <a:r>
              <a:rPr lang="en-US" dirty="0"/>
              <a:t>Health Organization. (2023). </a:t>
            </a:r>
            <a:r>
              <a:rPr lang="en-US" i="1" dirty="0"/>
              <a:t>Endometriosis</a:t>
            </a:r>
            <a:r>
              <a:rPr lang="en-US" dirty="0"/>
              <a:t>. Geneva: WHO. </a:t>
            </a:r>
          </a:p>
          <a:p>
            <a:r>
              <a:rPr lang="en-US" dirty="0"/>
              <a:t>Hinkle, J. L., &amp; Cheever, K. H. (2021). </a:t>
            </a:r>
            <a:r>
              <a:rPr lang="en-US" i="1" dirty="0"/>
              <a:t>Brunner &amp; </a:t>
            </a:r>
            <a:r>
              <a:rPr lang="en-US" i="1" dirty="0" err="1"/>
              <a:t>Suddarth’s</a:t>
            </a:r>
            <a:r>
              <a:rPr lang="en-US" i="1" dirty="0"/>
              <a:t> textbook of medical-surgical nursing</a:t>
            </a:r>
            <a:r>
              <a:rPr lang="en-US" dirty="0"/>
              <a:t> (15th ed.). Wolters Kluwer. </a:t>
            </a:r>
          </a:p>
          <a:p>
            <a:r>
              <a:rPr lang="en-US" dirty="0" err="1"/>
              <a:t>Herdman</a:t>
            </a:r>
            <a:r>
              <a:rPr lang="en-US" dirty="0"/>
              <a:t>, T. H., &amp; </a:t>
            </a:r>
            <a:r>
              <a:rPr lang="en-US" dirty="0" err="1"/>
              <a:t>Kamitsuru</a:t>
            </a:r>
            <a:r>
              <a:rPr lang="en-US" dirty="0"/>
              <a:t>, S. (2021). </a:t>
            </a:r>
            <a:r>
              <a:rPr lang="en-US" i="1" dirty="0"/>
              <a:t>NANDA International nursing diagnoses: Definitions and classification 2021–2023</a:t>
            </a:r>
            <a:r>
              <a:rPr lang="en-US" dirty="0"/>
              <a:t>. </a:t>
            </a:r>
            <a:r>
              <a:rPr lang="en-US" dirty="0" err="1"/>
              <a:t>Thieme</a:t>
            </a:r>
            <a:r>
              <a:rPr lang="en-US" dirty="0"/>
              <a:t>. </a:t>
            </a:r>
          </a:p>
          <a:p>
            <a:r>
              <a:rPr lang="en-US" dirty="0" err="1"/>
              <a:t>Ignatavicius</a:t>
            </a:r>
            <a:r>
              <a:rPr lang="en-US" dirty="0"/>
              <a:t>, D. D., Workman, M. L., &amp; Rebar, C. R. (2023). </a:t>
            </a:r>
            <a:r>
              <a:rPr lang="en-US" i="1" dirty="0"/>
              <a:t>Medical-surgical nursing: Concepts for </a:t>
            </a:r>
            <a:r>
              <a:rPr lang="en-US" i="1" dirty="0" err="1"/>
              <a:t>interprofessional</a:t>
            </a:r>
            <a:r>
              <a:rPr lang="en-US" i="1" dirty="0"/>
              <a:t> collaborative care</a:t>
            </a:r>
            <a:r>
              <a:rPr lang="en-US" dirty="0"/>
              <a:t> (11th ed.). Elsevier. </a:t>
            </a:r>
          </a:p>
          <a:p>
            <a:r>
              <a:rPr lang="en-US" dirty="0" err="1"/>
              <a:t>Smeltzer</a:t>
            </a:r>
            <a:r>
              <a:rPr lang="en-US" dirty="0"/>
              <a:t>, S. C., Bare, B. G., Hinkle, J. L., &amp; Cheever, K. H. (2020). </a:t>
            </a:r>
            <a:r>
              <a:rPr lang="en-US" i="1" dirty="0"/>
              <a:t>Textbook of medical-surgical nursing</a:t>
            </a:r>
            <a:r>
              <a:rPr lang="en-US" dirty="0"/>
              <a:t>. Lippincott Williams &amp; Wilkins.</a:t>
            </a:r>
          </a:p>
          <a:p>
            <a:endParaRPr lang="en-US" dirty="0"/>
          </a:p>
        </p:txBody>
      </p:sp>
      <p:sp>
        <p:nvSpPr>
          <p:cNvPr id="4" name="Freeform 4"/>
          <p:cNvSpPr/>
          <p:nvPr/>
        </p:nvSpPr>
        <p:spPr>
          <a:xfrm>
            <a:off x="213663" y="4426343"/>
            <a:ext cx="2375548" cy="2354782"/>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0023046" y="-132179"/>
            <a:ext cx="2025994" cy="1512578"/>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2"/>
          <p:cNvSpPr/>
          <p:nvPr/>
        </p:nvSpPr>
        <p:spPr>
          <a:xfrm>
            <a:off x="10163596" y="5876821"/>
            <a:ext cx="2028404" cy="869903"/>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2361283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D0D0D"/>
                </a:solidFill>
                <a:latin typeface="ui-sans-serif"/>
              </a:rPr>
              <a:t>Endometriosis</a:t>
            </a:r>
            <a:br>
              <a:rPr lang="en-US" b="1" dirty="0">
                <a:solidFill>
                  <a:srgbClr val="0D0D0D"/>
                </a:solidFill>
                <a:latin typeface="ui-sans-serif"/>
              </a:rPr>
            </a:br>
            <a:endParaRPr lang="en-US" dirty="0"/>
          </a:p>
        </p:txBody>
      </p:sp>
      <p:sp>
        <p:nvSpPr>
          <p:cNvPr id="3" name="Content Placeholder 2"/>
          <p:cNvSpPr>
            <a:spLocks noGrp="1"/>
          </p:cNvSpPr>
          <p:nvPr>
            <p:ph idx="1"/>
          </p:nvPr>
        </p:nvSpPr>
        <p:spPr>
          <a:xfrm>
            <a:off x="2208886" y="1720906"/>
            <a:ext cx="8915400" cy="3777622"/>
          </a:xfrm>
        </p:spPr>
        <p:txBody>
          <a:bodyPr>
            <a:normAutofit/>
          </a:bodyPr>
          <a:lstStyle/>
          <a:p>
            <a:r>
              <a:rPr lang="en-US" sz="2800" dirty="0">
                <a:solidFill>
                  <a:srgbClr val="0D0D0D"/>
                </a:solidFill>
                <a:latin typeface="ui-sans-serif"/>
              </a:rPr>
              <a:t>Endometriosis is a chronic gynecological condition in which tissue similar to the uterine lining (endometrium) grows outside the uterus. </a:t>
            </a:r>
            <a:endParaRPr lang="en-US" sz="2800" dirty="0" smtClean="0">
              <a:solidFill>
                <a:srgbClr val="0D0D0D"/>
              </a:solidFill>
              <a:latin typeface="ui-sans-serif"/>
            </a:endParaRPr>
          </a:p>
          <a:p>
            <a:r>
              <a:rPr lang="en-US" sz="2800" dirty="0" smtClean="0">
                <a:solidFill>
                  <a:srgbClr val="0D0D0D"/>
                </a:solidFill>
                <a:latin typeface="ui-sans-serif"/>
              </a:rPr>
              <a:t>These </a:t>
            </a:r>
            <a:r>
              <a:rPr lang="en-US" sz="2800" dirty="0">
                <a:solidFill>
                  <a:srgbClr val="0D0D0D"/>
                </a:solidFill>
                <a:latin typeface="ui-sans-serif"/>
              </a:rPr>
              <a:t>misplaced tissue patches cause inflammation, pain, and sometimes infertility. </a:t>
            </a:r>
            <a:endParaRPr lang="en-US" sz="2800" dirty="0" smtClean="0">
              <a:solidFill>
                <a:srgbClr val="0D0D0D"/>
              </a:solidFill>
              <a:latin typeface="ui-sans-serif"/>
            </a:endParaRPr>
          </a:p>
          <a:p>
            <a:r>
              <a:rPr lang="en-US" sz="2800" dirty="0" smtClean="0">
                <a:solidFill>
                  <a:srgbClr val="0D0D0D"/>
                </a:solidFill>
                <a:latin typeface="ui-sans-serif"/>
              </a:rPr>
              <a:t>It </a:t>
            </a:r>
            <a:r>
              <a:rPr lang="en-US" sz="2800" dirty="0">
                <a:solidFill>
                  <a:srgbClr val="0D0D0D"/>
                </a:solidFill>
                <a:latin typeface="ui-sans-serif"/>
              </a:rPr>
              <a:t>affects an estimated 10% of people assigned female at birth during their reproductive years, making it a major cause of pelvic pain worldwide.</a:t>
            </a:r>
          </a:p>
          <a:p>
            <a:endParaRPr lang="en-US" sz="2800" dirty="0"/>
          </a:p>
        </p:txBody>
      </p:sp>
      <p:sp>
        <p:nvSpPr>
          <p:cNvPr id="4" name="Freeform 4"/>
          <p:cNvSpPr/>
          <p:nvPr/>
        </p:nvSpPr>
        <p:spPr>
          <a:xfrm>
            <a:off x="48313" y="5154626"/>
            <a:ext cx="1901868" cy="1812615"/>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0058401" y="-132179"/>
            <a:ext cx="2078882" cy="1629206"/>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2"/>
          <p:cNvSpPr/>
          <p:nvPr/>
        </p:nvSpPr>
        <p:spPr>
          <a:xfrm>
            <a:off x="10163596" y="5876821"/>
            <a:ext cx="2028404" cy="869903"/>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2289409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facts</a:t>
            </a:r>
            <a:br>
              <a:rPr lang="en-US" b="1" dirty="0"/>
            </a:br>
            <a:endParaRPr lang="en-US" dirty="0"/>
          </a:p>
        </p:txBody>
      </p:sp>
      <p:sp>
        <p:nvSpPr>
          <p:cNvPr id="3" name="Content Placeholder 2"/>
          <p:cNvSpPr>
            <a:spLocks noGrp="1"/>
          </p:cNvSpPr>
          <p:nvPr>
            <p:ph idx="1"/>
          </p:nvPr>
        </p:nvSpPr>
        <p:spPr/>
        <p:txBody>
          <a:bodyPr>
            <a:normAutofit/>
          </a:bodyPr>
          <a:lstStyle/>
          <a:p>
            <a:r>
              <a:rPr lang="en-US" sz="2400" b="1" dirty="0" smtClean="0"/>
              <a:t>Type</a:t>
            </a:r>
            <a:r>
              <a:rPr lang="en-US" sz="2400" b="1" dirty="0"/>
              <a:t>:</a:t>
            </a:r>
            <a:r>
              <a:rPr lang="en-US" sz="2400" dirty="0"/>
              <a:t> Chronic inflammatory gynecologic disease</a:t>
            </a:r>
          </a:p>
          <a:p>
            <a:r>
              <a:rPr lang="en-US" sz="2400" b="1" dirty="0"/>
              <a:t>Prevalence:</a:t>
            </a:r>
            <a:r>
              <a:rPr lang="en-US" sz="2400" dirty="0"/>
              <a:t> ~10% of reproductive-aged individuals</a:t>
            </a:r>
          </a:p>
          <a:p>
            <a:r>
              <a:rPr lang="en-US" sz="2400" b="1" dirty="0"/>
              <a:t>Common sites:</a:t>
            </a:r>
            <a:r>
              <a:rPr lang="en-US" sz="2400" dirty="0"/>
              <a:t> Ovaries, fallopian tubes, pelvic peritoneum</a:t>
            </a:r>
          </a:p>
          <a:p>
            <a:r>
              <a:rPr lang="en-US" sz="2400" b="1" dirty="0"/>
              <a:t>Typical symptoms:</a:t>
            </a:r>
            <a:r>
              <a:rPr lang="en-US" sz="2400" dirty="0"/>
              <a:t> Pelvic pain, painful periods, infertility</a:t>
            </a:r>
          </a:p>
          <a:p>
            <a:r>
              <a:rPr lang="en-US" sz="2400" b="1" dirty="0"/>
              <a:t>Diagnosis:</a:t>
            </a:r>
            <a:r>
              <a:rPr lang="en-US" sz="2400" dirty="0"/>
              <a:t> Laparoscopy, imaging, or biopsy confirmation</a:t>
            </a:r>
          </a:p>
          <a:p>
            <a:endParaRPr lang="en-US" sz="2400" dirty="0"/>
          </a:p>
        </p:txBody>
      </p:sp>
      <p:sp>
        <p:nvSpPr>
          <p:cNvPr id="4" name="Freeform 4"/>
          <p:cNvSpPr/>
          <p:nvPr/>
        </p:nvSpPr>
        <p:spPr>
          <a:xfrm>
            <a:off x="165112" y="5328607"/>
            <a:ext cx="1841713" cy="1529393"/>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0454910" y="90764"/>
            <a:ext cx="1737090" cy="1333434"/>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2"/>
          <p:cNvSpPr/>
          <p:nvPr/>
        </p:nvSpPr>
        <p:spPr>
          <a:xfrm>
            <a:off x="10163596" y="5876821"/>
            <a:ext cx="2028404" cy="869903"/>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2765969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Pathophysiology and Causes</a:t>
            </a:r>
            <a:br>
              <a:rPr lang="en-US" b="1" dirty="0"/>
            </a:br>
            <a:endParaRPr lang="en-US" dirty="0"/>
          </a:p>
        </p:txBody>
      </p:sp>
      <p:sp>
        <p:nvSpPr>
          <p:cNvPr id="3" name="Content Placeholder 2"/>
          <p:cNvSpPr>
            <a:spLocks noGrp="1"/>
          </p:cNvSpPr>
          <p:nvPr>
            <p:ph idx="1"/>
          </p:nvPr>
        </p:nvSpPr>
        <p:spPr/>
        <p:txBody>
          <a:bodyPr/>
          <a:lstStyle/>
          <a:p>
            <a:r>
              <a:rPr lang="en-US" dirty="0" smtClean="0"/>
              <a:t>Endometriosis </a:t>
            </a:r>
            <a:r>
              <a:rPr lang="en-US" dirty="0"/>
              <a:t>occurs when endometrial-like tissue implants outside the uterus and responds to hormonal cycles—thickening, breaking down, and bleeding each month. Unlike normal uterine tissue, this blood has no way to exit, triggering inflammation and scar formation. While its exact cause remains uncertain, theories include retrograde menstruation, immune dysfunction, genetic susceptibility, and </a:t>
            </a:r>
            <a:r>
              <a:rPr lang="en-US" dirty="0" err="1"/>
              <a:t>coelomic</a:t>
            </a:r>
            <a:r>
              <a:rPr lang="en-US" dirty="0"/>
              <a:t> metaplasia.</a:t>
            </a:r>
          </a:p>
          <a:p>
            <a:endParaRPr lang="en-US" dirty="0"/>
          </a:p>
        </p:txBody>
      </p:sp>
      <p:sp>
        <p:nvSpPr>
          <p:cNvPr id="4" name="Freeform 4"/>
          <p:cNvSpPr/>
          <p:nvPr/>
        </p:nvSpPr>
        <p:spPr>
          <a:xfrm>
            <a:off x="213664" y="4503218"/>
            <a:ext cx="2375548" cy="2354782"/>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0109360" y="0"/>
            <a:ext cx="2082639" cy="1512578"/>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2"/>
          <p:cNvSpPr/>
          <p:nvPr/>
        </p:nvSpPr>
        <p:spPr>
          <a:xfrm>
            <a:off x="10163596" y="5876821"/>
            <a:ext cx="2028404" cy="869903"/>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51902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4772" y="457673"/>
            <a:ext cx="5022538" cy="6214596"/>
          </a:xfrm>
          <a:prstGeom prst="rect">
            <a:avLst/>
          </a:prstGeom>
        </p:spPr>
      </p:pic>
      <p:pic>
        <p:nvPicPr>
          <p:cNvPr id="4" name="Picture 3"/>
          <p:cNvPicPr>
            <a:picLocks noChangeAspect="1"/>
          </p:cNvPicPr>
          <p:nvPr/>
        </p:nvPicPr>
        <p:blipFill>
          <a:blip r:embed="rId3"/>
          <a:stretch>
            <a:fillRect/>
          </a:stretch>
        </p:blipFill>
        <p:spPr>
          <a:xfrm>
            <a:off x="6862046" y="457673"/>
            <a:ext cx="4966965" cy="6214595"/>
          </a:xfrm>
          <a:prstGeom prst="rect">
            <a:avLst/>
          </a:prstGeom>
        </p:spPr>
      </p:pic>
    </p:spTree>
    <p:extLst>
      <p:ext uri="{BB962C8B-B14F-4D97-AF65-F5344CB8AC3E}">
        <p14:creationId xmlns:p14="http://schemas.microsoft.com/office/powerpoint/2010/main" val="275572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Symptoms </a:t>
            </a:r>
            <a:r>
              <a:rPr lang="en-US" b="1" dirty="0"/>
              <a:t>and Clinical Presentation</a:t>
            </a:r>
            <a:br>
              <a:rPr lang="en-US" b="1" dirty="0"/>
            </a:br>
            <a:endParaRPr lang="en-US" dirty="0"/>
          </a:p>
        </p:txBody>
      </p:sp>
      <p:sp>
        <p:nvSpPr>
          <p:cNvPr id="3" name="Content Placeholder 2"/>
          <p:cNvSpPr>
            <a:spLocks noGrp="1"/>
          </p:cNvSpPr>
          <p:nvPr>
            <p:ph idx="1"/>
          </p:nvPr>
        </p:nvSpPr>
        <p:spPr/>
        <p:txBody>
          <a:bodyPr/>
          <a:lstStyle/>
          <a:p>
            <a:r>
              <a:rPr lang="en-US" dirty="0" smtClean="0"/>
              <a:t>The </a:t>
            </a:r>
            <a:r>
              <a:rPr lang="en-US" dirty="0"/>
              <a:t>hallmark symptom is chronic pelvic pain, often worsening during menstruation. </a:t>
            </a:r>
            <a:endParaRPr lang="en-US" dirty="0" smtClean="0"/>
          </a:p>
          <a:p>
            <a:r>
              <a:rPr lang="en-US" dirty="0" smtClean="0"/>
              <a:t>Other </a:t>
            </a:r>
            <a:r>
              <a:rPr lang="en-US" dirty="0"/>
              <a:t>common symptoms include painful intercourse (dyspareunia), painful urination or bowel movements during menses, heavy menstrual bleeding, and fatigue. </a:t>
            </a:r>
            <a:endParaRPr lang="en-US" dirty="0" smtClean="0"/>
          </a:p>
          <a:p>
            <a:r>
              <a:rPr lang="en-US" dirty="0" smtClean="0"/>
              <a:t>The </a:t>
            </a:r>
            <a:r>
              <a:rPr lang="en-US" dirty="0"/>
              <a:t>severity of pain does not necessarily correlate with the extent of disease, which can make diagnosis challenging.</a:t>
            </a:r>
          </a:p>
          <a:p>
            <a:endParaRPr lang="en-US" dirty="0"/>
          </a:p>
        </p:txBody>
      </p:sp>
      <p:sp>
        <p:nvSpPr>
          <p:cNvPr id="4" name="Freeform 4"/>
          <p:cNvSpPr/>
          <p:nvPr/>
        </p:nvSpPr>
        <p:spPr>
          <a:xfrm>
            <a:off x="321197" y="4503218"/>
            <a:ext cx="2375548" cy="2354782"/>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0166006" y="0"/>
            <a:ext cx="2025994" cy="1512578"/>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2"/>
          <p:cNvSpPr/>
          <p:nvPr/>
        </p:nvSpPr>
        <p:spPr>
          <a:xfrm>
            <a:off x="10163596" y="5876821"/>
            <a:ext cx="2028404" cy="869903"/>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159429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Diagnosis and Classification</a:t>
            </a:r>
            <a:br>
              <a:rPr lang="en-US" b="1" dirty="0"/>
            </a:br>
            <a:endParaRPr lang="en-US" dirty="0"/>
          </a:p>
        </p:txBody>
      </p:sp>
      <p:sp>
        <p:nvSpPr>
          <p:cNvPr id="3" name="Content Placeholder 2"/>
          <p:cNvSpPr>
            <a:spLocks noGrp="1"/>
          </p:cNvSpPr>
          <p:nvPr>
            <p:ph idx="1"/>
          </p:nvPr>
        </p:nvSpPr>
        <p:spPr/>
        <p:txBody>
          <a:bodyPr/>
          <a:lstStyle/>
          <a:p>
            <a:r>
              <a:rPr lang="en-US" dirty="0" smtClean="0"/>
              <a:t>Diagnosis </a:t>
            </a:r>
            <a:r>
              <a:rPr lang="en-US" dirty="0"/>
              <a:t>often involves pelvic imaging, such as transvaginal ultrasound or MRI, but definitive confirmation requires laparoscopic visualization and histologic analysis. </a:t>
            </a:r>
            <a:endParaRPr lang="en-US" dirty="0" smtClean="0"/>
          </a:p>
          <a:p>
            <a:r>
              <a:rPr lang="en-US" dirty="0" smtClean="0"/>
              <a:t>The </a:t>
            </a:r>
            <a:r>
              <a:rPr lang="en-US" dirty="0"/>
              <a:t>condition is staged I–IV by the American Society for Reproductive Medicine, based on lesion size, depth, and extent of adhesions or organ involvement.</a:t>
            </a:r>
          </a:p>
          <a:p>
            <a:endParaRPr lang="en-US" dirty="0"/>
          </a:p>
        </p:txBody>
      </p:sp>
      <p:sp>
        <p:nvSpPr>
          <p:cNvPr id="4" name="Freeform 4"/>
          <p:cNvSpPr/>
          <p:nvPr/>
        </p:nvSpPr>
        <p:spPr>
          <a:xfrm>
            <a:off x="213664" y="4418251"/>
            <a:ext cx="2375548" cy="2354782"/>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0166006" y="0"/>
            <a:ext cx="2025994" cy="1512578"/>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2"/>
          <p:cNvSpPr/>
          <p:nvPr/>
        </p:nvSpPr>
        <p:spPr>
          <a:xfrm>
            <a:off x="10163596" y="5876821"/>
            <a:ext cx="2028404" cy="869903"/>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1587752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 and Treatment</a:t>
            </a:r>
            <a:br>
              <a:rPr lang="en-US" b="1" dirty="0"/>
            </a:br>
            <a:endParaRPr lang="en-US" dirty="0"/>
          </a:p>
        </p:txBody>
      </p:sp>
      <p:sp>
        <p:nvSpPr>
          <p:cNvPr id="3" name="Content Placeholder 2"/>
          <p:cNvSpPr>
            <a:spLocks noGrp="1"/>
          </p:cNvSpPr>
          <p:nvPr>
            <p:ph idx="1"/>
          </p:nvPr>
        </p:nvSpPr>
        <p:spPr/>
        <p:txBody>
          <a:bodyPr/>
          <a:lstStyle/>
          <a:p>
            <a:r>
              <a:rPr lang="en-US" dirty="0" smtClean="0"/>
              <a:t>Treatment </a:t>
            </a:r>
            <a:r>
              <a:rPr lang="en-US" dirty="0"/>
              <a:t>depends on symptom severity and reproductive goals. </a:t>
            </a:r>
            <a:endParaRPr lang="en-US" dirty="0" smtClean="0"/>
          </a:p>
          <a:p>
            <a:r>
              <a:rPr lang="en-US" dirty="0" smtClean="0"/>
              <a:t>Options </a:t>
            </a:r>
            <a:r>
              <a:rPr lang="en-US" dirty="0"/>
              <a:t>include pain management with nonsteroidal anti-inflammatory drugs, hormonal suppression using oral contraceptives or gonadotropin-releasing hormone (</a:t>
            </a:r>
            <a:r>
              <a:rPr lang="en-US" dirty="0" err="1"/>
              <a:t>GnRH</a:t>
            </a:r>
            <a:r>
              <a:rPr lang="en-US" dirty="0"/>
              <a:t>) analogs, and surgical removal of lesions. </a:t>
            </a:r>
            <a:endParaRPr lang="en-US" dirty="0" smtClean="0"/>
          </a:p>
          <a:p>
            <a:r>
              <a:rPr lang="en-US" dirty="0" smtClean="0"/>
              <a:t>For </a:t>
            </a:r>
            <a:r>
              <a:rPr lang="en-US" dirty="0"/>
              <a:t>infertility, assisted reproductive technologies such as in vitro fertilization (IVF) may be used. Emerging research is exploring novel hormonal and immune-targeted therapies.</a:t>
            </a:r>
          </a:p>
          <a:p>
            <a:endParaRPr lang="en-US" dirty="0"/>
          </a:p>
        </p:txBody>
      </p:sp>
      <p:sp>
        <p:nvSpPr>
          <p:cNvPr id="4" name="Freeform 4"/>
          <p:cNvSpPr/>
          <p:nvPr/>
        </p:nvSpPr>
        <p:spPr>
          <a:xfrm>
            <a:off x="213664" y="4503218"/>
            <a:ext cx="2375548" cy="2354782"/>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0166006" y="-132179"/>
            <a:ext cx="2025994" cy="1512578"/>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2"/>
          <p:cNvSpPr/>
          <p:nvPr/>
        </p:nvSpPr>
        <p:spPr>
          <a:xfrm>
            <a:off x="10163596" y="5876821"/>
            <a:ext cx="2028404" cy="869903"/>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3478075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745490"/>
            <a:ext cx="8911687" cy="719168"/>
          </a:xfrm>
        </p:spPr>
        <p:txBody>
          <a:bodyPr/>
          <a:lstStyle/>
          <a:p>
            <a:r>
              <a:rPr lang="en-US" b="1" dirty="0"/>
              <a:t>Nursing Process for Endometriosis</a:t>
            </a:r>
          </a:p>
        </p:txBody>
      </p:sp>
      <p:sp>
        <p:nvSpPr>
          <p:cNvPr id="3" name="Content Placeholder 2"/>
          <p:cNvSpPr>
            <a:spLocks noGrp="1"/>
          </p:cNvSpPr>
          <p:nvPr>
            <p:ph sz="half" idx="1"/>
          </p:nvPr>
        </p:nvSpPr>
        <p:spPr/>
        <p:txBody>
          <a:bodyPr>
            <a:normAutofit fontScale="92500" lnSpcReduction="10000"/>
          </a:bodyPr>
          <a:lstStyle/>
          <a:p>
            <a:pPr>
              <a:buAutoNum type="arabicPeriod"/>
            </a:pPr>
            <a:r>
              <a:rPr lang="en-US" sz="2200" b="1" dirty="0" smtClean="0"/>
              <a:t>Assessment</a:t>
            </a:r>
          </a:p>
          <a:p>
            <a:pPr marL="0" indent="0">
              <a:buNone/>
            </a:pPr>
            <a:r>
              <a:rPr lang="en-US" b="1" dirty="0"/>
              <a:t>Subjective Data</a:t>
            </a:r>
          </a:p>
          <a:p>
            <a:r>
              <a:rPr lang="en-US" dirty="0"/>
              <a:t>Severe dysmenorrhea </a:t>
            </a:r>
          </a:p>
          <a:p>
            <a:r>
              <a:rPr lang="en-US" dirty="0"/>
              <a:t>Chronic pelvic pain </a:t>
            </a:r>
          </a:p>
          <a:p>
            <a:r>
              <a:rPr lang="en-US" dirty="0"/>
              <a:t>Pain during intercourse (dyspareunia) </a:t>
            </a:r>
          </a:p>
          <a:p>
            <a:r>
              <a:rPr lang="en-US" dirty="0"/>
              <a:t>Pain during urination or defecation </a:t>
            </a:r>
          </a:p>
          <a:p>
            <a:r>
              <a:rPr lang="en-US" dirty="0"/>
              <a:t>Fatigue </a:t>
            </a:r>
          </a:p>
          <a:p>
            <a:r>
              <a:rPr lang="en-US" dirty="0"/>
              <a:t>Infertility concerns </a:t>
            </a:r>
          </a:p>
          <a:p>
            <a:r>
              <a:rPr lang="en-US" dirty="0"/>
              <a:t>Anxiety or depression related to chronic pain</a:t>
            </a:r>
          </a:p>
          <a:p>
            <a:pPr marL="0" indent="0">
              <a:buNone/>
            </a:pPr>
            <a:endParaRPr lang="en-US" dirty="0"/>
          </a:p>
        </p:txBody>
      </p:sp>
      <p:sp>
        <p:nvSpPr>
          <p:cNvPr id="4" name="Content Placeholder 3"/>
          <p:cNvSpPr>
            <a:spLocks noGrp="1"/>
          </p:cNvSpPr>
          <p:nvPr>
            <p:ph sz="half" idx="2"/>
          </p:nvPr>
        </p:nvSpPr>
        <p:spPr>
          <a:xfrm>
            <a:off x="7190747" y="2676480"/>
            <a:ext cx="4313864" cy="3020313"/>
          </a:xfrm>
        </p:spPr>
        <p:txBody>
          <a:bodyPr>
            <a:normAutofit fontScale="92500" lnSpcReduction="10000"/>
          </a:bodyPr>
          <a:lstStyle/>
          <a:p>
            <a:pPr marL="0" indent="0">
              <a:buNone/>
            </a:pPr>
            <a:r>
              <a:rPr lang="en-US" b="1" dirty="0"/>
              <a:t>Objective Data</a:t>
            </a:r>
          </a:p>
          <a:p>
            <a:r>
              <a:rPr lang="en-US" dirty="0"/>
              <a:t>Pelvic tenderness </a:t>
            </a:r>
          </a:p>
          <a:p>
            <a:r>
              <a:rPr lang="en-US" dirty="0"/>
              <a:t>Abdominal guarding </a:t>
            </a:r>
          </a:p>
          <a:p>
            <a:r>
              <a:rPr lang="en-US" dirty="0"/>
              <a:t>Pain scale increased </a:t>
            </a:r>
          </a:p>
          <a:p>
            <a:r>
              <a:rPr lang="en-US" dirty="0"/>
              <a:t>Heavy menstrual bleeding </a:t>
            </a:r>
          </a:p>
          <a:p>
            <a:r>
              <a:rPr lang="en-US" dirty="0"/>
              <a:t>Ultrasound/laparoscopy findings </a:t>
            </a:r>
          </a:p>
          <a:p>
            <a:r>
              <a:rPr lang="en-US" dirty="0"/>
              <a:t>Sleep disturbance </a:t>
            </a:r>
          </a:p>
          <a:p>
            <a:r>
              <a:rPr lang="en-US" dirty="0"/>
              <a:t>Decreased daily activity </a:t>
            </a:r>
          </a:p>
          <a:p>
            <a:pPr marL="0" indent="0">
              <a:buNone/>
            </a:pPr>
            <a:endParaRPr lang="en-US" dirty="0"/>
          </a:p>
        </p:txBody>
      </p:sp>
      <p:sp>
        <p:nvSpPr>
          <p:cNvPr id="5" name="Freeform 4"/>
          <p:cNvSpPr/>
          <p:nvPr/>
        </p:nvSpPr>
        <p:spPr>
          <a:xfrm>
            <a:off x="135080" y="4596276"/>
            <a:ext cx="2375548" cy="2354782"/>
          </a:xfrm>
          <a:custGeom>
            <a:avLst/>
            <a:gdLst/>
            <a:ahLst/>
            <a:cxnLst/>
            <a:rect l="l" t="t" r="r" b="b"/>
            <a:pathLst>
              <a:path w="5200379" h="4114800">
                <a:moveTo>
                  <a:pt x="0" y="0"/>
                </a:moveTo>
                <a:lnTo>
                  <a:pt x="5200380" y="0"/>
                </a:lnTo>
                <a:lnTo>
                  <a:pt x="520038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6" name="Freeform 5"/>
          <p:cNvSpPr/>
          <p:nvPr/>
        </p:nvSpPr>
        <p:spPr>
          <a:xfrm>
            <a:off x="10535830" y="-4090"/>
            <a:ext cx="1542881" cy="1468748"/>
          </a:xfrm>
          <a:custGeom>
            <a:avLst/>
            <a:gdLst/>
            <a:ahLst/>
            <a:cxnLst/>
            <a:rect l="l" t="t" r="r" b="b"/>
            <a:pathLst>
              <a:path w="4903436" h="4114800">
                <a:moveTo>
                  <a:pt x="0" y="0"/>
                </a:moveTo>
                <a:lnTo>
                  <a:pt x="4903436" y="0"/>
                </a:lnTo>
                <a:lnTo>
                  <a:pt x="490343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2"/>
          <p:cNvSpPr/>
          <p:nvPr/>
        </p:nvSpPr>
        <p:spPr>
          <a:xfrm>
            <a:off x="10163596" y="5876821"/>
            <a:ext cx="2028404" cy="869903"/>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399982166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192</TotalTime>
  <Words>724</Words>
  <Application>Microsoft Office PowerPoint</Application>
  <PresentationFormat>Widescreen</PresentationFormat>
  <Paragraphs>90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ui-sans-serif</vt:lpstr>
      <vt:lpstr>Wingdings 3</vt:lpstr>
      <vt:lpstr>Wisp</vt:lpstr>
      <vt:lpstr>Endometriosis </vt:lpstr>
      <vt:lpstr>Endometriosis </vt:lpstr>
      <vt:lpstr>Key facts </vt:lpstr>
      <vt:lpstr>Pathophysiology and Causes </vt:lpstr>
      <vt:lpstr>PowerPoint Presentation</vt:lpstr>
      <vt:lpstr> Symptoms and Clinical Presentation </vt:lpstr>
      <vt:lpstr>Diagnosis and Classification </vt:lpstr>
      <vt:lpstr>Management and Treatment </vt:lpstr>
      <vt:lpstr>Nursing Process for Endometriosis</vt:lpstr>
      <vt:lpstr>2. Nursing Diagnoses (NANDA)</vt:lpstr>
      <vt:lpstr>3. Planning / Goals     Expected Outcomes:  </vt:lpstr>
      <vt:lpstr>4. Nursing Interventions &amp; Rationales</vt:lpstr>
      <vt:lpstr>5. Evaluation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Endometriosis</dc:title>
  <dc:creator>DESKTOP</dc:creator>
  <cp:lastModifiedBy>DESKTOP</cp:lastModifiedBy>
  <cp:revision>16</cp:revision>
  <dcterms:created xsi:type="dcterms:W3CDTF">2026-04-02T04:30:14Z</dcterms:created>
  <dcterms:modified xsi:type="dcterms:W3CDTF">2026-05-20T07:57:11Z</dcterms:modified>
</cp:coreProperties>
</file>