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hyperlink" Target="https://quizizz.com/join?gc=790717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6.png"/><Relationship Id="rId5" Type="http://schemas.openxmlformats.org/officeDocument/2006/relationships/hyperlink" Target="https://quizizz.com/join?gc=790717" TargetMode="External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C652EE9-9575-444F-8FEB-D69BB9F21E9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Penulisan</a:t>
          </a:r>
          <a:r>
            <a:rPr lang="en-US" dirty="0"/>
            <a:t> </a:t>
          </a:r>
          <a:r>
            <a:rPr lang="en-US" dirty="0" err="1"/>
            <a:t>nama</a:t>
          </a:r>
          <a:r>
            <a:rPr lang="en-US" dirty="0"/>
            <a:t>: </a:t>
          </a:r>
        </a:p>
      </dgm:t>
    </dgm:pt>
    <dgm:pt modelId="{A3D4C7C0-B8F9-4816-84FA-685BC3011C4C}" type="parTrans" cxnId="{14A9EFA3-C499-4D12-84B0-93B1F6542535}">
      <dgm:prSet/>
      <dgm:spPr/>
      <dgm:t>
        <a:bodyPr/>
        <a:lstStyle/>
        <a:p>
          <a:endParaRPr lang="en-US"/>
        </a:p>
      </dgm:t>
    </dgm:pt>
    <dgm:pt modelId="{4748DF6C-1232-4E8D-A3CE-781442FB68C2}" type="sibTrans" cxnId="{14A9EFA3-C499-4D12-84B0-93B1F6542535}">
      <dgm:prSet/>
      <dgm:spPr/>
      <dgm:t>
        <a:bodyPr/>
        <a:lstStyle/>
        <a:p>
          <a:endParaRPr lang="en-US"/>
        </a:p>
      </dgm:t>
    </dgm:pt>
    <dgm:pt modelId="{20BD766B-BCE1-4F18-8A0B-D3BAC979CC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0" dirty="0" err="1"/>
            <a:t>Kelas</a:t>
          </a:r>
          <a:r>
            <a:rPr lang="en-US" sz="1600" b="0" dirty="0"/>
            <a:t>_ 3 digit </a:t>
          </a:r>
          <a:r>
            <a:rPr lang="en-US" sz="1600" b="0" dirty="0" err="1"/>
            <a:t>akhir</a:t>
          </a:r>
          <a:r>
            <a:rPr lang="en-US" sz="1600" b="0" dirty="0"/>
            <a:t> NPM_ </a:t>
          </a:r>
          <a:r>
            <a:rPr lang="en-US" sz="1600" b="0" dirty="0" err="1"/>
            <a:t>nama</a:t>
          </a:r>
          <a:endParaRPr lang="en-US" sz="1600" b="0" dirty="0"/>
        </a:p>
      </dgm:t>
    </dgm:pt>
    <dgm:pt modelId="{9F06FFD2-7E4E-485B-B560-4C056B2F5480}" type="parTrans" cxnId="{81D43FFD-7B26-4FF6-8044-38F08B2B1D8C}">
      <dgm:prSet/>
      <dgm:spPr/>
      <dgm:t>
        <a:bodyPr/>
        <a:lstStyle/>
        <a:p>
          <a:endParaRPr lang="en-US"/>
        </a:p>
      </dgm:t>
    </dgm:pt>
    <dgm:pt modelId="{060655CD-BD2F-4859-961B-EDC59D46E330}" type="sibTrans" cxnId="{81D43FFD-7B26-4FF6-8044-38F08B2B1D8C}">
      <dgm:prSet/>
      <dgm:spPr/>
      <dgm:t>
        <a:bodyPr/>
        <a:lstStyle/>
        <a:p>
          <a:endParaRPr lang="en-US"/>
        </a:p>
      </dgm:t>
    </dgm:pt>
    <dgm:pt modelId="{FEC6A970-28C5-455C-B4DE-8426B761FE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/>
            <a:t>B_999_Cantika</a:t>
          </a:r>
        </a:p>
      </dgm:t>
    </dgm:pt>
    <dgm:pt modelId="{638C17EA-7CC3-4D25-A1E8-7DE3766B4BD3}" type="parTrans" cxnId="{5675A5BF-9628-41A7-B867-2B95AC98E0B6}">
      <dgm:prSet/>
      <dgm:spPr/>
      <dgm:t>
        <a:bodyPr/>
        <a:lstStyle/>
        <a:p>
          <a:endParaRPr lang="en-US"/>
        </a:p>
      </dgm:t>
    </dgm:pt>
    <dgm:pt modelId="{84F4BAD7-3253-4F93-8214-7DC04E793BEB}" type="sibTrans" cxnId="{5675A5BF-9628-41A7-B867-2B95AC98E0B6}">
      <dgm:prSet/>
      <dgm:spPr/>
      <dgm:t>
        <a:bodyPr/>
        <a:lstStyle/>
        <a:p>
          <a:endParaRPr lang="en-US"/>
        </a:p>
      </dgm:t>
    </dgm:pt>
    <dgm:pt modelId="{39333ECF-F6BE-417A-AC79-D68DF8E6EB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Tautan</a:t>
          </a:r>
          <a:r>
            <a:rPr lang="en-US" dirty="0"/>
            <a:t> Quiz:</a:t>
          </a:r>
        </a:p>
      </dgm:t>
    </dgm:pt>
    <dgm:pt modelId="{AEDC532A-F508-4943-AB6D-3359EB599C71}" type="parTrans" cxnId="{C38AD11C-7C16-42DA-B6F7-640FD3C5918B}">
      <dgm:prSet/>
      <dgm:spPr/>
      <dgm:t>
        <a:bodyPr/>
        <a:lstStyle/>
        <a:p>
          <a:endParaRPr lang="en-US"/>
        </a:p>
      </dgm:t>
    </dgm:pt>
    <dgm:pt modelId="{EB5AE3F9-6C5F-4516-A604-0103A509860D}" type="sibTrans" cxnId="{C38AD11C-7C16-42DA-B6F7-640FD3C5918B}">
      <dgm:prSet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 </a:t>
          </a:r>
          <a:r>
            <a:rPr lang="en-US" dirty="0">
              <a:solidFill>
                <a:srgbClr val="FF0000"/>
              </a:solidFill>
            </a:rPr>
            <a:t>2x (</a:t>
          </a:r>
          <a:r>
            <a:rPr lang="en-US" dirty="0" err="1">
              <a:solidFill>
                <a:srgbClr val="FF0000"/>
              </a:solidFill>
            </a:rPr>
            <a:t>Pertemuan</a:t>
          </a:r>
          <a:r>
            <a:rPr lang="en-US" dirty="0">
              <a:solidFill>
                <a:srgbClr val="FF0000"/>
              </a:solidFill>
            </a:rPr>
            <a:t> 6 &amp; 7)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700DA677-65EA-48FE-8543-B4C727D1D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FF0000"/>
              </a:solidFill>
              <a:hlinkClick xmlns:r="http://schemas.openxmlformats.org/officeDocument/2006/relationships" r:id="rId1"/>
            </a:rPr>
            <a:t>https://quizizz.com/join?gc=569313</a:t>
          </a:r>
          <a:endParaRPr lang="en-US" u="none" dirty="0">
            <a:solidFill>
              <a:schemeClr val="tx1"/>
            </a:solidFill>
          </a:endParaRPr>
        </a:p>
      </dgm:t>
    </dgm:pt>
    <dgm:pt modelId="{C5C62369-8784-48C9-8591-F595D85482DD}" type="parTrans" cxnId="{03033CED-0250-493A-8E75-33FACCAAFEAF}">
      <dgm:prSet/>
      <dgm:spPr/>
      <dgm:t>
        <a:bodyPr/>
        <a:lstStyle/>
        <a:p>
          <a:endParaRPr lang="en-US"/>
        </a:p>
      </dgm:t>
    </dgm:pt>
    <dgm:pt modelId="{21FEFA33-DB30-4BC2-AB1D-C214ECCEEE01}" type="sibTrans" cxnId="{03033CED-0250-493A-8E75-33FACCAAFEAF}">
      <dgm:prSet/>
      <dgm:spPr/>
      <dgm:t>
        <a:bodyPr/>
        <a:lstStyle/>
        <a:p>
          <a:endParaRPr lang="en-US"/>
        </a:p>
      </dgm:t>
    </dgm:pt>
    <dgm:pt modelId="{CA274797-9F70-43F1-8F40-A176FB4E0E8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chemeClr val="tx1"/>
              </a:solidFill>
            </a:rPr>
            <a:t>Code: 569313</a:t>
          </a:r>
          <a:endParaRPr lang="en-US" u="none" dirty="0">
            <a:solidFill>
              <a:schemeClr val="tx1"/>
            </a:solidFill>
          </a:endParaRPr>
        </a:p>
      </dgm:t>
    </dgm:pt>
    <dgm:pt modelId="{5B58EA87-D2F4-4618-A6CF-828D88A8BF2D}" type="parTrans" cxnId="{BDF46AB2-5472-4ADE-A443-4B9A66361912}">
      <dgm:prSet/>
      <dgm:spPr/>
    </dgm:pt>
    <dgm:pt modelId="{FA7344F6-EBC0-4CFA-919C-CB994369017F}" type="sibTrans" cxnId="{BDF46AB2-5472-4ADE-A443-4B9A66361912}">
      <dgm:prSet/>
      <dgm:spPr/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231C78EE-193F-4AF9-BE6E-9FF7EECEE8DE}" type="pres">
      <dgm:prSet presAssocID="{0C652EE9-9575-444F-8FEB-D69BB9F21E97}" presName="compNode" presStyleCnt="0"/>
      <dgm:spPr/>
    </dgm:pt>
    <dgm:pt modelId="{2200AA75-A7B7-45DE-8D08-9CD303D0CDA5}" type="pres">
      <dgm:prSet presAssocID="{0C652EE9-9575-444F-8FEB-D69BB9F21E97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2C76E6EC-8DFC-4FC8-8C97-5725CD6C633E}" type="pres">
      <dgm:prSet presAssocID="{0C652EE9-9575-444F-8FEB-D69BB9F21E97}" presName="iconSpace" presStyleCnt="0"/>
      <dgm:spPr/>
    </dgm:pt>
    <dgm:pt modelId="{E51C1BAF-AB02-4EE1-9D97-44CBF42C0DCB}" type="pres">
      <dgm:prSet presAssocID="{0C652EE9-9575-444F-8FEB-D69BB9F21E97}" presName="parTx" presStyleLbl="revTx" presStyleIdx="0" presStyleCnt="6">
        <dgm:presLayoutVars>
          <dgm:chMax val="0"/>
          <dgm:chPref val="0"/>
        </dgm:presLayoutVars>
      </dgm:prSet>
      <dgm:spPr/>
    </dgm:pt>
    <dgm:pt modelId="{84E25464-7D4C-4D9F-90A1-27F15D1F2295}" type="pres">
      <dgm:prSet presAssocID="{0C652EE9-9575-444F-8FEB-D69BB9F21E97}" presName="txSpace" presStyleCnt="0"/>
      <dgm:spPr/>
    </dgm:pt>
    <dgm:pt modelId="{D7D187FD-0930-4AC2-B433-F677130EC1D0}" type="pres">
      <dgm:prSet presAssocID="{0C652EE9-9575-444F-8FEB-D69BB9F21E97}" presName="desTx" presStyleLbl="revTx" presStyleIdx="1" presStyleCnt="6" custScaleX="108645">
        <dgm:presLayoutVars/>
      </dgm:prSet>
      <dgm:spPr/>
    </dgm:pt>
    <dgm:pt modelId="{8D1977CD-D4FF-4E70-828C-35EC167FCE3F}" type="pres">
      <dgm:prSet presAssocID="{4748DF6C-1232-4E8D-A3CE-781442FB68C2}" presName="sibTrans" presStyleCnt="0"/>
      <dgm:spPr/>
    </dgm:pt>
    <dgm:pt modelId="{6CE9EB7B-2CE2-495E-8101-7C241D70B383}" type="pres">
      <dgm:prSet presAssocID="{39333ECF-F6BE-417A-AC79-D68DF8E6EBDB}" presName="compNode" presStyleCnt="0"/>
      <dgm:spPr/>
    </dgm:pt>
    <dgm:pt modelId="{6AD4CCCE-13BD-40AA-A7BC-1357F45B7D39}" type="pres">
      <dgm:prSet presAssocID="{39333ECF-F6BE-417A-AC79-D68DF8E6EBDB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D8EA2712-D6C2-475B-8AE3-6492C52B3BC4}" type="pres">
      <dgm:prSet presAssocID="{39333ECF-F6BE-417A-AC79-D68DF8E6EBDB}" presName="iconSpace" presStyleCnt="0"/>
      <dgm:spPr/>
    </dgm:pt>
    <dgm:pt modelId="{B1752CA0-6F02-4059-BE8C-DD21FE41A9D5}" type="pres">
      <dgm:prSet presAssocID="{39333ECF-F6BE-417A-AC79-D68DF8E6EBDB}" presName="parTx" presStyleLbl="revTx" presStyleIdx="2" presStyleCnt="6">
        <dgm:presLayoutVars>
          <dgm:chMax val="0"/>
          <dgm:chPref val="0"/>
        </dgm:presLayoutVars>
      </dgm:prSet>
      <dgm:spPr/>
    </dgm:pt>
    <dgm:pt modelId="{9F8CD5D9-5355-4AB5-8670-1BF52AF91823}" type="pres">
      <dgm:prSet presAssocID="{39333ECF-F6BE-417A-AC79-D68DF8E6EBDB}" presName="txSpace" presStyleCnt="0"/>
      <dgm:spPr/>
    </dgm:pt>
    <dgm:pt modelId="{F1BC45C3-8C18-4CA9-B2DF-592D17A0C8A2}" type="pres">
      <dgm:prSet presAssocID="{39333ECF-F6BE-417A-AC79-D68DF8E6EBDB}" presName="desTx" presStyleLbl="revTx" presStyleIdx="3" presStyleCnt="6" custScaleX="127240">
        <dgm:presLayoutVars/>
      </dgm:prSet>
      <dgm:spPr/>
    </dgm:pt>
    <dgm:pt modelId="{EDB23069-00E3-4AB9-BBDF-8925A04593DF}" type="pres">
      <dgm:prSet presAssocID="{EB5AE3F9-6C5F-4516-A604-0103A509860D}" presName="sibTrans" presStyleCnt="0"/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2" presStyleCnt="3"/>
      <dgm:spPr>
        <a:blipFill>
          <a:blip xmlns:r="http://schemas.openxmlformats.org/officeDocument/2006/relationships" r:embed="rId6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4" presStyleCnt="6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5" presStyleCnt="6">
        <dgm:presLayoutVars/>
      </dgm:prSet>
      <dgm:spPr/>
    </dgm:pt>
  </dgm:ptLst>
  <dgm:cxnLst>
    <dgm:cxn modelId="{A45CC406-1F97-462B-B7DC-29138B7623BB}" type="presOf" srcId="{700DA677-65EA-48FE-8543-B4C727D1DA88}" destId="{F1BC45C3-8C18-4CA9-B2DF-592D17A0C8A2}" srcOrd="0" destOrd="0" presId="urn:microsoft.com/office/officeart/2018/5/layout/CenteredIconLabelDescriptionList"/>
    <dgm:cxn modelId="{C38AD11C-7C16-42DA-B6F7-640FD3C5918B}" srcId="{8CC573A8-57FF-43F6-B4B5-3B207841DAEE}" destId="{39333ECF-F6BE-417A-AC79-D68DF8E6EBDB}" srcOrd="1" destOrd="0" parTransId="{AEDC532A-F508-4943-AB6D-3359EB599C71}" sibTransId="{EB5AE3F9-6C5F-4516-A604-0103A509860D}"/>
    <dgm:cxn modelId="{C70DA033-F7FF-4112-94D5-3FCE6FB09E23}" type="presOf" srcId="{FEC6A970-28C5-455C-B4DE-8426B761FEF8}" destId="{D7D187FD-0930-4AC2-B433-F677130EC1D0}" srcOrd="0" destOrd="1" presId="urn:microsoft.com/office/officeart/2018/5/layout/CenteredIconLabelDescriptionList"/>
    <dgm:cxn modelId="{019EF265-06CC-4D1A-A1D8-0C24C3435588}" type="presOf" srcId="{0C652EE9-9575-444F-8FEB-D69BB9F21E97}" destId="{E51C1BAF-AB02-4EE1-9D97-44CBF42C0DCB}" srcOrd="0" destOrd="0" presId="urn:microsoft.com/office/officeart/2018/5/layout/CenteredIconLabelDescriptionList"/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1C3D0A7C-5BB1-4801-ADCE-11EDB060D1DC}" srcId="{8CC573A8-57FF-43F6-B4B5-3B207841DAEE}" destId="{75B9E95F-08F8-47D3-988D-7B2805711A87}" srcOrd="2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29E04E9F-DB2F-4B20-A309-481C0D77C910}" type="presOf" srcId="{39333ECF-F6BE-417A-AC79-D68DF8E6EBDB}" destId="{B1752CA0-6F02-4059-BE8C-DD21FE41A9D5}" srcOrd="0" destOrd="0" presId="urn:microsoft.com/office/officeart/2018/5/layout/CenteredIconLabelDescriptionList"/>
    <dgm:cxn modelId="{14A9EFA3-C499-4D12-84B0-93B1F6542535}" srcId="{8CC573A8-57FF-43F6-B4B5-3B207841DAEE}" destId="{0C652EE9-9575-444F-8FEB-D69BB9F21E97}" srcOrd="0" destOrd="0" parTransId="{A3D4C7C0-B8F9-4816-84FA-685BC3011C4C}" sibTransId="{4748DF6C-1232-4E8D-A3CE-781442FB68C2}"/>
    <dgm:cxn modelId="{568EBEA5-4D4A-44B5-9487-FD75A8832C91}" type="presOf" srcId="{CA274797-9F70-43F1-8F40-A176FB4E0E85}" destId="{F1BC45C3-8C18-4CA9-B2DF-592D17A0C8A2}" srcOrd="0" destOrd="1" presId="urn:microsoft.com/office/officeart/2018/5/layout/CenteredIconLabelDescriptionList"/>
    <dgm:cxn modelId="{BDF46AB2-5472-4ADE-A443-4B9A66361912}" srcId="{39333ECF-F6BE-417A-AC79-D68DF8E6EBDB}" destId="{CA274797-9F70-43F1-8F40-A176FB4E0E85}" srcOrd="1" destOrd="0" parTransId="{5B58EA87-D2F4-4618-A6CF-828D88A8BF2D}" sibTransId="{FA7344F6-EBC0-4CFA-919C-CB994369017F}"/>
    <dgm:cxn modelId="{5675A5BF-9628-41A7-B867-2B95AC98E0B6}" srcId="{0C652EE9-9575-444F-8FEB-D69BB9F21E97}" destId="{FEC6A970-28C5-455C-B4DE-8426B761FEF8}" srcOrd="1" destOrd="0" parTransId="{638C17EA-7CC3-4D25-A1E8-7DE3766B4BD3}" sibTransId="{84F4BAD7-3253-4F93-8214-7DC04E793BEB}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03033CED-0250-493A-8E75-33FACCAAFEAF}" srcId="{39333ECF-F6BE-417A-AC79-D68DF8E6EBDB}" destId="{700DA677-65EA-48FE-8543-B4C727D1DA88}" srcOrd="0" destOrd="0" parTransId="{C5C62369-8784-48C9-8591-F595D85482DD}" sibTransId="{21FEFA33-DB30-4BC2-AB1D-C214ECCEEE01}"/>
    <dgm:cxn modelId="{81D43FFD-7B26-4FF6-8044-38F08B2B1D8C}" srcId="{0C652EE9-9575-444F-8FEB-D69BB9F21E97}" destId="{20BD766B-BCE1-4F18-8A0B-D3BAC979CC15}" srcOrd="0" destOrd="0" parTransId="{9F06FFD2-7E4E-485B-B560-4C056B2F5480}" sibTransId="{060655CD-BD2F-4859-961B-EDC59D46E330}"/>
    <dgm:cxn modelId="{7E7375FD-D229-4673-A4FD-936E267176D2}" type="presOf" srcId="{20BD766B-BCE1-4F18-8A0B-D3BAC979CC15}" destId="{D7D187FD-0930-4AC2-B433-F677130EC1D0}" srcOrd="0" destOrd="0" presId="urn:microsoft.com/office/officeart/2018/5/layout/CenteredIconLabelDescriptionList"/>
    <dgm:cxn modelId="{817341B5-31EC-4604-800E-207169C660F8}" type="presParOf" srcId="{85D697CB-3FE4-419B-998C-C88191CED133}" destId="{231C78EE-193F-4AF9-BE6E-9FF7EECEE8DE}" srcOrd="0" destOrd="0" presId="urn:microsoft.com/office/officeart/2018/5/layout/CenteredIconLabelDescriptionList"/>
    <dgm:cxn modelId="{3F95A8ED-9702-4A8A-AC43-11FBB28327D7}" type="presParOf" srcId="{231C78EE-193F-4AF9-BE6E-9FF7EECEE8DE}" destId="{2200AA75-A7B7-45DE-8D08-9CD303D0CDA5}" srcOrd="0" destOrd="0" presId="urn:microsoft.com/office/officeart/2018/5/layout/CenteredIconLabelDescriptionList"/>
    <dgm:cxn modelId="{917F98A1-83B3-42AC-A078-D0F216CC24D7}" type="presParOf" srcId="{231C78EE-193F-4AF9-BE6E-9FF7EECEE8DE}" destId="{2C76E6EC-8DFC-4FC8-8C97-5725CD6C633E}" srcOrd="1" destOrd="0" presId="urn:microsoft.com/office/officeart/2018/5/layout/CenteredIconLabelDescriptionList"/>
    <dgm:cxn modelId="{D5F90476-D1D4-4850-9A01-E026096E7A60}" type="presParOf" srcId="{231C78EE-193F-4AF9-BE6E-9FF7EECEE8DE}" destId="{E51C1BAF-AB02-4EE1-9D97-44CBF42C0DCB}" srcOrd="2" destOrd="0" presId="urn:microsoft.com/office/officeart/2018/5/layout/CenteredIconLabelDescriptionList"/>
    <dgm:cxn modelId="{9E20FFB4-671B-486A-854E-03BE2C3D4552}" type="presParOf" srcId="{231C78EE-193F-4AF9-BE6E-9FF7EECEE8DE}" destId="{84E25464-7D4C-4D9F-90A1-27F15D1F2295}" srcOrd="3" destOrd="0" presId="urn:microsoft.com/office/officeart/2018/5/layout/CenteredIconLabelDescriptionList"/>
    <dgm:cxn modelId="{F07FD227-4638-4F75-A4B3-B60C439A654F}" type="presParOf" srcId="{231C78EE-193F-4AF9-BE6E-9FF7EECEE8DE}" destId="{D7D187FD-0930-4AC2-B433-F677130EC1D0}" srcOrd="4" destOrd="0" presId="urn:microsoft.com/office/officeart/2018/5/layout/CenteredIconLabelDescriptionList"/>
    <dgm:cxn modelId="{0774E89B-B39D-4A84-86C9-5632157F1819}" type="presParOf" srcId="{85D697CB-3FE4-419B-998C-C88191CED133}" destId="{8D1977CD-D4FF-4E70-828C-35EC167FCE3F}" srcOrd="1" destOrd="0" presId="urn:microsoft.com/office/officeart/2018/5/layout/CenteredIconLabelDescriptionList"/>
    <dgm:cxn modelId="{CFED4856-B8FF-462F-AD78-1A69B27D8858}" type="presParOf" srcId="{85D697CB-3FE4-419B-998C-C88191CED133}" destId="{6CE9EB7B-2CE2-495E-8101-7C241D70B383}" srcOrd="2" destOrd="0" presId="urn:microsoft.com/office/officeart/2018/5/layout/CenteredIconLabelDescriptionList"/>
    <dgm:cxn modelId="{C5646AA0-CD04-4642-9928-1B1EF02DC4CD}" type="presParOf" srcId="{6CE9EB7B-2CE2-495E-8101-7C241D70B383}" destId="{6AD4CCCE-13BD-40AA-A7BC-1357F45B7D39}" srcOrd="0" destOrd="0" presId="urn:microsoft.com/office/officeart/2018/5/layout/CenteredIconLabelDescriptionList"/>
    <dgm:cxn modelId="{14975EA4-6B17-40CA-A3F7-FB5C229863B9}" type="presParOf" srcId="{6CE9EB7B-2CE2-495E-8101-7C241D70B383}" destId="{D8EA2712-D6C2-475B-8AE3-6492C52B3BC4}" srcOrd="1" destOrd="0" presId="urn:microsoft.com/office/officeart/2018/5/layout/CenteredIconLabelDescriptionList"/>
    <dgm:cxn modelId="{A84696A4-8309-4445-A369-78E6AF4ED10E}" type="presParOf" srcId="{6CE9EB7B-2CE2-495E-8101-7C241D70B383}" destId="{B1752CA0-6F02-4059-BE8C-DD21FE41A9D5}" srcOrd="2" destOrd="0" presId="urn:microsoft.com/office/officeart/2018/5/layout/CenteredIconLabelDescriptionList"/>
    <dgm:cxn modelId="{3667053F-37F6-4754-863A-811D55DC27FB}" type="presParOf" srcId="{6CE9EB7B-2CE2-495E-8101-7C241D70B383}" destId="{9F8CD5D9-5355-4AB5-8670-1BF52AF91823}" srcOrd="3" destOrd="0" presId="urn:microsoft.com/office/officeart/2018/5/layout/CenteredIconLabelDescriptionList"/>
    <dgm:cxn modelId="{48C512CB-44A1-4149-8728-E2D10E99AABB}" type="presParOf" srcId="{6CE9EB7B-2CE2-495E-8101-7C241D70B383}" destId="{F1BC45C3-8C18-4CA9-B2DF-592D17A0C8A2}" srcOrd="4" destOrd="0" presId="urn:microsoft.com/office/officeart/2018/5/layout/CenteredIconLabelDescriptionList"/>
    <dgm:cxn modelId="{3A021FD5-6591-454C-AEDD-33E4E70B10C0}" type="presParOf" srcId="{85D697CB-3FE4-419B-998C-C88191CED133}" destId="{EDB23069-00E3-4AB9-BBDF-8925A04593DF}" srcOrd="3" destOrd="0" presId="urn:microsoft.com/office/officeart/2018/5/layout/CenteredIconLabelDescriptionList"/>
    <dgm:cxn modelId="{742CB920-E842-48CC-86FB-228BE26B1BF4}" type="presParOf" srcId="{85D697CB-3FE4-419B-998C-C88191CED133}" destId="{0F5144A7-B6BE-4BEB-8418-1BA586CC9BD8}" srcOrd="4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0AA75-A7B7-45DE-8D08-9CD303D0CDA5}">
      <dsp:nvSpPr>
        <dsp:cNvPr id="0" name=""/>
        <dsp:cNvSpPr/>
      </dsp:nvSpPr>
      <dsp:spPr>
        <a:xfrm>
          <a:off x="1095487" y="1190941"/>
          <a:ext cx="1034059" cy="10340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C1BAF-AB02-4EE1-9D97-44CBF42C0DCB}">
      <dsp:nvSpPr>
        <dsp:cNvPr id="0" name=""/>
        <dsp:cNvSpPr/>
      </dsp:nvSpPr>
      <dsp:spPr>
        <a:xfrm>
          <a:off x="135289" y="2315828"/>
          <a:ext cx="2954455" cy="443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Penulisan</a:t>
          </a:r>
          <a:r>
            <a:rPr lang="en-US" sz="2900" kern="1200" dirty="0"/>
            <a:t> </a:t>
          </a:r>
          <a:r>
            <a:rPr lang="en-US" sz="2900" kern="1200" dirty="0" err="1"/>
            <a:t>nama</a:t>
          </a:r>
          <a:r>
            <a:rPr lang="en-US" sz="2900" kern="1200" dirty="0"/>
            <a:t>: </a:t>
          </a:r>
        </a:p>
      </dsp:txBody>
      <dsp:txXfrm>
        <a:off x="135289" y="2315828"/>
        <a:ext cx="2954455" cy="443168"/>
      </dsp:txXfrm>
    </dsp:sp>
    <dsp:sp modelId="{D7D187FD-0930-4AC2-B433-F677130EC1D0}">
      <dsp:nvSpPr>
        <dsp:cNvPr id="0" name=""/>
        <dsp:cNvSpPr/>
      </dsp:nvSpPr>
      <dsp:spPr>
        <a:xfrm>
          <a:off x="7583" y="2769424"/>
          <a:ext cx="3209868" cy="565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/>
            <a:t>Kelas</a:t>
          </a:r>
          <a:r>
            <a:rPr lang="en-US" sz="1600" b="0" kern="1200" dirty="0"/>
            <a:t>_ 3 digit </a:t>
          </a:r>
          <a:r>
            <a:rPr lang="en-US" sz="1600" b="0" kern="1200" dirty="0" err="1"/>
            <a:t>akhir</a:t>
          </a:r>
          <a:r>
            <a:rPr lang="en-US" sz="1600" b="0" kern="1200" dirty="0"/>
            <a:t> NPM_ </a:t>
          </a:r>
          <a:r>
            <a:rPr lang="en-US" sz="1600" b="0" kern="1200" dirty="0" err="1"/>
            <a:t>nama</a:t>
          </a:r>
          <a:endParaRPr lang="en-US" sz="1600" b="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B_999_Cantika</a:t>
          </a:r>
        </a:p>
      </dsp:txBody>
      <dsp:txXfrm>
        <a:off x="7583" y="2769424"/>
        <a:ext cx="3209868" cy="565596"/>
      </dsp:txXfrm>
    </dsp:sp>
    <dsp:sp modelId="{6AD4CCCE-13BD-40AA-A7BC-1357F45B7D39}">
      <dsp:nvSpPr>
        <dsp:cNvPr id="0" name=""/>
        <dsp:cNvSpPr/>
      </dsp:nvSpPr>
      <dsp:spPr>
        <a:xfrm>
          <a:off x="5097076" y="1185638"/>
          <a:ext cx="1034059" cy="10340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2CA0-6F02-4059-BE8C-DD21FE41A9D5}">
      <dsp:nvSpPr>
        <dsp:cNvPr id="0" name=""/>
        <dsp:cNvSpPr/>
      </dsp:nvSpPr>
      <dsp:spPr>
        <a:xfrm>
          <a:off x="4136878" y="2310525"/>
          <a:ext cx="2954455" cy="443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Tautan</a:t>
          </a:r>
          <a:r>
            <a:rPr lang="en-US" sz="2900" kern="1200" dirty="0"/>
            <a:t> Quiz:</a:t>
          </a:r>
        </a:p>
      </dsp:txBody>
      <dsp:txXfrm>
        <a:off x="4136878" y="2310525"/>
        <a:ext cx="2954455" cy="443168"/>
      </dsp:txXfrm>
    </dsp:sp>
    <dsp:sp modelId="{F1BC45C3-8C18-4CA9-B2DF-592D17A0C8A2}">
      <dsp:nvSpPr>
        <dsp:cNvPr id="0" name=""/>
        <dsp:cNvSpPr/>
      </dsp:nvSpPr>
      <dsp:spPr>
        <a:xfrm>
          <a:off x="3734481" y="2753516"/>
          <a:ext cx="3759249" cy="586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FF0000"/>
              </a:solidFill>
              <a:hlinkClick xmlns:r="http://schemas.openxmlformats.org/officeDocument/2006/relationships" r:id="rId5"/>
            </a:rPr>
            <a:t>https://quizizz.com/join?gc=569313</a:t>
          </a:r>
          <a:endParaRPr lang="en-US" sz="1700" u="none" kern="1200" dirty="0">
            <a:solidFill>
              <a:schemeClr val="tx1"/>
            </a:solidFill>
          </a:endParaRP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chemeClr val="tx1"/>
              </a:solidFill>
            </a:rPr>
            <a:t>Code: 569313</a:t>
          </a:r>
          <a:endParaRPr lang="en-US" sz="1700" u="none" kern="1200" dirty="0">
            <a:solidFill>
              <a:schemeClr val="tx1"/>
            </a:solidFill>
          </a:endParaRPr>
        </a:p>
      </dsp:txBody>
      <dsp:txXfrm>
        <a:off x="3734481" y="2753516"/>
        <a:ext cx="3759249" cy="586807"/>
      </dsp:txXfrm>
    </dsp:sp>
    <dsp:sp modelId="{973D2746-FA74-46A9-9CC4-5BCD6D7C2B14}">
      <dsp:nvSpPr>
        <dsp:cNvPr id="0" name=""/>
        <dsp:cNvSpPr/>
      </dsp:nvSpPr>
      <dsp:spPr>
        <a:xfrm>
          <a:off x="8970958" y="1206849"/>
          <a:ext cx="1034059" cy="1034059"/>
        </a:xfrm>
        <a:prstGeom prst="rect">
          <a:avLst/>
        </a:prstGeom>
        <a:blipFill>
          <a:blip xmlns:r="http://schemas.openxmlformats.org/officeDocument/2006/relationships" r:embed="rId6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8010760" y="2331736"/>
          <a:ext cx="2954455" cy="443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Reminder:</a:t>
          </a:r>
        </a:p>
      </dsp:txBody>
      <dsp:txXfrm>
        <a:off x="8010760" y="2331736"/>
        <a:ext cx="2954455" cy="443168"/>
      </dsp:txXfrm>
    </dsp:sp>
    <dsp:sp modelId="{68FDDDDE-4D55-4666-A9E2-67DCCCD7199E}">
      <dsp:nvSpPr>
        <dsp:cNvPr id="0" name=""/>
        <dsp:cNvSpPr/>
      </dsp:nvSpPr>
      <dsp:spPr>
        <a:xfrm>
          <a:off x="8010760" y="2817150"/>
          <a:ext cx="2954455" cy="501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 </a:t>
          </a:r>
          <a:r>
            <a:rPr lang="en-US" sz="1700" kern="1200" dirty="0">
              <a:solidFill>
                <a:srgbClr val="FF0000"/>
              </a:solidFill>
            </a:rPr>
            <a:t>2x (</a:t>
          </a:r>
          <a:r>
            <a:rPr lang="en-US" sz="1700" kern="1200" dirty="0" err="1">
              <a:solidFill>
                <a:srgbClr val="FF0000"/>
              </a:solidFill>
            </a:rPr>
            <a:t>Pertemuan</a:t>
          </a:r>
          <a:r>
            <a:rPr lang="en-US" sz="1700" kern="1200" dirty="0">
              <a:solidFill>
                <a:srgbClr val="FF0000"/>
              </a:solidFill>
            </a:rPr>
            <a:t> 6 &amp; 7)</a:t>
          </a:r>
        </a:p>
      </dsp:txBody>
      <dsp:txXfrm>
        <a:off x="8010760" y="2817150"/>
        <a:ext cx="2954455" cy="501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5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5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6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3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0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2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7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0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9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B621D91B-BEEC-4190-849E-E7DE657B0A62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34077D-8FA2-4764-B3FF-5CFA364C4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9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J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anose="05000000000000000000" pitchFamily="2" charset="2"/>
        <a:buChar char="[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&amp;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ebdings" panose="05030102010509060703" pitchFamily="18" charset="2"/>
        <a:buChar char="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us06web.zoom.us/j/86233825421?pwd=VWZUeGdTMTllZ21ubmRlMmFUOU90QT09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5E26E-4FDC-21B8-DA0F-8AD5962AB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Logika</a:t>
            </a:r>
            <a:r>
              <a:rPr lang="en-US" b="1" dirty="0">
                <a:solidFill>
                  <a:srgbClr val="002060"/>
                </a:solidFill>
              </a:rPr>
              <a:t> &amp; Bahasa </a:t>
            </a:r>
            <a:r>
              <a:rPr lang="en-US" b="1" dirty="0" err="1">
                <a:solidFill>
                  <a:srgbClr val="002060"/>
                </a:solidFill>
              </a:rPr>
              <a:t>Jurnalistik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01F92-E423-1DDD-D5C6-A9A26CE6F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5357813"/>
            <a:ext cx="10363200" cy="1500187"/>
          </a:xfrm>
        </p:spPr>
        <p:txBody>
          <a:bodyPr wrap="square" anchor="t"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Program </a:t>
            </a:r>
            <a:r>
              <a:rPr lang="en-US" dirty="0" err="1">
                <a:solidFill>
                  <a:srgbClr val="002060"/>
                </a:solidFill>
              </a:rPr>
              <a:t>Studi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Jurnalistik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2022/2023</a:t>
            </a:r>
          </a:p>
        </p:txBody>
      </p:sp>
    </p:spTree>
    <p:extLst>
      <p:ext uri="{BB962C8B-B14F-4D97-AF65-F5344CB8AC3E}">
        <p14:creationId xmlns:p14="http://schemas.microsoft.com/office/powerpoint/2010/main" val="2874142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1B18C7C-1490-A31A-E37F-253CED33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AA89AC5-1C4D-C91F-3547-0A301DDAB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r>
              <a:rPr lang="en-US" dirty="0"/>
              <a:t> </a:t>
            </a:r>
            <a:r>
              <a:rPr lang="en-US" dirty="0" err="1"/>
              <a:t>Hipotetis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E3102-E2F2-6C5E-1FF0-7A9D9A9820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id-ID" dirty="0" err="1"/>
              <a:t>Silogisme</a:t>
            </a:r>
            <a:r>
              <a:rPr lang="en-US" altLang="id-ID" dirty="0"/>
              <a:t> yang </a:t>
            </a:r>
            <a:r>
              <a:rPr lang="en-US" altLang="id-ID" dirty="0" err="1"/>
              <a:t>premis</a:t>
            </a:r>
            <a:r>
              <a:rPr lang="en-US" altLang="id-ID" dirty="0"/>
              <a:t> </a:t>
            </a:r>
            <a:r>
              <a:rPr lang="en-US" altLang="id-ID" dirty="0" err="1"/>
              <a:t>mayornya</a:t>
            </a:r>
            <a:r>
              <a:rPr lang="en-US" altLang="id-ID" dirty="0"/>
              <a:t> </a:t>
            </a:r>
            <a:r>
              <a:rPr lang="en-US" altLang="id-ID" dirty="0" err="1"/>
              <a:t>adalah</a:t>
            </a:r>
            <a:r>
              <a:rPr lang="en-US" altLang="id-ID" dirty="0"/>
              <a:t> </a:t>
            </a:r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hipotetis</a:t>
            </a:r>
            <a:r>
              <a:rPr lang="en-US" altLang="id-ID" dirty="0"/>
              <a:t> </a:t>
            </a:r>
            <a:r>
              <a:rPr lang="en-US" altLang="id-ID" dirty="0" err="1"/>
              <a:t>atau</a:t>
            </a:r>
            <a:r>
              <a:rPr lang="en-US" altLang="id-ID" dirty="0"/>
              <a:t> </a:t>
            </a:r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majemuk</a:t>
            </a:r>
            <a:r>
              <a:rPr lang="en-US" altLang="id-ID" dirty="0"/>
              <a:t>, dan </a:t>
            </a:r>
            <a:r>
              <a:rPr lang="en-US" altLang="id-ID" dirty="0" err="1"/>
              <a:t>premis</a:t>
            </a:r>
            <a:r>
              <a:rPr lang="en-US" altLang="id-ID" dirty="0"/>
              <a:t> </a:t>
            </a:r>
            <a:r>
              <a:rPr lang="en-US" altLang="id-ID" dirty="0" err="1"/>
              <a:t>minornya</a:t>
            </a:r>
            <a:r>
              <a:rPr lang="en-US" altLang="id-ID" dirty="0"/>
              <a:t> </a:t>
            </a:r>
            <a:r>
              <a:rPr lang="en-US" altLang="id-ID" dirty="0" err="1"/>
              <a:t>mengakui</a:t>
            </a:r>
            <a:r>
              <a:rPr lang="en-US" altLang="id-ID" dirty="0"/>
              <a:t> </a:t>
            </a:r>
            <a:r>
              <a:rPr lang="en-US" altLang="id-ID" dirty="0" err="1"/>
              <a:t>atau</a:t>
            </a:r>
            <a:r>
              <a:rPr lang="en-US" altLang="id-ID" dirty="0"/>
              <a:t> </a:t>
            </a:r>
            <a:r>
              <a:rPr lang="en-US" altLang="id-ID" dirty="0" err="1"/>
              <a:t>menolak</a:t>
            </a:r>
            <a:r>
              <a:rPr lang="en-US" altLang="id-ID" dirty="0"/>
              <a:t> salah </a:t>
            </a:r>
            <a:r>
              <a:rPr lang="en-US" altLang="id-ID" dirty="0" err="1"/>
              <a:t>satu</a:t>
            </a:r>
            <a:r>
              <a:rPr lang="en-US" altLang="id-ID" dirty="0"/>
              <a:t> </a:t>
            </a:r>
            <a:r>
              <a:rPr lang="en-US" altLang="id-ID" dirty="0" err="1"/>
              <a:t>bagian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</a:t>
            </a:r>
            <a:r>
              <a:rPr lang="en-US" altLang="id-ID" dirty="0" err="1"/>
              <a:t>premis</a:t>
            </a:r>
            <a:r>
              <a:rPr lang="en-US" altLang="id-ID" dirty="0"/>
              <a:t> mayor.</a:t>
            </a:r>
          </a:p>
          <a:p>
            <a:pPr marL="1066800" lvl="1" indent="-609600">
              <a:lnSpc>
                <a:spcPct val="90000"/>
              </a:lnSpc>
            </a:pPr>
            <a:r>
              <a:rPr lang="en-US" altLang="id-ID" dirty="0"/>
              <a:t>Jika </a:t>
            </a:r>
            <a:r>
              <a:rPr lang="en-US" altLang="id-ID" dirty="0" err="1"/>
              <a:t>anda</a:t>
            </a:r>
            <a:r>
              <a:rPr lang="en-US" altLang="id-ID" dirty="0"/>
              <a:t> </a:t>
            </a:r>
            <a:r>
              <a:rPr lang="en-US" altLang="id-ID" dirty="0" err="1"/>
              <a:t>belajar</a:t>
            </a:r>
            <a:r>
              <a:rPr lang="en-US" altLang="id-ID" dirty="0"/>
              <a:t> (</a:t>
            </a:r>
            <a:r>
              <a:rPr lang="en-US" altLang="id-ID" dirty="0" err="1"/>
              <a:t>antecendent</a:t>
            </a:r>
            <a:r>
              <a:rPr lang="en-US" altLang="id-ID" dirty="0"/>
              <a:t>) </a:t>
            </a:r>
            <a:r>
              <a:rPr lang="en-US" altLang="id-ID" dirty="0" err="1"/>
              <a:t>maka</a:t>
            </a:r>
            <a:r>
              <a:rPr lang="en-US" altLang="id-ID" dirty="0"/>
              <a:t> </a:t>
            </a:r>
            <a:r>
              <a:rPr lang="en-US" altLang="id-ID" dirty="0" err="1"/>
              <a:t>nilai</a:t>
            </a:r>
            <a:r>
              <a:rPr lang="en-US" altLang="id-ID" dirty="0"/>
              <a:t> </a:t>
            </a:r>
            <a:r>
              <a:rPr lang="en-US" altLang="id-ID" dirty="0" err="1"/>
              <a:t>anda</a:t>
            </a:r>
            <a:r>
              <a:rPr lang="en-US" altLang="id-ID" dirty="0"/>
              <a:t> </a:t>
            </a:r>
            <a:r>
              <a:rPr lang="en-US" altLang="id-ID" dirty="0" err="1"/>
              <a:t>bagus</a:t>
            </a:r>
            <a:r>
              <a:rPr lang="en-US" altLang="id-ID" dirty="0"/>
              <a:t> (consequent)</a:t>
            </a:r>
          </a:p>
          <a:p>
            <a:pPr marL="1066800" lvl="1" indent="-609600">
              <a:lnSpc>
                <a:spcPct val="90000"/>
              </a:lnSpc>
            </a:pPr>
            <a:r>
              <a:rPr lang="en-US" altLang="id-ID" dirty="0"/>
              <a:t>Anda </a:t>
            </a:r>
            <a:r>
              <a:rPr lang="en-US" altLang="id-ID" dirty="0" err="1"/>
              <a:t>belajar</a:t>
            </a:r>
            <a:r>
              <a:rPr lang="en-US" altLang="id-ID" dirty="0"/>
              <a:t> </a:t>
            </a:r>
          </a:p>
          <a:p>
            <a:pPr marL="1066800" lvl="1" indent="-609600">
              <a:lnSpc>
                <a:spcPct val="90000"/>
              </a:lnSpc>
            </a:pPr>
            <a:r>
              <a:rPr lang="en-US" altLang="id-ID" dirty="0"/>
              <a:t>Jadi </a:t>
            </a:r>
            <a:r>
              <a:rPr lang="en-US" altLang="id-ID" dirty="0" err="1"/>
              <a:t>nilai</a:t>
            </a:r>
            <a:r>
              <a:rPr lang="en-US" altLang="id-ID" dirty="0"/>
              <a:t> </a:t>
            </a:r>
            <a:r>
              <a:rPr lang="en-US" altLang="id-ID" dirty="0" err="1"/>
              <a:t>anda</a:t>
            </a:r>
            <a:r>
              <a:rPr lang="en-US" altLang="id-ID" dirty="0"/>
              <a:t> </a:t>
            </a:r>
            <a:r>
              <a:rPr lang="en-US" altLang="id-ID" dirty="0" err="1"/>
              <a:t>bagus</a:t>
            </a:r>
            <a:endParaRPr lang="en-US" altLang="id-ID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7432CA-1D45-80F4-199A-AF731EA88B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Hukum-Hukum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D3AFA53-E314-F963-AAFB-33B5E84A437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id-ID" sz="1400" dirty="0" err="1"/>
              <a:t>Mengakui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antecendent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adalah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mengakui</a:t>
            </a:r>
            <a:r>
              <a:rPr lang="en-US" altLang="id-ID" sz="1400" dirty="0"/>
              <a:t> consequent</a:t>
            </a:r>
          </a:p>
          <a:p>
            <a:pPr marL="990600" lvl="1" indent="-533400" eaLnBrk="1" hangingPunct="1"/>
            <a:r>
              <a:rPr lang="en-US" altLang="id-ID" sz="1400" dirty="0"/>
              <a:t>Jika Plato </a:t>
            </a:r>
            <a:r>
              <a:rPr lang="en-US" altLang="id-ID" sz="1400" dirty="0" err="1"/>
              <a:t>kuliah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maka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hadir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Plato </a:t>
            </a:r>
            <a:r>
              <a:rPr lang="en-US" altLang="id-ID" sz="1400" dirty="0" err="1"/>
              <a:t>kuliah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Jadi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hadir</a:t>
            </a:r>
            <a:endParaRPr lang="en-US" altLang="id-ID" sz="1400" dirty="0"/>
          </a:p>
          <a:p>
            <a:pPr marL="609600" indent="-609600" eaLnBrk="1" hangingPunct="1"/>
            <a:r>
              <a:rPr lang="en-US" altLang="id-ID" sz="1400" dirty="0" err="1"/>
              <a:t>Mengakui</a:t>
            </a:r>
            <a:r>
              <a:rPr lang="en-US" altLang="id-ID" sz="1400" dirty="0"/>
              <a:t> consequent </a:t>
            </a:r>
            <a:r>
              <a:rPr lang="en-US" altLang="id-ID" sz="1400" dirty="0" err="1"/>
              <a:t>belum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tentu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mengakui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antecendent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Jika Plato </a:t>
            </a:r>
            <a:r>
              <a:rPr lang="en-US" altLang="id-ID" sz="1400" dirty="0" err="1"/>
              <a:t>kuliah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maka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hadir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Plato </a:t>
            </a:r>
            <a:r>
              <a:rPr lang="en-US" altLang="id-ID" sz="1400" dirty="0" err="1"/>
              <a:t>hadir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Jadi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kuliah</a:t>
            </a:r>
            <a:endParaRPr lang="en-US" altLang="id-ID" sz="1400" dirty="0"/>
          </a:p>
          <a:p>
            <a:pPr marL="609600" indent="-609600" eaLnBrk="1" hangingPunct="1"/>
            <a:r>
              <a:rPr lang="en-US" altLang="id-ID" sz="1400" dirty="0" err="1"/>
              <a:t>Menolak</a:t>
            </a:r>
            <a:r>
              <a:rPr lang="en-US" altLang="id-ID" sz="1400" dirty="0"/>
              <a:t> consequent </a:t>
            </a:r>
            <a:r>
              <a:rPr lang="en-US" altLang="id-ID" sz="1400" dirty="0" err="1"/>
              <a:t>berarti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menolak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antecendent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Jika Zeno </a:t>
            </a:r>
            <a:r>
              <a:rPr lang="en-US" altLang="id-ID" sz="1400" dirty="0" err="1"/>
              <a:t>bekerja</a:t>
            </a:r>
            <a:r>
              <a:rPr lang="en-US" altLang="id-ID" sz="1400" dirty="0"/>
              <a:t>, </a:t>
            </a:r>
            <a:r>
              <a:rPr lang="en-US" altLang="id-ID" sz="1400" dirty="0" err="1"/>
              <a:t>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sehat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Zeno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sehat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Jadi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bekerja</a:t>
            </a:r>
            <a:endParaRPr lang="en-US" altLang="id-ID" sz="1400" dirty="0"/>
          </a:p>
          <a:p>
            <a:pPr marL="609600" indent="-609600" eaLnBrk="1" hangingPunct="1"/>
            <a:r>
              <a:rPr lang="en-US" altLang="id-ID" sz="1400" dirty="0" err="1"/>
              <a:t>Menolak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antecendent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belum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berarti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menolak</a:t>
            </a:r>
            <a:r>
              <a:rPr lang="en-US" altLang="id-ID" sz="1400" dirty="0"/>
              <a:t> consequent </a:t>
            </a:r>
          </a:p>
          <a:p>
            <a:pPr marL="990600" lvl="1" indent="-533400" eaLnBrk="1" hangingPunct="1"/>
            <a:r>
              <a:rPr lang="en-US" altLang="id-ID" sz="1400" dirty="0"/>
              <a:t>Jika Zeno </a:t>
            </a:r>
            <a:r>
              <a:rPr lang="en-US" altLang="id-ID" sz="1400" dirty="0" err="1"/>
              <a:t>bekerja</a:t>
            </a:r>
            <a:r>
              <a:rPr lang="en-US" altLang="id-ID" sz="1400" dirty="0"/>
              <a:t>, </a:t>
            </a:r>
            <a:r>
              <a:rPr lang="en-US" altLang="id-ID" sz="1400" dirty="0" err="1"/>
              <a:t>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sehat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Zeno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bekerja</a:t>
            </a:r>
            <a:endParaRPr lang="en-US" altLang="id-ID" sz="1400" dirty="0"/>
          </a:p>
          <a:p>
            <a:pPr marL="990600" lvl="1" indent="-533400" eaLnBrk="1" hangingPunct="1"/>
            <a:r>
              <a:rPr lang="en-US" altLang="id-ID" sz="1400" dirty="0"/>
              <a:t>Jadi </a:t>
            </a:r>
            <a:r>
              <a:rPr lang="en-US" altLang="id-ID" sz="1400" dirty="0" err="1"/>
              <a:t>dia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sehat</a:t>
            </a:r>
            <a:endParaRPr lang="en-US" altLang="id-ID" sz="1400" dirty="0"/>
          </a:p>
          <a:p>
            <a:pPr marL="990600" lvl="1" indent="-533400" eaLnBrk="1" hangingPunct="1"/>
            <a:endParaRPr lang="en-US" altLang="id-ID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89598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77133-2FA1-B7CF-F57D-5DB3B49A6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ABE8B-B63B-41EB-DACF-C043EDB9A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Konjungtif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EC2FE-DC24-D206-72BD-CA4CE5E55A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konjungtif</a:t>
            </a:r>
            <a:r>
              <a:rPr lang="en-US" altLang="id-ID" sz="2400" dirty="0"/>
              <a:t>: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hanya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benar</a:t>
            </a:r>
            <a:r>
              <a:rPr lang="en-US" altLang="id-ID" sz="2400" dirty="0"/>
              <a:t> </a:t>
            </a:r>
            <a:r>
              <a:rPr lang="en-US" altLang="id-ID" sz="2400" dirty="0" err="1"/>
              <a:t>jika</a:t>
            </a:r>
            <a:r>
              <a:rPr lang="en-US" altLang="id-ID" sz="2400" dirty="0"/>
              <a:t> dua term yang </a:t>
            </a:r>
            <a:r>
              <a:rPr lang="en-US" altLang="id-ID" sz="2400" dirty="0" err="1"/>
              <a:t>menjadi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komponennya</a:t>
            </a:r>
            <a:r>
              <a:rPr lang="en-US" altLang="id-ID" sz="2400" dirty="0"/>
              <a:t> juga </a:t>
            </a:r>
            <a:r>
              <a:rPr lang="en-US" altLang="id-ID" sz="2400" dirty="0" err="1"/>
              <a:t>benar</a:t>
            </a:r>
            <a:r>
              <a:rPr lang="en-US" altLang="id-ID" sz="2400" dirty="0"/>
              <a:t> (</a:t>
            </a:r>
            <a:r>
              <a:rPr lang="en-US" altLang="id-ID" sz="2400" dirty="0" err="1"/>
              <a:t>disimbolkan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</a:t>
            </a:r>
            <a:r>
              <a:rPr lang="en-US" altLang="id-ID" sz="2400" dirty="0">
                <a:cs typeface="Arial" panose="020B0604020202020204" pitchFamily="34" charset="0"/>
              </a:rPr>
              <a:t>●</a:t>
            </a:r>
            <a:r>
              <a:rPr lang="en-US" altLang="id-ID" sz="2400" dirty="0"/>
              <a:t>)</a:t>
            </a:r>
          </a:p>
          <a:p>
            <a:pPr eaLnBrk="1" hangingPunct="1"/>
            <a:r>
              <a:rPr lang="en-US" altLang="id-ID" sz="2400" dirty="0"/>
              <a:t>Saya </a:t>
            </a:r>
            <a:r>
              <a:rPr lang="en-US" altLang="id-ID" sz="2400" dirty="0" err="1"/>
              <a:t>manusia</a:t>
            </a:r>
            <a:r>
              <a:rPr lang="en-US" altLang="id-ID" sz="2400" dirty="0"/>
              <a:t> dan </a:t>
            </a:r>
            <a:r>
              <a:rPr lang="en-US" altLang="id-ID" sz="2400" dirty="0" err="1"/>
              <a:t>mahasiswa</a:t>
            </a:r>
            <a:endParaRPr lang="en-US" altLang="id-ID" sz="2400" dirty="0"/>
          </a:p>
          <a:p>
            <a:pPr eaLnBrk="1" hangingPunct="1"/>
            <a:r>
              <a:rPr lang="en-US" altLang="id-ID" sz="2400" dirty="0"/>
              <a:t>Nilai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konjungtif</a:t>
            </a:r>
            <a:r>
              <a:rPr lang="en-US" altLang="id-ID" sz="2400" dirty="0"/>
              <a:t> :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B1B5B3-164C-D5A9-B2B9-19EC488FF7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Disjungtif</a:t>
            </a: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57F8BFE-0F32-91AF-8D9E-8109EB2815E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6436124"/>
              </p:ext>
            </p:extLst>
          </p:nvPr>
        </p:nvGraphicFramePr>
        <p:xfrm>
          <a:off x="1343134" y="4675610"/>
          <a:ext cx="3222093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031">
                  <a:extLst>
                    <a:ext uri="{9D8B030D-6E8A-4147-A177-3AD203B41FA5}">
                      <a16:colId xmlns:a16="http://schemas.microsoft.com/office/drawing/2014/main" val="2396089874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756772233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141721786"/>
                    </a:ext>
                  </a:extLst>
                </a:gridCol>
              </a:tblGrid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● q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39281334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1676821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7158136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288411130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0892129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2092DE-7ADE-AA5F-73E3-2A52AEA1B3C3}"/>
              </a:ext>
            </a:extLst>
          </p:cNvPr>
          <p:cNvSpPr txBox="1"/>
          <p:nvPr/>
        </p:nvSpPr>
        <p:spPr>
          <a:xfrm>
            <a:off x="6193368" y="2174875"/>
            <a:ext cx="51248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disjungtif</a:t>
            </a:r>
            <a:r>
              <a:rPr lang="en-US" altLang="id-ID" sz="2400" dirty="0"/>
              <a:t>: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benar</a:t>
            </a:r>
            <a:r>
              <a:rPr lang="en-US" altLang="id-ID" sz="2400" dirty="0"/>
              <a:t> </a:t>
            </a:r>
            <a:r>
              <a:rPr lang="en-US" altLang="id-ID" sz="2400" dirty="0" err="1"/>
              <a:t>jika</a:t>
            </a:r>
            <a:r>
              <a:rPr lang="en-US" altLang="id-ID" sz="2400" dirty="0"/>
              <a:t> dua term </a:t>
            </a:r>
            <a:r>
              <a:rPr lang="en-US" altLang="id-ID" sz="2400" dirty="0" err="1"/>
              <a:t>atau</a:t>
            </a:r>
            <a:r>
              <a:rPr lang="en-US" altLang="id-ID" sz="2400" dirty="0"/>
              <a:t> salah </a:t>
            </a:r>
            <a:r>
              <a:rPr lang="en-US" altLang="id-ID" sz="2400" dirty="0" err="1"/>
              <a:t>satu</a:t>
            </a:r>
            <a:r>
              <a:rPr lang="en-US" altLang="id-ID" sz="2400" dirty="0"/>
              <a:t> term yang </a:t>
            </a:r>
            <a:r>
              <a:rPr lang="en-US" altLang="id-ID" sz="2400" dirty="0" err="1"/>
              <a:t>menjadi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komponennya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benar</a:t>
            </a:r>
            <a:r>
              <a:rPr lang="en-US" altLang="id-ID" sz="2400" dirty="0"/>
              <a:t> (</a:t>
            </a:r>
            <a:r>
              <a:rPr lang="en-US" altLang="id-ID" sz="2400" dirty="0" err="1"/>
              <a:t>disimbolkan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</a:t>
            </a:r>
            <a:r>
              <a:rPr lang="en-US" altLang="id-ID" sz="2400" dirty="0">
                <a:cs typeface="Arial" panose="020B0604020202020204" pitchFamily="34" charset="0"/>
              </a:rPr>
              <a:t>v</a:t>
            </a:r>
            <a:r>
              <a:rPr lang="en-US" altLang="id-ID" sz="2400" dirty="0"/>
              <a:t>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id-ID" sz="2400" dirty="0" err="1"/>
              <a:t>Rajin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belajar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atau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nilai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anda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jelek</a:t>
            </a:r>
            <a:r>
              <a:rPr lang="en-US" altLang="id-ID" sz="2400" dirty="0"/>
              <a:t>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id-ID" sz="2400" dirty="0"/>
              <a:t>Nilai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disjungtif</a:t>
            </a:r>
            <a:r>
              <a:rPr lang="en-US" altLang="id-ID" sz="2400" dirty="0"/>
              <a:t> :</a:t>
            </a:r>
            <a:endParaRPr lang="en-US" sz="2400" dirty="0"/>
          </a:p>
        </p:txBody>
      </p:sp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A05206E5-A2CB-13CB-98E5-D4177C85D7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728711"/>
              </p:ext>
            </p:extLst>
          </p:nvPr>
        </p:nvGraphicFramePr>
        <p:xfrm>
          <a:off x="6948067" y="4852531"/>
          <a:ext cx="3222093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031">
                  <a:extLst>
                    <a:ext uri="{9D8B030D-6E8A-4147-A177-3AD203B41FA5}">
                      <a16:colId xmlns:a16="http://schemas.microsoft.com/office/drawing/2014/main" val="2396089874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756772233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141721786"/>
                    </a:ext>
                  </a:extLst>
                </a:gridCol>
              </a:tblGrid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 q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39281334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1676821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7158136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288411130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0892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450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87B-1620-96E1-15DE-7FDC8BE5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E03F1-9823-73E4-28DE-3C1F5896A9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Kondisional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9B70B-CBCD-4548-E4D2-C352C819B3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kondisional</a:t>
            </a:r>
            <a:r>
              <a:rPr lang="en-US" altLang="id-ID" sz="2400" dirty="0"/>
              <a:t>: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terdiri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dari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antecendent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menjadi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kondisi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bagi</a:t>
            </a:r>
            <a:r>
              <a:rPr lang="en-US" altLang="id-ID" sz="2400" dirty="0"/>
              <a:t> consequent (</a:t>
            </a:r>
            <a:r>
              <a:rPr lang="en-US" altLang="id-ID" sz="2400" dirty="0" err="1"/>
              <a:t>simbolnya</a:t>
            </a:r>
            <a:r>
              <a:rPr lang="en-US" altLang="id-ID" sz="2400" dirty="0"/>
              <a:t> </a:t>
            </a:r>
            <a:r>
              <a:rPr lang="en-US" altLang="id-ID" sz="2400" dirty="0">
                <a:sym typeface="Symbol" panose="05050102010706020507" pitchFamily="18" charset="2"/>
              </a:rPr>
              <a:t> )</a:t>
            </a:r>
          </a:p>
          <a:p>
            <a:pPr eaLnBrk="1" hangingPunct="1"/>
            <a:r>
              <a:rPr lang="en-US" altLang="id-ID" sz="2400" dirty="0"/>
              <a:t>Jika </a:t>
            </a:r>
            <a:r>
              <a:rPr lang="en-US" altLang="id-ID" sz="2400" dirty="0" err="1"/>
              <a:t>hujan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maka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aku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tidak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pergi</a:t>
            </a:r>
            <a:r>
              <a:rPr lang="en-US" altLang="id-ID" sz="2400" dirty="0"/>
              <a:t> </a:t>
            </a:r>
          </a:p>
          <a:p>
            <a:pPr eaLnBrk="1" hangingPunct="1"/>
            <a:r>
              <a:rPr lang="en-US" altLang="id-ID" sz="2400" dirty="0"/>
              <a:t>Nilai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disjungtif</a:t>
            </a:r>
            <a:r>
              <a:rPr lang="en-US" altLang="id-ID" sz="2400" dirty="0"/>
              <a:t> :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83EA-C6C8-C8F5-CF4F-C49C92A72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Proposisi</a:t>
            </a:r>
            <a:r>
              <a:rPr lang="en-US" dirty="0"/>
              <a:t> </a:t>
            </a:r>
            <a:r>
              <a:rPr lang="en-US" dirty="0" err="1"/>
              <a:t>Ekuivalen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93396-8788-8B3F-158F-C169009B46D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ekuivalen</a:t>
            </a:r>
            <a:r>
              <a:rPr lang="en-US" altLang="id-ID" sz="2400" dirty="0"/>
              <a:t>: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yang </a:t>
            </a:r>
            <a:r>
              <a:rPr lang="en-US" altLang="id-ID" sz="2400" dirty="0" err="1"/>
              <a:t>benar</a:t>
            </a:r>
            <a:r>
              <a:rPr lang="en-US" altLang="id-ID" sz="2400" dirty="0"/>
              <a:t> </a:t>
            </a:r>
            <a:r>
              <a:rPr lang="en-US" altLang="id-ID" sz="2400" dirty="0" err="1"/>
              <a:t>jika</a:t>
            </a:r>
            <a:r>
              <a:rPr lang="en-US" altLang="id-ID" sz="2400" dirty="0"/>
              <a:t> dua term yang </a:t>
            </a:r>
            <a:r>
              <a:rPr lang="en-US" altLang="id-ID" sz="2400" dirty="0" err="1"/>
              <a:t>menjadi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komponennya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bernilai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sama</a:t>
            </a:r>
            <a:r>
              <a:rPr lang="en-US" altLang="id-ID" sz="2400" dirty="0"/>
              <a:t> (</a:t>
            </a:r>
            <a:r>
              <a:rPr lang="en-US" altLang="id-ID" sz="2400" dirty="0" err="1"/>
              <a:t>disimbolkan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dengan</a:t>
            </a:r>
            <a:r>
              <a:rPr lang="en-US" altLang="id-ID" sz="2400" dirty="0"/>
              <a:t> </a:t>
            </a:r>
            <a:r>
              <a:rPr lang="en-US" altLang="id-ID" sz="2400" dirty="0">
                <a:cs typeface="Arial" panose="020B0604020202020204" pitchFamily="34" charset="0"/>
              </a:rPr>
              <a:t>≡</a:t>
            </a:r>
            <a:r>
              <a:rPr lang="en-US" altLang="id-ID" sz="2400" dirty="0"/>
              <a:t>)</a:t>
            </a:r>
          </a:p>
          <a:p>
            <a:pPr eaLnBrk="1" hangingPunct="1"/>
            <a:r>
              <a:rPr lang="en-US" altLang="id-ID" sz="2400" dirty="0"/>
              <a:t>Kita </a:t>
            </a:r>
            <a:r>
              <a:rPr lang="en-US" altLang="id-ID" sz="2400" dirty="0" err="1"/>
              <a:t>nonton</a:t>
            </a:r>
            <a:r>
              <a:rPr lang="en-US" altLang="id-ID" sz="2400" dirty="0"/>
              <a:t> film </a:t>
            </a:r>
            <a:r>
              <a:rPr lang="en-US" altLang="id-ID" sz="2400" dirty="0" err="1"/>
              <a:t>jika</a:t>
            </a:r>
            <a:r>
              <a:rPr lang="en-US" altLang="id-ID" sz="2400" dirty="0"/>
              <a:t> dan </a:t>
            </a:r>
            <a:r>
              <a:rPr lang="en-US" altLang="id-ID" sz="2400" dirty="0" err="1"/>
              <a:t>hanya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jika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saya</a:t>
            </a:r>
            <a:r>
              <a:rPr lang="en-US" altLang="id-ID" sz="2400" dirty="0"/>
              <a:t> punya uang </a:t>
            </a:r>
          </a:p>
          <a:p>
            <a:pPr eaLnBrk="1" hangingPunct="1"/>
            <a:r>
              <a:rPr lang="en-US" altLang="id-ID" sz="2400" dirty="0"/>
              <a:t>Nilai </a:t>
            </a:r>
            <a:r>
              <a:rPr lang="en-US" altLang="id-ID" sz="2400" dirty="0" err="1"/>
              <a:t>proposisi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disjungtif</a:t>
            </a:r>
            <a:r>
              <a:rPr lang="en-US" altLang="id-ID" sz="2400" dirty="0"/>
              <a:t> :</a:t>
            </a: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7BCB2AC-05A9-140B-30B2-3E8A3E669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2789"/>
              </p:ext>
            </p:extLst>
          </p:nvPr>
        </p:nvGraphicFramePr>
        <p:xfrm>
          <a:off x="1429174" y="4736252"/>
          <a:ext cx="272288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627">
                  <a:extLst>
                    <a:ext uri="{9D8B030D-6E8A-4147-A177-3AD203B41FA5}">
                      <a16:colId xmlns:a16="http://schemas.microsoft.com/office/drawing/2014/main" val="983767386"/>
                    </a:ext>
                  </a:extLst>
                </a:gridCol>
                <a:gridCol w="907627">
                  <a:extLst>
                    <a:ext uri="{9D8B030D-6E8A-4147-A177-3AD203B41FA5}">
                      <a16:colId xmlns:a16="http://schemas.microsoft.com/office/drawing/2014/main" val="2748426757"/>
                    </a:ext>
                  </a:extLst>
                </a:gridCol>
                <a:gridCol w="907627">
                  <a:extLst>
                    <a:ext uri="{9D8B030D-6E8A-4147-A177-3AD203B41FA5}">
                      <a16:colId xmlns:a16="http://schemas.microsoft.com/office/drawing/2014/main" val="26445027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690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740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076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65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13330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4B4E816-0207-9FBA-7D9C-62039AAEE7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987434"/>
              </p:ext>
            </p:extLst>
          </p:nvPr>
        </p:nvGraphicFramePr>
        <p:xfrm>
          <a:off x="1343134" y="4675610"/>
          <a:ext cx="3222093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031">
                  <a:extLst>
                    <a:ext uri="{9D8B030D-6E8A-4147-A177-3AD203B41FA5}">
                      <a16:colId xmlns:a16="http://schemas.microsoft.com/office/drawing/2014/main" val="2396089874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756772233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141721786"/>
                    </a:ext>
                  </a:extLst>
                </a:gridCol>
              </a:tblGrid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</a:t>
                      </a: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q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39281334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1676821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7158136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288411130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0892129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0E49804-0DBE-9336-8C04-4C195D7E75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762386"/>
              </p:ext>
            </p:extLst>
          </p:nvPr>
        </p:nvGraphicFramePr>
        <p:xfrm>
          <a:off x="7075491" y="4977340"/>
          <a:ext cx="3222093" cy="188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031">
                  <a:extLst>
                    <a:ext uri="{9D8B030D-6E8A-4147-A177-3AD203B41FA5}">
                      <a16:colId xmlns:a16="http://schemas.microsoft.com/office/drawing/2014/main" val="2396089874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756772233"/>
                    </a:ext>
                  </a:extLst>
                </a:gridCol>
                <a:gridCol w="1074031">
                  <a:extLst>
                    <a:ext uri="{9D8B030D-6E8A-4147-A177-3AD203B41FA5}">
                      <a16:colId xmlns:a16="http://schemas.microsoft.com/office/drawing/2014/main" val="1141721786"/>
                    </a:ext>
                  </a:extLst>
                </a:gridCol>
              </a:tblGrid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≡ q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39281334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1676821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71581367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288411130"/>
                  </a:ext>
                </a:extLst>
              </a:tr>
              <a:tr h="3761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08921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3951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C20D-39D3-9A9E-EF07-4AD322693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dirty="0" err="1"/>
              <a:t>Silogisme</a:t>
            </a:r>
            <a:r>
              <a:rPr lang="en-US" altLang="id-ID" dirty="0"/>
              <a:t> </a:t>
            </a:r>
            <a:r>
              <a:rPr lang="en-US" altLang="id-ID" dirty="0" err="1"/>
              <a:t>Kondisional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90E106-E234-B608-F115-E412B8A30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158241"/>
            <a:ext cx="5384800" cy="5574346"/>
          </a:xfrm>
        </p:spPr>
        <p:txBody>
          <a:bodyPr/>
          <a:lstStyle/>
          <a:p>
            <a:pPr eaLnBrk="1" hangingPunct="1"/>
            <a:r>
              <a:rPr lang="en-US" altLang="id-ID" sz="1800" dirty="0" err="1"/>
              <a:t>Silogisme</a:t>
            </a:r>
            <a:r>
              <a:rPr lang="en-US" altLang="id-ID" sz="1800" dirty="0"/>
              <a:t> yang </a:t>
            </a:r>
            <a:r>
              <a:rPr lang="en-US" altLang="id-ID" sz="1800" dirty="0" err="1"/>
              <a:t>premis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mayornya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merupakan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proposisi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kondisional</a:t>
            </a:r>
            <a:endParaRPr lang="en-US" altLang="id-ID" sz="1800" dirty="0"/>
          </a:p>
          <a:p>
            <a:pPr lvl="1" eaLnBrk="1" hangingPunct="1"/>
            <a:r>
              <a:rPr lang="en-US" altLang="id-ID" sz="1600" dirty="0"/>
              <a:t>Jika </a:t>
            </a:r>
            <a:r>
              <a:rPr lang="en-US" altLang="id-ID" sz="1600" dirty="0" err="1"/>
              <a:t>mengumpulkan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tugas</a:t>
            </a:r>
            <a:r>
              <a:rPr lang="en-US" altLang="id-ID" sz="1600" dirty="0"/>
              <a:t>, </a:t>
            </a:r>
            <a:r>
              <a:rPr lang="en-US" altLang="id-ID" sz="1600" dirty="0" err="1"/>
              <a:t>anda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mendapatkan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nilai</a:t>
            </a:r>
            <a:endParaRPr lang="en-US" altLang="id-ID" sz="1600" dirty="0"/>
          </a:p>
          <a:p>
            <a:pPr lvl="1" eaLnBrk="1" hangingPunct="1"/>
            <a:r>
              <a:rPr lang="en-US" altLang="id-ID" sz="1600" dirty="0"/>
              <a:t>Anda </a:t>
            </a:r>
            <a:r>
              <a:rPr lang="en-US" altLang="id-ID" sz="1600" dirty="0" err="1"/>
              <a:t>mengumpulkan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tugas</a:t>
            </a:r>
            <a:endParaRPr lang="en-US" altLang="id-ID" sz="1600" dirty="0"/>
          </a:p>
          <a:p>
            <a:pPr lvl="1" eaLnBrk="1" hangingPunct="1"/>
            <a:r>
              <a:rPr lang="en-US" altLang="id-ID" sz="1600" dirty="0"/>
              <a:t>Jadi </a:t>
            </a:r>
            <a:r>
              <a:rPr lang="en-US" altLang="id-ID" sz="1600" dirty="0" err="1"/>
              <a:t>anda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mendapatkan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nilai</a:t>
            </a:r>
            <a:endParaRPr lang="en-US" altLang="id-ID" sz="1600" dirty="0"/>
          </a:p>
          <a:p>
            <a:pPr eaLnBrk="1" hangingPunct="1"/>
            <a:r>
              <a:rPr lang="en-US" altLang="id-ID" sz="1800" dirty="0" err="1"/>
              <a:t>Memiliki</a:t>
            </a:r>
            <a:r>
              <a:rPr lang="en-US" altLang="id-ID" sz="1800" dirty="0"/>
              <a:t> dua </a:t>
            </a:r>
            <a:r>
              <a:rPr lang="en-US" altLang="id-ID" sz="1800" dirty="0" err="1"/>
              <a:t>corak</a:t>
            </a:r>
            <a:r>
              <a:rPr lang="en-US" altLang="id-ID" sz="1800" dirty="0"/>
              <a:t>:</a:t>
            </a:r>
          </a:p>
          <a:p>
            <a:pPr lvl="1" eaLnBrk="1" hangingPunct="1"/>
            <a:r>
              <a:rPr lang="en-US" altLang="id-ID" sz="1600" dirty="0"/>
              <a:t>Modus ponens</a:t>
            </a:r>
          </a:p>
          <a:p>
            <a:pPr lvl="1" eaLnBrk="1" hangingPunct="1"/>
            <a:r>
              <a:rPr lang="en-US" altLang="id-ID" sz="1600" dirty="0"/>
              <a:t>Modus tollens</a:t>
            </a:r>
            <a:endParaRPr lang="en-US" altLang="id-ID" sz="1800" dirty="0"/>
          </a:p>
          <a:p>
            <a:r>
              <a:rPr lang="en-US" altLang="id-ID" sz="1800" dirty="0"/>
              <a:t>Modus ponens: </a:t>
            </a:r>
            <a:r>
              <a:rPr lang="en-US" altLang="id-ID" sz="1800" dirty="0" err="1"/>
              <a:t>jika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antecendent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diakui</a:t>
            </a:r>
            <a:r>
              <a:rPr lang="en-US" altLang="id-ID" sz="1800" dirty="0"/>
              <a:t> pada </a:t>
            </a:r>
            <a:r>
              <a:rPr lang="en-US" altLang="id-ID" sz="1800" dirty="0" err="1"/>
              <a:t>premis</a:t>
            </a:r>
            <a:r>
              <a:rPr lang="en-US" altLang="id-ID" sz="1800" dirty="0"/>
              <a:t> minor, consequent </a:t>
            </a:r>
            <a:r>
              <a:rPr lang="en-US" altLang="id-ID" sz="1800" dirty="0" err="1"/>
              <a:t>harus</a:t>
            </a:r>
            <a:r>
              <a:rPr lang="en-US" altLang="id-ID" sz="1800" dirty="0"/>
              <a:t> juga </a:t>
            </a:r>
            <a:r>
              <a:rPr lang="en-US" altLang="id-ID" sz="1800" dirty="0" err="1"/>
              <a:t>diakui</a:t>
            </a:r>
            <a:r>
              <a:rPr lang="en-US" altLang="id-ID" sz="1800" dirty="0"/>
              <a:t> pada </a:t>
            </a:r>
            <a:r>
              <a:rPr lang="en-US" altLang="id-ID" sz="1800" dirty="0" err="1"/>
              <a:t>kesimpulan</a:t>
            </a:r>
            <a:endParaRPr lang="en-US" sz="1600" dirty="0"/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921BE2B3-3159-0C8B-C2FA-029B5671167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8763361"/>
              </p:ext>
            </p:extLst>
          </p:nvPr>
        </p:nvGraphicFramePr>
        <p:xfrm>
          <a:off x="2221653" y="4753136"/>
          <a:ext cx="3291839" cy="205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6">
                  <a:extLst>
                    <a:ext uri="{9D8B030D-6E8A-4147-A177-3AD203B41FA5}">
                      <a16:colId xmlns:a16="http://schemas.microsoft.com/office/drawing/2014/main" val="229981128"/>
                    </a:ext>
                  </a:extLst>
                </a:gridCol>
                <a:gridCol w="268528">
                  <a:extLst>
                    <a:ext uri="{9D8B030D-6E8A-4147-A177-3AD203B41FA5}">
                      <a16:colId xmlns:a16="http://schemas.microsoft.com/office/drawing/2014/main" val="1106263720"/>
                    </a:ext>
                  </a:extLst>
                </a:gridCol>
                <a:gridCol w="752485">
                  <a:extLst>
                    <a:ext uri="{9D8B030D-6E8A-4147-A177-3AD203B41FA5}">
                      <a16:colId xmlns:a16="http://schemas.microsoft.com/office/drawing/2014/main" val="3355859069"/>
                    </a:ext>
                  </a:extLst>
                </a:gridCol>
                <a:gridCol w="746450">
                  <a:extLst>
                    <a:ext uri="{9D8B030D-6E8A-4147-A177-3AD203B41FA5}">
                      <a16:colId xmlns:a16="http://schemas.microsoft.com/office/drawing/2014/main" val="4004515279"/>
                    </a:ext>
                  </a:extLst>
                </a:gridCol>
                <a:gridCol w="1246570">
                  <a:extLst>
                    <a:ext uri="{9D8B030D-6E8A-4147-A177-3AD203B41FA5}">
                      <a16:colId xmlns:a16="http://schemas.microsoft.com/office/drawing/2014/main" val="3580927283"/>
                    </a:ext>
                  </a:extLst>
                </a:gridCol>
              </a:tblGrid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altLang="id-ID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altLang="id-ID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Mayor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Minor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Simpulan</a:t>
                      </a:r>
                      <a:endParaRPr kumimoji="0" lang="en-US" altLang="id-ID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200768201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</a:t>
                      </a: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q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1106235524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4219465020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1664805447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3756317327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3294647754"/>
                  </a:ext>
                </a:extLst>
              </a:tr>
            </a:tbl>
          </a:graphicData>
        </a:graphic>
      </p:graphicFrame>
      <p:sp>
        <p:nvSpPr>
          <p:cNvPr id="11" name="Text Box 68">
            <a:extLst>
              <a:ext uri="{FF2B5EF4-FFF2-40B4-BE49-F238E27FC236}">
                <a16:creationId xmlns:a16="http://schemas.microsoft.com/office/drawing/2014/main" id="{4DEC0F5B-61A0-4C46-A59F-A6FB6673D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227" y="5038039"/>
            <a:ext cx="112437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/>
              <a:t>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q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p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q</a:t>
            </a:r>
          </a:p>
        </p:txBody>
      </p:sp>
      <p:sp>
        <p:nvSpPr>
          <p:cNvPr id="12" name="Line 69">
            <a:extLst>
              <a:ext uri="{FF2B5EF4-FFF2-40B4-BE49-F238E27FC236}">
                <a16:creationId xmlns:a16="http://schemas.microsoft.com/office/drawing/2014/main" id="{45DD2F2F-6C21-FE17-D96B-C90949FB1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956310" y="5981171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3D5367C4-9680-F176-CD66-23BC3C0B9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400" y="1268414"/>
            <a:ext cx="5842000" cy="5574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8001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2573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573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1145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9pPr>
          </a:lstStyle>
          <a:p>
            <a:r>
              <a:rPr lang="en-US" altLang="id-ID" sz="1800" kern="0" dirty="0"/>
              <a:t>Modus tollens: </a:t>
            </a:r>
            <a:r>
              <a:rPr lang="en-US" altLang="id-ID" sz="1800" kern="0" dirty="0" err="1"/>
              <a:t>jika</a:t>
            </a:r>
            <a:r>
              <a:rPr lang="en-US" altLang="id-ID" sz="1800" kern="0" dirty="0"/>
              <a:t> consequent </a:t>
            </a:r>
            <a:r>
              <a:rPr lang="en-US" altLang="id-ID" sz="1800" kern="0" dirty="0" err="1"/>
              <a:t>ditolak</a:t>
            </a:r>
            <a:r>
              <a:rPr lang="en-US" altLang="id-ID" sz="1800" kern="0" dirty="0"/>
              <a:t> pada </a:t>
            </a:r>
            <a:r>
              <a:rPr lang="en-US" altLang="id-ID" sz="1800" kern="0" dirty="0" err="1"/>
              <a:t>premis</a:t>
            </a:r>
            <a:r>
              <a:rPr lang="en-US" altLang="id-ID" sz="1800" kern="0" dirty="0"/>
              <a:t> minor, </a:t>
            </a:r>
            <a:r>
              <a:rPr lang="en-US" altLang="id-ID" sz="1800" kern="0" dirty="0" err="1"/>
              <a:t>antecendent</a:t>
            </a:r>
            <a:r>
              <a:rPr lang="en-US" altLang="id-ID" sz="1800" kern="0" dirty="0"/>
              <a:t> </a:t>
            </a:r>
            <a:r>
              <a:rPr lang="en-US" altLang="id-ID" sz="1800" kern="0" dirty="0" err="1"/>
              <a:t>harus</a:t>
            </a:r>
            <a:r>
              <a:rPr lang="en-US" altLang="id-ID" sz="1800" kern="0" dirty="0"/>
              <a:t> juga </a:t>
            </a:r>
            <a:r>
              <a:rPr lang="en-US" altLang="id-ID" sz="1800" kern="0" dirty="0" err="1"/>
              <a:t>ditolak</a:t>
            </a:r>
            <a:r>
              <a:rPr lang="en-US" altLang="id-ID" sz="1800" kern="0" dirty="0"/>
              <a:t> pada </a:t>
            </a:r>
            <a:r>
              <a:rPr lang="en-US" altLang="id-ID" sz="1800" kern="0" dirty="0" err="1"/>
              <a:t>kesimpulan</a:t>
            </a:r>
            <a:endParaRPr lang="en-US" altLang="id-ID" sz="1800" kern="0" dirty="0"/>
          </a:p>
          <a:p>
            <a:endParaRPr lang="en-US" altLang="id-ID" sz="1800" kern="0" dirty="0"/>
          </a:p>
          <a:p>
            <a:endParaRPr lang="en-US" altLang="id-ID" sz="1800" kern="0" dirty="0"/>
          </a:p>
          <a:p>
            <a:endParaRPr lang="en-US" altLang="id-ID" sz="1800" kern="0" dirty="0"/>
          </a:p>
          <a:p>
            <a:endParaRPr lang="en-US" altLang="id-ID" sz="1800" kern="0" dirty="0"/>
          </a:p>
          <a:p>
            <a:endParaRPr lang="en-US" altLang="id-ID" sz="1800" kern="0" dirty="0"/>
          </a:p>
          <a:p>
            <a:endParaRPr lang="en-US" altLang="id-ID" sz="1800" kern="0" dirty="0"/>
          </a:p>
          <a:p>
            <a:r>
              <a:rPr lang="en-US" altLang="id-ID" sz="1800" dirty="0" err="1"/>
              <a:t>Silogisme</a:t>
            </a:r>
            <a:r>
              <a:rPr lang="en-US" altLang="id-ID" sz="1800" dirty="0"/>
              <a:t> </a:t>
            </a:r>
            <a:r>
              <a:rPr lang="en-US" altLang="id-ID" sz="1800" dirty="0" err="1"/>
              <a:t>kondisional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dapat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terdiri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dari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tiga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proposisi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kondisional</a:t>
            </a:r>
            <a:r>
              <a:rPr lang="en-US" altLang="id-ID" sz="1800" dirty="0"/>
              <a:t>:</a:t>
            </a:r>
          </a:p>
          <a:p>
            <a:pPr lvl="1"/>
            <a:r>
              <a:rPr lang="en-US" altLang="id-ID" sz="1600" dirty="0"/>
              <a:t>Jika </a:t>
            </a:r>
            <a:r>
              <a:rPr lang="en-US" altLang="id-ID" sz="1600" dirty="0" err="1"/>
              <a:t>hujan</a:t>
            </a:r>
            <a:r>
              <a:rPr lang="en-US" altLang="id-ID" sz="1600" dirty="0"/>
              <a:t>, air </a:t>
            </a:r>
            <a:r>
              <a:rPr lang="en-US" altLang="id-ID" sz="1600" dirty="0" err="1"/>
              <a:t>telaga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kotor</a:t>
            </a:r>
            <a:endParaRPr lang="en-US" altLang="id-ID" sz="1600" dirty="0"/>
          </a:p>
          <a:p>
            <a:pPr lvl="1"/>
            <a:r>
              <a:rPr lang="en-US" altLang="id-ID" sz="1600" dirty="0"/>
              <a:t>Jika air </a:t>
            </a:r>
            <a:r>
              <a:rPr lang="en-US" altLang="id-ID" sz="1600" dirty="0" err="1"/>
              <a:t>telaga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kotor</a:t>
            </a:r>
            <a:r>
              <a:rPr lang="en-US" altLang="id-ID" sz="1600" dirty="0"/>
              <a:t>, </a:t>
            </a:r>
            <a:r>
              <a:rPr lang="en-US" altLang="id-ID" sz="1600" dirty="0" err="1"/>
              <a:t>kita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tidak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dapat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berenang</a:t>
            </a:r>
            <a:endParaRPr lang="en-US" altLang="id-ID" sz="1600" dirty="0"/>
          </a:p>
          <a:p>
            <a:pPr lvl="1"/>
            <a:r>
              <a:rPr lang="en-US" altLang="id-ID" sz="1600" dirty="0"/>
              <a:t>Jadi </a:t>
            </a:r>
            <a:r>
              <a:rPr lang="en-US" altLang="id-ID" sz="1600" dirty="0" err="1"/>
              <a:t>apabila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hujan</a:t>
            </a:r>
            <a:r>
              <a:rPr lang="en-US" altLang="id-ID" sz="1600" dirty="0"/>
              <a:t>, </a:t>
            </a:r>
            <a:r>
              <a:rPr lang="en-US" altLang="id-ID" sz="1600" dirty="0" err="1"/>
              <a:t>kita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tidak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dapat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berenang</a:t>
            </a:r>
            <a:r>
              <a:rPr lang="en-US" altLang="id-ID" sz="1800" dirty="0"/>
              <a:t> </a:t>
            </a:r>
          </a:p>
          <a:p>
            <a:endParaRPr lang="en-US" altLang="id-ID" sz="1800" kern="0" dirty="0"/>
          </a:p>
        </p:txBody>
      </p:sp>
      <p:sp>
        <p:nvSpPr>
          <p:cNvPr id="15" name="Text Box 49">
            <a:extLst>
              <a:ext uri="{FF2B5EF4-FFF2-40B4-BE49-F238E27FC236}">
                <a16:creationId xmlns:a16="http://schemas.microsoft.com/office/drawing/2014/main" id="{DF5A3CD1-3014-C574-7481-EE12C00CC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907" y="2301352"/>
            <a:ext cx="99049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/>
              <a:t>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q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~q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~p</a:t>
            </a:r>
          </a:p>
        </p:txBody>
      </p:sp>
      <p:sp>
        <p:nvSpPr>
          <p:cNvPr id="16" name="Line 69">
            <a:extLst>
              <a:ext uri="{FF2B5EF4-FFF2-40B4-BE49-F238E27FC236}">
                <a16:creationId xmlns:a16="http://schemas.microsoft.com/office/drawing/2014/main" id="{57463FF2-944F-FCB4-350A-2B4BF78A3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5137" y="3200717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DE7C8917-BCC4-DD9A-5E14-A53B4AFA2B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446149"/>
              </p:ext>
            </p:extLst>
          </p:nvPr>
        </p:nvGraphicFramePr>
        <p:xfrm>
          <a:off x="8087361" y="2001523"/>
          <a:ext cx="3291839" cy="205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06">
                  <a:extLst>
                    <a:ext uri="{9D8B030D-6E8A-4147-A177-3AD203B41FA5}">
                      <a16:colId xmlns:a16="http://schemas.microsoft.com/office/drawing/2014/main" val="229981128"/>
                    </a:ext>
                  </a:extLst>
                </a:gridCol>
                <a:gridCol w="268528">
                  <a:extLst>
                    <a:ext uri="{9D8B030D-6E8A-4147-A177-3AD203B41FA5}">
                      <a16:colId xmlns:a16="http://schemas.microsoft.com/office/drawing/2014/main" val="1106263720"/>
                    </a:ext>
                  </a:extLst>
                </a:gridCol>
                <a:gridCol w="752485">
                  <a:extLst>
                    <a:ext uri="{9D8B030D-6E8A-4147-A177-3AD203B41FA5}">
                      <a16:colId xmlns:a16="http://schemas.microsoft.com/office/drawing/2014/main" val="3355859069"/>
                    </a:ext>
                  </a:extLst>
                </a:gridCol>
                <a:gridCol w="746450">
                  <a:extLst>
                    <a:ext uri="{9D8B030D-6E8A-4147-A177-3AD203B41FA5}">
                      <a16:colId xmlns:a16="http://schemas.microsoft.com/office/drawing/2014/main" val="4004515279"/>
                    </a:ext>
                  </a:extLst>
                </a:gridCol>
                <a:gridCol w="1246570">
                  <a:extLst>
                    <a:ext uri="{9D8B030D-6E8A-4147-A177-3AD203B41FA5}">
                      <a16:colId xmlns:a16="http://schemas.microsoft.com/office/drawing/2014/main" val="3580927283"/>
                    </a:ext>
                  </a:extLst>
                </a:gridCol>
              </a:tblGrid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altLang="id-ID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d-ID" altLang="id-ID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Mayor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Minor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Simpulan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200768201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 </a:t>
                      </a: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</a:t>
                      </a: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q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~q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~p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1106235524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4219465020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1664805447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3756317327"/>
                  </a:ext>
                </a:extLst>
              </a:tr>
              <a:tr h="342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ebdings" pitchFamily="18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id-ID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692" marB="45692" horzOverflow="overflow"/>
                </a:tc>
                <a:extLst>
                  <a:ext uri="{0D108BD9-81ED-4DB2-BD59-A6C34878D82A}">
                    <a16:rowId xmlns:a16="http://schemas.microsoft.com/office/drawing/2014/main" val="3294647754"/>
                  </a:ext>
                </a:extLst>
              </a:tr>
            </a:tbl>
          </a:graphicData>
        </a:graphic>
      </p:graphicFrame>
      <p:sp>
        <p:nvSpPr>
          <p:cNvPr id="19" name="Text Box 5">
            <a:extLst>
              <a:ext uri="{FF2B5EF4-FFF2-40B4-BE49-F238E27FC236}">
                <a16:creationId xmlns:a16="http://schemas.microsoft.com/office/drawing/2014/main" id="{332CECBC-2292-A4F2-3FC3-A3512556E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5486" y="5534025"/>
            <a:ext cx="101769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/>
              <a:t>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q</a:t>
            </a:r>
            <a:endParaRPr lang="en-US" altLang="id-ID" sz="2000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q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r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r</a:t>
            </a:r>
          </a:p>
        </p:txBody>
      </p:sp>
      <p:sp>
        <p:nvSpPr>
          <p:cNvPr id="21" name="Line 6">
            <a:extLst>
              <a:ext uri="{FF2B5EF4-FFF2-40B4-BE49-F238E27FC236}">
                <a16:creationId xmlns:a16="http://schemas.microsoft.com/office/drawing/2014/main" id="{178551D0-C6CA-2420-DD11-ADC94E6766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5486" y="6454458"/>
            <a:ext cx="75056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8026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D4A4585-93E6-0FC0-83E4-9B97FA61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1D48DE-29B1-C8C1-D715-2EB93F8998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r>
              <a:rPr lang="en-US" dirty="0"/>
              <a:t> </a:t>
            </a:r>
            <a:r>
              <a:rPr lang="en-US" dirty="0" err="1"/>
              <a:t>Disjungtif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E88D7E-7984-A3AE-66BC-AD77F8ADFC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id-ID" dirty="0" err="1"/>
              <a:t>Silogisme</a:t>
            </a:r>
            <a:r>
              <a:rPr lang="en-US" altLang="id-ID" dirty="0"/>
              <a:t> yang </a:t>
            </a:r>
            <a:r>
              <a:rPr lang="en-US" altLang="id-ID" dirty="0" err="1"/>
              <a:t>premis</a:t>
            </a:r>
            <a:r>
              <a:rPr lang="en-US" altLang="id-ID" dirty="0"/>
              <a:t> </a:t>
            </a:r>
            <a:r>
              <a:rPr lang="en-US" altLang="id-ID" dirty="0" err="1"/>
              <a:t>mayornya</a:t>
            </a:r>
            <a:r>
              <a:rPr lang="en-US" altLang="id-ID" dirty="0"/>
              <a:t> </a:t>
            </a:r>
            <a:r>
              <a:rPr lang="en-US" altLang="id-ID" dirty="0" err="1"/>
              <a:t>berbentuk</a:t>
            </a:r>
            <a:r>
              <a:rPr lang="en-US" altLang="id-ID" dirty="0"/>
              <a:t> </a:t>
            </a:r>
            <a:r>
              <a:rPr lang="en-US" altLang="id-ID" dirty="0" err="1"/>
              <a:t>proposisi</a:t>
            </a:r>
            <a:r>
              <a:rPr lang="en-US" altLang="id-ID" dirty="0"/>
              <a:t> </a:t>
            </a:r>
            <a:r>
              <a:rPr lang="en-US" altLang="id-ID" dirty="0" err="1"/>
              <a:t>disjungtif</a:t>
            </a:r>
            <a:endParaRPr lang="en-US" altLang="id-ID" dirty="0"/>
          </a:p>
          <a:p>
            <a:pPr eaLnBrk="1" hangingPunct="1"/>
            <a:endParaRPr lang="en-US" altLang="id-ID" dirty="0"/>
          </a:p>
          <a:p>
            <a:pPr eaLnBrk="1" hangingPunct="1"/>
            <a:endParaRPr lang="en-US" altLang="id-ID" dirty="0"/>
          </a:p>
          <a:p>
            <a:pPr lvl="1" eaLnBrk="1" hangingPunct="1"/>
            <a:endParaRPr lang="en-US" altLang="id-ID" dirty="0"/>
          </a:p>
          <a:p>
            <a:pPr lvl="1" eaLnBrk="1" hangingPunct="1"/>
            <a:r>
              <a:rPr lang="en-US" altLang="id-ID" sz="1800" dirty="0"/>
              <a:t>Anda </a:t>
            </a:r>
            <a:r>
              <a:rPr lang="en-US" altLang="id-ID" sz="1800" dirty="0" err="1"/>
              <a:t>atau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saya</a:t>
            </a:r>
            <a:r>
              <a:rPr lang="en-US" altLang="id-ID" sz="1800" dirty="0"/>
              <a:t> yang </a:t>
            </a:r>
            <a:r>
              <a:rPr lang="en-US" altLang="id-ID" sz="1800" dirty="0" err="1"/>
              <a:t>sedang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berbicara</a:t>
            </a:r>
            <a:endParaRPr lang="en-US" altLang="id-ID" sz="1800" dirty="0"/>
          </a:p>
          <a:p>
            <a:pPr lvl="1" eaLnBrk="1" hangingPunct="1"/>
            <a:r>
              <a:rPr lang="en-US" altLang="id-ID" sz="1800" dirty="0"/>
              <a:t>Anda </a:t>
            </a:r>
            <a:r>
              <a:rPr lang="en-US" altLang="id-ID" sz="1800" dirty="0" err="1"/>
              <a:t>tidak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sedang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berbicara</a:t>
            </a:r>
            <a:endParaRPr lang="en-US" altLang="id-ID" sz="1800" dirty="0"/>
          </a:p>
          <a:p>
            <a:pPr lvl="1" eaLnBrk="1" hangingPunct="1"/>
            <a:r>
              <a:rPr lang="en-US" altLang="id-ID" sz="1800" dirty="0"/>
              <a:t>Saya yang </a:t>
            </a:r>
            <a:r>
              <a:rPr lang="en-US" altLang="id-ID" sz="1800" dirty="0" err="1"/>
              <a:t>sedang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berbicara</a:t>
            </a:r>
            <a:endParaRPr lang="en-US" altLang="id-ID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A5BFBB-7A25-8D38-30BC-E71CC48DF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Dilema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BB42772-16EC-47BB-073B-4E3ECF03BAD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altLang="id-ID" sz="2000" dirty="0" err="1"/>
              <a:t>Penyimpulan</a:t>
            </a:r>
            <a:r>
              <a:rPr lang="en-US" altLang="id-ID" sz="2000" dirty="0"/>
              <a:t> yang paling </a:t>
            </a:r>
            <a:r>
              <a:rPr lang="en-US" altLang="id-ID" sz="2000" dirty="0" err="1"/>
              <a:t>kompleks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silogisme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adalah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dilema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karena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melibatkan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empat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pernyataan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atau</a:t>
            </a:r>
            <a:r>
              <a:rPr lang="en-US" altLang="id-ID" sz="2000" dirty="0"/>
              <a:t> term.</a:t>
            </a:r>
          </a:p>
          <a:p>
            <a:pPr lvl="1" eaLnBrk="1" hangingPunct="1"/>
            <a:r>
              <a:rPr lang="en-US" altLang="id-ID" sz="1800" dirty="0"/>
              <a:t>Jika </a:t>
            </a:r>
            <a:r>
              <a:rPr lang="en-US" altLang="id-ID" sz="1800" dirty="0" err="1"/>
              <a:t>cuaca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cerah</a:t>
            </a:r>
            <a:r>
              <a:rPr lang="en-US" altLang="id-ID" sz="1800" dirty="0"/>
              <a:t>, </a:t>
            </a:r>
            <a:r>
              <a:rPr lang="en-US" altLang="id-ID" sz="1800" dirty="0" err="1"/>
              <a:t>kita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pergi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memancing</a:t>
            </a:r>
            <a:endParaRPr lang="en-US" altLang="id-ID" sz="1800" dirty="0"/>
          </a:p>
          <a:p>
            <a:pPr lvl="1" eaLnBrk="1" hangingPunct="1"/>
            <a:r>
              <a:rPr lang="en-US" altLang="id-ID" sz="1800" dirty="0"/>
              <a:t>Jika </a:t>
            </a:r>
            <a:r>
              <a:rPr lang="en-US" altLang="id-ID" sz="1800" dirty="0" err="1"/>
              <a:t>turun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hujan</a:t>
            </a:r>
            <a:r>
              <a:rPr lang="en-US" altLang="id-ID" sz="1800" dirty="0"/>
              <a:t>, </a:t>
            </a:r>
            <a:r>
              <a:rPr lang="en-US" altLang="id-ID" sz="1800" dirty="0" err="1"/>
              <a:t>kita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pergi</a:t>
            </a:r>
            <a:r>
              <a:rPr lang="en-US" altLang="id-ID" sz="1800" dirty="0"/>
              <a:t> main </a:t>
            </a:r>
            <a:r>
              <a:rPr lang="en-US" altLang="id-ID" sz="1800" dirty="0" err="1"/>
              <a:t>bilyar</a:t>
            </a:r>
            <a:endParaRPr lang="en-US" altLang="id-ID" sz="1800" dirty="0"/>
          </a:p>
          <a:p>
            <a:pPr lvl="1" eaLnBrk="1" hangingPunct="1"/>
            <a:r>
              <a:rPr lang="en-US" altLang="id-ID" sz="1800" dirty="0" err="1"/>
              <a:t>Baik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hujan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maupun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cerah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cuaca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hari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ini</a:t>
            </a:r>
            <a:endParaRPr lang="en-US" altLang="id-ID" sz="1800" dirty="0"/>
          </a:p>
          <a:p>
            <a:pPr lvl="1" eaLnBrk="1" hangingPunct="1"/>
            <a:r>
              <a:rPr lang="en-US" altLang="id-ID" sz="1800" dirty="0"/>
              <a:t>Jadi </a:t>
            </a:r>
            <a:r>
              <a:rPr lang="en-US" altLang="id-ID" sz="1800" dirty="0" err="1"/>
              <a:t>kita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pergi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memancing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atau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pergi</a:t>
            </a:r>
            <a:r>
              <a:rPr lang="en-US" altLang="id-ID" sz="1800" dirty="0"/>
              <a:t> main </a:t>
            </a:r>
            <a:r>
              <a:rPr lang="en-US" altLang="id-ID" sz="1800" dirty="0" err="1"/>
              <a:t>bilyar</a:t>
            </a:r>
            <a:endParaRPr lang="en-US" altLang="id-ID" sz="1800" dirty="0"/>
          </a:p>
          <a:p>
            <a:pPr lvl="1" eaLnBrk="1" hangingPunct="1"/>
            <a:endParaRPr lang="en-US" altLang="id-ID" sz="1800" dirty="0"/>
          </a:p>
          <a:p>
            <a:endParaRPr lang="en-US" sz="1800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DE4BCCB7-0ED2-2D1B-4ADC-5B7C37EAD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1893" y="2929783"/>
            <a:ext cx="97234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/>
              <a:t>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v</a:t>
            </a:r>
            <a:r>
              <a:rPr lang="en-US" altLang="id-ID" sz="2000" dirty="0">
                <a:cs typeface="Arial" panose="020B0604020202020204" pitchFamily="34" charset="0"/>
              </a:rPr>
              <a:t> q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~p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q</a:t>
            </a:r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D35906F0-0789-53A6-ED10-03F68BD984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5105" y="3847572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60ABD6AB-76F2-46F5-7B45-4F72A8423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8387" y="4802724"/>
            <a:ext cx="28432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J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SzPct val="75000"/>
              <a:buFont typeface="Wingdings" panose="05000000000000000000" pitchFamily="2" charset="2"/>
              <a:buChar char="[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&amp;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SzPct val="75000"/>
              <a:buFont typeface="Webdings" panose="05030102010509060703" pitchFamily="18" charset="2"/>
              <a:buChar char="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/>
              <a:t>(p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</a:t>
            </a:r>
            <a:r>
              <a:rPr lang="en-US" altLang="id-ID" sz="2000" dirty="0">
                <a:cs typeface="Arial" panose="020B0604020202020204" pitchFamily="34" charset="0"/>
              </a:rPr>
              <a:t> q) ● (r </a:t>
            </a:r>
            <a:r>
              <a:rPr lang="en-US" altLang="id-ID" sz="2000" dirty="0">
                <a:cs typeface="Arial" panose="020B0604020202020204" pitchFamily="34" charset="0"/>
                <a:sym typeface="Symbol" panose="05050102010706020507" pitchFamily="18" charset="2"/>
              </a:rPr>
              <a:t> s)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p v r</a:t>
            </a:r>
          </a:p>
          <a:p>
            <a:pPr eaLnBrk="1" hangingPunct="1">
              <a:spcBef>
                <a:spcPct val="50000"/>
              </a:spcBef>
              <a:buSzTx/>
              <a:buFontTx/>
              <a:buNone/>
            </a:pPr>
            <a:r>
              <a:rPr lang="en-US" altLang="id-ID" sz="2000" dirty="0">
                <a:cs typeface="Arial" panose="020B0604020202020204" pitchFamily="34" charset="0"/>
              </a:rPr>
              <a:t>q v s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35535DD2-A35F-8EAD-6819-0D08D5C64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9429" y="5760932"/>
            <a:ext cx="209691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10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F24E0-719A-C6C8-9C03-2A9306677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DINAMIKA KELOMPOK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6A84A8-C602-74BC-BCBE-EDC96B83B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342813"/>
            <a:ext cx="10972800" cy="4982486"/>
          </a:xfrm>
        </p:spPr>
        <p:txBody>
          <a:bodyPr/>
          <a:lstStyle/>
          <a:p>
            <a:r>
              <a:rPr lang="en-US" sz="2000" dirty="0" err="1"/>
              <a:t>Buat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beranggotakan</a:t>
            </a:r>
            <a:r>
              <a:rPr lang="en-US" sz="2000" dirty="0"/>
              <a:t> 4 orang</a:t>
            </a:r>
          </a:p>
          <a:p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Buat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diskusi</a:t>
            </a:r>
            <a:r>
              <a:rPr lang="en-US" sz="2000" dirty="0"/>
              <a:t> di </a:t>
            </a:r>
            <a:r>
              <a:rPr lang="en-US" sz="2000" dirty="0" err="1"/>
              <a:t>kertas</a:t>
            </a:r>
            <a:r>
              <a:rPr lang="en-US" sz="2000" dirty="0"/>
              <a:t> folio </a:t>
            </a:r>
            <a:r>
              <a:rPr lang="en-US" sz="2000" dirty="0" err="1"/>
              <a:t>bergaris</a:t>
            </a:r>
            <a:r>
              <a:rPr lang="en-US" sz="2000" dirty="0"/>
              <a:t> </a:t>
            </a:r>
            <a:r>
              <a:rPr lang="en-US" sz="1400" dirty="0">
                <a:solidFill>
                  <a:schemeClr val="accent2"/>
                </a:solidFill>
              </a:rPr>
              <a:t>(Kode </a:t>
            </a:r>
            <a:r>
              <a:rPr lang="en-US" sz="1400" dirty="0" err="1">
                <a:solidFill>
                  <a:schemeClr val="accent2"/>
                </a:solidFill>
              </a:rPr>
              <a:t>Tugas</a:t>
            </a:r>
            <a:r>
              <a:rPr lang="en-US" sz="1400" dirty="0">
                <a:solidFill>
                  <a:schemeClr val="accent2"/>
                </a:solidFill>
              </a:rPr>
              <a:t>: T5_kelas_no </a:t>
            </a:r>
            <a:r>
              <a:rPr lang="en-US" sz="1400" dirty="0" err="1">
                <a:solidFill>
                  <a:schemeClr val="accent2"/>
                </a:solidFill>
              </a:rPr>
              <a:t>kelompok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>
                <a:solidFill>
                  <a:srgbClr val="FF0000"/>
                </a:solidFill>
              </a:rPr>
              <a:t>hari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ini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pkl</a:t>
            </a:r>
            <a:r>
              <a:rPr lang="en-US" sz="2000" dirty="0">
                <a:solidFill>
                  <a:srgbClr val="FF0000"/>
                </a:solidFill>
              </a:rPr>
              <a:t>. 15.00 </a:t>
            </a:r>
            <a:r>
              <a:rPr lang="en-US" sz="2000" dirty="0"/>
              <a:t>di </a:t>
            </a:r>
            <a:r>
              <a:rPr lang="en-US" sz="2000" dirty="0" err="1"/>
              <a:t>ruang</a:t>
            </a:r>
            <a:r>
              <a:rPr lang="en-US" sz="2000" dirty="0"/>
              <a:t> Prodi </a:t>
            </a:r>
            <a:r>
              <a:rPr lang="en-US" sz="2000" dirty="0" err="1"/>
              <a:t>Jurnalistik</a:t>
            </a:r>
            <a:r>
              <a:rPr lang="en-US" sz="2000" dirty="0"/>
              <a:t>: </a:t>
            </a:r>
          </a:p>
          <a:p>
            <a:pPr lvl="1">
              <a:lnSpc>
                <a:spcPct val="80000"/>
              </a:lnSpc>
            </a:pP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apakah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dimaksud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fallacies?</a:t>
            </a:r>
            <a:endParaRPr lang="en-US" altLang="id-ID" sz="1200" i="1" dirty="0"/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2 </a:t>
            </a:r>
            <a:r>
              <a:rPr lang="en-US" altLang="id-ID" sz="1600" dirty="0" err="1"/>
              <a:t>macam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</a:t>
            </a:r>
            <a:r>
              <a:rPr lang="en-US" altLang="id-ID" sz="1600" dirty="0" err="1"/>
              <a:t>menurut</a:t>
            </a:r>
            <a:r>
              <a:rPr lang="en-US" altLang="id-ID" sz="1600" dirty="0"/>
              <a:t> Aristoteles </a:t>
            </a:r>
            <a:r>
              <a:rPr lang="en-US" altLang="id-ID" sz="1600" dirty="0" err="1"/>
              <a:t>beserta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ragamnya</a:t>
            </a:r>
            <a:r>
              <a:rPr lang="en-US" altLang="id-ID" sz="1600" dirty="0"/>
              <a:t>!</a:t>
            </a:r>
            <a:endParaRPr lang="en-US" sz="1600" dirty="0"/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apa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dimaksud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relevance!</a:t>
            </a:r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ragam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relevance!</a:t>
            </a:r>
            <a:r>
              <a:rPr lang="en-US" altLang="id-ID" sz="1600" dirty="0"/>
              <a:t> Beri </a:t>
            </a:r>
            <a:r>
              <a:rPr lang="en-US" altLang="id-ID" sz="1600" dirty="0" err="1"/>
              <a:t>contohnya</a:t>
            </a:r>
            <a:endParaRPr lang="en-US" sz="1600" dirty="0"/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apa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dimaksud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presumption!</a:t>
            </a:r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ragam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presumption!</a:t>
            </a:r>
            <a:r>
              <a:rPr lang="en-US" altLang="id-ID" sz="1600" dirty="0"/>
              <a:t> Beri </a:t>
            </a:r>
            <a:r>
              <a:rPr lang="en-US" altLang="id-ID" sz="1600" dirty="0" err="1"/>
              <a:t>contohnya</a:t>
            </a:r>
            <a:endParaRPr lang="en-US" sz="1600" dirty="0"/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apa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dimaksud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ambiguity</a:t>
            </a:r>
          </a:p>
          <a:p>
            <a:pPr lvl="1" eaLnBrk="1" hangingPunct="1"/>
            <a:r>
              <a:rPr lang="en-US" altLang="id-ID" sz="1600" dirty="0" err="1"/>
              <a:t>Sebut</a:t>
            </a:r>
            <a:r>
              <a:rPr lang="en-US" altLang="id-ID" sz="1600" dirty="0"/>
              <a:t> dan </a:t>
            </a:r>
            <a:r>
              <a:rPr lang="en-US" altLang="id-ID" sz="1600" dirty="0" err="1"/>
              <a:t>jelaskan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ragam</a:t>
            </a:r>
            <a:r>
              <a:rPr lang="en-US" altLang="id-ID" sz="1600" dirty="0"/>
              <a:t> </a:t>
            </a:r>
            <a:r>
              <a:rPr lang="en-US" altLang="id-ID" sz="1600" i="1" dirty="0"/>
              <a:t>fallacies of ambiguity! </a:t>
            </a:r>
            <a:r>
              <a:rPr lang="en-US" altLang="id-ID" sz="1600" dirty="0"/>
              <a:t>Beri </a:t>
            </a:r>
            <a:r>
              <a:rPr lang="en-US" altLang="id-ID" sz="1600" dirty="0" err="1"/>
              <a:t>contohnya</a:t>
            </a:r>
            <a:endParaRPr lang="en-US" sz="2000" dirty="0"/>
          </a:p>
          <a:p>
            <a:pPr algn="r">
              <a:lnSpc>
                <a:spcPct val="80000"/>
              </a:lnSpc>
            </a:pPr>
            <a:r>
              <a:rPr lang="en-US" sz="1600" dirty="0" err="1">
                <a:solidFill>
                  <a:srgbClr val="FF0000"/>
                </a:solidFill>
              </a:rPr>
              <a:t>Logika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Scientifika</a:t>
            </a:r>
            <a:r>
              <a:rPr lang="en-US" sz="1600" dirty="0">
                <a:solidFill>
                  <a:srgbClr val="FF0000"/>
                </a:solidFill>
              </a:rPr>
              <a:t> p. 252-269</a:t>
            </a:r>
          </a:p>
          <a:p>
            <a:pPr algn="r">
              <a:lnSpc>
                <a:spcPct val="80000"/>
              </a:lnSpc>
            </a:pPr>
            <a:r>
              <a:rPr lang="en-US" sz="1600" dirty="0">
                <a:solidFill>
                  <a:srgbClr val="FF0000"/>
                </a:solidFill>
              </a:rPr>
              <a:t>PPT week 7</a:t>
            </a:r>
          </a:p>
          <a:p>
            <a:pPr algn="r">
              <a:lnSpc>
                <a:spcPct val="80000"/>
              </a:lnSpc>
            </a:pPr>
            <a:r>
              <a:rPr lang="en-US" sz="1600" dirty="0">
                <a:solidFill>
                  <a:srgbClr val="FF0000"/>
                </a:solidFill>
              </a:rPr>
              <a:t>PDFs week 7</a:t>
            </a:r>
          </a:p>
          <a:p>
            <a:pPr algn="r">
              <a:lnSpc>
                <a:spcPct val="80000"/>
              </a:lnSpc>
            </a:pPr>
            <a:r>
              <a:rPr lang="en-US" sz="1600" dirty="0" err="1">
                <a:solidFill>
                  <a:srgbClr val="FF0000"/>
                </a:solidFill>
              </a:rPr>
              <a:t>Buku</a:t>
            </a:r>
            <a:r>
              <a:rPr lang="en-US" sz="1600" dirty="0">
                <a:solidFill>
                  <a:srgbClr val="FF0000"/>
                </a:solidFill>
              </a:rPr>
              <a:t>/</a:t>
            </a:r>
            <a:r>
              <a:rPr lang="en-US" sz="1600" dirty="0" err="1">
                <a:solidFill>
                  <a:srgbClr val="FF0000"/>
                </a:solidFill>
              </a:rPr>
              <a:t>artikel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ilmiah</a:t>
            </a:r>
            <a:r>
              <a:rPr lang="en-US" sz="1600" dirty="0">
                <a:solidFill>
                  <a:srgbClr val="FF0000"/>
                </a:solidFill>
              </a:rPr>
              <a:t> lain yang </a:t>
            </a:r>
            <a:r>
              <a:rPr lang="en-US" sz="1600" dirty="0" err="1">
                <a:solidFill>
                  <a:srgbClr val="FF0000"/>
                </a:solidFill>
              </a:rPr>
              <a:t>relevan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C</a:t>
            </a:r>
            <a:r>
              <a:rPr lang="en-US" sz="3200" dirty="0" err="1">
                <a:solidFill>
                  <a:srgbClr val="0070C0"/>
                </a:solidFill>
              </a:rPr>
              <a:t>ontoh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tidak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boleh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sama</a:t>
            </a:r>
            <a:r>
              <a:rPr lang="en-US" dirty="0">
                <a:solidFill>
                  <a:srgbClr val="0070C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9573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A954DB-B5B7-E2D4-8C8C-A8C7C6733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 Semester Test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882622D-442E-188B-8695-A9EF9C59BF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Online Test</a:t>
            </a:r>
          </a:p>
          <a:p>
            <a:pPr marL="457200" lvl="1" indent="0">
              <a:buNone/>
            </a:pPr>
            <a:r>
              <a:rPr lang="en-US" sz="1800" dirty="0"/>
              <a:t>Nunik Maharani </a:t>
            </a:r>
            <a:r>
              <a:rPr lang="en-US" sz="1800" dirty="0" err="1"/>
              <a:t>Hartoyo</a:t>
            </a:r>
            <a:r>
              <a:rPr lang="en-US" sz="1800" dirty="0"/>
              <a:t> is inviting you to a scheduled Zoom meeting.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r>
              <a:rPr lang="en-US" sz="1800" dirty="0"/>
              <a:t>Topic: </a:t>
            </a:r>
            <a:r>
              <a:rPr lang="en-US" sz="1800" dirty="0" err="1"/>
              <a:t>Logika</a:t>
            </a:r>
            <a:r>
              <a:rPr lang="en-US" sz="1800" dirty="0"/>
              <a:t> &amp; </a:t>
            </a:r>
            <a:r>
              <a:rPr lang="en-US" sz="1800" dirty="0" err="1"/>
              <a:t>Basjur</a:t>
            </a:r>
            <a:endParaRPr lang="en-US" sz="1800" dirty="0"/>
          </a:p>
          <a:p>
            <a:pPr marL="457200" lvl="1" indent="0">
              <a:buNone/>
            </a:pPr>
            <a:r>
              <a:rPr lang="en-US" sz="1800" dirty="0"/>
              <a:t>Join Zoom Meeting</a:t>
            </a:r>
          </a:p>
          <a:p>
            <a:pPr marL="457200" lvl="1" indent="0">
              <a:buNone/>
            </a:pPr>
            <a:r>
              <a:rPr lang="en-US" sz="1800" dirty="0">
                <a:hlinkClick r:id="rId2"/>
              </a:rPr>
              <a:t>https://us06web.zoom.us/j/86233825421?pwd=VWZUeGdTMTllZ21ubmRlMmFUOU90QT09</a:t>
            </a:r>
            <a:endParaRPr lang="en-US" sz="1800" dirty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r>
              <a:rPr lang="en-US" sz="1800" dirty="0"/>
              <a:t>Meeting ID: 862 3382 5421</a:t>
            </a:r>
          </a:p>
          <a:p>
            <a:pPr marL="457200" lvl="1" indent="0">
              <a:buNone/>
            </a:pPr>
            <a:r>
              <a:rPr lang="en-US" sz="1800" dirty="0"/>
              <a:t>Passcode: 155756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2A0B4F-FC02-0AFE-49AC-A5E2C9EA6F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/>
              <a:t>Day/Date	: Monday, 10 April 2023</a:t>
            </a:r>
          </a:p>
          <a:p>
            <a:endParaRPr lang="en-US" sz="2000" dirty="0"/>
          </a:p>
          <a:p>
            <a:r>
              <a:rPr lang="en-US" sz="2000" dirty="0"/>
              <a:t>Time	: </a:t>
            </a:r>
          </a:p>
          <a:p>
            <a:pPr lvl="1"/>
            <a:r>
              <a:rPr lang="en-US" sz="2000" dirty="0"/>
              <a:t>Class A: 08.00 – 10.20 </a:t>
            </a:r>
          </a:p>
          <a:p>
            <a:pPr lvl="1"/>
            <a:r>
              <a:rPr lang="en-US" sz="2000" dirty="0"/>
              <a:t>Class B: 10.30 – 12.50</a:t>
            </a:r>
          </a:p>
          <a:p>
            <a:endParaRPr lang="en-US" sz="20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C915A4-ECC1-4941-6039-8003C6E9CFB5}"/>
              </a:ext>
            </a:extLst>
          </p:cNvPr>
          <p:cNvSpPr/>
          <p:nvPr/>
        </p:nvSpPr>
        <p:spPr>
          <a:xfrm>
            <a:off x="4521843" y="5809257"/>
            <a:ext cx="65710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See you next week!</a:t>
            </a:r>
          </a:p>
        </p:txBody>
      </p:sp>
    </p:spTree>
    <p:extLst>
      <p:ext uri="{BB962C8B-B14F-4D97-AF65-F5344CB8AC3E}">
        <p14:creationId xmlns:p14="http://schemas.microsoft.com/office/powerpoint/2010/main" val="224134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7B78E0-E760-ABF1-0206-3E65D53F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827BE83C-5B4B-BE0A-AD38-5144B5B0C5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962768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900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7D6D5-38BE-7D67-35B8-BE8F2F4C8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Penyimpulan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Pemikiran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8498BC-EB33-74A7-433F-4716ECA2658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>
                <a:cs typeface="+mn-cs"/>
              </a:rPr>
              <a:t>Pemikiran</a:t>
            </a:r>
            <a:r>
              <a:rPr lang="en-US" sz="2400" dirty="0">
                <a:cs typeface="+mn-cs"/>
              </a:rPr>
              <a:t>: </a:t>
            </a:r>
            <a:r>
              <a:rPr lang="en-US" sz="2400" dirty="0" err="1">
                <a:cs typeface="+mn-cs"/>
              </a:rPr>
              <a:t>aksi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melalui</a:t>
            </a:r>
            <a:r>
              <a:rPr lang="en-US" sz="2400" dirty="0">
                <a:cs typeface="+mn-cs"/>
              </a:rPr>
              <a:t> mana </a:t>
            </a:r>
            <a:r>
              <a:rPr lang="en-US" sz="2400" dirty="0" err="1">
                <a:cs typeface="+mn-cs"/>
              </a:rPr>
              <a:t>pikiran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mendapatkan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pengertian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baru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dengan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perantara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hal</a:t>
            </a:r>
            <a:r>
              <a:rPr lang="en-US" sz="2400" dirty="0">
                <a:cs typeface="+mn-cs"/>
              </a:rPr>
              <a:t> yang </a:t>
            </a:r>
            <a:r>
              <a:rPr lang="en-US" sz="2400" dirty="0" err="1">
                <a:cs typeface="+mn-cs"/>
              </a:rPr>
              <a:t>sudah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diketahui</a:t>
            </a:r>
            <a:endParaRPr lang="en-US" sz="2400" dirty="0">
              <a:cs typeface="+mn-cs"/>
            </a:endParaRPr>
          </a:p>
          <a:p>
            <a:pPr>
              <a:defRPr/>
            </a:pPr>
            <a:r>
              <a:rPr lang="en-US" sz="2400" dirty="0">
                <a:cs typeface="+mn-cs"/>
              </a:rPr>
              <a:t>Ada dua </a:t>
            </a:r>
            <a:r>
              <a:rPr lang="en-US" sz="2400" dirty="0" err="1">
                <a:cs typeface="+mn-cs"/>
              </a:rPr>
              <a:t>jenis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pemikiran</a:t>
            </a:r>
            <a:r>
              <a:rPr lang="en-US" sz="2400" dirty="0">
                <a:cs typeface="+mn-cs"/>
              </a:rPr>
              <a:t> /</a:t>
            </a:r>
            <a:r>
              <a:rPr lang="en-US" sz="2400" dirty="0" err="1">
                <a:cs typeface="+mn-cs"/>
              </a:rPr>
              <a:t>penyimpulan</a:t>
            </a:r>
            <a:r>
              <a:rPr lang="en-US" sz="2400" dirty="0">
                <a:cs typeface="+mn-cs"/>
              </a:rPr>
              <a:t>:</a:t>
            </a:r>
          </a:p>
          <a:p>
            <a:pPr lvl="1">
              <a:defRPr/>
            </a:pPr>
            <a:r>
              <a:rPr lang="en-US" sz="2000" b="1" dirty="0" err="1"/>
              <a:t>Langsung</a:t>
            </a:r>
            <a:r>
              <a:rPr lang="en-US" sz="2000" dirty="0"/>
              <a:t>: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bergerak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proposisi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proposisi</a:t>
            </a:r>
            <a:r>
              <a:rPr lang="en-US" sz="2000" dirty="0"/>
              <a:t> lain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proposisi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endParaRPr lang="en-US" sz="2000" dirty="0"/>
          </a:p>
          <a:p>
            <a:pPr lvl="1">
              <a:defRPr/>
            </a:pPr>
            <a:r>
              <a:rPr lang="en-US" sz="2000" b="1" dirty="0"/>
              <a:t>Tak </a:t>
            </a:r>
            <a:r>
              <a:rPr lang="en-US" sz="2000" b="1" dirty="0" err="1"/>
              <a:t>langsung</a:t>
            </a:r>
            <a:r>
              <a:rPr lang="en-US" sz="2000" dirty="0"/>
              <a:t>: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proposisi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1AB7F6-BC8B-4F2C-17D8-6A50BF0F1B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cs typeface="+mn-cs"/>
              </a:rPr>
              <a:t>Penyimpulan</a:t>
            </a:r>
            <a:r>
              <a:rPr lang="en-US" dirty="0">
                <a:cs typeface="+mn-cs"/>
              </a:rPr>
              <a:t> </a:t>
            </a:r>
            <a:r>
              <a:rPr lang="en-US" dirty="0" err="1">
                <a:cs typeface="+mn-cs"/>
              </a:rPr>
              <a:t>tak</a:t>
            </a:r>
            <a:r>
              <a:rPr lang="en-US" dirty="0">
                <a:cs typeface="+mn-cs"/>
              </a:rPr>
              <a:t> </a:t>
            </a:r>
            <a:r>
              <a:rPr lang="en-US" dirty="0" err="1">
                <a:cs typeface="+mn-cs"/>
              </a:rPr>
              <a:t>langsung</a:t>
            </a:r>
            <a:r>
              <a:rPr lang="en-US" dirty="0">
                <a:cs typeface="+mn-cs"/>
              </a:rPr>
              <a:t> </a:t>
            </a:r>
            <a:r>
              <a:rPr lang="en-US" dirty="0" err="1">
                <a:cs typeface="+mn-cs"/>
              </a:rPr>
              <a:t>dapat</a:t>
            </a:r>
            <a:r>
              <a:rPr lang="en-US" dirty="0">
                <a:cs typeface="+mn-cs"/>
              </a:rPr>
              <a:t> di </a:t>
            </a:r>
            <a:r>
              <a:rPr lang="en-US" dirty="0" err="1">
                <a:cs typeface="+mn-cs"/>
              </a:rPr>
              <a:t>bagi</a:t>
            </a:r>
            <a:r>
              <a:rPr lang="en-US" dirty="0">
                <a:cs typeface="+mn-cs"/>
              </a:rPr>
              <a:t> </a:t>
            </a:r>
            <a:r>
              <a:rPr lang="en-US" dirty="0" err="1">
                <a:cs typeface="+mn-cs"/>
              </a:rPr>
              <a:t>menjadi</a:t>
            </a:r>
            <a:r>
              <a:rPr lang="en-US" dirty="0">
                <a:cs typeface="+mn-cs"/>
              </a:rPr>
              <a:t>:</a:t>
            </a:r>
          </a:p>
          <a:p>
            <a:pPr lvl="1">
              <a:defRPr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Pemikiran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deduktif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silogisme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):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kesimpulannya</a:t>
            </a:r>
            <a:r>
              <a:rPr lang="en-US" dirty="0"/>
              <a:t> 100% </a:t>
            </a:r>
            <a:r>
              <a:rPr lang="en-US" dirty="0" err="1"/>
              <a:t>pasti</a:t>
            </a:r>
            <a:endParaRPr lang="en-US" dirty="0"/>
          </a:p>
          <a:p>
            <a:pPr lvl="1">
              <a:defRPr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Pemikiran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Induktif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Induksi</a:t>
            </a:r>
            <a:r>
              <a:rPr lang="en-US" dirty="0"/>
              <a:t>) :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100% </a:t>
            </a:r>
            <a:r>
              <a:rPr lang="en-US" dirty="0" err="1"/>
              <a:t>pasti</a:t>
            </a:r>
            <a:endParaRPr lang="en-US" dirty="0"/>
          </a:p>
          <a:p>
            <a:pPr lvl="1">
              <a:defRPr/>
            </a:pP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(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):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khusus-ke-khusus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09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563F-3CFF-AC6B-EA2D-CC1ED977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Penyimpulan</a:t>
            </a:r>
            <a:r>
              <a:rPr lang="en-US" altLang="en-US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Langsung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53C3-F782-19A8-46A9-2A038C7187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1600" dirty="0" err="1">
                <a:cs typeface="+mn-cs"/>
              </a:rPr>
              <a:t>Oposisi</a:t>
            </a:r>
            <a:r>
              <a:rPr lang="en-US" sz="1600" dirty="0">
                <a:cs typeface="+mn-cs"/>
              </a:rPr>
              <a:t>: </a:t>
            </a:r>
            <a:r>
              <a:rPr lang="en-US" sz="1600" dirty="0" err="1">
                <a:cs typeface="+mn-cs"/>
              </a:rPr>
              <a:t>terdapat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antara</a:t>
            </a:r>
            <a:r>
              <a:rPr lang="en-US" sz="1600" dirty="0">
                <a:cs typeface="+mn-cs"/>
              </a:rPr>
              <a:t> dua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yang </a:t>
            </a:r>
            <a:r>
              <a:rPr lang="en-US" sz="1600" dirty="0" err="1">
                <a:cs typeface="+mn-cs"/>
              </a:rPr>
              <a:t>mempunyai</a:t>
            </a:r>
            <a:r>
              <a:rPr lang="en-US" sz="1600" dirty="0">
                <a:cs typeface="+mn-cs"/>
              </a:rPr>
              <a:t> term-term yang </a:t>
            </a:r>
            <a:r>
              <a:rPr lang="en-US" sz="1600" dirty="0" err="1">
                <a:cs typeface="+mn-cs"/>
              </a:rPr>
              <a:t>sama</a:t>
            </a:r>
            <a:r>
              <a:rPr lang="en-US" sz="1600" dirty="0">
                <a:cs typeface="+mn-cs"/>
              </a:rPr>
              <a:t>, </a:t>
            </a:r>
            <a:r>
              <a:rPr lang="en-US" sz="1600" dirty="0" err="1">
                <a:cs typeface="+mn-cs"/>
              </a:rPr>
              <a:t>tetapi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berbeda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dalam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kuantitas</a:t>
            </a:r>
            <a:r>
              <a:rPr lang="en-US" sz="1600" dirty="0">
                <a:cs typeface="+mn-cs"/>
              </a:rPr>
              <a:t> dan/</a:t>
            </a:r>
            <a:r>
              <a:rPr lang="en-US" sz="1600" dirty="0" err="1">
                <a:cs typeface="+mn-cs"/>
              </a:rPr>
              <a:t>atau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kualitasnya</a:t>
            </a:r>
            <a:r>
              <a:rPr lang="en-US" sz="1600" dirty="0">
                <a:cs typeface="+mn-cs"/>
              </a:rPr>
              <a:t>.</a:t>
            </a:r>
          </a:p>
          <a:p>
            <a:pPr lvl="1">
              <a:defRPr/>
            </a:pPr>
            <a:r>
              <a:rPr lang="en-US" sz="1600" dirty="0" err="1"/>
              <a:t>Oposisi</a:t>
            </a:r>
            <a:r>
              <a:rPr lang="en-US" sz="1600" dirty="0"/>
              <a:t> </a:t>
            </a:r>
            <a:r>
              <a:rPr lang="en-US" sz="1600" dirty="0" err="1"/>
              <a:t>kontradiktoris</a:t>
            </a:r>
            <a:r>
              <a:rPr lang="en-US" sz="1600" dirty="0"/>
              <a:t>, </a:t>
            </a:r>
            <a:r>
              <a:rPr lang="en-US" sz="1600" dirty="0" err="1"/>
              <a:t>kontraris</a:t>
            </a:r>
            <a:r>
              <a:rPr lang="en-US" sz="1600" dirty="0"/>
              <a:t>, </a:t>
            </a:r>
            <a:r>
              <a:rPr lang="en-US" sz="1600" dirty="0" err="1"/>
              <a:t>subkontraris</a:t>
            </a:r>
            <a:r>
              <a:rPr lang="en-US" sz="1600" dirty="0"/>
              <a:t>, </a:t>
            </a:r>
            <a:r>
              <a:rPr lang="en-US" sz="1600" dirty="0" err="1"/>
              <a:t>subalterna</a:t>
            </a:r>
            <a:endParaRPr lang="en-US" sz="1600" dirty="0"/>
          </a:p>
          <a:p>
            <a:pPr>
              <a:defRPr/>
            </a:pPr>
            <a:r>
              <a:rPr lang="en-US" sz="1600" dirty="0" err="1">
                <a:cs typeface="+mn-cs"/>
              </a:rPr>
              <a:t>Konversi</a:t>
            </a:r>
            <a:r>
              <a:rPr lang="en-US" sz="1600" dirty="0">
                <a:cs typeface="+mn-cs"/>
              </a:rPr>
              <a:t>: </a:t>
            </a:r>
            <a:r>
              <a:rPr lang="en-US" sz="1600" dirty="0" err="1">
                <a:cs typeface="+mn-cs"/>
              </a:rPr>
              <a:t>menukar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subjek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dengan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predikat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suatu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tanpa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mengubah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kebenarannya</a:t>
            </a:r>
            <a:endParaRPr lang="en-US" sz="1600" dirty="0">
              <a:cs typeface="+mn-cs"/>
            </a:endParaRPr>
          </a:p>
          <a:p>
            <a:pPr lvl="1">
              <a:defRPr/>
            </a:pPr>
            <a:r>
              <a:rPr lang="en-US" sz="1600" dirty="0">
                <a:cs typeface="+mn-cs"/>
              </a:rPr>
              <a:t>Hanya </a:t>
            </a:r>
            <a:r>
              <a:rPr lang="en-US" sz="1600" dirty="0" err="1">
                <a:cs typeface="+mn-cs"/>
              </a:rPr>
              <a:t>berlaku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untuk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E dan I </a:t>
            </a:r>
            <a:r>
              <a:rPr lang="en-US" sz="1600" dirty="0" err="1">
                <a:cs typeface="+mn-cs"/>
              </a:rPr>
              <a:t>jika</a:t>
            </a:r>
            <a:r>
              <a:rPr lang="en-US" sz="1600" dirty="0">
                <a:cs typeface="+mn-cs"/>
              </a:rPr>
              <a:t> dan </a:t>
            </a:r>
            <a:r>
              <a:rPr lang="en-US" sz="1600" dirty="0" err="1">
                <a:cs typeface="+mn-cs"/>
              </a:rPr>
              <a:t>hanya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jika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awalnya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bernilai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benar</a:t>
            </a: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dirty="0" err="1">
                <a:cs typeface="+mn-cs"/>
              </a:rPr>
              <a:t>Obversi</a:t>
            </a:r>
            <a:r>
              <a:rPr lang="en-US" sz="1600" dirty="0">
                <a:cs typeface="+mn-cs"/>
              </a:rPr>
              <a:t>: </a:t>
            </a:r>
            <a:r>
              <a:rPr lang="en-US" sz="1600" dirty="0" err="1">
                <a:cs typeface="+mn-cs"/>
              </a:rPr>
              <a:t>mengganti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predikat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dengan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komplemennya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atau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membalik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kualitas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dari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suatu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tanpa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merubah</a:t>
            </a:r>
            <a:r>
              <a:rPr lang="en-US" sz="1600" dirty="0">
                <a:cs typeface="+mn-cs"/>
              </a:rPr>
              <a:t> arti</a:t>
            </a:r>
          </a:p>
          <a:p>
            <a:pPr lvl="1">
              <a:defRPr/>
            </a:pPr>
            <a:r>
              <a:rPr lang="en-US" sz="1600" dirty="0" err="1">
                <a:cs typeface="+mn-cs"/>
              </a:rPr>
              <a:t>Berlaku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untuk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semua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bentuk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dirty="0" err="1">
                <a:cs typeface="+mn-cs"/>
              </a:rPr>
              <a:t>Kontraposisi</a:t>
            </a:r>
            <a:r>
              <a:rPr lang="en-US" sz="1600" dirty="0">
                <a:cs typeface="+mn-cs"/>
              </a:rPr>
              <a:t>: </a:t>
            </a:r>
            <a:r>
              <a:rPr lang="en-US" sz="1600" dirty="0" err="1">
                <a:cs typeface="+mn-cs"/>
              </a:rPr>
              <a:t>menukar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posisi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subjek</a:t>
            </a:r>
            <a:r>
              <a:rPr lang="en-US" sz="1600" dirty="0">
                <a:cs typeface="+mn-cs"/>
              </a:rPr>
              <a:t> dan </a:t>
            </a:r>
            <a:r>
              <a:rPr lang="en-US" sz="1600" dirty="0" err="1">
                <a:cs typeface="+mn-cs"/>
              </a:rPr>
              <a:t>predikat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dengan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mengganti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kualitas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subjek</a:t>
            </a:r>
            <a:r>
              <a:rPr lang="en-US" sz="1600" dirty="0">
                <a:cs typeface="+mn-cs"/>
              </a:rPr>
              <a:t> dan </a:t>
            </a:r>
            <a:r>
              <a:rPr lang="en-US" sz="1600" dirty="0" err="1">
                <a:cs typeface="+mn-cs"/>
              </a:rPr>
              <a:t>predikat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tersebut</a:t>
            </a:r>
            <a:r>
              <a:rPr lang="en-US" sz="1600" dirty="0">
                <a:cs typeface="+mn-cs"/>
              </a:rPr>
              <a:t>.</a:t>
            </a:r>
          </a:p>
          <a:p>
            <a:pPr lvl="1">
              <a:defRPr/>
            </a:pPr>
            <a:r>
              <a:rPr lang="en-US" sz="1600" dirty="0" err="1">
                <a:cs typeface="+mn-cs"/>
              </a:rPr>
              <a:t>Kontraposisi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hanya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berlaku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untuk</a:t>
            </a:r>
            <a:r>
              <a:rPr lang="en-US" sz="1600" dirty="0">
                <a:cs typeface="+mn-cs"/>
              </a:rPr>
              <a:t> </a:t>
            </a:r>
            <a:r>
              <a:rPr lang="en-US" sz="1600" dirty="0" err="1">
                <a:cs typeface="+mn-cs"/>
              </a:rPr>
              <a:t>proposisi</a:t>
            </a:r>
            <a:r>
              <a:rPr lang="en-US" sz="1600" dirty="0">
                <a:cs typeface="+mn-cs"/>
              </a:rPr>
              <a:t> A dan O</a:t>
            </a:r>
          </a:p>
          <a:p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47067-CF5C-0AA5-A426-AE680DD7D5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b="1" i="1" dirty="0"/>
              <a:t>A</a:t>
            </a:r>
            <a:r>
              <a:rPr lang="en-US" altLang="en-US" sz="2400" b="1" dirty="0"/>
              <a:t> </a:t>
            </a:r>
            <a:r>
              <a:rPr lang="en-US" altLang="en-US" sz="2400" dirty="0"/>
              <a:t>proposition: </a:t>
            </a:r>
            <a:r>
              <a:rPr lang="en-US" altLang="en-US" sz="2400" b="1" dirty="0"/>
              <a:t>All S are 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Obverse </a:t>
            </a:r>
            <a:r>
              <a:rPr lang="en-US" altLang="en-US" sz="2000" b="1" dirty="0"/>
              <a:t>No S are non-P.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Contrapositive </a:t>
            </a:r>
            <a:r>
              <a:rPr lang="en-US" altLang="en-US" sz="2000" b="1" dirty="0"/>
              <a:t>All non-P are non-S.  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b="1" i="1" dirty="0"/>
              <a:t>E</a:t>
            </a:r>
            <a:r>
              <a:rPr lang="en-US" altLang="en-US" sz="2400" b="1" dirty="0"/>
              <a:t> </a:t>
            </a:r>
            <a:r>
              <a:rPr lang="en-US" altLang="en-US" sz="2400" dirty="0"/>
              <a:t>proposition: </a:t>
            </a:r>
            <a:r>
              <a:rPr lang="en-US" altLang="en-US" sz="2400" b="1" dirty="0"/>
              <a:t>No S are 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Converse </a:t>
            </a:r>
            <a:r>
              <a:rPr lang="en-US" altLang="en-US" sz="2000" b="1" dirty="0"/>
              <a:t>No P are S.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Obverse </a:t>
            </a:r>
            <a:r>
              <a:rPr lang="en-US" altLang="en-US" sz="2000" b="1" dirty="0"/>
              <a:t>All S are non-P.  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b="1" i="1" dirty="0"/>
              <a:t>I</a:t>
            </a:r>
            <a:r>
              <a:rPr lang="en-US" altLang="en-US" sz="2400" b="1" dirty="0"/>
              <a:t> </a:t>
            </a:r>
            <a:r>
              <a:rPr lang="en-US" altLang="en-US" sz="2400" dirty="0"/>
              <a:t>proposition: </a:t>
            </a:r>
            <a:r>
              <a:rPr lang="en-US" altLang="en-US" sz="2400" b="1" dirty="0"/>
              <a:t>Some S are 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Converse </a:t>
            </a:r>
            <a:r>
              <a:rPr lang="en-US" altLang="en-US" sz="2000" b="1" dirty="0"/>
              <a:t>Some P are S.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Obverse </a:t>
            </a:r>
            <a:r>
              <a:rPr lang="en-US" altLang="en-US" sz="2000" b="1" dirty="0"/>
              <a:t>Some S are not non-P.  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b="1" i="1" dirty="0"/>
              <a:t>O</a:t>
            </a:r>
            <a:r>
              <a:rPr lang="en-US" altLang="en-US" sz="2400" b="1" dirty="0"/>
              <a:t> </a:t>
            </a:r>
            <a:r>
              <a:rPr lang="en-US" altLang="en-US" sz="2400" dirty="0"/>
              <a:t>proposition: </a:t>
            </a:r>
            <a:r>
              <a:rPr lang="en-US" altLang="en-US" sz="2400" b="1" dirty="0"/>
              <a:t>Some S are not 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Obverse </a:t>
            </a:r>
            <a:r>
              <a:rPr lang="en-US" altLang="en-US" sz="2000" b="1" dirty="0"/>
              <a:t>Some S are non-P.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000" dirty="0"/>
              <a:t>Contrapositive </a:t>
            </a:r>
            <a:r>
              <a:rPr lang="en-US" altLang="en-US" sz="2000" b="1" dirty="0"/>
              <a:t>Some non-P are not non-S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6602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86D8-C2A4-0873-A1D2-7A56469F2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9BD2C-CA67-EAFD-8219-B1EA916659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>
                <a:cs typeface="+mn-cs"/>
              </a:rPr>
              <a:t>Silogisme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adalah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penyimpulan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tak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langsung</a:t>
            </a:r>
            <a:r>
              <a:rPr lang="en-US" sz="2400" dirty="0">
                <a:cs typeface="+mn-cs"/>
              </a:rPr>
              <a:t> yang </a:t>
            </a:r>
            <a:r>
              <a:rPr lang="en-US" sz="2400" dirty="0" err="1">
                <a:cs typeface="+mn-cs"/>
              </a:rPr>
              <a:t>berbentuk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deduktif</a:t>
            </a:r>
            <a:endParaRPr lang="en-US" sz="2400" dirty="0">
              <a:cs typeface="+mn-cs"/>
            </a:endParaRPr>
          </a:p>
          <a:p>
            <a:pPr>
              <a:defRPr/>
            </a:pPr>
            <a:r>
              <a:rPr lang="en-US" sz="2400" dirty="0">
                <a:cs typeface="+mn-cs"/>
              </a:rPr>
              <a:t>Ada dua </a:t>
            </a:r>
            <a:r>
              <a:rPr lang="en-US" sz="2400" dirty="0" err="1">
                <a:cs typeface="+mn-cs"/>
              </a:rPr>
              <a:t>bentuk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 err="1">
                <a:cs typeface="+mn-cs"/>
              </a:rPr>
              <a:t>silogisme</a:t>
            </a:r>
            <a:r>
              <a:rPr lang="en-US" sz="2400" dirty="0">
                <a:cs typeface="+mn-cs"/>
              </a:rPr>
              <a:t>:</a:t>
            </a:r>
          </a:p>
          <a:p>
            <a:pPr lvl="1">
              <a:defRPr/>
            </a:pPr>
            <a:r>
              <a:rPr lang="en-US" sz="2000" dirty="0" err="1"/>
              <a:t>Silogisme</a:t>
            </a:r>
            <a:r>
              <a:rPr lang="en-US" sz="2000" dirty="0"/>
              <a:t> </a:t>
            </a:r>
            <a:r>
              <a:rPr lang="en-US" sz="2000" dirty="0" err="1"/>
              <a:t>kategoris</a:t>
            </a:r>
            <a:r>
              <a:rPr lang="en-US" sz="2000" dirty="0"/>
              <a:t>: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menyelidiki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diversitas</a:t>
            </a:r>
            <a:r>
              <a:rPr lang="en-US" sz="2000" dirty="0"/>
              <a:t> dua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objektif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membandingkannya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berturut-turut</a:t>
            </a:r>
            <a:endParaRPr lang="en-US" sz="2000" dirty="0"/>
          </a:p>
          <a:p>
            <a:pPr lvl="1">
              <a:defRPr/>
            </a:pPr>
            <a:r>
              <a:rPr lang="en-US" sz="2000" dirty="0" err="1"/>
              <a:t>Silogisme</a:t>
            </a:r>
            <a:r>
              <a:rPr lang="en-US" sz="2000" dirty="0"/>
              <a:t> </a:t>
            </a:r>
            <a:r>
              <a:rPr lang="en-US" sz="2000" dirty="0" err="1"/>
              <a:t>hipotetis</a:t>
            </a:r>
            <a:r>
              <a:rPr lang="en-US" sz="2000" dirty="0"/>
              <a:t>: </a:t>
            </a:r>
            <a:r>
              <a:rPr lang="en-US" sz="2000" dirty="0" err="1"/>
              <a:t>premis</a:t>
            </a:r>
            <a:r>
              <a:rPr lang="en-US" sz="2000" dirty="0"/>
              <a:t> </a:t>
            </a:r>
            <a:r>
              <a:rPr lang="en-US" sz="2000" dirty="0" err="1"/>
              <a:t>mayornya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proposisi</a:t>
            </a:r>
            <a:r>
              <a:rPr lang="en-US" sz="2000" dirty="0"/>
              <a:t> </a:t>
            </a:r>
            <a:r>
              <a:rPr lang="en-US" sz="2000" dirty="0" err="1"/>
              <a:t>hipotetis</a:t>
            </a:r>
            <a:r>
              <a:rPr lang="en-US" sz="2000" dirty="0"/>
              <a:t> dan </a:t>
            </a:r>
            <a:r>
              <a:rPr lang="en-US" sz="2000" dirty="0" err="1"/>
              <a:t>premis</a:t>
            </a:r>
            <a:r>
              <a:rPr lang="en-US" sz="2000" dirty="0"/>
              <a:t> </a:t>
            </a:r>
            <a:r>
              <a:rPr lang="en-US" sz="2000" dirty="0" err="1"/>
              <a:t>minornya</a:t>
            </a:r>
            <a:r>
              <a:rPr lang="en-US" sz="2000" dirty="0"/>
              <a:t> </a:t>
            </a:r>
            <a:r>
              <a:rPr lang="en-US" sz="2000" dirty="0" err="1"/>
              <a:t>mengakui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menolak</a:t>
            </a:r>
            <a:r>
              <a:rPr lang="en-US" sz="2000" dirty="0"/>
              <a:t> 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premis</a:t>
            </a:r>
            <a:r>
              <a:rPr lang="en-US" sz="2000" dirty="0"/>
              <a:t> mayor</a:t>
            </a:r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66685-A62A-E121-323F-4DEC698562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err="1">
                <a:cs typeface="Arial" charset="0"/>
              </a:rPr>
              <a:t>Silogisme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dapat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membantu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menunjukkan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jalan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atau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tahapan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penalaran</a:t>
            </a:r>
            <a:r>
              <a:rPr lang="en-US" sz="2400" dirty="0">
                <a:cs typeface="Arial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cs typeface="Arial" charset="0"/>
              </a:rPr>
              <a:t>IPDN </a:t>
            </a:r>
            <a:r>
              <a:rPr lang="en-US" sz="2400" dirty="0" err="1">
                <a:cs typeface="Arial" charset="0"/>
              </a:rPr>
              <a:t>harus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dibubarkan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karena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melestarikan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budaya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kekerasan</a:t>
            </a:r>
            <a:endParaRPr lang="en-US" sz="2400" dirty="0">
              <a:cs typeface="Arial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Arial" charset="0"/>
              </a:rPr>
              <a:t>Kesimpulan: IPDN </a:t>
            </a:r>
            <a:r>
              <a:rPr lang="en-US" sz="2000" dirty="0">
                <a:cs typeface="Arial" charset="0"/>
                <a:sym typeface="Wingdings" charset="0"/>
              </a:rPr>
              <a:t> </a:t>
            </a:r>
            <a:r>
              <a:rPr lang="en-US" sz="2000" dirty="0" err="1">
                <a:cs typeface="Arial" charset="0"/>
                <a:sym typeface="Wingdings" charset="0"/>
              </a:rPr>
              <a:t>harus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dibubarkan</a:t>
            </a:r>
            <a:r>
              <a:rPr lang="en-US" sz="2000" dirty="0">
                <a:cs typeface="Arial" charset="0"/>
                <a:sym typeface="Wingdings" charset="0"/>
              </a:rPr>
              <a:t> (SP)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err="1">
                <a:cs typeface="Arial" charset="0"/>
                <a:sym typeface="Wingdings" charset="0"/>
              </a:rPr>
              <a:t>Argumen</a:t>
            </a:r>
            <a:r>
              <a:rPr lang="en-US" sz="2000" dirty="0">
                <a:cs typeface="Arial" charset="0"/>
                <a:sym typeface="Wingdings" charset="0"/>
              </a:rPr>
              <a:t>: </a:t>
            </a:r>
            <a:r>
              <a:rPr lang="en-US" sz="2000" dirty="0" err="1">
                <a:cs typeface="Arial" charset="0"/>
                <a:sym typeface="Wingdings" charset="0"/>
              </a:rPr>
              <a:t>melestarikan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budaya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kekerasan</a:t>
            </a:r>
            <a:r>
              <a:rPr lang="en-US" sz="2000" dirty="0">
                <a:cs typeface="Arial" charset="0"/>
                <a:sym typeface="Wingdings" charset="0"/>
              </a:rPr>
              <a:t> (M)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err="1">
                <a:cs typeface="Arial" charset="0"/>
                <a:sym typeface="Wingdings" charset="0"/>
              </a:rPr>
              <a:t>Silogisme</a:t>
            </a:r>
            <a:r>
              <a:rPr lang="en-US" sz="2400" dirty="0">
                <a:cs typeface="Arial" charset="0"/>
                <a:sym typeface="Wingdings" charset="0"/>
              </a:rPr>
              <a:t>: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Arial" charset="0"/>
                <a:sym typeface="Wingdings" charset="0"/>
              </a:rPr>
              <a:t>Yang </a:t>
            </a:r>
            <a:r>
              <a:rPr lang="en-US" sz="2000" dirty="0" err="1">
                <a:cs typeface="Arial" charset="0"/>
                <a:sym typeface="Wingdings" charset="0"/>
              </a:rPr>
              <a:t>melestarikan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budaya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kekerasan</a:t>
            </a:r>
            <a:r>
              <a:rPr lang="en-US" sz="2000" dirty="0">
                <a:cs typeface="Arial" charset="0"/>
                <a:sym typeface="Wingdings" charset="0"/>
              </a:rPr>
              <a:t>  </a:t>
            </a:r>
            <a:r>
              <a:rPr lang="en-US" sz="2000" dirty="0" err="1">
                <a:cs typeface="Arial" charset="0"/>
                <a:sym typeface="Wingdings" charset="0"/>
              </a:rPr>
              <a:t>harus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dibubarkan</a:t>
            </a:r>
            <a:r>
              <a:rPr lang="en-US" sz="2000" dirty="0">
                <a:cs typeface="Arial" charset="0"/>
                <a:sym typeface="Wingdings" charset="0"/>
              </a:rPr>
              <a:t> (MP)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Arial" charset="0"/>
                <a:sym typeface="Wingdings" charset="0"/>
              </a:rPr>
              <a:t>IPDN  </a:t>
            </a:r>
            <a:r>
              <a:rPr lang="en-US" sz="2000" dirty="0" err="1">
                <a:cs typeface="Arial" charset="0"/>
                <a:sym typeface="Wingdings" charset="0"/>
              </a:rPr>
              <a:t>melestarikan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budaya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kekerasan</a:t>
            </a:r>
            <a:r>
              <a:rPr lang="en-US" sz="2000" dirty="0">
                <a:cs typeface="Arial" charset="0"/>
                <a:sym typeface="Wingdings" charset="0"/>
              </a:rPr>
              <a:t> (SM)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cs typeface="Arial" charset="0"/>
                <a:sym typeface="Wingdings" charset="0"/>
              </a:rPr>
              <a:t>Jadi IPDN  </a:t>
            </a:r>
            <a:r>
              <a:rPr lang="en-US" sz="2000" dirty="0" err="1">
                <a:cs typeface="Arial" charset="0"/>
                <a:sym typeface="Wingdings" charset="0"/>
              </a:rPr>
              <a:t>harus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dibubarkan</a:t>
            </a:r>
            <a:r>
              <a:rPr lang="en-US" sz="2000" dirty="0">
                <a:cs typeface="Arial" charset="0"/>
                <a:sym typeface="Wingdings" charset="0"/>
              </a:rPr>
              <a:t> (SP)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0362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C810FA-CAF5-1C1D-1AA1-DDA6BCA8B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153680-2C04-5213-5C51-C5352DD60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Materi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C75B80-0B00-7D4C-3B56-B4EB7FE032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err="1">
                <a:cs typeface="Arial" charset="0"/>
                <a:sym typeface="Wingdings" charset="0"/>
              </a:rPr>
              <a:t>Materi</a:t>
            </a:r>
            <a:r>
              <a:rPr lang="en-US" sz="2000" dirty="0">
                <a:cs typeface="Arial" charset="0"/>
                <a:sym typeface="Wingdings" charset="0"/>
              </a:rPr>
              <a:t>:</a:t>
            </a:r>
          </a:p>
          <a:p>
            <a:pPr lvl="1">
              <a:defRPr/>
            </a:pPr>
            <a:r>
              <a:rPr lang="en-US" sz="1800" dirty="0">
                <a:cs typeface="Arial" charset="0"/>
                <a:sym typeface="Wingdings" charset="0"/>
              </a:rPr>
              <a:t>Term minor (term </a:t>
            </a:r>
            <a:r>
              <a:rPr lang="en-US" sz="1800" dirty="0" err="1">
                <a:cs typeface="Arial" charset="0"/>
                <a:sym typeface="Wingdings" charset="0"/>
              </a:rPr>
              <a:t>subjek</a:t>
            </a:r>
            <a:r>
              <a:rPr lang="en-US" sz="1800" dirty="0">
                <a:cs typeface="Arial" charset="0"/>
                <a:sym typeface="Wingdings" charset="0"/>
              </a:rPr>
              <a:t>) [S]</a:t>
            </a:r>
          </a:p>
          <a:p>
            <a:pPr lvl="1">
              <a:defRPr/>
            </a:pPr>
            <a:r>
              <a:rPr lang="en-US" sz="1800" dirty="0">
                <a:cs typeface="Arial" charset="0"/>
                <a:sym typeface="Wingdings" charset="0"/>
              </a:rPr>
              <a:t>Term Mayor (term </a:t>
            </a:r>
            <a:r>
              <a:rPr lang="en-US" sz="1800" dirty="0" err="1">
                <a:cs typeface="Arial" charset="0"/>
                <a:sym typeface="Wingdings" charset="0"/>
              </a:rPr>
              <a:t>predikat</a:t>
            </a:r>
            <a:r>
              <a:rPr lang="en-US" sz="1800" dirty="0">
                <a:cs typeface="Arial" charset="0"/>
                <a:sym typeface="Wingdings" charset="0"/>
              </a:rPr>
              <a:t>) [P]</a:t>
            </a:r>
          </a:p>
          <a:p>
            <a:pPr lvl="1">
              <a:defRPr/>
            </a:pPr>
            <a:r>
              <a:rPr lang="en-US" sz="1800" dirty="0">
                <a:cs typeface="Arial" charset="0"/>
                <a:sym typeface="Wingdings" charset="0"/>
              </a:rPr>
              <a:t>Terminus </a:t>
            </a:r>
            <a:r>
              <a:rPr lang="en-US" sz="1800" dirty="0" err="1">
                <a:cs typeface="Arial" charset="0"/>
                <a:sym typeface="Wingdings" charset="0"/>
              </a:rPr>
              <a:t>medius</a:t>
            </a:r>
            <a:r>
              <a:rPr lang="en-US" sz="1800" dirty="0">
                <a:cs typeface="Arial" charset="0"/>
                <a:sym typeface="Wingdings" charset="0"/>
              </a:rPr>
              <a:t> (term </a:t>
            </a:r>
            <a:r>
              <a:rPr lang="en-US" sz="1800" dirty="0" err="1">
                <a:cs typeface="Arial" charset="0"/>
                <a:sym typeface="Wingdings" charset="0"/>
              </a:rPr>
              <a:t>perantara</a:t>
            </a:r>
            <a:r>
              <a:rPr lang="en-US" sz="1800" dirty="0">
                <a:cs typeface="Arial" charset="0"/>
                <a:sym typeface="Wingdings" charset="0"/>
              </a:rPr>
              <a:t>) [M]</a:t>
            </a:r>
          </a:p>
          <a:p>
            <a:pPr>
              <a:defRPr/>
            </a:pPr>
            <a:r>
              <a:rPr lang="en-US" sz="2000" dirty="0" err="1">
                <a:cs typeface="Arial" charset="0"/>
                <a:sym typeface="Wingdings" charset="0"/>
              </a:rPr>
              <a:t>Premis</a:t>
            </a:r>
            <a:r>
              <a:rPr lang="en-US" sz="2000" dirty="0">
                <a:cs typeface="Arial" charset="0"/>
                <a:sym typeface="Wingdings" charset="0"/>
              </a:rPr>
              <a:t> mayor: </a:t>
            </a:r>
            <a:r>
              <a:rPr lang="en-US" sz="2000" dirty="0" err="1">
                <a:cs typeface="Arial" charset="0"/>
                <a:sym typeface="Wingdings" charset="0"/>
              </a:rPr>
              <a:t>proposisi</a:t>
            </a:r>
            <a:r>
              <a:rPr lang="en-US" sz="2000" dirty="0">
                <a:cs typeface="Arial" charset="0"/>
                <a:sym typeface="Wingdings" charset="0"/>
              </a:rPr>
              <a:t> yang </a:t>
            </a:r>
            <a:r>
              <a:rPr lang="en-US" sz="2000" dirty="0" err="1">
                <a:cs typeface="Arial" charset="0"/>
                <a:sym typeface="Wingdings" charset="0"/>
              </a:rPr>
              <a:t>berisi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hubungan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antara</a:t>
            </a:r>
            <a:r>
              <a:rPr lang="en-US" sz="2000" dirty="0">
                <a:cs typeface="Arial" charset="0"/>
                <a:sym typeface="Wingdings" charset="0"/>
              </a:rPr>
              <a:t> term mayor dan terminus </a:t>
            </a:r>
            <a:r>
              <a:rPr lang="en-US" sz="2000" dirty="0" err="1">
                <a:cs typeface="Arial" charset="0"/>
                <a:sym typeface="Wingdings" charset="0"/>
              </a:rPr>
              <a:t>medius</a:t>
            </a:r>
            <a:endParaRPr lang="en-US" sz="2000" dirty="0">
              <a:cs typeface="Arial" charset="0"/>
              <a:sym typeface="Wingdings" charset="0"/>
            </a:endParaRPr>
          </a:p>
          <a:p>
            <a:pPr>
              <a:defRPr/>
            </a:pPr>
            <a:r>
              <a:rPr lang="en-US" sz="2000" dirty="0" err="1">
                <a:cs typeface="Arial" charset="0"/>
                <a:sym typeface="Wingdings" charset="0"/>
              </a:rPr>
              <a:t>Premis</a:t>
            </a:r>
            <a:r>
              <a:rPr lang="en-US" sz="2000" dirty="0">
                <a:cs typeface="Arial" charset="0"/>
                <a:sym typeface="Wingdings" charset="0"/>
              </a:rPr>
              <a:t> minor: </a:t>
            </a:r>
            <a:r>
              <a:rPr lang="en-US" sz="2000" dirty="0" err="1">
                <a:cs typeface="Arial" charset="0"/>
                <a:sym typeface="Wingdings" charset="0"/>
              </a:rPr>
              <a:t>proposisi</a:t>
            </a:r>
            <a:r>
              <a:rPr lang="en-US" sz="2000" dirty="0">
                <a:cs typeface="Arial" charset="0"/>
                <a:sym typeface="Wingdings" charset="0"/>
              </a:rPr>
              <a:t> yang </a:t>
            </a:r>
            <a:r>
              <a:rPr lang="en-US" sz="2000" dirty="0" err="1">
                <a:cs typeface="Arial" charset="0"/>
                <a:sym typeface="Wingdings" charset="0"/>
              </a:rPr>
              <a:t>berisi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hubungan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antara</a:t>
            </a:r>
            <a:r>
              <a:rPr lang="en-US" sz="2000" dirty="0">
                <a:cs typeface="Arial" charset="0"/>
                <a:sym typeface="Wingdings" charset="0"/>
              </a:rPr>
              <a:t> term minor dan terminus </a:t>
            </a:r>
            <a:r>
              <a:rPr lang="en-US" sz="2000" dirty="0" err="1">
                <a:cs typeface="Arial" charset="0"/>
                <a:sym typeface="Wingdings" charset="0"/>
              </a:rPr>
              <a:t>medius</a:t>
            </a:r>
            <a:r>
              <a:rPr lang="en-US" sz="2000" dirty="0">
                <a:cs typeface="Arial" charset="0"/>
                <a:sym typeface="Wingdings" charset="0"/>
              </a:rPr>
              <a:t>.</a:t>
            </a:r>
          </a:p>
          <a:p>
            <a:pPr>
              <a:defRPr/>
            </a:pPr>
            <a:r>
              <a:rPr lang="en-US" sz="2000" dirty="0">
                <a:cs typeface="Arial" charset="0"/>
                <a:sym typeface="Wingdings" charset="0"/>
              </a:rPr>
              <a:t>Kesimpulan </a:t>
            </a:r>
            <a:r>
              <a:rPr lang="en-US" sz="2000" dirty="0" err="1">
                <a:cs typeface="Arial" charset="0"/>
                <a:sym typeface="Wingdings" charset="0"/>
              </a:rPr>
              <a:t>dari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silogisme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disebut</a:t>
            </a:r>
            <a:r>
              <a:rPr lang="en-US" sz="2000" dirty="0">
                <a:cs typeface="Arial" charset="0"/>
                <a:sym typeface="Wingdings" charset="0"/>
              </a:rPr>
              <a:t> </a:t>
            </a:r>
            <a:r>
              <a:rPr lang="en-US" sz="2000" dirty="0" err="1">
                <a:cs typeface="Arial" charset="0"/>
                <a:sym typeface="Wingdings" charset="0"/>
              </a:rPr>
              <a:t>dengan</a:t>
            </a:r>
            <a:r>
              <a:rPr lang="en-US" sz="2000" dirty="0">
                <a:cs typeface="Arial" charset="0"/>
                <a:sym typeface="Wingdings" charset="0"/>
              </a:rPr>
              <a:t> consequent.</a:t>
            </a:r>
          </a:p>
          <a:p>
            <a:endParaRPr lang="en-US" sz="18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E018CAC-2CD5-B19B-B758-879875C9D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Nilai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Simpulan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66916B7-CD14-FD33-4D28-9A76019C32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z="1800" dirty="0" err="1">
                <a:cs typeface="Arial" charset="0"/>
                <a:sym typeface="Wingdings" charset="0"/>
              </a:rPr>
              <a:t>Simpulan</a:t>
            </a:r>
            <a:r>
              <a:rPr lang="en-US" sz="1800" dirty="0">
                <a:cs typeface="Arial" charset="0"/>
                <a:sym typeface="Wingdings" charset="0"/>
              </a:rPr>
              <a:t> </a:t>
            </a:r>
            <a:r>
              <a:rPr lang="en-US" sz="1800" dirty="0" err="1">
                <a:cs typeface="Arial" charset="0"/>
                <a:sym typeface="Wingdings" charset="0"/>
              </a:rPr>
              <a:t>silogisme</a:t>
            </a:r>
            <a:r>
              <a:rPr lang="en-US" sz="1800" dirty="0">
                <a:cs typeface="Arial" charset="0"/>
                <a:sym typeface="Wingdings" charset="0"/>
              </a:rPr>
              <a:t> </a:t>
            </a:r>
            <a:r>
              <a:rPr lang="en-US" sz="1800" dirty="0" err="1">
                <a:cs typeface="Arial" charset="0"/>
                <a:sym typeface="Wingdings" charset="0"/>
              </a:rPr>
              <a:t>dapat</a:t>
            </a:r>
            <a:r>
              <a:rPr lang="en-US" sz="1800" dirty="0">
                <a:cs typeface="Arial" charset="0"/>
                <a:sym typeface="Wingdings" charset="0"/>
              </a:rPr>
              <a:t> </a:t>
            </a:r>
            <a:r>
              <a:rPr lang="en-US" sz="1800" dirty="0" err="1">
                <a:cs typeface="Arial" charset="0"/>
                <a:sym typeface="Wingdings" charset="0"/>
              </a:rPr>
              <a:t>bernilai</a:t>
            </a:r>
            <a:r>
              <a:rPr lang="en-US" sz="1800" dirty="0">
                <a:cs typeface="Arial" charset="0"/>
                <a:sym typeface="Wingdings" charset="0"/>
              </a:rPr>
              <a:t>:</a:t>
            </a:r>
          </a:p>
          <a:p>
            <a:pPr lvl="1">
              <a:defRPr/>
            </a:pPr>
            <a:r>
              <a:rPr lang="en-US" sz="1600" dirty="0">
                <a:cs typeface="Arial" charset="0"/>
                <a:sym typeface="Wingdings" charset="0"/>
              </a:rPr>
              <a:t>Valid dan </a:t>
            </a:r>
            <a:r>
              <a:rPr lang="en-US" sz="1600" dirty="0" err="1">
                <a:cs typeface="Arial" charset="0"/>
                <a:sym typeface="Wingdings" charset="0"/>
              </a:rPr>
              <a:t>benar</a:t>
            </a:r>
            <a:endParaRPr lang="en-US" sz="16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Semua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sekolah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harus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menaati</a:t>
            </a:r>
            <a:r>
              <a:rPr lang="en-US" sz="1400" dirty="0">
                <a:cs typeface="Arial" charset="0"/>
                <a:sym typeface="Wingdings" charset="0"/>
              </a:rPr>
              <a:t> UU </a:t>
            </a:r>
            <a:r>
              <a:rPr lang="en-US" sz="1400" dirty="0" err="1">
                <a:cs typeface="Arial" charset="0"/>
                <a:sym typeface="Wingdings" charset="0"/>
              </a:rPr>
              <a:t>Sisdiknas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IPDN </a:t>
            </a:r>
            <a:r>
              <a:rPr lang="en-US" sz="1400" dirty="0" err="1">
                <a:cs typeface="Arial" charset="0"/>
                <a:sym typeface="Wingdings" charset="0"/>
              </a:rPr>
              <a:t>adalah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sekolah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IPDN </a:t>
            </a:r>
            <a:r>
              <a:rPr lang="en-US" sz="1400" dirty="0" err="1">
                <a:cs typeface="Arial" charset="0"/>
                <a:sym typeface="Wingdings" charset="0"/>
              </a:rPr>
              <a:t>harus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menaati</a:t>
            </a:r>
            <a:r>
              <a:rPr lang="en-US" sz="1400" dirty="0">
                <a:cs typeface="Arial" charset="0"/>
                <a:sym typeface="Wingdings" charset="0"/>
              </a:rPr>
              <a:t> UU </a:t>
            </a:r>
            <a:r>
              <a:rPr lang="en-US" sz="1400" dirty="0" err="1">
                <a:cs typeface="Arial" charset="0"/>
                <a:sym typeface="Wingdings" charset="0"/>
              </a:rPr>
              <a:t>Sisdiknas</a:t>
            </a:r>
            <a:endParaRPr lang="en-US" sz="1400" dirty="0">
              <a:cs typeface="Arial" charset="0"/>
              <a:sym typeface="Wingdings" charset="0"/>
            </a:endParaRPr>
          </a:p>
          <a:p>
            <a:pPr lvl="1">
              <a:defRPr/>
            </a:pPr>
            <a:r>
              <a:rPr lang="en-US" sz="1600" dirty="0">
                <a:cs typeface="Arial" charset="0"/>
                <a:sym typeface="Wingdings" charset="0"/>
              </a:rPr>
              <a:t>Valid </a:t>
            </a:r>
            <a:r>
              <a:rPr lang="en-US" sz="1600" dirty="0" err="1">
                <a:cs typeface="Arial" charset="0"/>
                <a:sym typeface="Wingdings" charset="0"/>
              </a:rPr>
              <a:t>tapi</a:t>
            </a:r>
            <a:r>
              <a:rPr lang="en-US" sz="1600" dirty="0">
                <a:cs typeface="Arial" charset="0"/>
                <a:sym typeface="Wingdings" charset="0"/>
              </a:rPr>
              <a:t> salah/</a:t>
            </a:r>
            <a:r>
              <a:rPr lang="en-US" sz="1600" dirty="0" err="1">
                <a:cs typeface="Arial" charset="0"/>
                <a:sym typeface="Wingdings" charset="0"/>
              </a:rPr>
              <a:t>palsu</a:t>
            </a:r>
            <a:endParaRPr lang="en-US" sz="16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Banyak </a:t>
            </a:r>
            <a:r>
              <a:rPr lang="en-US" sz="1400" dirty="0" err="1">
                <a:cs typeface="Arial" charset="0"/>
                <a:sym typeface="Wingdings" charset="0"/>
              </a:rPr>
              <a:t>menghapal</a:t>
            </a:r>
            <a:r>
              <a:rPr lang="en-US" sz="1400" dirty="0">
                <a:cs typeface="Arial" charset="0"/>
                <a:sym typeface="Wingdings" charset="0"/>
              </a:rPr>
              <a:t>, </a:t>
            </a:r>
            <a:r>
              <a:rPr lang="en-US" sz="1400" dirty="0" err="1">
                <a:cs typeface="Arial" charset="0"/>
                <a:sym typeface="Wingdings" charset="0"/>
              </a:rPr>
              <a:t>banyak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lupa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Belajar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adalah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menghapal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Banyak </a:t>
            </a:r>
            <a:r>
              <a:rPr lang="en-US" sz="1400" dirty="0" err="1">
                <a:cs typeface="Arial" charset="0"/>
                <a:sym typeface="Wingdings" charset="0"/>
              </a:rPr>
              <a:t>belajar</a:t>
            </a:r>
            <a:r>
              <a:rPr lang="en-US" sz="1400" dirty="0">
                <a:cs typeface="Arial" charset="0"/>
                <a:sym typeface="Wingdings" charset="0"/>
              </a:rPr>
              <a:t>, </a:t>
            </a:r>
            <a:r>
              <a:rPr lang="en-US" sz="1400" dirty="0" err="1">
                <a:cs typeface="Arial" charset="0"/>
                <a:sym typeface="Wingdings" charset="0"/>
              </a:rPr>
              <a:t>banyak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lupa</a:t>
            </a:r>
            <a:endParaRPr lang="en-US" sz="1400" dirty="0">
              <a:cs typeface="Arial" charset="0"/>
              <a:sym typeface="Wingdings" charset="0"/>
            </a:endParaRPr>
          </a:p>
          <a:p>
            <a:pPr lvl="1">
              <a:defRPr/>
            </a:pPr>
            <a:r>
              <a:rPr lang="en-US" sz="1600" dirty="0" err="1">
                <a:cs typeface="Arial" charset="0"/>
                <a:sym typeface="Wingdings" charset="0"/>
              </a:rPr>
              <a:t>Tidak</a:t>
            </a:r>
            <a:r>
              <a:rPr lang="en-US" sz="1600" dirty="0">
                <a:cs typeface="Arial" charset="0"/>
                <a:sym typeface="Wingdings" charset="0"/>
              </a:rPr>
              <a:t> valid </a:t>
            </a:r>
            <a:r>
              <a:rPr lang="en-US" sz="1600" dirty="0" err="1">
                <a:cs typeface="Arial" charset="0"/>
                <a:sym typeface="Wingdings" charset="0"/>
              </a:rPr>
              <a:t>tapi</a:t>
            </a:r>
            <a:r>
              <a:rPr lang="en-US" sz="1600" dirty="0">
                <a:cs typeface="Arial" charset="0"/>
                <a:sym typeface="Wingdings" charset="0"/>
              </a:rPr>
              <a:t> </a:t>
            </a:r>
            <a:r>
              <a:rPr lang="en-US" sz="1600" dirty="0" err="1">
                <a:cs typeface="Arial" charset="0"/>
                <a:sym typeface="Wingdings" charset="0"/>
              </a:rPr>
              <a:t>benar</a:t>
            </a:r>
            <a:endParaRPr lang="en-US" sz="16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Semua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manusia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pasti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akan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mati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Semua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manusia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pernah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hidup</a:t>
            </a:r>
            <a:endParaRPr lang="en-US" sz="14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Semua</a:t>
            </a:r>
            <a:r>
              <a:rPr lang="en-US" sz="1400" dirty="0">
                <a:cs typeface="Arial" charset="0"/>
                <a:sym typeface="Wingdings" charset="0"/>
              </a:rPr>
              <a:t> yang </a:t>
            </a:r>
            <a:r>
              <a:rPr lang="en-US" sz="1400" dirty="0" err="1">
                <a:cs typeface="Arial" charset="0"/>
                <a:sym typeface="Wingdings" charset="0"/>
              </a:rPr>
              <a:t>pernah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hidup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pasti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akan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mati</a:t>
            </a:r>
            <a:endParaRPr lang="en-US" sz="1400" dirty="0">
              <a:cs typeface="Arial" charset="0"/>
              <a:sym typeface="Wingdings" charset="0"/>
            </a:endParaRPr>
          </a:p>
          <a:p>
            <a:pPr lvl="1">
              <a:defRPr/>
            </a:pPr>
            <a:r>
              <a:rPr lang="en-US" sz="1600" dirty="0" err="1">
                <a:cs typeface="Arial" charset="0"/>
                <a:sym typeface="Wingdings" charset="0"/>
              </a:rPr>
              <a:t>Tidak</a:t>
            </a:r>
            <a:r>
              <a:rPr lang="en-US" sz="1600" dirty="0">
                <a:cs typeface="Arial" charset="0"/>
                <a:sym typeface="Wingdings" charset="0"/>
              </a:rPr>
              <a:t> valid dan salah/</a:t>
            </a:r>
            <a:r>
              <a:rPr lang="en-US" sz="1600" dirty="0" err="1">
                <a:cs typeface="Arial" charset="0"/>
                <a:sym typeface="Wingdings" charset="0"/>
              </a:rPr>
              <a:t>palsu</a:t>
            </a:r>
            <a:endParaRPr lang="en-US" sz="1600" dirty="0">
              <a:cs typeface="Arial" charset="0"/>
              <a:sym typeface="Wingdings" charset="0"/>
            </a:endParaRP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Laptop </a:t>
            </a:r>
            <a:r>
              <a:rPr lang="en-US" sz="1400" dirty="0" err="1">
                <a:cs typeface="Arial" charset="0"/>
                <a:sym typeface="Wingdings" charset="0"/>
              </a:rPr>
              <a:t>diperlukan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anggota</a:t>
            </a:r>
            <a:r>
              <a:rPr lang="en-US" sz="1400" dirty="0">
                <a:cs typeface="Arial" charset="0"/>
                <a:sym typeface="Wingdings" charset="0"/>
              </a:rPr>
              <a:t> DPR</a:t>
            </a:r>
          </a:p>
          <a:p>
            <a:pPr lvl="2">
              <a:defRPr/>
            </a:pPr>
            <a:r>
              <a:rPr lang="en-US" sz="1400" dirty="0" err="1">
                <a:cs typeface="Arial" charset="0"/>
                <a:sym typeface="Wingdings" charset="0"/>
              </a:rPr>
              <a:t>Anggaran</a:t>
            </a:r>
            <a:r>
              <a:rPr lang="en-US" sz="1400" dirty="0">
                <a:cs typeface="Arial" charset="0"/>
                <a:sym typeface="Wingdings" charset="0"/>
              </a:rPr>
              <a:t> negara </a:t>
            </a:r>
            <a:r>
              <a:rPr lang="en-US" sz="1400" dirty="0" err="1">
                <a:cs typeface="Arial" charset="0"/>
                <a:sym typeface="Wingdings" charset="0"/>
              </a:rPr>
              <a:t>ditetapkan</a:t>
            </a:r>
            <a:r>
              <a:rPr lang="en-US" sz="1400" dirty="0">
                <a:cs typeface="Arial" charset="0"/>
                <a:sym typeface="Wingdings" charset="0"/>
              </a:rPr>
              <a:t> oleh </a:t>
            </a:r>
            <a:r>
              <a:rPr lang="en-US" sz="1400" dirty="0" err="1">
                <a:cs typeface="Arial" charset="0"/>
                <a:sym typeface="Wingdings" charset="0"/>
              </a:rPr>
              <a:t>anggota</a:t>
            </a:r>
            <a:r>
              <a:rPr lang="en-US" sz="1400" dirty="0">
                <a:cs typeface="Arial" charset="0"/>
                <a:sym typeface="Wingdings" charset="0"/>
              </a:rPr>
              <a:t> DPR</a:t>
            </a:r>
          </a:p>
          <a:p>
            <a:pPr lvl="2">
              <a:defRPr/>
            </a:pPr>
            <a:r>
              <a:rPr lang="en-US" sz="1400" dirty="0">
                <a:cs typeface="Arial" charset="0"/>
                <a:sym typeface="Wingdings" charset="0"/>
              </a:rPr>
              <a:t>Laptop </a:t>
            </a:r>
            <a:r>
              <a:rPr lang="en-US" sz="1400" dirty="0" err="1">
                <a:cs typeface="Arial" charset="0"/>
                <a:sym typeface="Wingdings" charset="0"/>
              </a:rPr>
              <a:t>perlu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dibeli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dengan</a:t>
            </a:r>
            <a:r>
              <a:rPr lang="en-US" sz="1400" dirty="0">
                <a:cs typeface="Arial" charset="0"/>
                <a:sym typeface="Wingdings" charset="0"/>
              </a:rPr>
              <a:t> </a:t>
            </a:r>
            <a:r>
              <a:rPr lang="en-US" sz="1400" dirty="0" err="1">
                <a:cs typeface="Arial" charset="0"/>
                <a:sym typeface="Wingdings" charset="0"/>
              </a:rPr>
              <a:t>anggaran</a:t>
            </a:r>
            <a:r>
              <a:rPr lang="en-US" sz="1400" dirty="0">
                <a:cs typeface="Arial" charset="0"/>
                <a:sym typeface="Wingdings" charset="0"/>
              </a:rPr>
              <a:t> negara</a:t>
            </a:r>
          </a:p>
          <a:p>
            <a:pPr lvl="2">
              <a:defRPr/>
            </a:pPr>
            <a:endParaRPr lang="en-US" sz="1400" dirty="0">
              <a:cs typeface="Arial" charset="0"/>
              <a:sym typeface="Wingdings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8109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225AE-1D40-CE02-222C-13BBFC478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Silogisme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450F8-EC13-1562-8A5D-1E1DB1D77D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Hukum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Kategoris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D2B19-4040-470C-1458-0B15A0D9DA9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cs typeface="Arial" charset="0"/>
              </a:rPr>
              <a:t>6 </a:t>
            </a:r>
            <a:r>
              <a:rPr lang="en-US" dirty="0" err="1">
                <a:cs typeface="Arial" charset="0"/>
              </a:rPr>
              <a:t>hukum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silogisme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kategoris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untuk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penyimpulan</a:t>
            </a:r>
            <a:r>
              <a:rPr lang="en-US" dirty="0">
                <a:cs typeface="Arial" charset="0"/>
              </a:rPr>
              <a:t> yang </a:t>
            </a:r>
            <a:r>
              <a:rPr lang="en-US" dirty="0" err="1">
                <a:cs typeface="Arial" charset="0"/>
              </a:rPr>
              <a:t>korek</a:t>
            </a:r>
            <a:r>
              <a:rPr lang="en-US" dirty="0">
                <a:cs typeface="Arial" charset="0"/>
              </a:rPr>
              <a:t>/valid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there must be exactly three unambiguous categorical terms 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the middle term must be distributed in at least one premise 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any term distributed in the conclusion must also be distributed in its premise 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at least one premise must be affirmative 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if either premise is negative, the conclusion must also be negative </a:t>
            </a:r>
          </a:p>
          <a:p>
            <a:pPr lvl="1">
              <a:lnSpc>
                <a:spcPct val="80000"/>
              </a:lnSpc>
              <a:defRPr/>
            </a:pPr>
            <a:r>
              <a:rPr lang="en-US" dirty="0"/>
              <a:t>if both premises are universal, then the conclusion must also be universal </a:t>
            </a:r>
          </a:p>
          <a:p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200B1A-66C8-7855-645B-D70BC2312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Corak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Bentuk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342E1-362F-CC1D-B950-2987699CC49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cs typeface="Arial" charset="0"/>
              </a:rPr>
              <a:t>Corak</a:t>
            </a:r>
            <a:r>
              <a:rPr lang="en-US" dirty="0">
                <a:cs typeface="Arial" charset="0"/>
              </a:rPr>
              <a:t> dan </a:t>
            </a:r>
            <a:r>
              <a:rPr lang="en-US" dirty="0" err="1">
                <a:cs typeface="Arial" charset="0"/>
              </a:rPr>
              <a:t>Bentuk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silogisme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disusun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dari</a:t>
            </a:r>
            <a:r>
              <a:rPr lang="en-US" dirty="0">
                <a:cs typeface="Arial" charset="0"/>
              </a:rPr>
              <a:t>:</a:t>
            </a:r>
          </a:p>
          <a:p>
            <a:pPr lvl="1">
              <a:defRPr/>
            </a:pPr>
            <a:r>
              <a:rPr lang="en-US" dirty="0" err="1">
                <a:cs typeface="Arial" charset="0"/>
              </a:rPr>
              <a:t>Corak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proposisi-proposisi</a:t>
            </a:r>
            <a:r>
              <a:rPr lang="en-US" dirty="0">
                <a:cs typeface="Arial" charset="0"/>
              </a:rPr>
              <a:t> yang </a:t>
            </a:r>
            <a:r>
              <a:rPr lang="en-US" dirty="0" err="1">
                <a:cs typeface="Arial" charset="0"/>
              </a:rPr>
              <a:t>menyusun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silogisme</a:t>
            </a:r>
            <a:r>
              <a:rPr lang="en-US" dirty="0">
                <a:cs typeface="Arial" charset="0"/>
              </a:rPr>
              <a:t> [A,E,I,O]</a:t>
            </a:r>
          </a:p>
          <a:p>
            <a:pPr lvl="1">
              <a:defRPr/>
            </a:pPr>
            <a:r>
              <a:rPr lang="en-US" dirty="0" err="1">
                <a:cs typeface="Arial" charset="0"/>
              </a:rPr>
              <a:t>Bentuk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hubungan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antara</a:t>
            </a:r>
            <a:r>
              <a:rPr lang="en-US" dirty="0">
                <a:cs typeface="Arial" charset="0"/>
              </a:rPr>
              <a:t> term-term di </a:t>
            </a:r>
            <a:r>
              <a:rPr lang="en-US" dirty="0" err="1">
                <a:cs typeface="Arial" charset="0"/>
              </a:rPr>
              <a:t>dalam</a:t>
            </a:r>
            <a:r>
              <a:rPr lang="en-US" dirty="0">
                <a:cs typeface="Arial" charset="0"/>
              </a:rPr>
              <a:t> </a:t>
            </a:r>
            <a:r>
              <a:rPr lang="en-US" dirty="0" err="1">
                <a:cs typeface="Arial" charset="0"/>
              </a:rPr>
              <a:t>silogisme</a:t>
            </a:r>
            <a:endParaRPr lang="en-US" dirty="0">
              <a:cs typeface="Arial" charset="0"/>
            </a:endParaRPr>
          </a:p>
          <a:p>
            <a:pPr marL="457200" lvl="1" indent="0">
              <a:buNone/>
              <a:defRPr/>
            </a:pPr>
            <a:endParaRPr lang="en-US" dirty="0">
              <a:cs typeface="Arial" charset="0"/>
            </a:endParaRPr>
          </a:p>
          <a:p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AF58527-E0E0-1E87-8316-D50A039CD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033111"/>
              </p:ext>
            </p:extLst>
          </p:nvPr>
        </p:nvGraphicFramePr>
        <p:xfrm>
          <a:off x="7023947" y="4512732"/>
          <a:ext cx="4064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0761299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9610191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43640112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4966284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Bentuk</a:t>
                      </a:r>
                      <a:r>
                        <a:rPr lang="en-US" sz="140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Bentuk</a:t>
                      </a:r>
                      <a:r>
                        <a:rPr lang="en-US" sz="1400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Bentuk</a:t>
                      </a:r>
                      <a:r>
                        <a:rPr lang="en-US" sz="1400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Bentuk</a:t>
                      </a:r>
                      <a:r>
                        <a:rPr lang="en-US" sz="1400" dirty="0"/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324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          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          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          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          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143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81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          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          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          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          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961592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582A0EB-7A76-3E78-5F9F-C8BFEB45AF1B}"/>
              </a:ext>
            </a:extLst>
          </p:cNvPr>
          <p:cNvCxnSpPr/>
          <p:nvPr/>
        </p:nvCxnSpPr>
        <p:spPr>
          <a:xfrm>
            <a:off x="7186507" y="5249333"/>
            <a:ext cx="684106" cy="372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FB9474-A5C3-0715-6AC8-4D61B3E11685}"/>
              </a:ext>
            </a:extLst>
          </p:cNvPr>
          <p:cNvCxnSpPr/>
          <p:nvPr/>
        </p:nvCxnSpPr>
        <p:spPr>
          <a:xfrm flipV="1">
            <a:off x="10187093" y="5254412"/>
            <a:ext cx="731520" cy="367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E05300-3BD9-0735-005C-B139AEE1B0EE}"/>
              </a:ext>
            </a:extLst>
          </p:cNvPr>
          <p:cNvCxnSpPr/>
          <p:nvPr/>
        </p:nvCxnSpPr>
        <p:spPr>
          <a:xfrm>
            <a:off x="8887884" y="5249333"/>
            <a:ext cx="0" cy="372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9F2C687-8656-BECB-82D2-F65D02BCF99A}"/>
              </a:ext>
            </a:extLst>
          </p:cNvPr>
          <p:cNvCxnSpPr/>
          <p:nvPr/>
        </p:nvCxnSpPr>
        <p:spPr>
          <a:xfrm>
            <a:off x="9229938" y="5249333"/>
            <a:ext cx="0" cy="372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940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07ED0-9B58-7527-24A7-7A748DCE1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Corak</a:t>
            </a:r>
            <a:r>
              <a:rPr lang="en-US" altLang="en-US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</a:t>
            </a:r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Bentuk</a:t>
            </a:r>
            <a:r>
              <a:rPr lang="en-US" altLang="en-US" sz="4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4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1BABB8-EE47-B708-E345-F4332B3553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>
                <a:cs typeface="+mn-cs"/>
                <a:sym typeface="Wingdings" charset="0"/>
              </a:rPr>
              <a:t>Contoh</a:t>
            </a:r>
            <a:endParaRPr lang="en-US" sz="2400" dirty="0">
              <a:cs typeface="+mn-cs"/>
              <a:sym typeface="Wingdings" charset="0"/>
            </a:endParaRP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Semua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manusia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pasti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akan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mati</a:t>
            </a:r>
            <a:r>
              <a:rPr lang="en-US" sz="2000" dirty="0">
                <a:sym typeface="Wingdings" charset="0"/>
              </a:rPr>
              <a:t> [A]</a:t>
            </a: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Semua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mahasiswa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Fikom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adalah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manusia</a:t>
            </a:r>
            <a:r>
              <a:rPr lang="en-US" sz="2000" dirty="0">
                <a:sym typeface="Wingdings" charset="0"/>
              </a:rPr>
              <a:t> [A]</a:t>
            </a: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Semua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mahasiswa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Fikom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pasti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akan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mati</a:t>
            </a:r>
            <a:r>
              <a:rPr lang="en-US" sz="2000" dirty="0">
                <a:sym typeface="Wingdings" charset="0"/>
              </a:rPr>
              <a:t> [A]</a:t>
            </a: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Bentuk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silogisme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ini</a:t>
            </a:r>
            <a:r>
              <a:rPr lang="en-US" sz="2000" dirty="0">
                <a:sym typeface="Wingdings" charset="0"/>
              </a:rPr>
              <a:t> :</a:t>
            </a: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                          </a:t>
            </a:r>
            <a:r>
              <a:rPr lang="en-US" sz="1800" b="1" i="0" u="none" strike="noStrike" kern="1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Bentuk</a:t>
            </a:r>
            <a:r>
              <a:rPr lang="en-US" sz="1800" b="1" i="0" u="none" strike="noStrike" kern="1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1</a:t>
            </a:r>
            <a:endParaRPr lang="en-US" sz="1800" b="0" i="0" u="none" strike="noStrike" dirty="0"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         M           P</a:t>
            </a: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         S           M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Jadi </a:t>
            </a:r>
            <a:r>
              <a:rPr lang="en-US" sz="2000" dirty="0" err="1">
                <a:sym typeface="Wingdings" charset="0"/>
              </a:rPr>
              <a:t>silogisme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ini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adalah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silogisme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b="1" dirty="0">
                <a:sym typeface="Wingdings" charset="0"/>
              </a:rPr>
              <a:t>AAA-1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atau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b="1" dirty="0" err="1">
                <a:sym typeface="Wingdings" charset="0"/>
              </a:rPr>
              <a:t>bArbArA</a:t>
            </a:r>
            <a:endParaRPr lang="en-US" sz="2000" b="1" dirty="0">
              <a:sym typeface="Wingdings" charset="0"/>
            </a:endParaRPr>
          </a:p>
          <a:p>
            <a:endParaRPr lang="en-US" sz="24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5026033-D02C-4E80-7994-93A9241992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>
                <a:cs typeface="+mn-cs"/>
                <a:sym typeface="Wingdings" charset="0"/>
              </a:rPr>
              <a:t>Aturan</a:t>
            </a:r>
            <a:r>
              <a:rPr lang="en-US" sz="2400" dirty="0">
                <a:cs typeface="+mn-cs"/>
                <a:sym typeface="Wingdings" charset="0"/>
              </a:rPr>
              <a:t> </a:t>
            </a:r>
            <a:r>
              <a:rPr lang="en-US" sz="2400" dirty="0" err="1">
                <a:cs typeface="+mn-cs"/>
                <a:sym typeface="Wingdings" charset="0"/>
              </a:rPr>
              <a:t>dalam</a:t>
            </a:r>
            <a:r>
              <a:rPr lang="en-US" sz="2400" dirty="0">
                <a:cs typeface="+mn-cs"/>
                <a:sym typeface="Wingdings" charset="0"/>
              </a:rPr>
              <a:t> </a:t>
            </a:r>
            <a:r>
              <a:rPr lang="en-US" sz="2400" dirty="0" err="1">
                <a:cs typeface="+mn-cs"/>
                <a:sym typeface="Wingdings" charset="0"/>
              </a:rPr>
              <a:t>bentuk</a:t>
            </a:r>
            <a:r>
              <a:rPr lang="en-US" sz="2400" dirty="0">
                <a:cs typeface="+mn-cs"/>
                <a:sym typeface="Wingdings" charset="0"/>
              </a:rPr>
              <a:t> 1</a:t>
            </a: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Premis</a:t>
            </a:r>
            <a:r>
              <a:rPr lang="en-US" sz="2000" dirty="0">
                <a:sym typeface="Wingdings" charset="0"/>
              </a:rPr>
              <a:t> minor </a:t>
            </a:r>
            <a:r>
              <a:rPr lang="en-US" sz="2000" dirty="0" err="1">
                <a:sym typeface="Wingdings" charset="0"/>
              </a:rPr>
              <a:t>harus</a:t>
            </a:r>
            <a:r>
              <a:rPr lang="en-US" sz="2000" dirty="0">
                <a:sym typeface="Wingdings" charset="0"/>
              </a:rPr>
              <a:t> </a:t>
            </a:r>
            <a:r>
              <a:rPr lang="en-US" sz="2000" dirty="0" err="1">
                <a:sym typeface="Wingdings" charset="0"/>
              </a:rPr>
              <a:t>afirmatif</a:t>
            </a:r>
            <a:endParaRPr lang="en-US" sz="2000" dirty="0">
              <a:sym typeface="Wingdings" charset="0"/>
            </a:endParaRPr>
          </a:p>
          <a:p>
            <a:pPr lvl="1">
              <a:defRPr/>
            </a:pPr>
            <a:r>
              <a:rPr lang="en-US" sz="2000" dirty="0" err="1">
                <a:sym typeface="Wingdings" charset="0"/>
              </a:rPr>
              <a:t>Premis</a:t>
            </a:r>
            <a:r>
              <a:rPr lang="en-US" sz="2000" dirty="0">
                <a:sym typeface="Wingdings" charset="0"/>
              </a:rPr>
              <a:t> mayor universal</a:t>
            </a:r>
          </a:p>
          <a:p>
            <a:pPr>
              <a:defRPr/>
            </a:pPr>
            <a:endParaRPr lang="en-US" sz="2400" dirty="0">
              <a:cs typeface="+mn-cs"/>
              <a:sym typeface="Wingdings" charset="0"/>
            </a:endParaRPr>
          </a:p>
          <a:p>
            <a:pPr>
              <a:defRPr/>
            </a:pPr>
            <a:r>
              <a:rPr lang="en-US" sz="2400" dirty="0" err="1">
                <a:cs typeface="+mn-cs"/>
                <a:sym typeface="Wingdings" charset="0"/>
              </a:rPr>
              <a:t>Corak</a:t>
            </a:r>
            <a:r>
              <a:rPr lang="en-US" sz="2400" dirty="0">
                <a:cs typeface="+mn-cs"/>
                <a:sym typeface="Wingdings" charset="0"/>
              </a:rPr>
              <a:t> </a:t>
            </a:r>
            <a:r>
              <a:rPr lang="en-US" sz="2400" dirty="0" err="1">
                <a:cs typeface="+mn-cs"/>
                <a:sym typeface="Wingdings" charset="0"/>
              </a:rPr>
              <a:t>dalam</a:t>
            </a:r>
            <a:r>
              <a:rPr lang="en-US" sz="2400" dirty="0">
                <a:cs typeface="+mn-cs"/>
                <a:sym typeface="Wingdings" charset="0"/>
              </a:rPr>
              <a:t> </a:t>
            </a:r>
            <a:r>
              <a:rPr lang="en-US" sz="2400" dirty="0" err="1">
                <a:cs typeface="+mn-cs"/>
                <a:sym typeface="Wingdings" charset="0"/>
              </a:rPr>
              <a:t>bentuk</a:t>
            </a:r>
            <a:r>
              <a:rPr lang="en-US" sz="2400" dirty="0">
                <a:cs typeface="+mn-cs"/>
                <a:sym typeface="Wingdings" charset="0"/>
              </a:rPr>
              <a:t> 1 yang valid: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AAA-1 [</a:t>
            </a:r>
            <a:r>
              <a:rPr lang="en-US" sz="2000" dirty="0" err="1">
                <a:sym typeface="Wingdings" charset="0"/>
              </a:rPr>
              <a:t>bArbArA</a:t>
            </a:r>
            <a:r>
              <a:rPr lang="en-US" sz="20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AAI-1 [</a:t>
            </a:r>
            <a:r>
              <a:rPr lang="en-US" sz="2000" dirty="0" err="1">
                <a:sym typeface="Wingdings" charset="0"/>
              </a:rPr>
              <a:t>bArbArI</a:t>
            </a:r>
            <a:r>
              <a:rPr lang="en-US" sz="20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EAE-1 [</a:t>
            </a:r>
            <a:r>
              <a:rPr lang="en-US" sz="2000" dirty="0" err="1">
                <a:sym typeface="Wingdings" charset="0"/>
              </a:rPr>
              <a:t>cElArEnt</a:t>
            </a:r>
            <a:r>
              <a:rPr lang="en-US" sz="20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EAO-1 [</a:t>
            </a:r>
            <a:r>
              <a:rPr lang="en-US" sz="2000" dirty="0" err="1">
                <a:sym typeface="Wingdings" charset="0"/>
              </a:rPr>
              <a:t>cElArOnt</a:t>
            </a:r>
            <a:r>
              <a:rPr lang="en-US" sz="20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AII-1 [</a:t>
            </a:r>
            <a:r>
              <a:rPr lang="en-US" sz="2000" dirty="0" err="1">
                <a:sym typeface="Wingdings" charset="0"/>
              </a:rPr>
              <a:t>dArII</a:t>
            </a:r>
            <a:r>
              <a:rPr lang="en-US" sz="20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2000" dirty="0">
                <a:sym typeface="Wingdings" charset="0"/>
              </a:rPr>
              <a:t>EIO-1 [</a:t>
            </a:r>
            <a:r>
              <a:rPr lang="en-US" sz="2000" dirty="0" err="1">
                <a:sym typeface="Wingdings" charset="0"/>
              </a:rPr>
              <a:t>fErIO</a:t>
            </a:r>
            <a:r>
              <a:rPr lang="en-US" sz="2000" dirty="0">
                <a:sym typeface="Wingdings" charset="0"/>
              </a:rPr>
              <a:t>]</a:t>
            </a:r>
          </a:p>
          <a:p>
            <a:endParaRPr lang="en-US" sz="24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89D9A-6D74-1D67-0DE6-ABBE9FA32BA7}"/>
              </a:ext>
            </a:extLst>
          </p:cNvPr>
          <p:cNvCxnSpPr>
            <a:cxnSpLocks/>
          </p:cNvCxnSpPr>
          <p:nvPr/>
        </p:nvCxnSpPr>
        <p:spPr>
          <a:xfrm>
            <a:off x="2526453" y="4653280"/>
            <a:ext cx="812800" cy="2641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A59BDD51-706A-EE84-DA90-2DAE79AE5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440235"/>
              </p:ext>
            </p:extLst>
          </p:nvPr>
        </p:nvGraphicFramePr>
        <p:xfrm>
          <a:off x="10762826" y="1600201"/>
          <a:ext cx="1307253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253">
                  <a:extLst>
                    <a:ext uri="{9D8B030D-6E8A-4147-A177-3AD203B41FA5}">
                      <a16:colId xmlns:a16="http://schemas.microsoft.com/office/drawing/2014/main" val="11946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Bentuk</a:t>
                      </a:r>
                      <a:r>
                        <a:rPr lang="en-US" dirty="0"/>
                        <a:t>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203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          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48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057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          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405618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F23841-CB03-3F2B-DB57-1E0D8B79A7DC}"/>
              </a:ext>
            </a:extLst>
          </p:cNvPr>
          <p:cNvCxnSpPr>
            <a:cxnSpLocks/>
          </p:cNvCxnSpPr>
          <p:nvPr/>
        </p:nvCxnSpPr>
        <p:spPr>
          <a:xfrm>
            <a:off x="11010052" y="2393474"/>
            <a:ext cx="812800" cy="2641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42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52BFA-D768-B2DE-28C1-A6CFF74D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Corak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Bentuk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Silogisme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8023D-30C9-E3FB-D0EE-10EA2D2F9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848" y="3037840"/>
            <a:ext cx="3665220" cy="3613257"/>
          </a:xfrm>
        </p:spPr>
        <p:txBody>
          <a:bodyPr/>
          <a:lstStyle/>
          <a:p>
            <a:pPr>
              <a:defRPr/>
            </a:pPr>
            <a:r>
              <a:rPr lang="en-US" sz="1600" dirty="0" err="1">
                <a:cs typeface="+mn-cs"/>
                <a:sym typeface="Wingdings" charset="0"/>
              </a:rPr>
              <a:t>Aturan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2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Salah </a:t>
            </a:r>
            <a:r>
              <a:rPr lang="en-US" sz="1400" dirty="0" err="1">
                <a:sym typeface="Wingdings" charset="0"/>
              </a:rPr>
              <a:t>satu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harus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negatif</a:t>
            </a:r>
            <a:endParaRPr lang="en-US" sz="1400" dirty="0">
              <a:sym typeface="Wingdings" charset="0"/>
            </a:endParaRPr>
          </a:p>
          <a:p>
            <a:pPr lvl="1">
              <a:defRPr/>
            </a:pP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mayor universal</a:t>
            </a:r>
          </a:p>
          <a:p>
            <a:pPr lvl="1">
              <a:defRPr/>
            </a:pPr>
            <a:endParaRPr lang="en-US" sz="1400" dirty="0">
              <a:sym typeface="Wingdings" charset="0"/>
            </a:endParaRPr>
          </a:p>
          <a:p>
            <a:pPr>
              <a:defRPr/>
            </a:pPr>
            <a:r>
              <a:rPr lang="en-US" sz="1600" dirty="0" err="1">
                <a:cs typeface="+mn-cs"/>
                <a:sym typeface="Wingdings" charset="0"/>
              </a:rPr>
              <a:t>Corak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2 yang valid: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EAE-2 [</a:t>
            </a:r>
            <a:r>
              <a:rPr lang="en-US" sz="1400" dirty="0" err="1">
                <a:sym typeface="Wingdings" charset="0"/>
              </a:rPr>
              <a:t>cEcArE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EAO-2 [</a:t>
            </a:r>
            <a:r>
              <a:rPr lang="en-US" sz="1400" dirty="0" err="1">
                <a:sym typeface="Wingdings" charset="0"/>
              </a:rPr>
              <a:t>cEsArO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AEE-2 [</a:t>
            </a:r>
            <a:r>
              <a:rPr lang="en-US" sz="1400" dirty="0" err="1">
                <a:sym typeface="Wingdings" charset="0"/>
              </a:rPr>
              <a:t>cAmEstrEs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AEO-2 [</a:t>
            </a:r>
            <a:r>
              <a:rPr lang="en-US" sz="1400" dirty="0" err="1">
                <a:sym typeface="Wingdings" charset="0"/>
              </a:rPr>
              <a:t>cAmEstrOp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EIO-2 [</a:t>
            </a:r>
            <a:r>
              <a:rPr lang="en-US" sz="1400" dirty="0" err="1">
                <a:sym typeface="Wingdings" charset="0"/>
              </a:rPr>
              <a:t>fEstInO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AOO-2 [</a:t>
            </a:r>
            <a:r>
              <a:rPr lang="en-US" sz="1400" dirty="0" err="1">
                <a:sym typeface="Wingdings" charset="0"/>
              </a:rPr>
              <a:t>bArOcO</a:t>
            </a:r>
            <a:r>
              <a:rPr lang="en-US" sz="1400" dirty="0">
                <a:sym typeface="Wingdings" charset="0"/>
              </a:rPr>
              <a:t>]</a:t>
            </a:r>
          </a:p>
          <a:p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E1ED5-BC31-247F-461D-E26BC23DE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93068" y="3041226"/>
            <a:ext cx="4138505" cy="3267817"/>
          </a:xfrm>
        </p:spPr>
        <p:txBody>
          <a:bodyPr/>
          <a:lstStyle/>
          <a:p>
            <a:pPr>
              <a:defRPr/>
            </a:pPr>
            <a:r>
              <a:rPr lang="en-US" sz="1600" dirty="0" err="1">
                <a:cs typeface="+mn-cs"/>
                <a:sym typeface="Wingdings" charset="0"/>
              </a:rPr>
              <a:t>Aturan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3</a:t>
            </a:r>
          </a:p>
          <a:p>
            <a:pPr lvl="1">
              <a:defRPr/>
            </a:pP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minor </a:t>
            </a:r>
            <a:r>
              <a:rPr lang="en-US" sz="1400" dirty="0" err="1">
                <a:sym typeface="Wingdings" charset="0"/>
              </a:rPr>
              <a:t>afirmatif</a:t>
            </a:r>
            <a:endParaRPr lang="en-US" sz="1400" dirty="0">
              <a:sym typeface="Wingdings" charset="0"/>
            </a:endParaRP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Kesimpulan </a:t>
            </a:r>
            <a:r>
              <a:rPr lang="en-US" sz="1400" dirty="0" err="1">
                <a:sym typeface="Wingdings" charset="0"/>
              </a:rPr>
              <a:t>partikular</a:t>
            </a:r>
            <a:endParaRPr lang="en-US" sz="1400" dirty="0">
              <a:sym typeface="Wingdings" charset="0"/>
            </a:endParaRPr>
          </a:p>
          <a:p>
            <a:pPr lvl="1">
              <a:defRPr/>
            </a:pPr>
            <a:endParaRPr lang="en-US" sz="1400" dirty="0">
              <a:sym typeface="Wingdings" charset="0"/>
            </a:endParaRPr>
          </a:p>
          <a:p>
            <a:pPr>
              <a:defRPr/>
            </a:pPr>
            <a:r>
              <a:rPr lang="en-US" sz="1600" dirty="0" err="1">
                <a:cs typeface="+mn-cs"/>
                <a:sym typeface="Wingdings" charset="0"/>
              </a:rPr>
              <a:t>Corak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3 yang valid: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AAI-3 [</a:t>
            </a:r>
            <a:r>
              <a:rPr lang="en-US" sz="1400" dirty="0" err="1">
                <a:sym typeface="Wingdings" charset="0"/>
              </a:rPr>
              <a:t>dArAptI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AII-3 [</a:t>
            </a:r>
            <a:r>
              <a:rPr lang="en-US" sz="1400" dirty="0" err="1">
                <a:sym typeface="Wingdings" charset="0"/>
              </a:rPr>
              <a:t>dAtIsI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IAI-3 [</a:t>
            </a:r>
            <a:r>
              <a:rPr lang="en-US" sz="1400" dirty="0" err="1">
                <a:sym typeface="Wingdings" charset="0"/>
              </a:rPr>
              <a:t>dIsAmIs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EAO-3 [</a:t>
            </a:r>
            <a:r>
              <a:rPr lang="en-US" sz="1400" dirty="0" err="1">
                <a:sym typeface="Wingdings" charset="0"/>
              </a:rPr>
              <a:t>fElAptOn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EIO-3 [</a:t>
            </a:r>
            <a:r>
              <a:rPr lang="en-US" sz="1400" dirty="0" err="1">
                <a:sym typeface="Wingdings" charset="0"/>
              </a:rPr>
              <a:t>fErIsOn</a:t>
            </a:r>
            <a:r>
              <a:rPr lang="en-US" sz="1400" dirty="0">
                <a:sym typeface="Wingdings" charset="0"/>
              </a:rPr>
              <a:t>]</a:t>
            </a:r>
          </a:p>
          <a:p>
            <a:pPr lvl="1">
              <a:defRPr/>
            </a:pPr>
            <a:r>
              <a:rPr lang="en-US" sz="1400" dirty="0">
                <a:sym typeface="Wingdings" charset="0"/>
              </a:rPr>
              <a:t>OAO-3 [</a:t>
            </a:r>
            <a:r>
              <a:rPr lang="en-US" sz="1400" dirty="0" err="1">
                <a:sym typeface="Wingdings" charset="0"/>
              </a:rPr>
              <a:t>bOcArdO</a:t>
            </a:r>
            <a:r>
              <a:rPr lang="en-US" sz="1400" dirty="0">
                <a:sym typeface="Wingdings" charset="0"/>
              </a:rPr>
              <a:t>]</a:t>
            </a:r>
          </a:p>
          <a:p>
            <a:endParaRPr lang="en-US" sz="16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658248A-DD14-D217-E0D9-1A6560400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65828"/>
              </p:ext>
            </p:extLst>
          </p:nvPr>
        </p:nvGraphicFramePr>
        <p:xfrm>
          <a:off x="1286934" y="1554480"/>
          <a:ext cx="115993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934">
                  <a:extLst>
                    <a:ext uri="{9D8B030D-6E8A-4147-A177-3AD203B41FA5}">
                      <a16:colId xmlns:a16="http://schemas.microsoft.com/office/drawing/2014/main" val="22365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Bentuk</a:t>
                      </a:r>
                      <a:r>
                        <a:rPr lang="en-US" sz="1600" dirty="0"/>
                        <a:t>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9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          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29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9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          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32049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40E081-2526-6CBE-866E-271289165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02648"/>
              </p:ext>
            </p:extLst>
          </p:nvPr>
        </p:nvGraphicFramePr>
        <p:xfrm>
          <a:off x="5113019" y="1554480"/>
          <a:ext cx="115993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934">
                  <a:extLst>
                    <a:ext uri="{9D8B030D-6E8A-4147-A177-3AD203B41FA5}">
                      <a16:colId xmlns:a16="http://schemas.microsoft.com/office/drawing/2014/main" val="22365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Bentuk</a:t>
                      </a:r>
                      <a:r>
                        <a:rPr lang="en-US" sz="1600" dirty="0"/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9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          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29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9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          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32049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1910E5-1604-53F5-A292-7E375AC3F557}"/>
              </a:ext>
            </a:extLst>
          </p:cNvPr>
          <p:cNvCxnSpPr/>
          <p:nvPr/>
        </p:nvCxnSpPr>
        <p:spPr>
          <a:xfrm>
            <a:off x="2228426" y="2248747"/>
            <a:ext cx="0" cy="4402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DD0C625-E925-4A13-2057-BAD89BF30BF0}"/>
              </a:ext>
            </a:extLst>
          </p:cNvPr>
          <p:cNvCxnSpPr/>
          <p:nvPr/>
        </p:nvCxnSpPr>
        <p:spPr>
          <a:xfrm>
            <a:off x="5279812" y="2248746"/>
            <a:ext cx="0" cy="4402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B9179E-868A-5607-D878-866CB320B3F9}"/>
              </a:ext>
            </a:extLst>
          </p:cNvPr>
          <p:cNvSpPr txBox="1"/>
          <p:nvPr/>
        </p:nvSpPr>
        <p:spPr>
          <a:xfrm>
            <a:off x="7661485" y="3037840"/>
            <a:ext cx="4402667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 err="1">
                <a:cs typeface="+mn-cs"/>
                <a:sym typeface="Wingdings" charset="0"/>
              </a:rPr>
              <a:t>Aturan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4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Jika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mayor </a:t>
            </a:r>
            <a:r>
              <a:rPr lang="en-US" sz="1400" dirty="0" err="1">
                <a:sym typeface="Wingdings" charset="0"/>
              </a:rPr>
              <a:t>afirmatif</a:t>
            </a:r>
            <a:r>
              <a:rPr lang="en-US" sz="1400" dirty="0">
                <a:sym typeface="Wingdings" charset="0"/>
              </a:rPr>
              <a:t>,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minor universal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Jika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minor </a:t>
            </a:r>
            <a:r>
              <a:rPr lang="en-US" sz="1400" dirty="0" err="1">
                <a:sym typeface="Wingdings" charset="0"/>
              </a:rPr>
              <a:t>afirmatif</a:t>
            </a:r>
            <a:r>
              <a:rPr lang="en-US" sz="1400" dirty="0">
                <a:sym typeface="Wingdings" charset="0"/>
              </a:rPr>
              <a:t>, </a:t>
            </a:r>
            <a:r>
              <a:rPr lang="en-US" sz="1400" dirty="0" err="1">
                <a:sym typeface="Wingdings" charset="0"/>
              </a:rPr>
              <a:t>kesimpulan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partikular</a:t>
            </a:r>
            <a:endParaRPr lang="en-US" sz="1400" dirty="0">
              <a:sym typeface="Wingdings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Jika salah </a:t>
            </a:r>
            <a:r>
              <a:rPr lang="en-US" sz="1400" dirty="0" err="1">
                <a:sym typeface="Wingdings" charset="0"/>
              </a:rPr>
              <a:t>satu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</a:t>
            </a:r>
            <a:r>
              <a:rPr lang="en-US" sz="1400" dirty="0" err="1">
                <a:sym typeface="Wingdings" charset="0"/>
              </a:rPr>
              <a:t>negatif</a:t>
            </a:r>
            <a:r>
              <a:rPr lang="en-US" sz="1400" dirty="0">
                <a:sym typeface="Wingdings" charset="0"/>
              </a:rPr>
              <a:t>, </a:t>
            </a:r>
            <a:r>
              <a:rPr lang="en-US" sz="1400" dirty="0" err="1">
                <a:sym typeface="Wingdings" charset="0"/>
              </a:rPr>
              <a:t>premis</a:t>
            </a:r>
            <a:r>
              <a:rPr lang="en-US" sz="1400" dirty="0">
                <a:sym typeface="Wingdings" charset="0"/>
              </a:rPr>
              <a:t> mayor universal 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sz="1400" dirty="0">
              <a:sym typeface="Wingdings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sz="1600" dirty="0" err="1">
                <a:cs typeface="+mn-cs"/>
                <a:sym typeface="Wingdings" charset="0"/>
              </a:rPr>
              <a:t>Corak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dalam</a:t>
            </a:r>
            <a:r>
              <a:rPr lang="en-US" sz="1600" dirty="0">
                <a:cs typeface="+mn-cs"/>
                <a:sym typeface="Wingdings" charset="0"/>
              </a:rPr>
              <a:t> </a:t>
            </a:r>
            <a:r>
              <a:rPr lang="en-US" sz="1600" dirty="0" err="1">
                <a:cs typeface="+mn-cs"/>
                <a:sym typeface="Wingdings" charset="0"/>
              </a:rPr>
              <a:t>bentuk</a:t>
            </a:r>
            <a:r>
              <a:rPr lang="en-US" sz="1600" dirty="0">
                <a:cs typeface="+mn-cs"/>
                <a:sym typeface="Wingdings" charset="0"/>
              </a:rPr>
              <a:t> 4 yang valid: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AAI-4 [</a:t>
            </a:r>
            <a:r>
              <a:rPr lang="en-US" sz="1400" dirty="0" err="1">
                <a:sym typeface="Wingdings" charset="0"/>
              </a:rPr>
              <a:t>brAmAntIp</a:t>
            </a:r>
            <a:r>
              <a:rPr lang="en-US" sz="1400" dirty="0">
                <a:sym typeface="Wingdings" charset="0"/>
              </a:rPr>
              <a:t>]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AEE-4 [</a:t>
            </a:r>
            <a:r>
              <a:rPr lang="en-US" sz="1400" dirty="0" err="1">
                <a:sym typeface="Wingdings" charset="0"/>
              </a:rPr>
              <a:t>cAmEnEs</a:t>
            </a:r>
            <a:r>
              <a:rPr lang="en-US" sz="1400" dirty="0">
                <a:sym typeface="Wingdings" charset="0"/>
              </a:rPr>
              <a:t>]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IAI-4 [</a:t>
            </a:r>
            <a:r>
              <a:rPr lang="en-US" sz="1400" dirty="0" err="1">
                <a:sym typeface="Wingdings" charset="0"/>
              </a:rPr>
              <a:t>dImArIs</a:t>
            </a:r>
            <a:r>
              <a:rPr lang="en-US" sz="1400" dirty="0">
                <a:sym typeface="Wingdings" charset="0"/>
              </a:rPr>
              <a:t>]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EAO-4 [</a:t>
            </a:r>
            <a:r>
              <a:rPr lang="en-US" sz="1400" dirty="0" err="1">
                <a:sym typeface="Wingdings" charset="0"/>
              </a:rPr>
              <a:t>fEsApO</a:t>
            </a:r>
            <a:r>
              <a:rPr lang="en-US" sz="1400" dirty="0">
                <a:sym typeface="Wingdings" charset="0"/>
              </a:rPr>
              <a:t>]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EIO-4 [</a:t>
            </a:r>
            <a:r>
              <a:rPr lang="en-US" sz="1400" dirty="0" err="1">
                <a:sym typeface="Wingdings" charset="0"/>
              </a:rPr>
              <a:t>frEsIsOn</a:t>
            </a:r>
            <a:r>
              <a:rPr lang="en-US" sz="1400" dirty="0">
                <a:sym typeface="Wingdings" charset="0"/>
              </a:rPr>
              <a:t>]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ym typeface="Wingdings" charset="0"/>
              </a:rPr>
              <a:t>AE0-4 [</a:t>
            </a:r>
            <a:r>
              <a:rPr lang="en-US" sz="1400" dirty="0" err="1">
                <a:sym typeface="Wingdings" charset="0"/>
              </a:rPr>
              <a:t>cAmEnOp</a:t>
            </a:r>
            <a:r>
              <a:rPr lang="en-US" sz="1400" dirty="0">
                <a:sym typeface="Wingdings" charset="0"/>
              </a:rPr>
              <a:t>]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76D999A-5061-56FE-1410-9011FD685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026207"/>
              </p:ext>
            </p:extLst>
          </p:nvPr>
        </p:nvGraphicFramePr>
        <p:xfrm>
          <a:off x="8932331" y="1590040"/>
          <a:ext cx="1159934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934">
                  <a:extLst>
                    <a:ext uri="{9D8B030D-6E8A-4147-A177-3AD203B41FA5}">
                      <a16:colId xmlns:a16="http://schemas.microsoft.com/office/drawing/2014/main" val="2236515"/>
                    </a:ext>
                  </a:extLst>
                </a:gridCol>
              </a:tblGrid>
              <a:tr h="2015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Bentuk</a:t>
                      </a:r>
                      <a:r>
                        <a:rPr lang="en-US" sz="1600" dirty="0"/>
                        <a:t>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49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           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229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691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          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320496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3C2EC8-1ECE-503C-36F2-1FA019CFE834}"/>
              </a:ext>
            </a:extLst>
          </p:cNvPr>
          <p:cNvCxnSpPr/>
          <p:nvPr/>
        </p:nvCxnSpPr>
        <p:spPr>
          <a:xfrm flipV="1">
            <a:off x="9069493" y="2248746"/>
            <a:ext cx="812800" cy="4402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16542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5591</TotalTime>
  <Words>1811</Words>
  <Application>Microsoft Office PowerPoint</Application>
  <PresentationFormat>Widescreen</PresentationFormat>
  <Paragraphs>417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Webdings</vt:lpstr>
      <vt:lpstr>Wingdings</vt:lpstr>
      <vt:lpstr>Theme1</vt:lpstr>
      <vt:lpstr>Logika &amp; Bahasa Jurnalistik</vt:lpstr>
      <vt:lpstr>HEY! HO! LET’S GO!</vt:lpstr>
      <vt:lpstr>Penyimpulan/Pemikiran </vt:lpstr>
      <vt:lpstr>Penyimpulan Langsung</vt:lpstr>
      <vt:lpstr>Silogisme</vt:lpstr>
      <vt:lpstr>Silogisme</vt:lpstr>
      <vt:lpstr>Silogisme</vt:lpstr>
      <vt:lpstr>Corak &amp; Bentuk Silogisme</vt:lpstr>
      <vt:lpstr>Corak &amp; Bentuk Silogisme</vt:lpstr>
      <vt:lpstr>Silogisme</vt:lpstr>
      <vt:lpstr>Silogisme</vt:lpstr>
      <vt:lpstr>Silogisme</vt:lpstr>
      <vt:lpstr>Silogisme Kondisional</vt:lpstr>
      <vt:lpstr>Silogisme</vt:lpstr>
      <vt:lpstr>DINAMIKA KELOMPOK</vt:lpstr>
      <vt:lpstr>Mid Semester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&amp; Bahasa Jurnalistik</dc:title>
  <dc:creator>nunik maharani</dc:creator>
  <cp:lastModifiedBy>nunik maharani</cp:lastModifiedBy>
  <cp:revision>10</cp:revision>
  <dcterms:created xsi:type="dcterms:W3CDTF">2023-03-30T06:12:00Z</dcterms:created>
  <dcterms:modified xsi:type="dcterms:W3CDTF">2023-04-06T02:55:46Z</dcterms:modified>
</cp:coreProperties>
</file>