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45879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Cervical Cancer papillomavirus (HPV)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2" y="5503243"/>
            <a:ext cx="8915399" cy="492205"/>
          </a:xfrm>
        </p:spPr>
        <p:txBody>
          <a:bodyPr/>
          <a:lstStyle/>
          <a:p>
            <a:r>
              <a:rPr lang="en-US" dirty="0" err="1" smtClean="0"/>
              <a:t>Yanti</a:t>
            </a:r>
            <a:r>
              <a:rPr lang="en-US" dirty="0" smtClean="0"/>
              <a:t> </a:t>
            </a:r>
            <a:r>
              <a:rPr lang="en-US" dirty="0" err="1" smtClean="0"/>
              <a:t>Hermayanti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0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</a:t>
            </a:r>
            <a:r>
              <a:rPr lang="en-US" dirty="0"/>
              <a:t>appears calm </a:t>
            </a:r>
          </a:p>
          <a:p>
            <a:r>
              <a:rPr lang="en-US" dirty="0"/>
              <a:t>Verbalizes reduced anxiety </a:t>
            </a:r>
          </a:p>
          <a:p>
            <a:r>
              <a:rPr lang="en-US" dirty="0"/>
              <a:t>Uses coping strategies effectively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5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0484"/>
          </a:xfrm>
        </p:spPr>
        <p:txBody>
          <a:bodyPr/>
          <a:lstStyle/>
          <a:p>
            <a:r>
              <a:rPr lang="en-US" b="1" dirty="0"/>
              <a:t>Common Nursing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Acute Pain (00132)</a:t>
            </a:r>
          </a:p>
          <a:p>
            <a:pPr marL="0" indent="0">
              <a:buNone/>
            </a:pPr>
            <a:r>
              <a:rPr lang="en-US" b="1" dirty="0" smtClean="0"/>
              <a:t>         Related </a:t>
            </a:r>
            <a:r>
              <a:rPr lang="en-US" b="1" dirty="0"/>
              <a:t>to:</a:t>
            </a:r>
            <a:r>
              <a:rPr lang="en-US" dirty="0"/>
              <a:t> tumor, treatment (radiation, surgery)</a:t>
            </a:r>
          </a:p>
          <a:p>
            <a:pPr marL="0" indent="0">
              <a:buNone/>
            </a:pPr>
            <a:r>
              <a:rPr lang="en-US" b="1" dirty="0" smtClean="0"/>
              <a:t>         Goal</a:t>
            </a:r>
            <a:r>
              <a:rPr lang="en-US" b="1" dirty="0"/>
              <a:t>:</a:t>
            </a:r>
            <a:r>
              <a:rPr lang="en-US" dirty="0"/>
              <a:t> Pain reduced or controlled</a:t>
            </a:r>
          </a:p>
          <a:p>
            <a:pPr marL="0" indent="0">
              <a:buNone/>
            </a:pPr>
            <a:r>
              <a:rPr lang="en-US" b="1" dirty="0" smtClean="0"/>
              <a:t>         Key </a:t>
            </a:r>
            <a:r>
              <a:rPr lang="en-US" b="1" dirty="0"/>
              <a:t>Interventions: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Assess </a:t>
            </a:r>
            <a:r>
              <a:rPr lang="en-US" dirty="0"/>
              <a:t>pain level </a:t>
            </a:r>
          </a:p>
          <a:p>
            <a:pPr marL="0" indent="0">
              <a:buNone/>
            </a:pPr>
            <a:r>
              <a:rPr lang="en-US" dirty="0" smtClean="0"/>
              <a:t>                               Administer </a:t>
            </a:r>
            <a:r>
              <a:rPr lang="en-US" dirty="0"/>
              <a:t>analgesics </a:t>
            </a:r>
          </a:p>
          <a:p>
            <a:pPr marL="0" indent="0">
              <a:buNone/>
            </a:pPr>
            <a:r>
              <a:rPr lang="en-US" dirty="0" smtClean="0"/>
              <a:t>                               Provide </a:t>
            </a:r>
            <a:r>
              <a:rPr lang="en-US" dirty="0"/>
              <a:t>comfort </a:t>
            </a:r>
            <a:r>
              <a:rPr lang="en-US" dirty="0" smtClean="0"/>
              <a:t>measures</a:t>
            </a:r>
          </a:p>
          <a:p>
            <a:r>
              <a:rPr lang="en-US" b="1" dirty="0"/>
              <a:t>2. Impaired Tissue Integrity (00044)</a:t>
            </a:r>
          </a:p>
          <a:p>
            <a:pPr marL="0" indent="0">
              <a:buNone/>
            </a:pPr>
            <a:r>
              <a:rPr lang="en-US" b="1" dirty="0"/>
              <a:t>           Related to:</a:t>
            </a:r>
            <a:r>
              <a:rPr lang="en-US" dirty="0"/>
              <a:t> radiation therapy, tumor invasion</a:t>
            </a:r>
          </a:p>
          <a:p>
            <a:pPr marL="0" indent="0">
              <a:buNone/>
            </a:pPr>
            <a:r>
              <a:rPr lang="en-US" b="1" dirty="0"/>
              <a:t>           Goal:</a:t>
            </a:r>
            <a:r>
              <a:rPr lang="en-US" dirty="0"/>
              <a:t> Tissue healing without complications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Nursing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819373"/>
            <a:ext cx="7554029" cy="488308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/>
              <a:t>3. Disturbed Body Image (00118)</a:t>
            </a:r>
          </a:p>
          <a:p>
            <a:pPr marL="0" indent="0">
              <a:buNone/>
            </a:pPr>
            <a:r>
              <a:rPr lang="en-US" b="1" dirty="0" smtClean="0"/>
              <a:t>            Related </a:t>
            </a:r>
            <a:r>
              <a:rPr lang="en-US" b="1" dirty="0"/>
              <a:t>to:</a:t>
            </a:r>
            <a:r>
              <a:rPr lang="en-US" dirty="0"/>
              <a:t> hysterectomy, infertility</a:t>
            </a:r>
          </a:p>
          <a:p>
            <a:pPr marL="0" indent="0">
              <a:buNone/>
            </a:pPr>
            <a:r>
              <a:rPr lang="en-US" b="1" dirty="0" smtClean="0"/>
              <a:t>            Goal</a:t>
            </a:r>
            <a:r>
              <a:rPr lang="en-US" b="1" dirty="0"/>
              <a:t>:</a:t>
            </a:r>
            <a:r>
              <a:rPr lang="en-US" dirty="0"/>
              <a:t> Patient accepts body </a:t>
            </a:r>
            <a:r>
              <a:rPr lang="en-US" dirty="0" smtClean="0"/>
              <a:t>changes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4. Deficient Knowledge (00126)</a:t>
            </a:r>
          </a:p>
          <a:p>
            <a:pPr marL="0" indent="0">
              <a:buNone/>
            </a:pPr>
            <a:r>
              <a:rPr lang="en-US" b="1" dirty="0" smtClean="0"/>
              <a:t>             Related </a:t>
            </a:r>
            <a:r>
              <a:rPr lang="en-US" b="1" dirty="0"/>
              <a:t>to:</a:t>
            </a:r>
            <a:r>
              <a:rPr lang="en-US" dirty="0"/>
              <a:t> lack of information</a:t>
            </a:r>
          </a:p>
          <a:p>
            <a:pPr marL="0" indent="0">
              <a:buNone/>
            </a:pPr>
            <a:r>
              <a:rPr lang="en-US" b="1" dirty="0" smtClean="0"/>
              <a:t>             Goal</a:t>
            </a:r>
            <a:r>
              <a:rPr lang="en-US" b="1" dirty="0"/>
              <a:t>:</a:t>
            </a:r>
            <a:r>
              <a:rPr lang="en-US" dirty="0"/>
              <a:t> Patient understands disease and </a:t>
            </a:r>
            <a:r>
              <a:rPr lang="en-US" dirty="0" smtClean="0"/>
              <a:t>care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5. Risk for Infection (00004)</a:t>
            </a:r>
          </a:p>
          <a:p>
            <a:pPr marL="0" indent="0">
              <a:buNone/>
            </a:pPr>
            <a:r>
              <a:rPr lang="en-US" b="1" dirty="0" smtClean="0"/>
              <a:t>              Related </a:t>
            </a:r>
            <a:r>
              <a:rPr lang="en-US" b="1" dirty="0"/>
              <a:t>to:</a:t>
            </a:r>
            <a:r>
              <a:rPr lang="en-US" dirty="0"/>
              <a:t> immunosuppression, invasive </a:t>
            </a:r>
            <a:r>
              <a:rPr lang="en-US" dirty="0" smtClean="0"/>
              <a:t>procedures </a:t>
            </a:r>
          </a:p>
          <a:p>
            <a:pPr marL="0" indent="0">
              <a:buNone/>
            </a:pPr>
            <a:r>
              <a:rPr lang="en-US" b="1" dirty="0" smtClean="0"/>
              <a:t>              Goal: </a:t>
            </a:r>
            <a:r>
              <a:rPr lang="en-US" dirty="0" smtClean="0"/>
              <a:t>No infection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9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7618"/>
          </a:xfrm>
        </p:spPr>
        <p:txBody>
          <a:bodyPr>
            <a:noAutofit/>
          </a:bodyPr>
          <a:lstStyle/>
          <a:p>
            <a:r>
              <a:rPr lang="en-US" sz="4000" b="1" dirty="0"/>
              <a:t>Key Nursing Focus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Emotional </a:t>
            </a:r>
            <a:r>
              <a:rPr lang="en-US" sz="3200" dirty="0"/>
              <a:t>and psychological support </a:t>
            </a:r>
          </a:p>
          <a:p>
            <a:r>
              <a:rPr lang="en-US" sz="3200" dirty="0"/>
              <a:t>Pain management </a:t>
            </a:r>
          </a:p>
          <a:p>
            <a:r>
              <a:rPr lang="en-US" sz="3200" dirty="0"/>
              <a:t>Education about treatment and prevention </a:t>
            </a:r>
          </a:p>
          <a:p>
            <a:r>
              <a:rPr lang="en-US" sz="3200" dirty="0"/>
              <a:t>Encourage </a:t>
            </a:r>
            <a:r>
              <a:rPr lang="en-US" sz="3200" b="1" dirty="0"/>
              <a:t>screening (Pap smear &amp; HPV vaccine)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775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3730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b="1" dirty="0" err="1" smtClean="0"/>
              <a:t>Terimakasih</a:t>
            </a:r>
            <a:r>
              <a:rPr lang="en-US" sz="6000" b="1" dirty="0" smtClean="0"/>
              <a:t> </a:t>
            </a:r>
            <a:br>
              <a:rPr lang="en-US" sz="6000" b="1" dirty="0" smtClean="0"/>
            </a:br>
            <a:r>
              <a:rPr lang="en-US" sz="6000" b="1" dirty="0" smtClean="0"/>
              <a:t>Thank</a:t>
            </a:r>
            <a:r>
              <a:rPr lang="en-US" sz="6000" b="1" dirty="0"/>
              <a:t> </a:t>
            </a:r>
            <a:r>
              <a:rPr lang="en-US" sz="6000" b="1" dirty="0" smtClean="0"/>
              <a:t>you</a:t>
            </a:r>
            <a:br>
              <a:rPr lang="en-US" sz="6000" b="1" dirty="0" smtClean="0"/>
            </a:br>
            <a:r>
              <a:rPr lang="en-US" sz="6000" b="1" dirty="0" err="1" smtClean="0"/>
              <a:t>Shukran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3130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Cervical Cancer Overview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096" y="2064527"/>
            <a:ext cx="3321394" cy="377762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Cervical </a:t>
            </a:r>
            <a:r>
              <a:rPr lang="en-US" sz="2400" b="1" dirty="0"/>
              <a:t>cancer</a:t>
            </a:r>
            <a:r>
              <a:rPr lang="en-US" sz="2400" dirty="0"/>
              <a:t> is a malignant growth of cells in the cervix, most commonly caused by persistent infection with </a:t>
            </a:r>
            <a:r>
              <a:rPr lang="en-US" sz="2400" b="1" dirty="0"/>
              <a:t>human papillomavirus (HPV)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 descr="Cervix and squamous and glandular cel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20" y="1764176"/>
            <a:ext cx="6019800" cy="437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94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81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Risk Factors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494" y="2105320"/>
            <a:ext cx="5018219" cy="3777622"/>
          </a:xfrm>
        </p:spPr>
        <p:txBody>
          <a:bodyPr/>
          <a:lstStyle/>
          <a:p>
            <a:r>
              <a:rPr lang="en-US" b="1" dirty="0" smtClean="0"/>
              <a:t>HPV </a:t>
            </a:r>
            <a:r>
              <a:rPr lang="en-US" b="1" dirty="0"/>
              <a:t>infection (especially types 16 &amp; 18) </a:t>
            </a:r>
          </a:p>
          <a:p>
            <a:r>
              <a:rPr lang="en-US" b="1" dirty="0"/>
              <a:t>Early sexual activity </a:t>
            </a:r>
          </a:p>
          <a:p>
            <a:r>
              <a:rPr lang="en-US" b="1" dirty="0"/>
              <a:t>Multiple sexual partners </a:t>
            </a:r>
          </a:p>
          <a:p>
            <a:r>
              <a:rPr lang="en-US" b="1" dirty="0"/>
              <a:t>Smoking </a:t>
            </a:r>
          </a:p>
          <a:p>
            <a:r>
              <a:rPr lang="en-US" b="1" dirty="0"/>
              <a:t>Long-term oral contraceptive use </a:t>
            </a:r>
          </a:p>
          <a:p>
            <a:r>
              <a:rPr lang="en-US" b="1" dirty="0"/>
              <a:t>Weakened immune system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61" y="1687397"/>
            <a:ext cx="4157557" cy="39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9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Signs &amp; Symptoms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Abnormal </a:t>
            </a:r>
            <a:r>
              <a:rPr lang="en-US" dirty="0"/>
              <a:t>vaginal bleeding (between periods, after intercourse, postmenopausal) </a:t>
            </a:r>
          </a:p>
          <a:p>
            <a:r>
              <a:rPr lang="en-US" dirty="0"/>
              <a:t>Foul-smelling vaginal discharge </a:t>
            </a:r>
          </a:p>
          <a:p>
            <a:r>
              <a:rPr lang="en-US" dirty="0"/>
              <a:t>Pelvic pain </a:t>
            </a:r>
          </a:p>
          <a:p>
            <a:r>
              <a:rPr lang="en-US" dirty="0"/>
              <a:t>Pain during intercourse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608081"/>
            <a:ext cx="3714499" cy="2067614"/>
          </a:xfrm>
        </p:spPr>
        <p:txBody>
          <a:bodyPr/>
          <a:lstStyle/>
          <a:p>
            <a:r>
              <a:rPr lang="en-US" dirty="0" smtClean="0"/>
              <a:t>Pap </a:t>
            </a:r>
            <a:r>
              <a:rPr lang="en-US" dirty="0"/>
              <a:t>smear (screening) </a:t>
            </a:r>
          </a:p>
          <a:p>
            <a:r>
              <a:rPr lang="en-US" dirty="0"/>
              <a:t>HPV testing </a:t>
            </a:r>
          </a:p>
          <a:p>
            <a:r>
              <a:rPr lang="en-US" dirty="0"/>
              <a:t>Colposcopy </a:t>
            </a:r>
          </a:p>
          <a:p>
            <a:r>
              <a:rPr lang="en-US" dirty="0"/>
              <a:t>Biopsy (definitive diagnosis)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567" y="1159496"/>
            <a:ext cx="4915189" cy="47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7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</a:t>
            </a:r>
            <a:r>
              <a:rPr lang="en-US" dirty="0"/>
              <a:t>(e.g., hysterectomy) </a:t>
            </a:r>
          </a:p>
          <a:p>
            <a:r>
              <a:rPr lang="en-US" dirty="0"/>
              <a:t>Radiation therapy </a:t>
            </a:r>
          </a:p>
          <a:p>
            <a:r>
              <a:rPr lang="en-US" dirty="0"/>
              <a:t>Chemotherapy </a:t>
            </a:r>
          </a:p>
          <a:p>
            <a:r>
              <a:rPr lang="en-US" dirty="0"/>
              <a:t>Targeted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6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390" y="1263192"/>
            <a:ext cx="10491217" cy="49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5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Care Plan (NANDA Format) – Cervical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090" y="2209014"/>
            <a:ext cx="3773881" cy="3777622"/>
          </a:xfrm>
        </p:spPr>
        <p:txBody>
          <a:bodyPr/>
          <a:lstStyle/>
          <a:p>
            <a:r>
              <a:rPr lang="en-US" b="1" dirty="0"/>
              <a:t>Anxiety (00146)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Related to: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Cancer </a:t>
            </a:r>
            <a:r>
              <a:rPr lang="en-US" dirty="0"/>
              <a:t>diagnosis </a:t>
            </a:r>
          </a:p>
          <a:p>
            <a:pPr marL="0" indent="0">
              <a:buNone/>
            </a:pPr>
            <a:r>
              <a:rPr lang="en-US" dirty="0" smtClean="0"/>
              <a:t>     Fear </a:t>
            </a:r>
            <a:r>
              <a:rPr lang="en-US" dirty="0"/>
              <a:t>of death </a:t>
            </a:r>
          </a:p>
          <a:p>
            <a:pPr marL="0" indent="0">
              <a:buNone/>
            </a:pPr>
            <a:r>
              <a:rPr lang="en-US" dirty="0" smtClean="0"/>
              <a:t>     Uncertainty </a:t>
            </a:r>
            <a:r>
              <a:rPr lang="en-US" dirty="0"/>
              <a:t>about treatment </a:t>
            </a:r>
          </a:p>
          <a:p>
            <a:r>
              <a:rPr lang="en-US" b="1" dirty="0"/>
              <a:t>As evidenced by (AEB):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Verbalized </a:t>
            </a:r>
            <a:r>
              <a:rPr lang="en-US" dirty="0"/>
              <a:t>fear </a:t>
            </a:r>
          </a:p>
          <a:p>
            <a:pPr marL="0" indent="0">
              <a:buNone/>
            </a:pPr>
            <a:r>
              <a:rPr lang="en-US" dirty="0" smtClean="0"/>
              <a:t>      Restlessness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Insomnia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47002" y="22844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Goals / Expected Outcomes (NOC)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 will verbalize reduced anxiety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 demonstrates effective coping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 participates in treatment decisions</a:t>
            </a:r>
          </a:p>
        </p:txBody>
      </p:sp>
    </p:spTree>
    <p:extLst>
      <p:ext uri="{BB962C8B-B14F-4D97-AF65-F5344CB8AC3E}">
        <p14:creationId xmlns:p14="http://schemas.microsoft.com/office/powerpoint/2010/main" val="126338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Interventions (NIC) &amp; Rationales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80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Assess anxiety </a:t>
            </a:r>
            <a:r>
              <a:rPr lang="en-US" b="1" dirty="0" smtClean="0"/>
              <a:t>level : </a:t>
            </a:r>
            <a:r>
              <a:rPr lang="en-US" dirty="0" smtClean="0"/>
              <a:t> </a:t>
            </a:r>
            <a:r>
              <a:rPr lang="en-US" dirty="0"/>
              <a:t>Determines severity and guides care</a:t>
            </a:r>
          </a:p>
          <a:p>
            <a:pPr marL="0" indent="0">
              <a:buNone/>
            </a:pPr>
            <a:r>
              <a:rPr lang="en-US" b="1" dirty="0"/>
              <a:t>2. Encourage expression of </a:t>
            </a:r>
            <a:r>
              <a:rPr lang="en-US" b="1" dirty="0" smtClean="0"/>
              <a:t>feelings:</a:t>
            </a:r>
            <a:r>
              <a:rPr lang="en-US" dirty="0" smtClean="0"/>
              <a:t> </a:t>
            </a:r>
            <a:r>
              <a:rPr lang="en-US" dirty="0"/>
              <a:t>Helps reduce emotional stress</a:t>
            </a:r>
          </a:p>
          <a:p>
            <a:pPr marL="0" indent="0">
              <a:buNone/>
            </a:pPr>
            <a:r>
              <a:rPr lang="en-US" b="1" dirty="0"/>
              <a:t>3. Provide clear information about disease and </a:t>
            </a:r>
            <a:r>
              <a:rPr lang="en-US" b="1" dirty="0" smtClean="0"/>
              <a:t>procedures:</a:t>
            </a:r>
            <a:r>
              <a:rPr lang="en-US" dirty="0" smtClean="0"/>
              <a:t> </a:t>
            </a:r>
            <a:r>
              <a:rPr lang="en-US" dirty="0"/>
              <a:t>Reduces fear </a:t>
            </a:r>
            <a:r>
              <a:rPr lang="en-US" dirty="0" smtClean="0"/>
              <a:t>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the </a:t>
            </a:r>
            <a:r>
              <a:rPr lang="en-US" dirty="0" smtClean="0"/>
              <a:t>unknown</a:t>
            </a:r>
          </a:p>
          <a:p>
            <a:pPr marL="0" indent="0">
              <a:buNone/>
            </a:pPr>
            <a:r>
              <a:rPr lang="en-US" b="1" dirty="0"/>
              <a:t>4. Use therapeutic </a:t>
            </a:r>
            <a:r>
              <a:rPr lang="en-US" b="1" dirty="0" err="1" smtClean="0"/>
              <a:t>communicatio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Builds trust and emotional support</a:t>
            </a:r>
          </a:p>
          <a:p>
            <a:pPr marL="0" indent="0">
              <a:buNone/>
            </a:pPr>
            <a:r>
              <a:rPr lang="en-US" b="1" dirty="0"/>
              <a:t>5. Teach relaxation </a:t>
            </a:r>
            <a:r>
              <a:rPr lang="en-US" b="1" dirty="0" smtClean="0"/>
              <a:t>technique:</a:t>
            </a:r>
            <a:r>
              <a:rPr lang="en-US" dirty="0" smtClean="0"/>
              <a:t> </a:t>
            </a:r>
            <a:r>
              <a:rPr lang="en-US" dirty="0"/>
              <a:t>Helps manage stress and anxiety</a:t>
            </a:r>
          </a:p>
          <a:p>
            <a:pPr marL="0" indent="0">
              <a:buNone/>
            </a:pPr>
            <a:r>
              <a:rPr lang="en-US" b="1" dirty="0" smtClean="0"/>
              <a:t>6</a:t>
            </a:r>
            <a:r>
              <a:rPr lang="en-US" b="1" dirty="0"/>
              <a:t>. Encourage family support:</a:t>
            </a:r>
            <a:r>
              <a:rPr lang="en-US" dirty="0"/>
              <a:t> Reduces isolation and improves coping</a:t>
            </a:r>
          </a:p>
          <a:p>
            <a:pPr marL="0" indent="0">
              <a:buNone/>
            </a:pPr>
            <a:r>
              <a:rPr lang="en-US" b="1" dirty="0"/>
              <a:t>7. Refer to counseling/support groups :</a:t>
            </a:r>
            <a:r>
              <a:rPr lang="en-US" dirty="0"/>
              <a:t> Provides additional psychological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support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7032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1226</TotalTime>
  <Words>404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Cervical Cancer papillomavirus (HPV). </vt:lpstr>
      <vt:lpstr>Cervical Cancer Overview </vt:lpstr>
      <vt:lpstr>Risk Factors </vt:lpstr>
      <vt:lpstr>Signs &amp; Symptoms </vt:lpstr>
      <vt:lpstr>Diagnosis </vt:lpstr>
      <vt:lpstr>Treatment </vt:lpstr>
      <vt:lpstr>PowerPoint Presentation</vt:lpstr>
      <vt:lpstr>Nursing Care Plan (NANDA Format) – Cervical Cancer</vt:lpstr>
      <vt:lpstr>Nursing Interventions (NIC) &amp; Rationales</vt:lpstr>
      <vt:lpstr>Evaluation </vt:lpstr>
      <vt:lpstr>Common Nursing Diagnoses</vt:lpstr>
      <vt:lpstr>Common Nursing Diagnoses</vt:lpstr>
      <vt:lpstr>Key Nursing Focus </vt:lpstr>
      <vt:lpstr>  Terimakasih  Thank you Shukran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Cancer papillomavirus (HPV).</dc:title>
  <dc:creator>DESKTOP</dc:creator>
  <cp:lastModifiedBy>DESKTOP</cp:lastModifiedBy>
  <cp:revision>12</cp:revision>
  <dcterms:created xsi:type="dcterms:W3CDTF">2026-04-08T07:00:34Z</dcterms:created>
  <dcterms:modified xsi:type="dcterms:W3CDTF">2026-04-09T03:27:31Z</dcterms:modified>
</cp:coreProperties>
</file>