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</p:sldIdLst>
  <p:sldSz cx="18288000" cy="10287000"/>
  <p:notesSz cx="6858000" cy="9144000"/>
  <p:embeddedFontLst>
    <p:embeddedFont>
      <p:font typeface="ADLaM Display" panose="02010000000000000000" pitchFamily="2" charset="0"/>
      <p:regular r:id="rId34"/>
    </p:embeddedFont>
    <p:embeddedFont>
      <p:font typeface="Clear Sans" panose="020B0604020202020204" charset="0"/>
      <p:regular r:id="rId35"/>
    </p:embeddedFont>
    <p:embeddedFont>
      <p:font typeface="Clear Sans Bold" panose="020B0604020202020204" charset="0"/>
      <p:regular r:id="rId36"/>
    </p:embeddedFont>
    <p:embeddedFont>
      <p:font typeface="Clear Sans Medium" panose="020B0604020202020204" charset="0"/>
      <p:regular r:id="rId37"/>
    </p:embeddedFont>
    <p:embeddedFont>
      <p:font typeface="Tenor Sans" panose="020B0604020202020204" charset="0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0" d="100"/>
          <a:sy n="60" d="100"/>
        </p:scale>
        <p:origin x="120" y="3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07/978-3-030-03594-5_16-1" TargetMode="External"/><Relationship Id="rId2" Type="http://schemas.openxmlformats.org/officeDocument/2006/relationships/hyperlink" Target="https://doi.org/10.1055/b-0034-1896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111/scs.70099" TargetMode="External"/><Relationship Id="rId5" Type="http://schemas.openxmlformats.org/officeDocument/2006/relationships/hyperlink" Target="https://doi.org/10.1590/1983-1447.2020.20190198" TargetMode="External"/><Relationship Id="rId4" Type="http://schemas.openxmlformats.org/officeDocument/2006/relationships/hyperlink" Target="https://doi.org/10.15452/cejnm.2023.14.0001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0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6750" y="1070471"/>
            <a:ext cx="9763125" cy="6997082"/>
            <a:chOff x="0" y="0"/>
            <a:chExt cx="13017500" cy="9329442"/>
          </a:xfrm>
        </p:grpSpPr>
        <p:sp>
          <p:nvSpPr>
            <p:cNvPr id="3" name="TextBox 3"/>
            <p:cNvSpPr txBox="1"/>
            <p:nvPr/>
          </p:nvSpPr>
          <p:spPr>
            <a:xfrm>
              <a:off x="0" y="161925"/>
              <a:ext cx="13017500" cy="79611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9231"/>
                </a:lnSpc>
              </a:pPr>
              <a:r>
                <a:rPr lang="en-US" sz="9231" spc="-184">
                  <a:solidFill>
                    <a:srgbClr val="FFFFFF"/>
                  </a:solidFill>
                  <a:latin typeface="Tenor Sans"/>
                  <a:ea typeface="Tenor Sans"/>
                  <a:cs typeface="Tenor Sans"/>
                  <a:sym typeface="Tenor Sans"/>
                </a:rPr>
                <a:t>Hormonal Problems in the Female Reproductive System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8633167"/>
              <a:ext cx="13017500" cy="696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48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RESTUNING WIDIASIH, PHD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172950" y="0"/>
            <a:ext cx="6115050" cy="10287000"/>
            <a:chOff x="0" y="0"/>
            <a:chExt cx="947381" cy="1593725"/>
          </a:xfrm>
        </p:grpSpPr>
        <p:sp>
          <p:nvSpPr>
            <p:cNvPr id="6" name="Freeform 6"/>
            <p:cNvSpPr/>
            <p:nvPr/>
          </p:nvSpPr>
          <p:spPr>
            <a:xfrm rot="-113999">
              <a:off x="-26160" y="-15267"/>
              <a:ext cx="999701" cy="1624260"/>
            </a:xfrm>
            <a:custGeom>
              <a:avLst/>
              <a:gdLst/>
              <a:ahLst/>
              <a:cxnLst/>
              <a:rect l="l" t="t" r="r" b="b"/>
              <a:pathLst>
                <a:path w="999701" h="1624260">
                  <a:moveTo>
                    <a:pt x="52841" y="0"/>
                  </a:moveTo>
                  <a:lnTo>
                    <a:pt x="999701" y="31410"/>
                  </a:lnTo>
                  <a:lnTo>
                    <a:pt x="946861" y="1624260"/>
                  </a:lnTo>
                  <a:lnTo>
                    <a:pt x="0" y="1592849"/>
                  </a:lnTo>
                  <a:close/>
                </a:path>
              </a:pathLst>
            </a:custGeom>
            <a:blipFill>
              <a:blip r:embed="rId2"/>
              <a:stretch>
                <a:fillRect l="-106226" t="-10447" r="-76352" b="-5428"/>
              </a:stretch>
            </a:blipFill>
          </p:spPr>
        </p:sp>
      </p:grpSp>
      <p:sp>
        <p:nvSpPr>
          <p:cNvPr id="7" name="Freeform 7"/>
          <p:cNvSpPr/>
          <p:nvPr/>
        </p:nvSpPr>
        <p:spPr>
          <a:xfrm>
            <a:off x="8774635" y="7396104"/>
            <a:ext cx="6274865" cy="4114800"/>
          </a:xfrm>
          <a:custGeom>
            <a:avLst/>
            <a:gdLst/>
            <a:ahLst/>
            <a:cxnLst/>
            <a:rect l="l" t="t" r="r" b="b"/>
            <a:pathLst>
              <a:path w="6274865" h="4114800">
                <a:moveTo>
                  <a:pt x="0" y="0"/>
                </a:moveTo>
                <a:lnTo>
                  <a:pt x="6274865" y="0"/>
                </a:lnTo>
                <a:lnTo>
                  <a:pt x="62748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0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72950" y="0"/>
            <a:ext cx="6115050" cy="10287000"/>
            <a:chOff x="0" y="0"/>
            <a:chExt cx="947381" cy="1593725"/>
          </a:xfrm>
        </p:grpSpPr>
        <p:sp>
          <p:nvSpPr>
            <p:cNvPr id="3" name="Freeform 3"/>
            <p:cNvSpPr/>
            <p:nvPr/>
          </p:nvSpPr>
          <p:spPr>
            <a:xfrm rot="-306000">
              <a:off x="-68961" y="-38954"/>
              <a:ext cx="1085304" cy="1671633"/>
            </a:xfrm>
            <a:custGeom>
              <a:avLst/>
              <a:gdLst/>
              <a:ahLst/>
              <a:cxnLst/>
              <a:rect l="l" t="t" r="r" b="b"/>
              <a:pathLst>
                <a:path w="1085304" h="1671633">
                  <a:moveTo>
                    <a:pt x="141673" y="0"/>
                  </a:moveTo>
                  <a:lnTo>
                    <a:pt x="1085303" y="84217"/>
                  </a:lnTo>
                  <a:lnTo>
                    <a:pt x="943630" y="1671633"/>
                  </a:lnTo>
                  <a:lnTo>
                    <a:pt x="0" y="1587416"/>
                  </a:lnTo>
                  <a:close/>
                </a:path>
              </a:pathLst>
            </a:custGeom>
            <a:blipFill>
              <a:blip r:embed="rId2"/>
              <a:stretch>
                <a:fillRect l="-47217" t="-3677" r="-106819" b="-6208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666750" y="1562100"/>
            <a:ext cx="9763125" cy="5158784"/>
            <a:chOff x="0" y="0"/>
            <a:chExt cx="13017500" cy="6878378"/>
          </a:xfrm>
        </p:grpSpPr>
        <p:sp>
          <p:nvSpPr>
            <p:cNvPr id="5" name="TextBox 5"/>
            <p:cNvSpPr txBox="1"/>
            <p:nvPr/>
          </p:nvSpPr>
          <p:spPr>
            <a:xfrm>
              <a:off x="0" y="4727729"/>
              <a:ext cx="130175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IMPACT OF DECREASED ESTROGEN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921547"/>
              <a:ext cx="13017500" cy="9568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Decreased estrogen levels significantly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reduce bone formation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, leading to an increased risk of osteoporosis in women during climacteric stages.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0"/>
              <a:ext cx="13017500" cy="42237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spc="-139">
                  <a:solidFill>
                    <a:srgbClr val="FFFFFF"/>
                  </a:solidFill>
                  <a:latin typeface="Tenor Sans"/>
                  <a:ea typeface="Tenor Sans"/>
                  <a:cs typeface="Tenor Sans"/>
                  <a:sym typeface="Tenor Sans"/>
                </a:rPr>
                <a:t>Understanding Osteoporosis in Climacteric Women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0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72950" y="0"/>
            <a:ext cx="6115050" cy="10287000"/>
            <a:chOff x="0" y="0"/>
            <a:chExt cx="947381" cy="1593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47381" cy="1593725"/>
            </a:xfrm>
            <a:custGeom>
              <a:avLst/>
              <a:gdLst/>
              <a:ahLst/>
              <a:cxnLst/>
              <a:rect l="l" t="t" r="r" b="b"/>
              <a:pathLst>
                <a:path w="947381" h="1593725">
                  <a:moveTo>
                    <a:pt x="0" y="0"/>
                  </a:moveTo>
                  <a:lnTo>
                    <a:pt x="947381" y="0"/>
                  </a:lnTo>
                  <a:lnTo>
                    <a:pt x="947381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-8213" t="-30" r="-8213" b="-1004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666750" y="1562100"/>
            <a:ext cx="9763125" cy="5526406"/>
            <a:chOff x="0" y="0"/>
            <a:chExt cx="13017500" cy="7368541"/>
          </a:xfrm>
        </p:grpSpPr>
        <p:sp>
          <p:nvSpPr>
            <p:cNvPr id="5" name="TextBox 5"/>
            <p:cNvSpPr txBox="1"/>
            <p:nvPr/>
          </p:nvSpPr>
          <p:spPr>
            <a:xfrm>
              <a:off x="0" y="4727729"/>
              <a:ext cx="130175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HYPERTENSION AND CHOLESTEROL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921547"/>
              <a:ext cx="13017500" cy="14469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39"/>
                </a:lnSpc>
                <a:spcBef>
                  <a:spcPct val="0"/>
                </a:spcBef>
              </a:pP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High blood pressure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and elevated cholesterol levels significantly increase the risk of coronary heart disease, necessitating regular health check-ups and lifestyle changes.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0"/>
              <a:ext cx="13017500" cy="42237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spc="-139">
                  <a:solidFill>
                    <a:srgbClr val="FFFFFF"/>
                  </a:solidFill>
                  <a:latin typeface="Tenor Sans"/>
                  <a:ea typeface="Tenor Sans"/>
                  <a:cs typeface="Tenor Sans"/>
                  <a:sym typeface="Tenor Sans"/>
                </a:rPr>
                <a:t>Understanding Coronary Heart Disease Risks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0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72950" y="0"/>
            <a:ext cx="6115050" cy="10287000"/>
            <a:chOff x="0" y="0"/>
            <a:chExt cx="947381" cy="1593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47381" cy="1593725"/>
            </a:xfrm>
            <a:custGeom>
              <a:avLst/>
              <a:gdLst/>
              <a:ahLst/>
              <a:cxnLst/>
              <a:rect l="l" t="t" r="r" b="b"/>
              <a:pathLst>
                <a:path w="947381" h="1593725">
                  <a:moveTo>
                    <a:pt x="0" y="0"/>
                  </a:moveTo>
                  <a:lnTo>
                    <a:pt x="947381" y="0"/>
                  </a:lnTo>
                  <a:lnTo>
                    <a:pt x="947381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-76609" t="31" r="-78275" b="-978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666750" y="1562100"/>
            <a:ext cx="9763125" cy="4102836"/>
            <a:chOff x="0" y="0"/>
            <a:chExt cx="13017500" cy="5470448"/>
          </a:xfrm>
        </p:grpSpPr>
        <p:sp>
          <p:nvSpPr>
            <p:cNvPr id="5" name="TextBox 5"/>
            <p:cNvSpPr txBox="1"/>
            <p:nvPr/>
          </p:nvSpPr>
          <p:spPr>
            <a:xfrm>
              <a:off x="0" y="3319799"/>
              <a:ext cx="130175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EFFECTS OF HORMONE DECLINE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4513617"/>
              <a:ext cx="13017500" cy="9568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Decreased estrogen levels can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significantly impair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cognitive abilities, leading to increased risks of dementia and memory-related disorders in women.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0"/>
              <a:ext cx="13017500" cy="2815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spc="-139">
                  <a:solidFill>
                    <a:srgbClr val="FFFFFF"/>
                  </a:solidFill>
                  <a:latin typeface="Tenor Sans"/>
                  <a:ea typeface="Tenor Sans"/>
                  <a:cs typeface="Tenor Sans"/>
                  <a:sym typeface="Tenor Sans"/>
                </a:rPr>
                <a:t>Impact of Estrogen on Brain Function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0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72950" y="0"/>
            <a:ext cx="6115050" cy="10287000"/>
            <a:chOff x="0" y="0"/>
            <a:chExt cx="947381" cy="1593725"/>
          </a:xfrm>
        </p:grpSpPr>
        <p:sp>
          <p:nvSpPr>
            <p:cNvPr id="3" name="Freeform 3"/>
            <p:cNvSpPr/>
            <p:nvPr/>
          </p:nvSpPr>
          <p:spPr>
            <a:xfrm rot="-744000">
              <a:off x="-160064" y="-83129"/>
              <a:ext cx="1267510" cy="1759984"/>
            </a:xfrm>
            <a:custGeom>
              <a:avLst/>
              <a:gdLst/>
              <a:ahLst/>
              <a:cxnLst/>
              <a:rect l="l" t="t" r="r" b="b"/>
              <a:pathLst>
                <a:path w="1267510" h="1759984">
                  <a:moveTo>
                    <a:pt x="342229" y="0"/>
                  </a:moveTo>
                  <a:lnTo>
                    <a:pt x="1267510" y="203436"/>
                  </a:lnTo>
                  <a:lnTo>
                    <a:pt x="925281" y="1759984"/>
                  </a:lnTo>
                  <a:lnTo>
                    <a:pt x="0" y="1556547"/>
                  </a:lnTo>
                  <a:close/>
                </a:path>
              </a:pathLst>
            </a:custGeom>
            <a:blipFill>
              <a:blip r:embed="rId2"/>
              <a:stretch>
                <a:fillRect l="-63462" t="-10890" r="-100829" b="-15922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666748" y="1562100"/>
            <a:ext cx="9763127" cy="7626996"/>
            <a:chOff x="-2" y="0"/>
            <a:chExt cx="13017502" cy="6884693"/>
          </a:xfrm>
        </p:grpSpPr>
        <p:sp>
          <p:nvSpPr>
            <p:cNvPr id="5" name="TextBox 5"/>
            <p:cNvSpPr txBox="1"/>
            <p:nvPr/>
          </p:nvSpPr>
          <p:spPr>
            <a:xfrm>
              <a:off x="-1" y="2269865"/>
              <a:ext cx="130175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 dirty="0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HORMONAL TREATMENT SOLUTIONS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-2" y="3232838"/>
              <a:ext cx="13017500" cy="36518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39"/>
                </a:lnSpc>
                <a:spcBef>
                  <a:spcPct val="0"/>
                </a:spcBef>
              </a:pPr>
              <a:r>
                <a:rPr lang="en-US" sz="2099" dirty="0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Pharmacological therapy aims to </a:t>
              </a:r>
              <a:r>
                <a:rPr lang="en-US" sz="2099" b="1" dirty="0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alleviate menopausal symptoms</a:t>
              </a:r>
              <a:r>
                <a:rPr lang="en-US" sz="2099" dirty="0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and improve quality of life through hormone replacement and other medical interventions.</a:t>
              </a:r>
            </a:p>
            <a:p>
              <a:pPr marL="457200" indent="-457200">
                <a:buFont typeface="+mj-lt"/>
                <a:buAutoNum type="arabicPeriod"/>
              </a:pPr>
              <a:r>
                <a:rPr lang="en-ID" sz="2400" dirty="0">
                  <a:solidFill>
                    <a:schemeClr val="bg2"/>
                  </a:solidFill>
                </a:rPr>
                <a:t>Hormone Replacement Therapy (HRT)</a:t>
              </a:r>
            </a:p>
            <a:p>
              <a:pPr marL="457200" indent="-457200">
                <a:buFont typeface="+mj-lt"/>
                <a:buAutoNum type="arabicPeriod"/>
              </a:pPr>
              <a:r>
                <a:rPr lang="en-ID" sz="2400" dirty="0">
                  <a:solidFill>
                    <a:schemeClr val="bg2"/>
                  </a:solidFill>
                </a:rPr>
                <a:t>Reduce menopausal symptoms</a:t>
              </a:r>
            </a:p>
            <a:p>
              <a:pPr marL="457200" indent="-457200">
                <a:buFont typeface="+mj-lt"/>
                <a:buAutoNum type="arabicPeriod"/>
              </a:pPr>
              <a:r>
                <a:rPr lang="en-ID" sz="2400" dirty="0">
                  <a:solidFill>
                    <a:schemeClr val="bg2"/>
                  </a:solidFill>
                </a:rPr>
                <a:t>Reduce vaginal dryness</a:t>
              </a:r>
            </a:p>
            <a:p>
              <a:pPr marL="457200" indent="-457200">
                <a:buFont typeface="+mj-lt"/>
                <a:buAutoNum type="arabicPeriod"/>
              </a:pPr>
              <a:r>
                <a:rPr lang="en-ID" sz="2400" dirty="0">
                  <a:solidFill>
                    <a:schemeClr val="bg2"/>
                  </a:solidFill>
                </a:rPr>
                <a:t>Prevent osteoporosis</a:t>
              </a:r>
            </a:p>
            <a:p>
              <a:pPr marL="457200" indent="-457200">
                <a:buFont typeface="+mj-lt"/>
                <a:buAutoNum type="arabicPeriod"/>
              </a:pPr>
              <a:r>
                <a:rPr lang="en-ID" sz="2400" dirty="0">
                  <a:solidFill>
                    <a:schemeClr val="bg2"/>
                  </a:solidFill>
                </a:rPr>
                <a:t>Requirements: normal BP, normal Pap smear, no uterine myoma</a:t>
              </a:r>
            </a:p>
            <a:p>
              <a:pPr marL="457200" indent="-457200">
                <a:buFont typeface="+mj-lt"/>
                <a:buAutoNum type="arabicPeriod"/>
              </a:pPr>
              <a:r>
                <a:rPr lang="en-ID" sz="2400" dirty="0">
                  <a:solidFill>
                    <a:schemeClr val="bg2"/>
                  </a:solidFill>
                </a:rPr>
                <a:t>No varicose veins, not obese, normal thyroid</a:t>
              </a:r>
            </a:p>
            <a:p>
              <a:pPr marL="457200" indent="-457200">
                <a:buFont typeface="+mj-lt"/>
                <a:buAutoNum type="arabicPeriod"/>
              </a:pPr>
              <a:r>
                <a:rPr lang="en-ID" sz="2400" dirty="0">
                  <a:solidFill>
                    <a:schemeClr val="bg2"/>
                  </a:solidFill>
                </a:rPr>
                <a:t>Use lowest </a:t>
              </a:r>
              <a:r>
                <a:rPr lang="en-ID" sz="2400" dirty="0" err="1">
                  <a:solidFill>
                    <a:schemeClr val="bg2"/>
                  </a:solidFill>
                </a:rPr>
                <a:t>estrogen</a:t>
              </a:r>
              <a:r>
                <a:rPr lang="en-ID" sz="2400" dirty="0">
                  <a:solidFill>
                    <a:schemeClr val="bg2"/>
                  </a:solidFill>
                </a:rPr>
                <a:t> dose and regular check-ups</a:t>
              </a:r>
            </a:p>
            <a:p>
              <a:pPr marL="0" lvl="0" indent="0" algn="l">
                <a:lnSpc>
                  <a:spcPts val="2939"/>
                </a:lnSpc>
                <a:spcBef>
                  <a:spcPct val="0"/>
                </a:spcBef>
              </a:pPr>
              <a:endParaRPr lang="en-US" sz="2099" dirty="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endParaRPr>
            </a:p>
            <a:p>
              <a:pPr marL="0" lvl="0" indent="0" algn="l">
                <a:lnSpc>
                  <a:spcPts val="2939"/>
                </a:lnSpc>
                <a:spcBef>
                  <a:spcPct val="0"/>
                </a:spcBef>
              </a:pPr>
              <a:endParaRPr lang="en-US" sz="2099" dirty="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0"/>
              <a:ext cx="13017500" cy="18619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5400" spc="-139" dirty="0">
                  <a:solidFill>
                    <a:srgbClr val="FFFFFF"/>
                  </a:solidFill>
                  <a:latin typeface="Tenor Sans"/>
                  <a:ea typeface="Tenor Sans"/>
                  <a:cs typeface="Tenor Sans"/>
                  <a:sym typeface="Tenor Sans"/>
                </a:rPr>
                <a:t>Overview of Pharmacological Therapy Options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0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087176">
            <a:off x="3189187" y="-10712043"/>
            <a:ext cx="14136818" cy="12003443"/>
          </a:xfrm>
          <a:custGeom>
            <a:avLst/>
            <a:gdLst/>
            <a:ahLst/>
            <a:cxnLst/>
            <a:rect l="l" t="t" r="r" b="b"/>
            <a:pathLst>
              <a:path w="14136818" h="12003443">
                <a:moveTo>
                  <a:pt x="0" y="0"/>
                </a:moveTo>
                <a:lnTo>
                  <a:pt x="14136818" y="0"/>
                </a:lnTo>
                <a:lnTo>
                  <a:pt x="14136818" y="12003443"/>
                </a:lnTo>
                <a:lnTo>
                  <a:pt x="0" y="120034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105025" y="1562100"/>
            <a:ext cx="14077950" cy="2111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</a:pPr>
            <a:r>
              <a:rPr lang="en-US" sz="6999" spc="-139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Hormone Replacement Therapy Overview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66750" y="5143500"/>
            <a:ext cx="5448300" cy="2312513"/>
            <a:chOff x="0" y="0"/>
            <a:chExt cx="7264400" cy="3083350"/>
          </a:xfrm>
        </p:grpSpPr>
        <p:sp>
          <p:nvSpPr>
            <p:cNvPr id="5" name="TextBox 5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SYMPTOM RELIEF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Hormone replacement therapy effectively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reduces menopausal symptoms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such as hot flashes and night sweats, enhancing overall quality of life for women.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419850" y="5143500"/>
            <a:ext cx="5448300" cy="2312513"/>
            <a:chOff x="0" y="0"/>
            <a:chExt cx="7264400" cy="3083350"/>
          </a:xfrm>
        </p:grpSpPr>
        <p:sp>
          <p:nvSpPr>
            <p:cNvPr id="8" name="TextBox 8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VAGINAL HEALTH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This therapy also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addresses vaginal dryness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, providing lubrication and comfort, which can help improve sexual health and intimacy.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172950" y="5143500"/>
            <a:ext cx="5448300" cy="2312513"/>
            <a:chOff x="0" y="0"/>
            <a:chExt cx="7264400" cy="3083350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OSTEOPOROSIS PREVENTION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HRT plays a critical role in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preventing osteoporosis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by preserving bone density, reducing the risk of fractures in postmenopausal women.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0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087176">
            <a:off x="3189187" y="-10712043"/>
            <a:ext cx="14136818" cy="12003443"/>
          </a:xfrm>
          <a:custGeom>
            <a:avLst/>
            <a:gdLst/>
            <a:ahLst/>
            <a:cxnLst/>
            <a:rect l="l" t="t" r="r" b="b"/>
            <a:pathLst>
              <a:path w="14136818" h="12003443">
                <a:moveTo>
                  <a:pt x="0" y="0"/>
                </a:moveTo>
                <a:lnTo>
                  <a:pt x="14136818" y="0"/>
                </a:lnTo>
                <a:lnTo>
                  <a:pt x="14136818" y="12003443"/>
                </a:lnTo>
                <a:lnTo>
                  <a:pt x="0" y="120034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105025" y="1562100"/>
            <a:ext cx="14077950" cy="2111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</a:pPr>
            <a:r>
              <a:rPr lang="en-US" sz="6999" spc="-139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HRT Requirements and Precautions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66750" y="5143500"/>
            <a:ext cx="5448300" cy="2312513"/>
            <a:chOff x="0" y="0"/>
            <a:chExt cx="7264400" cy="3083350"/>
          </a:xfrm>
        </p:grpSpPr>
        <p:sp>
          <p:nvSpPr>
            <p:cNvPr id="5" name="TextBox 5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BLOOD PRESSURE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Maintaining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normal blood pressure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is crucial before initiating hormone replacement therapy to prevent cardiovascular complications during treatment.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419850" y="5143500"/>
            <a:ext cx="5448300" cy="2312513"/>
            <a:chOff x="0" y="0"/>
            <a:chExt cx="7264400" cy="3083350"/>
          </a:xfrm>
        </p:grpSpPr>
        <p:sp>
          <p:nvSpPr>
            <p:cNvPr id="8" name="TextBox 8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PAP SMEAR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A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normal Pap smear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is required to ensure there are no active cervical abnormalities before starting hormone therapy to safeguard health.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172950" y="5143500"/>
            <a:ext cx="5448300" cy="2312513"/>
            <a:chOff x="0" y="0"/>
            <a:chExt cx="7264400" cy="3083350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WEIGHT MANAGEMENT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Patients should not be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obese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and should maintain a healthy weight to minimize potential risks associated with hormone therapy.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0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72950" y="0"/>
            <a:ext cx="6115050" cy="10287000"/>
            <a:chOff x="0" y="0"/>
            <a:chExt cx="947381" cy="1593725"/>
          </a:xfrm>
        </p:grpSpPr>
        <p:sp>
          <p:nvSpPr>
            <p:cNvPr id="3" name="Freeform 3"/>
            <p:cNvSpPr/>
            <p:nvPr/>
          </p:nvSpPr>
          <p:spPr>
            <a:xfrm rot="-84000">
              <a:off x="-19328" y="-11335"/>
              <a:ext cx="986037" cy="1616396"/>
            </a:xfrm>
            <a:custGeom>
              <a:avLst/>
              <a:gdLst/>
              <a:ahLst/>
              <a:cxnLst/>
              <a:rect l="l" t="t" r="r" b="b"/>
              <a:pathLst>
                <a:path w="986037" h="1616396">
                  <a:moveTo>
                    <a:pt x="38938" y="0"/>
                  </a:moveTo>
                  <a:lnTo>
                    <a:pt x="986037" y="23146"/>
                  </a:lnTo>
                  <a:lnTo>
                    <a:pt x="947099" y="1616396"/>
                  </a:lnTo>
                  <a:lnTo>
                    <a:pt x="0" y="1593249"/>
                  </a:lnTo>
                  <a:close/>
                </a:path>
              </a:pathLst>
            </a:custGeom>
            <a:blipFill>
              <a:blip r:embed="rId2"/>
              <a:stretch>
                <a:fillRect l="-135104" t="-14222" r="-47096" b="-686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666750" y="1562100"/>
            <a:ext cx="9763125" cy="5526406"/>
            <a:chOff x="0" y="0"/>
            <a:chExt cx="13017500" cy="7368541"/>
          </a:xfrm>
        </p:grpSpPr>
        <p:sp>
          <p:nvSpPr>
            <p:cNvPr id="5" name="TextBox 5"/>
            <p:cNvSpPr txBox="1"/>
            <p:nvPr/>
          </p:nvSpPr>
          <p:spPr>
            <a:xfrm>
              <a:off x="0" y="4727729"/>
              <a:ext cx="130175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EVALUATING HEALTH HISTORY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921547"/>
              <a:ext cx="13017500" cy="14469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A thorough assessment includes menstruation, pregnancy history, current medications, and family health history to understand the patient's health status effectively.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0"/>
              <a:ext cx="13017500" cy="42237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spc="-139">
                  <a:solidFill>
                    <a:srgbClr val="FFFFFF"/>
                  </a:solidFill>
                  <a:latin typeface="Tenor Sans"/>
                  <a:ea typeface="Tenor Sans"/>
                  <a:cs typeface="Tenor Sans"/>
                  <a:sym typeface="Tenor Sans"/>
                </a:rPr>
                <a:t>Nursing Care: Comprehensive Patient Assessment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0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087176">
            <a:off x="3189187" y="-10712043"/>
            <a:ext cx="14136818" cy="12003443"/>
          </a:xfrm>
          <a:custGeom>
            <a:avLst/>
            <a:gdLst/>
            <a:ahLst/>
            <a:cxnLst/>
            <a:rect l="l" t="t" r="r" b="b"/>
            <a:pathLst>
              <a:path w="14136818" h="12003443">
                <a:moveTo>
                  <a:pt x="0" y="0"/>
                </a:moveTo>
                <a:lnTo>
                  <a:pt x="14136818" y="0"/>
                </a:lnTo>
                <a:lnTo>
                  <a:pt x="14136818" y="12003443"/>
                </a:lnTo>
                <a:lnTo>
                  <a:pt x="0" y="120034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105025" y="1562100"/>
            <a:ext cx="14077950" cy="1055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</a:pPr>
            <a:r>
              <a:rPr lang="en-US" sz="6999" spc="-139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Health History Assessment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66750" y="5143500"/>
            <a:ext cx="5448300" cy="2312513"/>
            <a:chOff x="0" y="0"/>
            <a:chExt cx="7264400" cy="3083350"/>
          </a:xfrm>
        </p:grpSpPr>
        <p:sp>
          <p:nvSpPr>
            <p:cNvPr id="5" name="TextBox 5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MENSTRUATION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A detailed menstrual history is essential to evaluate cycle regularity, duration, and any associated symptoms that may impact health.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419850" y="5143500"/>
            <a:ext cx="5448300" cy="2312513"/>
            <a:chOff x="0" y="0"/>
            <a:chExt cx="7264400" cy="3083350"/>
          </a:xfrm>
        </p:grpSpPr>
        <p:sp>
          <p:nvSpPr>
            <p:cNvPr id="8" name="TextBox 8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PREGNANCY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Previous pregnancies, including complications and outcomes, should be documented to assess reproductive health and potential risks for future pregnancies.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172950" y="5143500"/>
            <a:ext cx="5448300" cy="2312513"/>
            <a:chOff x="0" y="0"/>
            <a:chExt cx="7264400" cy="3083350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DISEASE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A comprehensive history of any chronic diseases or conditions is crucial for understanding overall health and tailoring appropriate care plans.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0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087176">
            <a:off x="3189187" y="-10712043"/>
            <a:ext cx="14136818" cy="12003443"/>
          </a:xfrm>
          <a:custGeom>
            <a:avLst/>
            <a:gdLst/>
            <a:ahLst/>
            <a:cxnLst/>
            <a:rect l="l" t="t" r="r" b="b"/>
            <a:pathLst>
              <a:path w="14136818" h="12003443">
                <a:moveTo>
                  <a:pt x="0" y="0"/>
                </a:moveTo>
                <a:lnTo>
                  <a:pt x="14136818" y="0"/>
                </a:lnTo>
                <a:lnTo>
                  <a:pt x="14136818" y="12003443"/>
                </a:lnTo>
                <a:lnTo>
                  <a:pt x="0" y="120034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105025" y="1562100"/>
            <a:ext cx="14077950" cy="1055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</a:pPr>
            <a:r>
              <a:rPr lang="en-US" sz="6999" spc="-139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Physical Examination Overview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66750" y="5143500"/>
            <a:ext cx="5448300" cy="2312513"/>
            <a:chOff x="0" y="0"/>
            <a:chExt cx="7264400" cy="3083350"/>
          </a:xfrm>
        </p:grpSpPr>
        <p:sp>
          <p:nvSpPr>
            <p:cNvPr id="5" name="TextBox 5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VITAL SIGNS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Monitoring vital signs is essential to assess overall health, including heart rate, blood pressure, and respiratory rate, ensuring any issues are detected early.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419850" y="5143500"/>
            <a:ext cx="5448300" cy="2312513"/>
            <a:chOff x="0" y="0"/>
            <a:chExt cx="7264400" cy="3083350"/>
          </a:xfrm>
        </p:grpSpPr>
        <p:sp>
          <p:nvSpPr>
            <p:cNvPr id="8" name="TextBox 8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WEIGHT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Evaluating weight helps determine body mass index (BMI), which is crucial for assessing health risks associated with underweight or overweight conditions.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172950" y="5143500"/>
            <a:ext cx="5448300" cy="2312513"/>
            <a:chOff x="0" y="0"/>
            <a:chExt cx="7264400" cy="3083350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SKIN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A thorough skin examination reveals changes in texture, color, and any lesions, contributing valuable information about a patient's overall health and wellbeing.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0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087176">
            <a:off x="3189187" y="-10712043"/>
            <a:ext cx="14136818" cy="12003443"/>
          </a:xfrm>
          <a:custGeom>
            <a:avLst/>
            <a:gdLst/>
            <a:ahLst/>
            <a:cxnLst/>
            <a:rect l="l" t="t" r="r" b="b"/>
            <a:pathLst>
              <a:path w="14136818" h="12003443">
                <a:moveTo>
                  <a:pt x="0" y="0"/>
                </a:moveTo>
                <a:lnTo>
                  <a:pt x="14136818" y="0"/>
                </a:lnTo>
                <a:lnTo>
                  <a:pt x="14136818" y="12003443"/>
                </a:lnTo>
                <a:lnTo>
                  <a:pt x="0" y="120034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105025" y="1562100"/>
            <a:ext cx="14077950" cy="1055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</a:pPr>
            <a:r>
              <a:rPr lang="en-US" sz="6999" spc="-139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Psychological Assessment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66750" y="5143500"/>
            <a:ext cx="5448300" cy="2312513"/>
            <a:chOff x="0" y="0"/>
            <a:chExt cx="7264400" cy="3083350"/>
          </a:xfrm>
        </p:grpSpPr>
        <p:sp>
          <p:nvSpPr>
            <p:cNvPr id="5" name="TextBox 5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STRESS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Identifying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stressors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is crucial for understanding a woman's emotional state during climacteric changes and can guide effective coping strategies.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419850" y="5143500"/>
            <a:ext cx="5448300" cy="2312513"/>
            <a:chOff x="0" y="0"/>
            <a:chExt cx="7264400" cy="3083350"/>
          </a:xfrm>
        </p:grpSpPr>
        <p:sp>
          <p:nvSpPr>
            <p:cNvPr id="8" name="TextBox 8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ANXIETY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Anxiety may arise from hormonal fluctuations and life transitions, necessitating support and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strategies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to manage feelings of unease and apprehension.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172950" y="5143500"/>
            <a:ext cx="5448300" cy="2312513"/>
            <a:chOff x="0" y="0"/>
            <a:chExt cx="7264400" cy="3083350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DEPRESSION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Monitoring symptoms of depression is vital, as hormonal changes can exacerbate feelings of sadness, requiring appropriate interventions and resources for support.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0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72950" y="0"/>
            <a:ext cx="6115050" cy="10287000"/>
            <a:chOff x="0" y="0"/>
            <a:chExt cx="947381" cy="1593725"/>
          </a:xfrm>
        </p:grpSpPr>
        <p:sp>
          <p:nvSpPr>
            <p:cNvPr id="3" name="Freeform 3"/>
            <p:cNvSpPr/>
            <p:nvPr/>
          </p:nvSpPr>
          <p:spPr>
            <a:xfrm rot="-30000">
              <a:off x="-6936" y="-4103"/>
              <a:ext cx="961253" cy="1601932"/>
            </a:xfrm>
            <a:custGeom>
              <a:avLst/>
              <a:gdLst/>
              <a:ahLst/>
              <a:cxnLst/>
              <a:rect l="l" t="t" r="r" b="b"/>
              <a:pathLst>
                <a:path w="961253" h="1601932">
                  <a:moveTo>
                    <a:pt x="13908" y="0"/>
                  </a:moveTo>
                  <a:lnTo>
                    <a:pt x="961253" y="8267"/>
                  </a:lnTo>
                  <a:lnTo>
                    <a:pt x="947345" y="1601932"/>
                  </a:lnTo>
                  <a:lnTo>
                    <a:pt x="0" y="1593664"/>
                  </a:lnTo>
                  <a:close/>
                </a:path>
              </a:pathLst>
            </a:custGeom>
            <a:blipFill>
              <a:blip r:embed="rId2"/>
              <a:stretch>
                <a:fillRect l="-67130" t="-1300" r="-87257" b="-40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666750" y="1562100"/>
            <a:ext cx="9763125" cy="7389019"/>
            <a:chOff x="0" y="0"/>
            <a:chExt cx="13017500" cy="9852023"/>
          </a:xfrm>
        </p:grpSpPr>
        <p:sp>
          <p:nvSpPr>
            <p:cNvPr id="5" name="TextBox 5"/>
            <p:cNvSpPr txBox="1"/>
            <p:nvPr/>
          </p:nvSpPr>
          <p:spPr>
            <a:xfrm>
              <a:off x="0" y="4727729"/>
              <a:ext cx="130175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FEMALE REPRODUCTIVE AGING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921547"/>
              <a:ext cx="13017500" cy="3930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39"/>
                </a:lnSpc>
                <a:spcBef>
                  <a:spcPct val="0"/>
                </a:spcBef>
              </a:pPr>
              <a:r>
                <a:rPr lang="en-US" sz="2099" dirty="0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Climacterium marks a </a:t>
              </a:r>
              <a:r>
                <a:rPr lang="en-US" sz="2099" b="1" dirty="0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significant transition</a:t>
              </a:r>
              <a:r>
                <a:rPr lang="en-US" sz="2099" dirty="0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in a woman's life, leading to changes that affect reproductive health and overall well-being.</a:t>
              </a:r>
            </a:p>
            <a:p>
              <a:pPr marL="0" lvl="0" indent="0" algn="l">
                <a:lnSpc>
                  <a:spcPts val="2939"/>
                </a:lnSpc>
                <a:spcBef>
                  <a:spcPct val="0"/>
                </a:spcBef>
              </a:pPr>
              <a:endParaRPr lang="en-US" sz="2099" dirty="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endParaRPr>
            </a:p>
            <a:p>
              <a:pPr marL="0" lvl="0" indent="0" algn="l">
                <a:lnSpc>
                  <a:spcPts val="2939"/>
                </a:lnSpc>
                <a:spcBef>
                  <a:spcPct val="0"/>
                </a:spcBef>
              </a:pPr>
              <a:r>
                <a:rPr lang="en-US" sz="2099" dirty="0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Climacterium is a transition period from the end of the reproductive phase to the beginning of senium</a:t>
              </a:r>
            </a:p>
            <a:p>
              <a:pPr marL="0" lvl="0" indent="0" algn="l">
                <a:lnSpc>
                  <a:spcPts val="2939"/>
                </a:lnSpc>
                <a:spcBef>
                  <a:spcPct val="0"/>
                </a:spcBef>
              </a:pPr>
              <a:endParaRPr lang="en-US" sz="2099" dirty="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endParaRPr>
            </a:p>
            <a:p>
              <a:pPr marL="0" lvl="0" indent="0" algn="l">
                <a:lnSpc>
                  <a:spcPts val="2939"/>
                </a:lnSpc>
                <a:spcBef>
                  <a:spcPct val="0"/>
                </a:spcBef>
              </a:pPr>
              <a:r>
                <a:rPr lang="en-US" sz="2099" dirty="0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Occurs due to decreased generative or embryological function of the ovaries</a:t>
              </a:r>
            </a:p>
            <a:p>
              <a:pPr marL="0" lvl="0" indent="0" algn="l">
                <a:lnSpc>
                  <a:spcPts val="2939"/>
                </a:lnSpc>
                <a:spcBef>
                  <a:spcPct val="0"/>
                </a:spcBef>
              </a:pPr>
              <a:r>
                <a:rPr lang="en-US" sz="2099" dirty="0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Occurs in women aged 40–65 years 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0"/>
              <a:ext cx="13017500" cy="42237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spc="-139">
                  <a:solidFill>
                    <a:srgbClr val="FFFFFF"/>
                  </a:solidFill>
                  <a:latin typeface="Tenor Sans"/>
                  <a:ea typeface="Tenor Sans"/>
                  <a:cs typeface="Tenor Sans"/>
                  <a:sym typeface="Tenor Sans"/>
                </a:rPr>
                <a:t>Understanding the Climacteric Transition Period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0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087176">
            <a:off x="3189187" y="-10712043"/>
            <a:ext cx="14136818" cy="12003443"/>
          </a:xfrm>
          <a:custGeom>
            <a:avLst/>
            <a:gdLst/>
            <a:ahLst/>
            <a:cxnLst/>
            <a:rect l="l" t="t" r="r" b="b"/>
            <a:pathLst>
              <a:path w="14136818" h="12003443">
                <a:moveTo>
                  <a:pt x="0" y="0"/>
                </a:moveTo>
                <a:lnTo>
                  <a:pt x="14136818" y="0"/>
                </a:lnTo>
                <a:lnTo>
                  <a:pt x="14136818" y="12003443"/>
                </a:lnTo>
                <a:lnTo>
                  <a:pt x="0" y="120034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105025" y="1562100"/>
            <a:ext cx="14077950" cy="1055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</a:pPr>
            <a:r>
              <a:rPr lang="en-US" sz="6999" spc="-139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Functional Patterns Assessment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66750" y="5143500"/>
            <a:ext cx="5448300" cy="2312513"/>
            <a:chOff x="0" y="0"/>
            <a:chExt cx="7264400" cy="3083350"/>
          </a:xfrm>
        </p:grpSpPr>
        <p:sp>
          <p:nvSpPr>
            <p:cNvPr id="5" name="TextBox 5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NUTRITION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A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balanced diet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is essential for overall health, focusing on whole foods while limiting processed items, fats, and sugars effectively.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419850" y="5143500"/>
            <a:ext cx="5448300" cy="1944890"/>
            <a:chOff x="0" y="0"/>
            <a:chExt cx="7264400" cy="2593187"/>
          </a:xfrm>
        </p:grpSpPr>
        <p:sp>
          <p:nvSpPr>
            <p:cNvPr id="8" name="TextBox 8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REST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146193"/>
              <a:ext cx="7264400" cy="14469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Adequate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rest and sleep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help rejuvenate the body, improve mood, and enhance cognitive function, making it vital for well-being.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172950" y="5143500"/>
            <a:ext cx="5448300" cy="2312513"/>
            <a:chOff x="0" y="0"/>
            <a:chExt cx="7264400" cy="3083350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ACTIVITY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Regular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physical activity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supports cardiovascular health and helps manage weight, contributing to a healthier lifestyle for women during climacteric changes.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0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72950" y="0"/>
            <a:ext cx="6115050" cy="10287000"/>
            <a:chOff x="0" y="0"/>
            <a:chExt cx="947381" cy="1593725"/>
          </a:xfrm>
        </p:grpSpPr>
        <p:sp>
          <p:nvSpPr>
            <p:cNvPr id="3" name="Freeform 3"/>
            <p:cNvSpPr/>
            <p:nvPr/>
          </p:nvSpPr>
          <p:spPr>
            <a:xfrm rot="-30000">
              <a:off x="-6936" y="-4103"/>
              <a:ext cx="961253" cy="1601932"/>
            </a:xfrm>
            <a:custGeom>
              <a:avLst/>
              <a:gdLst/>
              <a:ahLst/>
              <a:cxnLst/>
              <a:rect l="l" t="t" r="r" b="b"/>
              <a:pathLst>
                <a:path w="961253" h="1601932">
                  <a:moveTo>
                    <a:pt x="13908" y="0"/>
                  </a:moveTo>
                  <a:lnTo>
                    <a:pt x="961253" y="8267"/>
                  </a:lnTo>
                  <a:lnTo>
                    <a:pt x="947345" y="1601932"/>
                  </a:lnTo>
                  <a:lnTo>
                    <a:pt x="0" y="1593664"/>
                  </a:lnTo>
                  <a:close/>
                </a:path>
              </a:pathLst>
            </a:custGeom>
            <a:blipFill>
              <a:blip r:embed="rId2"/>
              <a:stretch>
                <a:fillRect l="-35005" t="-5359" r="-130092" b="-623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666750" y="1562100"/>
            <a:ext cx="9763125" cy="4470458"/>
            <a:chOff x="0" y="0"/>
            <a:chExt cx="13017500" cy="5960611"/>
          </a:xfrm>
        </p:grpSpPr>
        <p:sp>
          <p:nvSpPr>
            <p:cNvPr id="5" name="TextBox 5"/>
            <p:cNvSpPr txBox="1"/>
            <p:nvPr/>
          </p:nvSpPr>
          <p:spPr>
            <a:xfrm>
              <a:off x="0" y="3319799"/>
              <a:ext cx="130175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KEY DIAGNOSTIC CONSIDERATIONS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4513617"/>
              <a:ext cx="13017500" cy="14469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Assessing patients during climacteric can identify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discomfort, sexual dysfunction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, and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low self-esteem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, which are crucial for effective nursing interventions.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0"/>
              <a:ext cx="13017500" cy="2815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spc="-139">
                  <a:solidFill>
                    <a:srgbClr val="FFFFFF"/>
                  </a:solidFill>
                  <a:latin typeface="Tenor Sans"/>
                  <a:ea typeface="Tenor Sans"/>
                  <a:cs typeface="Tenor Sans"/>
                  <a:sym typeface="Tenor Sans"/>
                </a:rPr>
                <a:t>Nursing Diagnoses Related to Climacteric</a:t>
              </a: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0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087176">
            <a:off x="3189187" y="-10712043"/>
            <a:ext cx="14136818" cy="12003443"/>
          </a:xfrm>
          <a:custGeom>
            <a:avLst/>
            <a:gdLst/>
            <a:ahLst/>
            <a:cxnLst/>
            <a:rect l="l" t="t" r="r" b="b"/>
            <a:pathLst>
              <a:path w="14136818" h="12003443">
                <a:moveTo>
                  <a:pt x="0" y="0"/>
                </a:moveTo>
                <a:lnTo>
                  <a:pt x="14136818" y="0"/>
                </a:lnTo>
                <a:lnTo>
                  <a:pt x="14136818" y="12003443"/>
                </a:lnTo>
                <a:lnTo>
                  <a:pt x="0" y="120034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105025" y="1562100"/>
            <a:ext cx="14077950" cy="1055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</a:pPr>
            <a:r>
              <a:rPr lang="en-US" sz="6999" spc="-139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Nursing Diagnoses Overview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66750" y="5143500"/>
            <a:ext cx="5448300" cy="2312513"/>
            <a:chOff x="0" y="0"/>
            <a:chExt cx="7264400" cy="3083350"/>
          </a:xfrm>
        </p:grpSpPr>
        <p:sp>
          <p:nvSpPr>
            <p:cNvPr id="5" name="TextBox 5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DISCOMFORT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Discomfort related to climacteric physiological changes can manifest through various symptoms, impacting quality of life and daily activities.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419850" y="5143500"/>
            <a:ext cx="5448300" cy="2312513"/>
            <a:chOff x="0" y="0"/>
            <a:chExt cx="7264400" cy="3083350"/>
          </a:xfrm>
        </p:grpSpPr>
        <p:sp>
          <p:nvSpPr>
            <p:cNvPr id="8" name="TextBox 8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SEXUAL DYSFUNCTION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Sexual dysfunction related to vaginal thinning is common, leading to discomfort and challenges in intimate relationships during this transitional phase.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172950" y="5143500"/>
            <a:ext cx="5448300" cy="2312513"/>
            <a:chOff x="0" y="0"/>
            <a:chExt cx="7264400" cy="3083350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LOW SELF-ESTEEM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Low self-esteem related to feeling less feminine often occurs, affecting emotional well-being and self-image during the climacteric transition.</a:t>
              </a: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0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087176">
            <a:off x="3189187" y="-10712043"/>
            <a:ext cx="14136818" cy="12003443"/>
          </a:xfrm>
          <a:custGeom>
            <a:avLst/>
            <a:gdLst/>
            <a:ahLst/>
            <a:cxnLst/>
            <a:rect l="l" t="t" r="r" b="b"/>
            <a:pathLst>
              <a:path w="14136818" h="12003443">
                <a:moveTo>
                  <a:pt x="0" y="0"/>
                </a:moveTo>
                <a:lnTo>
                  <a:pt x="14136818" y="0"/>
                </a:lnTo>
                <a:lnTo>
                  <a:pt x="14136818" y="12003443"/>
                </a:lnTo>
                <a:lnTo>
                  <a:pt x="0" y="120034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105025" y="1562100"/>
            <a:ext cx="14077950" cy="1055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</a:pPr>
            <a:r>
              <a:rPr lang="en-US" sz="6999" spc="-139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Nursing Diagnoses Overview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66750" y="5143500"/>
            <a:ext cx="5448300" cy="2312513"/>
            <a:chOff x="0" y="0"/>
            <a:chExt cx="7264400" cy="3083350"/>
          </a:xfrm>
        </p:grpSpPr>
        <p:sp>
          <p:nvSpPr>
            <p:cNvPr id="5" name="TextBox 5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RISK FOR INJURY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Risk for injury related to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musculoskeletal decline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is significant, necessitating careful assessment and preventive strategies in elderly patients.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419850" y="5143500"/>
            <a:ext cx="5448300" cy="2680135"/>
            <a:chOff x="0" y="0"/>
            <a:chExt cx="7264400" cy="3573513"/>
          </a:xfrm>
        </p:grpSpPr>
        <p:sp>
          <p:nvSpPr>
            <p:cNvPr id="8" name="TextBox 8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DEFICIENT KNOWLEDGE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146193"/>
              <a:ext cx="7264400" cy="24273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Deficient knowledge related to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menopause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can lead to inadequate symptom management and increased anxiety, highlighting the need for comprehensive education for patients.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172950" y="5143500"/>
            <a:ext cx="5448300" cy="2312513"/>
            <a:chOff x="0" y="0"/>
            <a:chExt cx="7264400" cy="3083350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RISK FOR FALLS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Risk for falls related to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balance issues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exacerbates the challenges faced during climacteric phases, requiring vigilant monitoring and supportive interventions.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0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72950" y="0"/>
            <a:ext cx="6115050" cy="10287000"/>
            <a:chOff x="0" y="0"/>
            <a:chExt cx="947381" cy="1593725"/>
          </a:xfrm>
        </p:grpSpPr>
        <p:sp>
          <p:nvSpPr>
            <p:cNvPr id="3" name="Freeform 3"/>
            <p:cNvSpPr/>
            <p:nvPr/>
          </p:nvSpPr>
          <p:spPr>
            <a:xfrm rot="30000">
              <a:off x="-6936" y="-4103"/>
              <a:ext cx="961253" cy="1601932"/>
            </a:xfrm>
            <a:custGeom>
              <a:avLst/>
              <a:gdLst/>
              <a:ahLst/>
              <a:cxnLst/>
              <a:rect l="l" t="t" r="r" b="b"/>
              <a:pathLst>
                <a:path w="961253" h="1601932">
                  <a:moveTo>
                    <a:pt x="0" y="8267"/>
                  </a:moveTo>
                  <a:lnTo>
                    <a:pt x="947345" y="0"/>
                  </a:lnTo>
                  <a:lnTo>
                    <a:pt x="961253" y="1593664"/>
                  </a:lnTo>
                  <a:lnTo>
                    <a:pt x="13908" y="1601932"/>
                  </a:lnTo>
                  <a:close/>
                </a:path>
              </a:pathLst>
            </a:custGeom>
            <a:blipFill>
              <a:blip r:embed="rId2"/>
              <a:stretch>
                <a:fillRect l="-67104" t="-1314" r="-109645" b="-9327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666750" y="1562100"/>
            <a:ext cx="9763125" cy="5158784"/>
            <a:chOff x="0" y="0"/>
            <a:chExt cx="13017500" cy="6878378"/>
          </a:xfrm>
        </p:grpSpPr>
        <p:sp>
          <p:nvSpPr>
            <p:cNvPr id="5" name="TextBox 5"/>
            <p:cNvSpPr txBox="1"/>
            <p:nvPr/>
          </p:nvSpPr>
          <p:spPr>
            <a:xfrm>
              <a:off x="0" y="4727729"/>
              <a:ext cx="130175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SUPPORTING CLIMACTERIC HEALTH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921547"/>
              <a:ext cx="13017500" cy="9568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Implementing appropriate nursing interventions can significantly enhance the quality of life for women experiencing hormonal changes during climacteric.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0"/>
              <a:ext cx="13017500" cy="42237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spc="-139">
                  <a:solidFill>
                    <a:srgbClr val="FFFFFF"/>
                  </a:solidFill>
                  <a:latin typeface="Tenor Sans"/>
                  <a:ea typeface="Tenor Sans"/>
                  <a:cs typeface="Tenor Sans"/>
                  <a:sym typeface="Tenor Sans"/>
                </a:rPr>
                <a:t>Effective Nursing Interventions for Women</a:t>
              </a: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0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087176">
            <a:off x="3189187" y="-10712043"/>
            <a:ext cx="14136818" cy="12003443"/>
          </a:xfrm>
          <a:custGeom>
            <a:avLst/>
            <a:gdLst/>
            <a:ahLst/>
            <a:cxnLst/>
            <a:rect l="l" t="t" r="r" b="b"/>
            <a:pathLst>
              <a:path w="14136818" h="12003443">
                <a:moveTo>
                  <a:pt x="0" y="0"/>
                </a:moveTo>
                <a:lnTo>
                  <a:pt x="14136818" y="0"/>
                </a:lnTo>
                <a:lnTo>
                  <a:pt x="14136818" y="12003443"/>
                </a:lnTo>
                <a:lnTo>
                  <a:pt x="0" y="120034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105025" y="1562100"/>
            <a:ext cx="14077950" cy="1055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</a:pPr>
            <a:r>
              <a:rPr lang="en-US" sz="6999" spc="-139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Nutrition Interventions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66750" y="5143500"/>
            <a:ext cx="5448300" cy="2312513"/>
            <a:chOff x="0" y="0"/>
            <a:chExt cx="7264400" cy="3083350"/>
          </a:xfrm>
        </p:grpSpPr>
        <p:sp>
          <p:nvSpPr>
            <p:cNvPr id="5" name="TextBox 5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BALANCED DIET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A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balanced diet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rich in fruits, vegetables, and whole grains supports overall health and helps manage menopausal symptoms effectively.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419850" y="5143500"/>
            <a:ext cx="5448300" cy="2312513"/>
            <a:chOff x="0" y="0"/>
            <a:chExt cx="7264400" cy="3083350"/>
          </a:xfrm>
        </p:grpSpPr>
        <p:sp>
          <p:nvSpPr>
            <p:cNvPr id="8" name="TextBox 8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AVOID HARMFUL SUBSTANCES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It's essential to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avoid fat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, alcohol, and caffeine, as these can exacerbate symptoms like hot flashes and mood swings during menopause.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172950" y="5143500"/>
            <a:ext cx="5448300" cy="2312513"/>
            <a:chOff x="0" y="0"/>
            <a:chExt cx="7264400" cy="3083350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INCREASE FLUID INTAKE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Increasing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fluid intake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and incorporating soy-based foods can help alleviate discomfort and promote better hormone balance during this transition.</a:t>
              </a: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0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087176">
            <a:off x="3189187" y="-10712043"/>
            <a:ext cx="14136818" cy="12003443"/>
          </a:xfrm>
          <a:custGeom>
            <a:avLst/>
            <a:gdLst/>
            <a:ahLst/>
            <a:cxnLst/>
            <a:rect l="l" t="t" r="r" b="b"/>
            <a:pathLst>
              <a:path w="14136818" h="12003443">
                <a:moveTo>
                  <a:pt x="0" y="0"/>
                </a:moveTo>
                <a:lnTo>
                  <a:pt x="14136818" y="0"/>
                </a:lnTo>
                <a:lnTo>
                  <a:pt x="14136818" y="12003443"/>
                </a:lnTo>
                <a:lnTo>
                  <a:pt x="0" y="120034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105025" y="1562100"/>
            <a:ext cx="14077950" cy="1055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</a:pPr>
            <a:r>
              <a:rPr lang="en-US" sz="6999" spc="-139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Activity Interventions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66750" y="5143500"/>
            <a:ext cx="5448300" cy="2312513"/>
            <a:chOff x="0" y="0"/>
            <a:chExt cx="7264400" cy="3083350"/>
          </a:xfrm>
        </p:grpSpPr>
        <p:sp>
          <p:nvSpPr>
            <p:cNvPr id="5" name="TextBox 5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ROM EXERCISES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Range of motion (ROM) exercises help maintain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flexibility and mobility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, which is crucial for overall physical health during climacteric changes.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419850" y="5143500"/>
            <a:ext cx="5448300" cy="2312513"/>
            <a:chOff x="0" y="0"/>
            <a:chExt cx="7264400" cy="3083350"/>
          </a:xfrm>
        </p:grpSpPr>
        <p:sp>
          <p:nvSpPr>
            <p:cNvPr id="8" name="TextBox 8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BALANCE TRAINING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Incorporating balance training reduces the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risk of falls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and enhances stability, vital for older women experiencing hormonal fluctuations.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172950" y="5143500"/>
            <a:ext cx="5448300" cy="2312513"/>
            <a:chOff x="0" y="0"/>
            <a:chExt cx="7264400" cy="3083350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EXERCISE ROUTINE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A consistent exercise routine supports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mental and physical well-being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, fostering a sense of accomplishment and improving quality of life during this transition.</a:t>
              </a: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0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087176">
            <a:off x="3189187" y="-10712043"/>
            <a:ext cx="14136818" cy="12003443"/>
          </a:xfrm>
          <a:custGeom>
            <a:avLst/>
            <a:gdLst/>
            <a:ahLst/>
            <a:cxnLst/>
            <a:rect l="l" t="t" r="r" b="b"/>
            <a:pathLst>
              <a:path w="14136818" h="12003443">
                <a:moveTo>
                  <a:pt x="0" y="0"/>
                </a:moveTo>
                <a:lnTo>
                  <a:pt x="14136818" y="0"/>
                </a:lnTo>
                <a:lnTo>
                  <a:pt x="14136818" y="12003443"/>
                </a:lnTo>
                <a:lnTo>
                  <a:pt x="0" y="120034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105025" y="1562100"/>
            <a:ext cx="14077950" cy="1055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</a:pPr>
            <a:r>
              <a:rPr lang="en-US" sz="6999" spc="-139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Sexual Health Interventions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66750" y="5143500"/>
            <a:ext cx="5448300" cy="2312513"/>
            <a:chOff x="0" y="0"/>
            <a:chExt cx="7264400" cy="3083350"/>
          </a:xfrm>
        </p:grpSpPr>
        <p:sp>
          <p:nvSpPr>
            <p:cNvPr id="5" name="TextBox 5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LUBRICANTS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Using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water-based lubricants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can enhance comfort during intercourse and alleviate dryness, making sexual experiences more enjoyable for women.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419850" y="5143500"/>
            <a:ext cx="5448300" cy="2312513"/>
            <a:chOff x="0" y="0"/>
            <a:chExt cx="7264400" cy="3083350"/>
          </a:xfrm>
        </p:grpSpPr>
        <p:sp>
          <p:nvSpPr>
            <p:cNvPr id="8" name="TextBox 8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ACTIVITY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Maintaining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regular sexual activity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can help improve pelvic floor strength and increase blood flow, promoting overall sexual health and well-being.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172950" y="5143500"/>
            <a:ext cx="5448300" cy="2680135"/>
            <a:chOff x="0" y="0"/>
            <a:chExt cx="7264400" cy="3573513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KEGEL EXERCISES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146193"/>
              <a:ext cx="7264400" cy="24273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Kegel exercises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strengthen pelvic floor muscles, enhancing sexual satisfaction and reducing urinary incontinence, significantly benefiting women during and after climacteric phases.</a:t>
              </a: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0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087176">
            <a:off x="3189187" y="-10712043"/>
            <a:ext cx="14136818" cy="12003443"/>
          </a:xfrm>
          <a:custGeom>
            <a:avLst/>
            <a:gdLst/>
            <a:ahLst/>
            <a:cxnLst/>
            <a:rect l="l" t="t" r="r" b="b"/>
            <a:pathLst>
              <a:path w="14136818" h="12003443">
                <a:moveTo>
                  <a:pt x="0" y="0"/>
                </a:moveTo>
                <a:lnTo>
                  <a:pt x="14136818" y="0"/>
                </a:lnTo>
                <a:lnTo>
                  <a:pt x="14136818" y="12003443"/>
                </a:lnTo>
                <a:lnTo>
                  <a:pt x="0" y="120034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105025" y="1562100"/>
            <a:ext cx="14077950" cy="1055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</a:pPr>
            <a:r>
              <a:rPr lang="en-US" sz="6999" spc="-139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Comfort and Pain Management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66750" y="5143500"/>
            <a:ext cx="5448300" cy="1944890"/>
            <a:chOff x="0" y="0"/>
            <a:chExt cx="7264400" cy="2593187"/>
          </a:xfrm>
        </p:grpSpPr>
        <p:sp>
          <p:nvSpPr>
            <p:cNvPr id="5" name="TextBox 5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LIGHT CLOTHING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146193"/>
              <a:ext cx="7264400" cy="14469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Wearing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lightweight, breathable fabrics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can significantly help relieve discomfort during hot flashes and enhance overall wellbeing.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419850" y="5143500"/>
            <a:ext cx="5448300" cy="2312513"/>
            <a:chOff x="0" y="0"/>
            <a:chExt cx="7264400" cy="3083350"/>
          </a:xfrm>
        </p:grpSpPr>
        <p:sp>
          <p:nvSpPr>
            <p:cNvPr id="8" name="TextBox 8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DEEP BREATHING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Practicing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deep breathing techniques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can effectively reduce stress and alleviate anxiety during climacteric phases and help manage hot flashes.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172950" y="5143500"/>
            <a:ext cx="5448300" cy="2312513"/>
            <a:chOff x="0" y="0"/>
            <a:chExt cx="7264400" cy="3083350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RELAXATION TECHNIQUES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Incorporating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relaxation methods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such as meditation or gentle yoga can support emotional health and reduce discomfort associated with hormonal changes.</a:t>
              </a: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0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087176">
            <a:off x="3189187" y="-10712043"/>
            <a:ext cx="14136818" cy="12003443"/>
          </a:xfrm>
          <a:custGeom>
            <a:avLst/>
            <a:gdLst/>
            <a:ahLst/>
            <a:cxnLst/>
            <a:rect l="l" t="t" r="r" b="b"/>
            <a:pathLst>
              <a:path w="14136818" h="12003443">
                <a:moveTo>
                  <a:pt x="0" y="0"/>
                </a:moveTo>
                <a:lnTo>
                  <a:pt x="14136818" y="0"/>
                </a:lnTo>
                <a:lnTo>
                  <a:pt x="14136818" y="12003443"/>
                </a:lnTo>
                <a:lnTo>
                  <a:pt x="0" y="120034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105025" y="1562100"/>
            <a:ext cx="14077950" cy="1055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</a:pPr>
            <a:r>
              <a:rPr lang="en-US" sz="6999" spc="-139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Education Interventions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66750" y="5143500"/>
            <a:ext cx="5448300" cy="2680135"/>
            <a:chOff x="0" y="0"/>
            <a:chExt cx="7264400" cy="3573513"/>
          </a:xfrm>
        </p:grpSpPr>
        <p:sp>
          <p:nvSpPr>
            <p:cNvPr id="5" name="TextBox 5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PROCESS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146193"/>
              <a:ext cx="7264400" cy="24273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It is crucial to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explain the hormonal changes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women experience during climacteric, helping them understand the physiological transitions occurring in their bodies.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419850" y="5143500"/>
            <a:ext cx="5448300" cy="2312513"/>
            <a:chOff x="0" y="0"/>
            <a:chExt cx="7264400" cy="3083350"/>
          </a:xfrm>
        </p:grpSpPr>
        <p:sp>
          <p:nvSpPr>
            <p:cNvPr id="8" name="TextBox 8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CHANGES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Providing information about the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physical and emotional changes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associated with menopause empowers women to anticipate and manage their symptoms effectively.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172950" y="5143500"/>
            <a:ext cx="5448300" cy="2312513"/>
            <a:chOff x="0" y="0"/>
            <a:chExt cx="7264400" cy="3083350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SUPPORT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Encouraging women to seek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social support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and counseling can greatly improve their coping strategies during this challenging transitional period in their lives.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0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72950" y="0"/>
            <a:ext cx="6115050" cy="10287000"/>
            <a:chOff x="0" y="0"/>
            <a:chExt cx="947381" cy="1593725"/>
          </a:xfrm>
        </p:grpSpPr>
        <p:sp>
          <p:nvSpPr>
            <p:cNvPr id="3" name="Freeform 3"/>
            <p:cNvSpPr/>
            <p:nvPr/>
          </p:nvSpPr>
          <p:spPr>
            <a:xfrm rot="-78000">
              <a:off x="-17957" y="-10542"/>
              <a:ext cx="983295" cy="1614809"/>
            </a:xfrm>
            <a:custGeom>
              <a:avLst/>
              <a:gdLst/>
              <a:ahLst/>
              <a:cxnLst/>
              <a:rect l="l" t="t" r="r" b="b"/>
              <a:pathLst>
                <a:path w="983295" h="1614809">
                  <a:moveTo>
                    <a:pt x="36158" y="0"/>
                  </a:moveTo>
                  <a:lnTo>
                    <a:pt x="983295" y="21494"/>
                  </a:lnTo>
                  <a:lnTo>
                    <a:pt x="947138" y="1614809"/>
                  </a:lnTo>
                  <a:lnTo>
                    <a:pt x="0" y="1593316"/>
                  </a:lnTo>
                  <a:close/>
                </a:path>
              </a:pathLst>
            </a:custGeom>
            <a:blipFill>
              <a:blip r:embed="rId2"/>
              <a:stretch>
                <a:fillRect l="-120862" t="-1689" r="-67881" b="-15672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666750" y="1562100"/>
            <a:ext cx="9763125" cy="7448761"/>
            <a:chOff x="0" y="0"/>
            <a:chExt cx="13017500" cy="9931683"/>
          </a:xfrm>
        </p:grpSpPr>
        <p:sp>
          <p:nvSpPr>
            <p:cNvPr id="5" name="TextBox 5"/>
            <p:cNvSpPr txBox="1"/>
            <p:nvPr/>
          </p:nvSpPr>
          <p:spPr>
            <a:xfrm>
              <a:off x="0" y="3319799"/>
              <a:ext cx="130175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KEY TRANSITION STAGES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4513618"/>
              <a:ext cx="13017500" cy="54180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39"/>
                </a:lnSpc>
                <a:spcBef>
                  <a:spcPct val="0"/>
                </a:spcBef>
              </a:pPr>
              <a:r>
                <a:rPr lang="en-US" sz="2099" dirty="0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The climacteric comprises several vital phases, including </a:t>
              </a:r>
              <a:r>
                <a:rPr lang="en-US" sz="2099" dirty="0" err="1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premenopause</a:t>
              </a:r>
              <a:r>
                <a:rPr lang="en-US" sz="2099" dirty="0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, perimenopause, menopause, and </a:t>
              </a:r>
              <a:r>
                <a:rPr lang="en-US" sz="2099" dirty="0" err="1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postmenopause</a:t>
              </a:r>
              <a:r>
                <a:rPr lang="en-US" sz="2099" dirty="0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, each marked by distinct hormonal and physical changes.</a:t>
              </a:r>
            </a:p>
            <a:p>
              <a:pPr marL="0" lvl="0" indent="0" algn="l">
                <a:lnSpc>
                  <a:spcPts val="2939"/>
                </a:lnSpc>
                <a:spcBef>
                  <a:spcPct val="0"/>
                </a:spcBef>
              </a:pPr>
              <a:endParaRPr lang="en-US" sz="2099" dirty="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endParaRPr>
            </a:p>
            <a:p>
              <a:pPr marL="0" lvl="0" indent="0" algn="l">
                <a:lnSpc>
                  <a:spcPts val="2939"/>
                </a:lnSpc>
                <a:spcBef>
                  <a:spcPct val="0"/>
                </a:spcBef>
              </a:pPr>
              <a:r>
                <a:rPr lang="en-US" sz="2099" dirty="0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A. </a:t>
              </a:r>
              <a:r>
                <a:rPr lang="en-US" sz="2099" dirty="0" err="1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Premenopause</a:t>
              </a:r>
              <a:r>
                <a:rPr lang="en-US" sz="2099" dirty="0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: menstrual cycles become irregular, prolonged bleeding, high FSH</a:t>
              </a:r>
            </a:p>
            <a:p>
              <a:pPr marL="0" lvl="0" indent="0" algn="l">
                <a:lnSpc>
                  <a:spcPts val="2939"/>
                </a:lnSpc>
                <a:spcBef>
                  <a:spcPct val="0"/>
                </a:spcBef>
              </a:pPr>
              <a:r>
                <a:rPr lang="en-US" sz="2099" dirty="0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B. Perimenopause: transition between </a:t>
              </a:r>
              <a:r>
                <a:rPr lang="en-US" sz="2099" dirty="0" err="1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premenopause</a:t>
              </a:r>
              <a:r>
                <a:rPr lang="en-US" sz="2099" dirty="0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and </a:t>
              </a:r>
              <a:r>
                <a:rPr lang="en-US" sz="2099" dirty="0" err="1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postmenopause</a:t>
              </a:r>
              <a:r>
                <a:rPr lang="en-US" sz="2099" dirty="0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, cycle &gt;38 days</a:t>
              </a:r>
            </a:p>
            <a:p>
              <a:pPr marL="0" lvl="0" indent="0" algn="l">
                <a:lnSpc>
                  <a:spcPts val="2939"/>
                </a:lnSpc>
                <a:spcBef>
                  <a:spcPct val="0"/>
                </a:spcBef>
              </a:pPr>
              <a:r>
                <a:rPr lang="en-US" sz="2099" dirty="0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C. Menopause: defined as the last menstrual bleeding</a:t>
              </a:r>
            </a:p>
            <a:p>
              <a:pPr marL="0" lvl="0" indent="0" algn="l">
                <a:lnSpc>
                  <a:spcPts val="2939"/>
                </a:lnSpc>
                <a:spcBef>
                  <a:spcPct val="0"/>
                </a:spcBef>
              </a:pPr>
              <a:r>
                <a:rPr lang="en-US" sz="2099" dirty="0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D. </a:t>
              </a:r>
              <a:r>
                <a:rPr lang="en-US" sz="2099" dirty="0" err="1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Postmenopause</a:t>
              </a:r>
              <a:r>
                <a:rPr lang="en-US" sz="2099" dirty="0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: period after menopause until senility </a:t>
              </a:r>
            </a:p>
            <a:p>
              <a:pPr marL="0" lvl="0" indent="0" algn="l">
                <a:lnSpc>
                  <a:spcPts val="2939"/>
                </a:lnSpc>
                <a:spcBef>
                  <a:spcPct val="0"/>
                </a:spcBef>
              </a:pPr>
              <a:endParaRPr lang="en-US" sz="2099" dirty="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0"/>
              <a:ext cx="13017500" cy="2815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spc="-139">
                  <a:solidFill>
                    <a:srgbClr val="FFFFFF"/>
                  </a:solidFill>
                  <a:latin typeface="Tenor Sans"/>
                  <a:ea typeface="Tenor Sans"/>
                  <a:cs typeface="Tenor Sans"/>
                  <a:sym typeface="Tenor Sans"/>
                </a:rPr>
                <a:t>Understanding the Phases of Climacteric</a:t>
              </a: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0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72950" y="0"/>
            <a:ext cx="6115050" cy="10287000"/>
            <a:chOff x="0" y="0"/>
            <a:chExt cx="947381" cy="1593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47381" cy="1593725"/>
            </a:xfrm>
            <a:custGeom>
              <a:avLst/>
              <a:gdLst/>
              <a:ahLst/>
              <a:cxnLst/>
              <a:rect l="l" t="t" r="r" b="b"/>
              <a:pathLst>
                <a:path w="947381" h="1593725">
                  <a:moveTo>
                    <a:pt x="0" y="0"/>
                  </a:moveTo>
                  <a:lnTo>
                    <a:pt x="947381" y="0"/>
                  </a:lnTo>
                  <a:lnTo>
                    <a:pt x="947381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-102636" t="-5507" r="-68692" b="-1952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666750" y="1562100"/>
            <a:ext cx="9763125" cy="4102836"/>
            <a:chOff x="0" y="0"/>
            <a:chExt cx="13017500" cy="5470448"/>
          </a:xfrm>
        </p:grpSpPr>
        <p:sp>
          <p:nvSpPr>
            <p:cNvPr id="5" name="TextBox 5"/>
            <p:cNvSpPr txBox="1"/>
            <p:nvPr/>
          </p:nvSpPr>
          <p:spPr>
            <a:xfrm>
              <a:off x="0" y="3319799"/>
              <a:ext cx="130175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KEY TAKEAWAYS ON CLIMACTERIC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4513617"/>
              <a:ext cx="13017500" cy="9568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Understanding the phases and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impacts of hormonal changes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during climacteric is crucial for providing effective care and support to women.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0"/>
              <a:ext cx="13017500" cy="2815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spc="-139">
                  <a:solidFill>
                    <a:srgbClr val="FFFFFF"/>
                  </a:solidFill>
                  <a:latin typeface="Tenor Sans"/>
                  <a:ea typeface="Tenor Sans"/>
                  <a:cs typeface="Tenor Sans"/>
                  <a:sym typeface="Tenor Sans"/>
                </a:rPr>
                <a:t>Summary of Hormonal Changes in Women</a:t>
              </a: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0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72950" y="0"/>
            <a:ext cx="6115050" cy="10287000"/>
            <a:chOff x="0" y="0"/>
            <a:chExt cx="947381" cy="1593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47381" cy="1593725"/>
            </a:xfrm>
            <a:custGeom>
              <a:avLst/>
              <a:gdLst/>
              <a:ahLst/>
              <a:cxnLst/>
              <a:rect l="l" t="t" r="r" b="b"/>
              <a:pathLst>
                <a:path w="947381" h="1593725">
                  <a:moveTo>
                    <a:pt x="0" y="0"/>
                  </a:moveTo>
                  <a:lnTo>
                    <a:pt x="947381" y="0"/>
                  </a:lnTo>
                  <a:lnTo>
                    <a:pt x="947381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-108068" r="-53885" b="-3162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666750" y="1562100"/>
            <a:ext cx="9763125" cy="4102836"/>
            <a:chOff x="0" y="0"/>
            <a:chExt cx="13017500" cy="5470448"/>
          </a:xfrm>
        </p:grpSpPr>
        <p:sp>
          <p:nvSpPr>
            <p:cNvPr id="5" name="TextBox 5"/>
            <p:cNvSpPr txBox="1"/>
            <p:nvPr/>
          </p:nvSpPr>
          <p:spPr>
            <a:xfrm>
              <a:off x="0" y="3319799"/>
              <a:ext cx="130175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AUDIENCE INTERACTION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4513617"/>
              <a:ext cx="13017500" cy="9568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We invite your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thoughtful questions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and comments regarding hormonal problems in the female reproductive system to enhance our discussion today.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0"/>
              <a:ext cx="13017500" cy="2815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spc="-139">
                  <a:solidFill>
                    <a:srgbClr val="FFFFFF"/>
                  </a:solidFill>
                  <a:latin typeface="Tenor Sans"/>
                  <a:ea typeface="Tenor Sans"/>
                  <a:cs typeface="Tenor Sans"/>
                  <a:sym typeface="Tenor Sans"/>
                </a:rPr>
                <a:t>Questions and Answers Session</a:t>
              </a: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3E95E-5D57-DCFE-594C-E7EE502BF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15392400" cy="1143000"/>
          </a:xfrm>
        </p:spPr>
        <p:txBody>
          <a:bodyPr/>
          <a:lstStyle/>
          <a:p>
            <a:r>
              <a:rPr lang="en-US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References</a:t>
            </a:r>
            <a:endParaRPr lang="en-ID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ADEE3-2F27-130D-08DD-9DEC35A14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16764000" cy="7962900"/>
          </a:xfrm>
        </p:spPr>
        <p:txBody>
          <a:bodyPr>
            <a:normAutofit lnSpcReduction="10000"/>
          </a:bodyPr>
          <a:lstStyle/>
          <a:p>
            <a:r>
              <a:rPr lang="en-ID" dirty="0"/>
              <a:t>Rafida, M. (2022). KLIMAKTERIUM. </a:t>
            </a:r>
            <a:r>
              <a:rPr lang="en-ID" i="1" dirty="0"/>
              <a:t>Surabaya Biomedical Journal</a:t>
            </a:r>
            <a:r>
              <a:rPr lang="en-ID" dirty="0"/>
              <a:t>. </a:t>
            </a:r>
            <a:r>
              <a:rPr lang="en-ID" dirty="0">
                <a:hlinkClick r:id="rId2"/>
              </a:rPr>
              <a:t>https://doi.org/10.1055/b-0034-18962</a:t>
            </a:r>
            <a:r>
              <a:rPr lang="en-ID" dirty="0"/>
              <a:t>.</a:t>
            </a:r>
          </a:p>
          <a:p>
            <a:r>
              <a:rPr lang="pt-BR" dirty="0"/>
              <a:t>Podfigurna, A., Szeliga, A., &amp; Męczekalski, B. (2020). Climacteric Syndrome. </a:t>
            </a:r>
            <a:r>
              <a:rPr lang="pt-BR" i="1" dirty="0"/>
              <a:t>Endocrinology</a:t>
            </a:r>
            <a:r>
              <a:rPr lang="pt-BR" dirty="0"/>
              <a:t>. </a:t>
            </a:r>
            <a:r>
              <a:rPr lang="pt-BR" dirty="0">
                <a:hlinkClick r:id="rId3"/>
              </a:rPr>
              <a:t>https://doi.org/10.1007/978-3-030-03594-5_16-1</a:t>
            </a:r>
            <a:r>
              <a:rPr lang="pt-BR" dirty="0"/>
              <a:t>.</a:t>
            </a:r>
          </a:p>
          <a:p>
            <a:r>
              <a:rPr lang="en-US" dirty="0" err="1"/>
              <a:t>Belešová</a:t>
            </a:r>
            <a:r>
              <a:rPr lang="en-US" dirty="0"/>
              <a:t>, R., &amp; </a:t>
            </a:r>
            <a:r>
              <a:rPr lang="en-US" dirty="0" err="1"/>
              <a:t>Tóthová</a:t>
            </a:r>
            <a:r>
              <a:rPr lang="en-US" dirty="0"/>
              <a:t>, V. (2023). Climacterium - opinions, experiences, and attitudes of women regarding menopause. </a:t>
            </a:r>
            <a:r>
              <a:rPr lang="en-US" i="1" dirty="0"/>
              <a:t>Central European Journal of Nursing and Midwifery</a:t>
            </a:r>
            <a:r>
              <a:rPr lang="en-US" dirty="0"/>
              <a:t>. </a:t>
            </a:r>
            <a:r>
              <a:rPr lang="en-US" dirty="0">
                <a:hlinkClick r:id="rId4"/>
              </a:rPr>
              <a:t>https://doi.org/10.15452/cejnm.2023.14.0001</a:t>
            </a:r>
            <a:r>
              <a:rPr lang="en-US" dirty="0"/>
              <a:t>.</a:t>
            </a:r>
          </a:p>
          <a:p>
            <a:r>
              <a:rPr lang="en-ID" dirty="0"/>
              <a:t>Curta, J., &amp; </a:t>
            </a:r>
            <a:r>
              <a:rPr lang="en-ID" dirty="0" err="1"/>
              <a:t>Weissheimer</a:t>
            </a:r>
            <a:r>
              <a:rPr lang="en-ID" dirty="0"/>
              <a:t>, A. (2020). Perceptions and feelings about physical changes in climacteric women.. </a:t>
            </a:r>
            <a:r>
              <a:rPr lang="en-ID" i="1" dirty="0"/>
              <a:t>Revista </a:t>
            </a:r>
            <a:r>
              <a:rPr lang="en-ID" i="1" dirty="0" err="1"/>
              <a:t>gaucha</a:t>
            </a:r>
            <a:r>
              <a:rPr lang="en-ID" i="1" dirty="0"/>
              <a:t> de </a:t>
            </a:r>
            <a:r>
              <a:rPr lang="en-ID" i="1" dirty="0" err="1"/>
              <a:t>enfermagem</a:t>
            </a:r>
            <a:r>
              <a:rPr lang="en-ID" dirty="0"/>
              <a:t>, 41 </a:t>
            </a:r>
            <a:r>
              <a:rPr lang="en-ID" dirty="0" err="1"/>
              <a:t>spe</a:t>
            </a:r>
            <a:r>
              <a:rPr lang="en-ID" dirty="0"/>
              <a:t>, e20190198 . </a:t>
            </a:r>
            <a:r>
              <a:rPr lang="en-ID" dirty="0">
                <a:hlinkClick r:id="rId5"/>
              </a:rPr>
              <a:t>https://doi.org/10.1590/1983-1447.2020.20190198</a:t>
            </a:r>
            <a:r>
              <a:rPr lang="en-ID" dirty="0"/>
              <a:t>.</a:t>
            </a:r>
          </a:p>
          <a:p>
            <a:r>
              <a:rPr lang="en-US" dirty="0"/>
              <a:t>Carlsson, A., Milos‐</a:t>
            </a:r>
            <a:r>
              <a:rPr lang="en-US" dirty="0" err="1"/>
              <a:t>Nymberg</a:t>
            </a:r>
            <a:r>
              <a:rPr lang="en-US" dirty="0"/>
              <a:t>, V., &amp; </a:t>
            </a:r>
            <a:r>
              <a:rPr lang="en-US" dirty="0" err="1"/>
              <a:t>Nymberg</a:t>
            </a:r>
            <a:r>
              <a:rPr lang="en-US" dirty="0"/>
              <a:t>, P. (2025). ‘The Climacteric Transition: District Nurses' Role in Managing Women's Health’; A Qualitative Interview Study. </a:t>
            </a:r>
            <a:r>
              <a:rPr lang="en-US" i="1" dirty="0"/>
              <a:t>Scandinavian Journal of Caring Sciences</a:t>
            </a:r>
            <a:r>
              <a:rPr lang="en-US" dirty="0"/>
              <a:t>, 39. </a:t>
            </a:r>
            <a:r>
              <a:rPr lang="en-US" dirty="0">
                <a:hlinkClick r:id="rId6"/>
              </a:rPr>
              <a:t>https://doi.org/10.1111/scs.70099</a:t>
            </a:r>
            <a:r>
              <a:rPr lang="en-US" dirty="0"/>
              <a:t>.</a:t>
            </a:r>
          </a:p>
          <a:p>
            <a:r>
              <a:rPr lang="en-US" dirty="0"/>
              <a:t>Grünthal-Drell, M. (2025). The experiences and needs of family nurses in counselling climacteric female patients. </a:t>
            </a:r>
            <a:r>
              <a:rPr lang="en-US" i="1" dirty="0"/>
              <a:t>Proceedings of the Estonian Academy of Sciences</a:t>
            </a:r>
            <a:r>
              <a:rPr lang="en-US" dirty="0"/>
              <a:t>. https://doi.org/10.3176/proc.2025.3.16.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251935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0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72950" y="0"/>
            <a:ext cx="6115050" cy="10287000"/>
            <a:chOff x="0" y="0"/>
            <a:chExt cx="947381" cy="1593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47381" cy="1593725"/>
            </a:xfrm>
            <a:custGeom>
              <a:avLst/>
              <a:gdLst/>
              <a:ahLst/>
              <a:cxnLst/>
              <a:rect l="l" t="t" r="r" b="b"/>
              <a:pathLst>
                <a:path w="947381" h="1593725">
                  <a:moveTo>
                    <a:pt x="0" y="0"/>
                  </a:moveTo>
                  <a:lnTo>
                    <a:pt x="947381" y="0"/>
                  </a:lnTo>
                  <a:lnTo>
                    <a:pt x="947381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t="-1057" r="-13282" b="-15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666750" y="1562100"/>
            <a:ext cx="9763125" cy="7088791"/>
            <a:chOff x="0" y="0"/>
            <a:chExt cx="13017500" cy="9451723"/>
          </a:xfrm>
        </p:grpSpPr>
        <p:sp>
          <p:nvSpPr>
            <p:cNvPr id="5" name="TextBox 5"/>
            <p:cNvSpPr txBox="1"/>
            <p:nvPr/>
          </p:nvSpPr>
          <p:spPr>
            <a:xfrm>
              <a:off x="0" y="3319799"/>
              <a:ext cx="130175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MENSTRUAL CYCLE CHANGES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4513618"/>
              <a:ext cx="13017500" cy="49381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39"/>
                </a:lnSpc>
                <a:spcBef>
                  <a:spcPct val="0"/>
                </a:spcBef>
              </a:pPr>
              <a:r>
                <a:rPr lang="en-US" sz="2099" dirty="0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During the </a:t>
              </a:r>
              <a:r>
                <a:rPr lang="en-US" sz="2099" dirty="0" err="1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premenopause</a:t>
              </a:r>
              <a:r>
                <a:rPr lang="en-US" sz="2099" dirty="0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phase, </a:t>
              </a:r>
              <a:r>
                <a:rPr lang="en-US" sz="2099" b="1" dirty="0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menstrual cycles become irregular</a:t>
              </a:r>
              <a:r>
                <a:rPr lang="en-US" sz="2099" dirty="0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, often causing prolonged bleeding and increased levels of follicle-stimulating hormone (FSH).</a:t>
              </a:r>
            </a:p>
            <a:p>
              <a:pPr marL="0" lvl="0" indent="0" algn="l">
                <a:lnSpc>
                  <a:spcPts val="2939"/>
                </a:lnSpc>
                <a:spcBef>
                  <a:spcPct val="0"/>
                </a:spcBef>
              </a:pPr>
              <a:endParaRPr lang="en-US" sz="2099" dirty="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ID" sz="2400" dirty="0">
                  <a:solidFill>
                    <a:schemeClr val="bg2"/>
                  </a:solidFill>
                </a:rPr>
                <a:t>Decreased </a:t>
              </a:r>
              <a:r>
                <a:rPr lang="en-ID" sz="2400" dirty="0" err="1">
                  <a:solidFill>
                    <a:schemeClr val="bg2"/>
                  </a:solidFill>
                </a:rPr>
                <a:t>estrogen</a:t>
              </a:r>
              <a:r>
                <a:rPr lang="en-ID" sz="2400" dirty="0">
                  <a:solidFill>
                    <a:schemeClr val="bg2"/>
                  </a:solidFill>
                </a:rPr>
                <a:t> secretion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ID" sz="2400" dirty="0">
                  <a:solidFill>
                    <a:schemeClr val="bg2"/>
                  </a:solidFill>
                </a:rPr>
                <a:t>Decline in ovarian function (vascular sclerosis, reduced steroid synthesis)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ID" sz="2400" dirty="0">
                  <a:solidFill>
                    <a:schemeClr val="bg2"/>
                  </a:solidFill>
                </a:rPr>
                <a:t>Failure of corpus luteum function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ID" sz="2400" dirty="0">
                  <a:solidFill>
                    <a:schemeClr val="bg2"/>
                  </a:solidFill>
                </a:rPr>
                <a:t>Decreased ovarian steroid function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ID" sz="2400" dirty="0">
                  <a:solidFill>
                    <a:schemeClr val="bg2"/>
                  </a:solidFill>
                </a:rPr>
                <a:t>Disruption of feedback to pituitary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ID" sz="2400" dirty="0">
                  <a:solidFill>
                    <a:schemeClr val="bg2"/>
                  </a:solidFill>
                </a:rPr>
                <a:t>Ovarian cycle gradually stops</a:t>
              </a:r>
              <a:endParaRPr lang="en-US" sz="2099" dirty="0">
                <a:solidFill>
                  <a:schemeClr val="bg2"/>
                </a:solidFill>
                <a:latin typeface="Clear Sans"/>
                <a:ea typeface="Clear Sans"/>
                <a:cs typeface="Clear Sans"/>
                <a:sym typeface="Clear Sans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0"/>
              <a:ext cx="13017500" cy="13194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lvl="0">
                <a:lnSpc>
                  <a:spcPts val="8399"/>
                </a:lnSpc>
              </a:pPr>
              <a:r>
                <a:rPr lang="en-ID" sz="5400" dirty="0">
                  <a:solidFill>
                    <a:schemeClr val="bg2"/>
                  </a:solidFill>
                </a:rPr>
                <a:t>MECHANISM OF CLIMACTERIC</a:t>
              </a:r>
              <a:endParaRPr lang="en-US" sz="5400" spc="-139" dirty="0">
                <a:solidFill>
                  <a:schemeClr val="bg2"/>
                </a:solidFill>
                <a:latin typeface="Tenor Sans"/>
                <a:ea typeface="Tenor Sans"/>
                <a:cs typeface="Tenor Sans"/>
                <a:sym typeface="Tenor Sans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0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72950" y="0"/>
            <a:ext cx="6115050" cy="10287000"/>
            <a:chOff x="0" y="0"/>
            <a:chExt cx="947381" cy="1593725"/>
          </a:xfrm>
        </p:grpSpPr>
        <p:sp>
          <p:nvSpPr>
            <p:cNvPr id="3" name="Freeform 3"/>
            <p:cNvSpPr/>
            <p:nvPr/>
          </p:nvSpPr>
          <p:spPr>
            <a:xfrm rot="24000">
              <a:off x="-5552" y="-3288"/>
              <a:ext cx="958484" cy="1600301"/>
            </a:xfrm>
            <a:custGeom>
              <a:avLst/>
              <a:gdLst/>
              <a:ahLst/>
              <a:cxnLst/>
              <a:rect l="l" t="t" r="r" b="b"/>
              <a:pathLst>
                <a:path w="958484" h="1600301">
                  <a:moveTo>
                    <a:pt x="0" y="6614"/>
                  </a:moveTo>
                  <a:lnTo>
                    <a:pt x="947359" y="0"/>
                  </a:lnTo>
                  <a:lnTo>
                    <a:pt x="958485" y="1593687"/>
                  </a:lnTo>
                  <a:lnTo>
                    <a:pt x="11127" y="1600301"/>
                  </a:lnTo>
                  <a:close/>
                </a:path>
              </a:pathLst>
            </a:custGeom>
            <a:blipFill>
              <a:blip r:embed="rId2"/>
              <a:stretch>
                <a:fillRect l="-89928" t="-1287" r="-64549" b="-450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666750" y="1562100"/>
            <a:ext cx="9763125" cy="5158784"/>
            <a:chOff x="0" y="0"/>
            <a:chExt cx="13017500" cy="6878378"/>
          </a:xfrm>
        </p:grpSpPr>
        <p:sp>
          <p:nvSpPr>
            <p:cNvPr id="5" name="TextBox 5"/>
            <p:cNvSpPr txBox="1"/>
            <p:nvPr/>
          </p:nvSpPr>
          <p:spPr>
            <a:xfrm>
              <a:off x="0" y="4727729"/>
              <a:ext cx="130175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UNDERSTANDING THE SYMPTOMS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921547"/>
              <a:ext cx="13017500" cy="9568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Women may experience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various physical changes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during climacteric, including hot flashes, headaches, and increased risk of heart disease.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0"/>
              <a:ext cx="13017500" cy="42237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spc="-139">
                  <a:solidFill>
                    <a:srgbClr val="FFFFFF"/>
                  </a:solidFill>
                  <a:latin typeface="Tenor Sans"/>
                  <a:ea typeface="Tenor Sans"/>
                  <a:cs typeface="Tenor Sans"/>
                  <a:sym typeface="Tenor Sans"/>
                </a:rPr>
                <a:t>Physical Changes Experienced During Climacteric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0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087176">
            <a:off x="3189187" y="-10712043"/>
            <a:ext cx="14136818" cy="12003443"/>
          </a:xfrm>
          <a:custGeom>
            <a:avLst/>
            <a:gdLst/>
            <a:ahLst/>
            <a:cxnLst/>
            <a:rect l="l" t="t" r="r" b="b"/>
            <a:pathLst>
              <a:path w="14136818" h="12003443">
                <a:moveTo>
                  <a:pt x="0" y="0"/>
                </a:moveTo>
                <a:lnTo>
                  <a:pt x="14136818" y="0"/>
                </a:lnTo>
                <a:lnTo>
                  <a:pt x="14136818" y="12003443"/>
                </a:lnTo>
                <a:lnTo>
                  <a:pt x="0" y="120034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105025" y="1562100"/>
            <a:ext cx="14077950" cy="1055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</a:pPr>
            <a:r>
              <a:rPr lang="en-US" sz="6999" spc="-139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Physical Changes Overview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66750" y="5143500"/>
            <a:ext cx="5448300" cy="1944890"/>
            <a:chOff x="0" y="0"/>
            <a:chExt cx="7264400" cy="2593187"/>
          </a:xfrm>
        </p:grpSpPr>
        <p:sp>
          <p:nvSpPr>
            <p:cNvPr id="5" name="TextBox 5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HOT FLASHES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146193"/>
              <a:ext cx="7264400" cy="14469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Hot flashes are sudden feelings of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intense warmth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, often accompanied by sweating, and can disrupt sleep and daily activities.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419850" y="5143500"/>
            <a:ext cx="5448300" cy="1944890"/>
            <a:chOff x="0" y="0"/>
            <a:chExt cx="7264400" cy="2593187"/>
          </a:xfrm>
        </p:grpSpPr>
        <p:sp>
          <p:nvSpPr>
            <p:cNvPr id="8" name="TextBox 8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TOOTH LOSS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146193"/>
              <a:ext cx="7264400" cy="14469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Hormonal changes during climacteric can lead to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increased tooth loss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, affecting overall oral health and requiring dental attention.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172950" y="5143500"/>
            <a:ext cx="5448300" cy="2312513"/>
            <a:chOff x="0" y="0"/>
            <a:chExt cx="7264400" cy="3083350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HEART DISEASE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The risk of heart disease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increases significantly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during climacteric due to hormonal fluctuations, necessitating regular monitoring and lifestyle adjustments.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0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087176">
            <a:off x="3189187" y="-10712043"/>
            <a:ext cx="14136818" cy="12003443"/>
          </a:xfrm>
          <a:custGeom>
            <a:avLst/>
            <a:gdLst/>
            <a:ahLst/>
            <a:cxnLst/>
            <a:rect l="l" t="t" r="r" b="b"/>
            <a:pathLst>
              <a:path w="14136818" h="12003443">
                <a:moveTo>
                  <a:pt x="0" y="0"/>
                </a:moveTo>
                <a:lnTo>
                  <a:pt x="14136818" y="0"/>
                </a:lnTo>
                <a:lnTo>
                  <a:pt x="14136818" y="12003443"/>
                </a:lnTo>
                <a:lnTo>
                  <a:pt x="0" y="120034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105025" y="1562100"/>
            <a:ext cx="14077950" cy="1055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</a:pPr>
            <a:r>
              <a:rPr lang="en-US" sz="6999" spc="-139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Physical Changes Overview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66750" y="5143500"/>
            <a:ext cx="5448300" cy="2312513"/>
            <a:chOff x="0" y="0"/>
            <a:chExt cx="7264400" cy="3083350"/>
          </a:xfrm>
        </p:grpSpPr>
        <p:sp>
          <p:nvSpPr>
            <p:cNvPr id="5" name="TextBox 5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THICKER HAIR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Body and pubic hair can become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thicker and darker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during climacteric, impacting self-image and personal comfort levels for many women.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419850" y="5143500"/>
            <a:ext cx="5448300" cy="2312513"/>
            <a:chOff x="0" y="0"/>
            <a:chExt cx="7264400" cy="3083350"/>
          </a:xfrm>
        </p:grpSpPr>
        <p:sp>
          <p:nvSpPr>
            <p:cNvPr id="8" name="TextBox 8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BONE DENSITY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Bone mass loss, or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osteoporosis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, increases the risk of fractures, making regular check-ups and preventive measures essential for women's health.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172950" y="5143500"/>
            <a:ext cx="5448300" cy="2312513"/>
            <a:chOff x="0" y="0"/>
            <a:chExt cx="7264400" cy="3083350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HAIR THINNING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Many women experience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thinning hair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during this phase, which can be distressing, prompting them to seek effective treatments and solutions.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0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087176">
            <a:off x="3189187" y="-10712043"/>
            <a:ext cx="14136818" cy="12003443"/>
          </a:xfrm>
          <a:custGeom>
            <a:avLst/>
            <a:gdLst/>
            <a:ahLst/>
            <a:cxnLst/>
            <a:rect l="l" t="t" r="r" b="b"/>
            <a:pathLst>
              <a:path w="14136818" h="12003443">
                <a:moveTo>
                  <a:pt x="0" y="0"/>
                </a:moveTo>
                <a:lnTo>
                  <a:pt x="14136818" y="0"/>
                </a:lnTo>
                <a:lnTo>
                  <a:pt x="14136818" y="12003443"/>
                </a:lnTo>
                <a:lnTo>
                  <a:pt x="0" y="120034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105025" y="1562100"/>
            <a:ext cx="14077950" cy="1055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</a:pPr>
            <a:r>
              <a:rPr lang="en-US" sz="6999" spc="-139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Physical Changes Overview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66750" y="5143500"/>
            <a:ext cx="5448300" cy="1944890"/>
            <a:chOff x="0" y="0"/>
            <a:chExt cx="7264400" cy="2593187"/>
          </a:xfrm>
        </p:grpSpPr>
        <p:sp>
          <p:nvSpPr>
            <p:cNvPr id="5" name="TextBox 5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NIPPLES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146193"/>
              <a:ext cx="7264400" cy="14469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During climacteric, </a:t>
              </a:r>
              <a:r>
                <a:rPr lang="en-US" sz="2099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nipples may become smaller</a:t>
              </a: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 and flatter, which can affect self-image and comfort during intimate moments.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419850" y="5107781"/>
            <a:ext cx="5448300" cy="2727532"/>
            <a:chOff x="0" y="-47625"/>
            <a:chExt cx="7264400" cy="3636708"/>
          </a:xfrm>
        </p:grpSpPr>
        <p:sp>
          <p:nvSpPr>
            <p:cNvPr id="8" name="TextBox 8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SKIN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146193"/>
              <a:ext cx="7264400" cy="24428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 dirty="0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Women often experience </a:t>
              </a:r>
              <a:r>
                <a:rPr lang="en-US" sz="2099" b="1" dirty="0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dry skin and mucosa</a:t>
              </a:r>
              <a:r>
                <a:rPr lang="en-US" sz="2099" dirty="0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, leading to discomfort and increased vulnerability to irritation during the climacteric phase. Urinary frequency</a:t>
              </a:r>
            </a:p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 dirty="0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Dry, itchy vagina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172950" y="5143500"/>
            <a:ext cx="5448300" cy="2312513"/>
            <a:chOff x="0" y="0"/>
            <a:chExt cx="7264400" cy="3083350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47625"/>
              <a:ext cx="72644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Medium"/>
                  <a:ea typeface="Clear Sans Medium"/>
                  <a:cs typeface="Clear Sans Medium"/>
                  <a:sym typeface="Clear Sans Medium"/>
                </a:rPr>
                <a:t>MUSCLE TONE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146193"/>
              <a:ext cx="7264400" cy="1937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39"/>
                </a:lnSpc>
                <a:spcBef>
                  <a:spcPct val="0"/>
                </a:spcBef>
              </a:pPr>
              <a:r>
                <a:rPr lang="en-US" sz="2099" dirty="0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There is a noticeable </a:t>
              </a:r>
              <a:r>
                <a:rPr lang="en-US" sz="2099" b="1" dirty="0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decrease in muscle tone</a:t>
              </a:r>
              <a:r>
                <a:rPr lang="en-US" sz="2099" dirty="0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, which can impact overall strength, balance, and physical activity levels in women.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0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72950" y="0"/>
            <a:ext cx="6115050" cy="10287000"/>
            <a:chOff x="0" y="0"/>
            <a:chExt cx="947381" cy="1593725"/>
          </a:xfrm>
        </p:grpSpPr>
        <p:sp>
          <p:nvSpPr>
            <p:cNvPr id="3" name="Freeform 3"/>
            <p:cNvSpPr/>
            <p:nvPr/>
          </p:nvSpPr>
          <p:spPr>
            <a:xfrm rot="-186000">
              <a:off x="-42400" y="-24451"/>
              <a:ext cx="1032182" cy="1642627"/>
            </a:xfrm>
            <a:custGeom>
              <a:avLst/>
              <a:gdLst/>
              <a:ahLst/>
              <a:cxnLst/>
              <a:rect l="l" t="t" r="r" b="b"/>
              <a:pathLst>
                <a:path w="1032182" h="1642627">
                  <a:moveTo>
                    <a:pt x="86187" y="0"/>
                  </a:moveTo>
                  <a:lnTo>
                    <a:pt x="1032181" y="51234"/>
                  </a:lnTo>
                  <a:lnTo>
                    <a:pt x="945995" y="1642627"/>
                  </a:lnTo>
                  <a:lnTo>
                    <a:pt x="0" y="1591394"/>
                  </a:lnTo>
                  <a:close/>
                </a:path>
              </a:pathLst>
            </a:custGeom>
            <a:blipFill>
              <a:blip r:embed="rId2"/>
              <a:stretch>
                <a:fillRect l="-121154" t="-4087" r="-49494" b="-2630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666750" y="1562100"/>
            <a:ext cx="9763125" cy="5158784"/>
            <a:chOff x="0" y="0"/>
            <a:chExt cx="13017500" cy="6878378"/>
          </a:xfrm>
        </p:grpSpPr>
        <p:sp>
          <p:nvSpPr>
            <p:cNvPr id="5" name="TextBox 5"/>
            <p:cNvSpPr txBox="1"/>
            <p:nvPr/>
          </p:nvSpPr>
          <p:spPr>
            <a:xfrm>
              <a:off x="0" y="4727729"/>
              <a:ext cx="1301750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FFFFFF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KEY HEALTH CONCERNS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921547"/>
              <a:ext cx="13017500" cy="9568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39"/>
                </a:lnSpc>
                <a:spcBef>
                  <a:spcPct val="0"/>
                </a:spcBef>
              </a:pPr>
              <a:r>
                <a:rPr lang="en-US" sz="2099">
                  <a:solidFill>
                    <a:srgbClr val="FFFFFF"/>
                  </a:solidFill>
                  <a:latin typeface="Clear Sans"/>
                  <a:ea typeface="Clear Sans"/>
                  <a:cs typeface="Clear Sans"/>
                  <a:sym typeface="Clear Sans"/>
                </a:rPr>
                <a:t>Climacteric complications can significantly affect women's health, leading to increased risks of osteoporosis, heart disease, and cognitive decline.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0"/>
              <a:ext cx="13017500" cy="42237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spc="-139">
                  <a:solidFill>
                    <a:srgbClr val="FFFFFF"/>
                  </a:solidFill>
                  <a:latin typeface="Tenor Sans"/>
                  <a:ea typeface="Tenor Sans"/>
                  <a:cs typeface="Tenor Sans"/>
                  <a:sym typeface="Tenor Sans"/>
                </a:rPr>
                <a:t>Understanding the Complications of Climacteric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2015</Words>
  <Application>Microsoft Office PowerPoint</Application>
  <PresentationFormat>Custom</PresentationFormat>
  <Paragraphs>188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Clear Sans</vt:lpstr>
      <vt:lpstr>ADLaM Display</vt:lpstr>
      <vt:lpstr>Arial</vt:lpstr>
      <vt:lpstr>Calibri</vt:lpstr>
      <vt:lpstr>Clear Sans Medium</vt:lpstr>
      <vt:lpstr>Clear Sans Bold</vt:lpstr>
      <vt:lpstr>Tenor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- Hormonal Problems in the Female Reproductive System</dc:title>
  <dc:creator>Restuning</dc:creator>
  <dc:description>Presentation - Hormonal Problems in the Female Reproductive System</dc:description>
  <cp:lastModifiedBy>Restuning Widiasih</cp:lastModifiedBy>
  <cp:revision>3</cp:revision>
  <dcterms:created xsi:type="dcterms:W3CDTF">2006-08-16T00:00:00Z</dcterms:created>
  <dcterms:modified xsi:type="dcterms:W3CDTF">2026-03-24T23:04:47Z</dcterms:modified>
  <dc:identifier>DAHE4oei6-g</dc:identifier>
</cp:coreProperties>
</file>