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62" r:id="rId4"/>
    <p:sldId id="272" r:id="rId5"/>
    <p:sldId id="273" r:id="rId6"/>
    <p:sldId id="277" r:id="rId7"/>
    <p:sldId id="278" r:id="rId8"/>
    <p:sldId id="279" r:id="rId9"/>
    <p:sldId id="280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9/5/2023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Lembaga-</a:t>
            </a:r>
            <a:r>
              <a:rPr lang="en-US" dirty="0" err="1"/>
              <a:t>lembaga</a:t>
            </a:r>
            <a:r>
              <a:rPr lang="en-US" dirty="0"/>
              <a:t> Politik Informal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yusa</a:t>
            </a:r>
            <a:r>
              <a:rPr lang="en-US" dirty="0"/>
              <a:t> </a:t>
            </a:r>
            <a:r>
              <a:rPr lang="en-US" dirty="0" err="1"/>
              <a:t>djuyandi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u="sng" dirty="0"/>
              <a:t>Terima </a:t>
            </a:r>
            <a:r>
              <a:rPr lang="en-US" sz="6000" u="sng" dirty="0" err="1"/>
              <a:t>kasih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Institution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450" y="3134307"/>
            <a:ext cx="3814235" cy="287308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Political institutions are organizations which create, enforce, and apply laws.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They often mediate conflict; make (governmental) policy on the economy and social systems…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F55F533-650F-3488-CD88-3BDA59B6E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6814" y="1181636"/>
            <a:ext cx="5846571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>
            <a:normAutofit/>
          </a:bodyPr>
          <a:lstStyle/>
          <a:p>
            <a:r>
              <a:rPr lang="en-US"/>
              <a:t>Political institution &amp; power</a:t>
            </a:r>
            <a:endParaRPr lang="en-US" dirty="0"/>
          </a:p>
        </p:txBody>
      </p:sp>
      <p:pic>
        <p:nvPicPr>
          <p:cNvPr id="2050" name="Picture 2" descr="Political Power-Lust Thrives in a Democracy - Foundation for Economic  Education">
            <a:extLst>
              <a:ext uri="{FF2B5EF4-FFF2-40B4-BE49-F238E27FC236}">
                <a16:creationId xmlns:a16="http://schemas.microsoft.com/office/drawing/2014/main" id="{E40F0A34-0006-D1FD-032D-993DDAF5204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12801" b="2"/>
          <a:stretch/>
        </p:blipFill>
        <p:spPr bwMode="auto">
          <a:xfrm>
            <a:off x="727574" y="914400"/>
            <a:ext cx="5749425" cy="481818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Power: is the ability of persons or groups to achieve their goals despite opposition from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Political institutions may be structures of cooperation, but they may also be structures of power (Moe, 2005).</a:t>
            </a:r>
          </a:p>
        </p:txBody>
      </p:sp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POLITICAL INSTITUTION/ 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80975" indent="-180975"/>
            <a:r>
              <a:rPr lang="en-US" dirty="0"/>
              <a:t>• Maintain law and order</a:t>
            </a:r>
          </a:p>
          <a:p>
            <a:pPr marL="180975" indent="-180975"/>
            <a:r>
              <a:rPr lang="en-US" dirty="0"/>
              <a:t>• Plan and direct society</a:t>
            </a:r>
          </a:p>
          <a:p>
            <a:pPr marL="180975" indent="-180975"/>
            <a:r>
              <a:rPr lang="en-US" dirty="0"/>
              <a:t>• Handle international relations</a:t>
            </a:r>
          </a:p>
          <a:p>
            <a:pPr marL="180975" indent="-180975"/>
            <a:r>
              <a:rPr lang="en-US" dirty="0"/>
              <a:t>• Provision of welfare services</a:t>
            </a:r>
          </a:p>
          <a:p>
            <a:pPr marL="180975" indent="-180975"/>
            <a:r>
              <a:rPr lang="en-US" dirty="0"/>
              <a:t>• Defense against foreign danger</a:t>
            </a:r>
          </a:p>
          <a:p>
            <a:pPr marL="180975" indent="-180975"/>
            <a:r>
              <a:rPr lang="en-US" dirty="0"/>
              <a:t>• Evaluation of other institutions</a:t>
            </a:r>
          </a:p>
          <a:p>
            <a:pPr marL="180975" indent="-180975"/>
            <a:r>
              <a:rPr lang="en-US" dirty="0"/>
              <a:t>• Socialization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4573793-C196-B088-B5B7-6D39EFE970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47" r="524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0BC9-4028-4C57-A49A-BB164F02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“Politik formal </a:t>
            </a:r>
            <a:r>
              <a:rPr lang="en-US" dirty="0" err="1"/>
              <a:t>didefinisikan</a:t>
            </a:r>
            <a:r>
              <a:rPr lang="en-US" dirty="0"/>
              <a:t> sebagai </a:t>
            </a:r>
            <a:r>
              <a:rPr lang="en-US" dirty="0" err="1"/>
              <a:t>partisipasi</a:t>
            </a:r>
            <a:r>
              <a:rPr lang="en-US" dirty="0"/>
              <a:t> politik </a:t>
            </a:r>
            <a:r>
              <a:rPr lang="en-US" dirty="0" err="1"/>
              <a:t>berdasarkan</a:t>
            </a:r>
            <a:r>
              <a:rPr lang="en-US" dirty="0"/>
              <a:t> ‘</a:t>
            </a:r>
            <a:r>
              <a:rPr lang="en-US" dirty="0" err="1"/>
              <a:t>aturan</a:t>
            </a:r>
            <a:r>
              <a:rPr lang="en-US" dirty="0"/>
              <a:t> dan </a:t>
            </a:r>
            <a:r>
              <a:rPr lang="en-US" dirty="0" err="1"/>
              <a:t>institusi</a:t>
            </a:r>
            <a:r>
              <a:rPr lang="en-US" dirty="0"/>
              <a:t>’ </a:t>
            </a:r>
            <a:r>
              <a:rPr lang="en-US" dirty="0" err="1"/>
              <a:t>sedangkan</a:t>
            </a:r>
            <a:r>
              <a:rPr lang="en-US" dirty="0"/>
              <a:t> politik informal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‘</a:t>
            </a:r>
            <a:r>
              <a:rPr lang="en-US" dirty="0" err="1"/>
              <a:t>konvensi</a:t>
            </a:r>
            <a:r>
              <a:rPr lang="en-US" dirty="0"/>
              <a:t> dan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’ dalam </a:t>
            </a:r>
            <a:r>
              <a:rPr lang="en-US" dirty="0" err="1"/>
              <a:t>bidang</a:t>
            </a:r>
            <a:r>
              <a:rPr lang="en-US" dirty="0"/>
              <a:t> politik.”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59A28-6923-4B5B-9304-CCFE4E2B8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err="1"/>
              <a:t>Eilo</a:t>
            </a:r>
            <a:r>
              <a:rPr lang="en-US" sz="1800" dirty="0"/>
              <a:t> Wing-Yat Yu, 2007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8D87A-A43B-467C-9549-98D8C6155027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/>
        <p:txBody>
          <a:bodyPr>
            <a:normAutofit/>
          </a:bodyPr>
          <a:lstStyle/>
          <a:p>
            <a:r>
              <a:rPr lang="en-US" sz="2800" dirty="0" err="1"/>
              <a:t>Eilo</a:t>
            </a:r>
            <a:r>
              <a:rPr lang="en-US" sz="2800" dirty="0"/>
              <a:t> Wing-Yat Yu, 2007</a:t>
            </a:r>
          </a:p>
        </p:txBody>
      </p:sp>
    </p:spTree>
    <p:extLst>
      <p:ext uri="{BB962C8B-B14F-4D97-AF65-F5344CB8AC3E}">
        <p14:creationId xmlns:p14="http://schemas.microsoft.com/office/powerpoint/2010/main" val="198330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24FB-27C2-5825-59CC-B3A8606C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Politik Informal dapat </a:t>
            </a:r>
            <a:r>
              <a:rPr lang="en-US" sz="4000" dirty="0" err="1"/>
              <a:t>mendorong</a:t>
            </a:r>
            <a:r>
              <a:rPr lang="en-US" sz="4000" dirty="0"/>
              <a:t> </a:t>
            </a:r>
            <a:r>
              <a:rPr lang="en-US" sz="4000" dirty="0" err="1"/>
              <a:t>adanya</a:t>
            </a:r>
            <a:r>
              <a:rPr lang="en-US" sz="4000" dirty="0"/>
              <a:t> </a:t>
            </a:r>
            <a:r>
              <a:rPr lang="en-US" sz="4000" dirty="0" err="1"/>
              <a:t>suatu</a:t>
            </a:r>
            <a:r>
              <a:rPr lang="en-US" sz="4000" dirty="0"/>
              <a:t> negara yang </a:t>
            </a:r>
            <a:r>
              <a:rPr lang="en-US" sz="4000" dirty="0" err="1"/>
              <a:t>kuat</a:t>
            </a:r>
            <a:endParaRPr lang="en-ID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70E19-A2CC-042E-FFA8-249E07A32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17A32-1907-863B-E5E4-5043A590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3600" dirty="0"/>
              <a:t>Scott </a:t>
            </a:r>
            <a:r>
              <a:rPr lang="en-ID" sz="3600" dirty="0" err="1"/>
              <a:t>Radnitz</a:t>
            </a:r>
            <a:r>
              <a:rPr lang="en-ID" sz="3600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35155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Lembaga Politik informal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212A7-FA77-9593-8B90-E850BA3A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1"/>
            <a:ext cx="9819166" cy="3921600"/>
          </a:xfrm>
        </p:spPr>
        <p:txBody>
          <a:bodyPr>
            <a:noAutofit/>
          </a:bodyPr>
          <a:lstStyle/>
          <a:p>
            <a:r>
              <a:rPr lang="en-ID" sz="2400" dirty="0" err="1"/>
              <a:t>Institusi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informal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perwujudan</a:t>
            </a:r>
            <a:r>
              <a:rPr lang="en-ID" sz="2400" dirty="0"/>
              <a:t> </a:t>
            </a:r>
            <a:r>
              <a:rPr lang="en-ID" sz="2400" dirty="0" err="1"/>
              <a:t>norma-norma</a:t>
            </a:r>
            <a:r>
              <a:rPr lang="en-ID" sz="2400" dirty="0"/>
              <a:t> dan </a:t>
            </a:r>
            <a:r>
              <a:rPr lang="en-ID" sz="2400" dirty="0" err="1"/>
              <a:t>praktik-praktik</a:t>
            </a:r>
            <a:r>
              <a:rPr lang="en-ID" sz="2400" dirty="0"/>
              <a:t>, </a:t>
            </a:r>
            <a:r>
              <a:rPr lang="en-ID" sz="2400" dirty="0" err="1"/>
              <a:t>baik</a:t>
            </a:r>
            <a:r>
              <a:rPr lang="en-ID" sz="2400" dirty="0"/>
              <a:t> legal, a-legal,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ilegal</a:t>
            </a:r>
            <a:r>
              <a:rPr lang="en-ID" sz="2400" dirty="0"/>
              <a:t>, yang </a:t>
            </a:r>
            <a:r>
              <a:rPr lang="en-ID" sz="2400" dirty="0" err="1"/>
              <a:t>terjadi</a:t>
            </a:r>
            <a:r>
              <a:rPr lang="en-ID" sz="2400" dirty="0"/>
              <a:t> di </a:t>
            </a:r>
            <a:r>
              <a:rPr lang="en-ID" sz="2400" dirty="0" err="1"/>
              <a:t>luar</a:t>
            </a:r>
            <a:r>
              <a:rPr lang="en-ID" sz="2400" dirty="0"/>
              <a:t> </a:t>
            </a:r>
            <a:r>
              <a:rPr lang="en-ID" sz="2400" dirty="0" err="1"/>
              <a:t>kerangka</a:t>
            </a:r>
            <a:r>
              <a:rPr lang="en-ID" sz="2400" dirty="0"/>
              <a:t> yang </a:t>
            </a:r>
            <a:r>
              <a:rPr lang="en-ID" sz="2400" dirty="0" err="1"/>
              <a:t>ditetapkan</a:t>
            </a:r>
            <a:r>
              <a:rPr lang="en-ID" sz="2400" dirty="0"/>
              <a:t> oleh </a:t>
            </a:r>
            <a:r>
              <a:rPr lang="en-ID" sz="2400" dirty="0" err="1"/>
              <a:t>konstitusi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dan </a:t>
            </a:r>
            <a:r>
              <a:rPr lang="en-ID" sz="2400" dirty="0" err="1"/>
              <a:t>peraturan</a:t>
            </a:r>
            <a:r>
              <a:rPr lang="en-ID" sz="2400" dirty="0"/>
              <a:t> </a:t>
            </a:r>
            <a:r>
              <a:rPr lang="en-ID" sz="2400" dirty="0" err="1"/>
              <a:t>pendukungnya</a:t>
            </a:r>
            <a:r>
              <a:rPr lang="en-ID" sz="2400" dirty="0"/>
              <a:t>; </a:t>
            </a:r>
            <a:r>
              <a:rPr lang="en-ID" sz="2400" dirty="0" err="1"/>
              <a:t>Meski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tertulis</a:t>
            </a:r>
            <a:r>
              <a:rPr lang="en-ID" sz="2400" dirty="0"/>
              <a:t>, </a:t>
            </a:r>
            <a:r>
              <a:rPr lang="en-ID" sz="2400" dirty="0" err="1"/>
              <a:t>namun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sangat </a:t>
            </a:r>
            <a:r>
              <a:rPr lang="en-ID" sz="2400" dirty="0" err="1"/>
              <a:t>dikenal</a:t>
            </a:r>
            <a:r>
              <a:rPr lang="en-ID" sz="2400" dirty="0"/>
              <a:t> oleh para </a:t>
            </a:r>
            <a:r>
              <a:rPr lang="en-ID" sz="2400" dirty="0" err="1"/>
              <a:t>aktor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dan </a:t>
            </a:r>
            <a:r>
              <a:rPr lang="en-ID" sz="2400" dirty="0" err="1"/>
              <a:t>dipaksakan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interaksi</a:t>
            </a:r>
            <a:r>
              <a:rPr lang="en-ID" sz="2400" dirty="0"/>
              <a:t> </a:t>
            </a:r>
            <a:r>
              <a:rPr lang="en-ID" sz="2400" dirty="0" err="1"/>
              <a:t>sosialnya</a:t>
            </a:r>
            <a:r>
              <a:rPr lang="en-ID" sz="2400" dirty="0"/>
              <a:t>.</a:t>
            </a:r>
          </a:p>
          <a:p>
            <a:r>
              <a:rPr lang="en-ID" sz="2400" dirty="0" err="1"/>
              <a:t>Ilmuwan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</a:t>
            </a:r>
            <a:r>
              <a:rPr lang="en-ID" sz="2400" dirty="0" err="1"/>
              <a:t>mengembangkan</a:t>
            </a:r>
            <a:r>
              <a:rPr lang="en-ID" sz="2400" dirty="0"/>
              <a:t> </a:t>
            </a:r>
            <a:r>
              <a:rPr lang="en-ID" sz="2400" dirty="0" err="1"/>
              <a:t>konsep</a:t>
            </a:r>
            <a:r>
              <a:rPr lang="en-ID" sz="2400" dirty="0"/>
              <a:t> </a:t>
            </a:r>
            <a:r>
              <a:rPr lang="en-ID" sz="2400" dirty="0" err="1"/>
              <a:t>lembaga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informal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merujuk</a:t>
            </a:r>
            <a:r>
              <a:rPr lang="en-ID" sz="2400" dirty="0"/>
              <a:t> pada </a:t>
            </a:r>
            <a:r>
              <a:rPr lang="en-ID" sz="2400" dirty="0" err="1"/>
              <a:t>lembaga</a:t>
            </a:r>
            <a:r>
              <a:rPr lang="en-ID" sz="2400" dirty="0"/>
              <a:t> yang </a:t>
            </a:r>
            <a:r>
              <a:rPr lang="en-ID" sz="2400" dirty="0" err="1"/>
              <a:t>beroperasi</a:t>
            </a:r>
            <a:r>
              <a:rPr lang="en-ID" sz="2400" dirty="0"/>
              <a:t> di </a:t>
            </a:r>
            <a:r>
              <a:rPr lang="en-ID" sz="2400" dirty="0" err="1"/>
              <a:t>luar</a:t>
            </a:r>
            <a:r>
              <a:rPr lang="en-ID" sz="2400" dirty="0"/>
              <a:t> </a:t>
            </a:r>
            <a:r>
              <a:rPr lang="en-ID" sz="2400" dirty="0" err="1"/>
              <a:t>aturan</a:t>
            </a:r>
            <a:r>
              <a:rPr lang="en-ID" sz="2400" dirty="0"/>
              <a:t> formal yang </a:t>
            </a:r>
            <a:r>
              <a:rPr lang="en-ID" sz="2400" dirty="0" err="1"/>
              <a:t>ditetapkan</a:t>
            </a:r>
            <a:r>
              <a:rPr lang="en-ID" sz="2400" dirty="0"/>
              <a:t> oleh </a:t>
            </a:r>
            <a:r>
              <a:rPr lang="en-ID" sz="2400" dirty="0" err="1"/>
              <a:t>konstitusi</a:t>
            </a:r>
            <a:r>
              <a:rPr lang="en-ID" sz="2400" dirty="0"/>
              <a:t> </a:t>
            </a:r>
            <a:r>
              <a:rPr lang="en-ID" sz="2400" dirty="0" err="1"/>
              <a:t>politik</a:t>
            </a:r>
            <a:r>
              <a:rPr lang="en-ID" sz="2400" dirty="0"/>
              <a:t> dan </a:t>
            </a:r>
            <a:r>
              <a:rPr lang="en-ID" sz="2400" dirty="0" err="1"/>
              <a:t>undang-undang</a:t>
            </a:r>
            <a:r>
              <a:rPr lang="en-ID" sz="2400" dirty="0"/>
              <a:t> </a:t>
            </a:r>
            <a:r>
              <a:rPr lang="en-ID" sz="2400" dirty="0" err="1"/>
              <a:t>tambahannya</a:t>
            </a:r>
            <a:r>
              <a:rPr lang="en-ID" sz="2400" dirty="0"/>
              <a:t>.</a:t>
            </a:r>
          </a:p>
          <a:p>
            <a:pPr marL="0" indent="0">
              <a:buNone/>
            </a:pPr>
            <a:r>
              <a:rPr lang="en-ID" sz="2400" dirty="0"/>
              <a:t>Vicente Espinoza &amp; Emmanuelle </a:t>
            </a:r>
            <a:r>
              <a:rPr lang="en-ID" sz="2400" dirty="0" err="1"/>
              <a:t>Barozet</a:t>
            </a:r>
            <a:r>
              <a:rPr lang="en-ID" sz="2400" dirty="0"/>
              <a:t> , 2017</a:t>
            </a:r>
          </a:p>
        </p:txBody>
      </p:sp>
    </p:spTree>
    <p:extLst>
      <p:ext uri="{BB962C8B-B14F-4D97-AF65-F5344CB8AC3E}">
        <p14:creationId xmlns:p14="http://schemas.microsoft.com/office/powerpoint/2010/main" val="114897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dan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212A7-FA77-9593-8B90-E850BA3A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1"/>
            <a:ext cx="9819166" cy="3921600"/>
          </a:xfrm>
        </p:spPr>
        <p:txBody>
          <a:bodyPr>
            <a:noAutofit/>
          </a:bodyPr>
          <a:lstStyle/>
          <a:p>
            <a:r>
              <a:rPr lang="en-ID" sz="2400" dirty="0" err="1"/>
              <a:t>Institusi</a:t>
            </a:r>
            <a:r>
              <a:rPr lang="en-ID" sz="2400" dirty="0"/>
              <a:t> informal – </a:t>
            </a:r>
            <a:r>
              <a:rPr lang="en-ID" sz="2400" dirty="0" err="1"/>
              <a:t>partai</a:t>
            </a:r>
            <a:r>
              <a:rPr lang="en-ID" sz="2400" dirty="0"/>
              <a:t>, </a:t>
            </a:r>
            <a:r>
              <a:rPr lang="en-ID" sz="2400" dirty="0" err="1"/>
              <a:t>kelompok</a:t>
            </a:r>
            <a:r>
              <a:rPr lang="en-ID" sz="2400" dirty="0"/>
              <a:t> </a:t>
            </a:r>
            <a:r>
              <a:rPr lang="en-ID" sz="2400" dirty="0" err="1"/>
              <a:t>kepentingan</a:t>
            </a:r>
            <a:r>
              <a:rPr lang="en-ID" sz="2400" dirty="0"/>
              <a:t>, </a:t>
            </a:r>
            <a:r>
              <a:rPr lang="en-ID" sz="2400" dirty="0" err="1"/>
              <a:t>faksi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badan </a:t>
            </a:r>
            <a:r>
              <a:rPr lang="en-ID" sz="2400" dirty="0" err="1"/>
              <a:t>lainnya</a:t>
            </a:r>
            <a:r>
              <a:rPr lang="en-ID" sz="2400" dirty="0"/>
              <a:t> – </a:t>
            </a:r>
            <a:r>
              <a:rPr lang="en-ID" sz="2400" dirty="0" err="1"/>
              <a:t>terkadang</a:t>
            </a:r>
            <a:r>
              <a:rPr lang="en-ID" sz="2400" dirty="0"/>
              <a:t> </a:t>
            </a:r>
            <a:r>
              <a:rPr lang="en-ID" sz="2400" dirty="0" err="1"/>
              <a:t>beroperasi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batasan</a:t>
            </a:r>
            <a:r>
              <a:rPr lang="en-ID" sz="2400" dirty="0"/>
              <a:t> </a:t>
            </a:r>
            <a:r>
              <a:rPr lang="en-ID" sz="2400" dirty="0" err="1"/>
              <a:t>struktur</a:t>
            </a:r>
            <a:r>
              <a:rPr lang="en-ID" sz="2400" dirty="0"/>
              <a:t> formal dan </a:t>
            </a:r>
            <a:r>
              <a:rPr lang="en-ID" sz="2400" dirty="0" err="1"/>
              <a:t>terkadang</a:t>
            </a:r>
            <a:r>
              <a:rPr lang="en-ID" sz="2400" dirty="0"/>
              <a:t> </a:t>
            </a:r>
            <a:r>
              <a:rPr lang="en-ID" sz="2400" dirty="0" err="1"/>
              <a:t>bertentangan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struktur</a:t>
            </a:r>
            <a:r>
              <a:rPr lang="en-ID" sz="2400" dirty="0"/>
              <a:t> formal.</a:t>
            </a:r>
          </a:p>
          <a:p>
            <a:pPr marL="0" indent="0">
              <a:buNone/>
            </a:pPr>
            <a:r>
              <a:rPr lang="en-ID" sz="2400" dirty="0"/>
              <a:t>Vicente Espinoza &amp; Emmanuelle </a:t>
            </a:r>
            <a:r>
              <a:rPr lang="en-ID" sz="2400" dirty="0" err="1"/>
              <a:t>Barozet</a:t>
            </a:r>
            <a:r>
              <a:rPr lang="en-ID" sz="2400" dirty="0"/>
              <a:t> , 2017</a:t>
            </a:r>
          </a:p>
        </p:txBody>
      </p:sp>
    </p:spTree>
    <p:extLst>
      <p:ext uri="{BB962C8B-B14F-4D97-AF65-F5344CB8AC3E}">
        <p14:creationId xmlns:p14="http://schemas.microsoft.com/office/powerpoint/2010/main" val="78667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52E0C4-9CE1-8A02-BA21-A8ED98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Types of Cross-Border Political Institutions</a:t>
            </a:r>
            <a:br>
              <a:rPr lang="en-US" dirty="0"/>
            </a:br>
            <a:r>
              <a:rPr lang="en-US" sz="1800" dirty="0"/>
              <a:t>Blatter, 2001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1DA55D-DCEC-CFD4-9A12-A4DFB63C5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907" y="2167787"/>
            <a:ext cx="9484242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7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win32_fixed.potx" id="{BC2F7F5B-4979-4A54-84D5-4000EC3D9661}" vid="{81E89C45-4B49-4C30-91F6-68DD81BA8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29</TotalTime>
  <Words>306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Celestial</vt:lpstr>
      <vt:lpstr>Lembaga-lembaga Politik Informal</vt:lpstr>
      <vt:lpstr>Political Institution</vt:lpstr>
      <vt:lpstr>Political institution &amp; power</vt:lpstr>
      <vt:lpstr>FUNCTIONS OF POLITICAL INSTITUTION/ STATE</vt:lpstr>
      <vt:lpstr>“Politik formal didefinisikan sebagai partisipasi politik berdasarkan ‘aturan dan institusi’ sedangkan politik informal adalah semacam ‘konvensi dan kode perilaku’ dalam bidang politik.”</vt:lpstr>
      <vt:lpstr>Politik Informal dapat mendorong adanya suatu negara yang kuat</vt:lpstr>
      <vt:lpstr>Definisi Lembaga Politik informal</vt:lpstr>
      <vt:lpstr>Jenis dan operasi</vt:lpstr>
      <vt:lpstr>Ideal Types of Cross-Border Political Institutions Blatter, 2001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Lembaga-lembaga Politik Informal</dc:title>
  <dc:creator>bff 52867</dc:creator>
  <cp:lastModifiedBy>bff 52867</cp:lastModifiedBy>
  <cp:revision>3</cp:revision>
  <dcterms:created xsi:type="dcterms:W3CDTF">2023-09-04T23:18:03Z</dcterms:created>
  <dcterms:modified xsi:type="dcterms:W3CDTF">2023-09-04T23:47:41Z</dcterms:modified>
</cp:coreProperties>
</file>