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8288000" cy="10287000"/>
  <p:notesSz cx="6858000" cy="9144000"/>
  <p:embeddedFontLst>
    <p:embeddedFont>
      <p:font typeface="Inter" panose="020B0604020202020204" charset="0"/>
      <p:regular r:id="rId27"/>
    </p:embeddedFont>
    <p:embeddedFont>
      <p:font typeface="Inter Bold" panose="020B0604020202020204" charset="0"/>
      <p:regular r:id="rId28"/>
    </p:embeddedFont>
    <p:embeddedFont>
      <p:font typeface="Inter Italics" panose="020B0604020202020204" charset="0"/>
      <p:regular r:id="rId29"/>
    </p:embeddedFont>
    <p:embeddedFont>
      <p:font typeface="Inter Medium" panose="020B0604020202020204" charset="0"/>
      <p:regular r:id="rId30"/>
    </p:embeddedFont>
    <p:embeddedFont>
      <p:font typeface="Open Sauce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537"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2YZYUYqjEY" TargetMode="External"/><Relationship Id="rId2" Type="http://schemas.openxmlformats.org/officeDocument/2006/relationships/hyperlink" Target="https://www.youtube.com/watch?v=XllmA5dLPq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indonesia.unfp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africa.unwomen.org/en/what-we-do/ending-violence-against-women/faqs/types-of-violence-1#:~:text=Other%20types%20of%20violence%20against%20women%20include:,action%20to%20help%20end%20violence%20against%20women"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8709346" y="1028700"/>
            <a:ext cx="7664415" cy="8229600"/>
            <a:chOff x="0" y="0"/>
            <a:chExt cx="947870" cy="1017767"/>
          </a:xfrm>
        </p:grpSpPr>
        <p:sp>
          <p:nvSpPr>
            <p:cNvPr id="4" name="Freeform 4"/>
            <p:cNvSpPr/>
            <p:nvPr/>
          </p:nvSpPr>
          <p:spPr>
            <a:xfrm>
              <a:off x="0" y="0"/>
              <a:ext cx="947870" cy="1017767"/>
            </a:xfrm>
            <a:custGeom>
              <a:avLst/>
              <a:gdLst/>
              <a:ahLst/>
              <a:cxnLst/>
              <a:rect l="l" t="t" r="r" b="b"/>
              <a:pathLst>
                <a:path w="947870" h="1017767">
                  <a:moveTo>
                    <a:pt x="50506" y="0"/>
                  </a:moveTo>
                  <a:lnTo>
                    <a:pt x="897364" y="0"/>
                  </a:lnTo>
                  <a:cubicBezTo>
                    <a:pt x="925258" y="0"/>
                    <a:pt x="947870" y="22612"/>
                    <a:pt x="947870" y="50506"/>
                  </a:cubicBezTo>
                  <a:lnTo>
                    <a:pt x="947870" y="967261"/>
                  </a:lnTo>
                  <a:cubicBezTo>
                    <a:pt x="947870" y="980656"/>
                    <a:pt x="942549" y="993503"/>
                    <a:pt x="933077" y="1002974"/>
                  </a:cubicBezTo>
                  <a:cubicBezTo>
                    <a:pt x="923605" y="1012446"/>
                    <a:pt x="910759" y="1017767"/>
                    <a:pt x="897364" y="1017767"/>
                  </a:cubicBezTo>
                  <a:lnTo>
                    <a:pt x="50506" y="1017767"/>
                  </a:lnTo>
                  <a:cubicBezTo>
                    <a:pt x="37111" y="1017767"/>
                    <a:pt x="24264" y="1012446"/>
                    <a:pt x="14793" y="1002974"/>
                  </a:cubicBezTo>
                  <a:cubicBezTo>
                    <a:pt x="5321" y="993503"/>
                    <a:pt x="0" y="980656"/>
                    <a:pt x="0" y="967261"/>
                  </a:cubicBezTo>
                  <a:lnTo>
                    <a:pt x="0" y="50506"/>
                  </a:lnTo>
                  <a:cubicBezTo>
                    <a:pt x="0" y="37111"/>
                    <a:pt x="5321" y="24264"/>
                    <a:pt x="14793" y="14793"/>
                  </a:cubicBezTo>
                  <a:cubicBezTo>
                    <a:pt x="24264" y="5321"/>
                    <a:pt x="37111" y="0"/>
                    <a:pt x="50506" y="0"/>
                  </a:cubicBezTo>
                  <a:close/>
                </a:path>
              </a:pathLst>
            </a:custGeom>
            <a:blipFill>
              <a:blip r:embed="rId3"/>
              <a:stretch>
                <a:fillRect l="-30580" r="-30580"/>
              </a:stretch>
            </a:blipFill>
          </p:spPr>
        </p:sp>
      </p:grpSp>
      <p:grpSp>
        <p:nvGrpSpPr>
          <p:cNvPr id="5" name="Group 5"/>
          <p:cNvGrpSpPr/>
          <p:nvPr/>
        </p:nvGrpSpPr>
        <p:grpSpPr>
          <a:xfrm>
            <a:off x="16705102" y="1028700"/>
            <a:ext cx="554198" cy="554198"/>
            <a:chOff x="0" y="0"/>
            <a:chExt cx="738930" cy="738930"/>
          </a:xfrm>
        </p:grpSpPr>
        <p:grpSp>
          <p:nvGrpSpPr>
            <p:cNvPr id="6" name="Group 6"/>
            <p:cNvGrpSpPr/>
            <p:nvPr/>
          </p:nvGrpSpPr>
          <p:grpSpPr>
            <a:xfrm>
              <a:off x="0" y="0"/>
              <a:ext cx="738930" cy="738930"/>
              <a:chOff x="0" y="0"/>
              <a:chExt cx="180946" cy="180946"/>
            </a:xfrm>
          </p:grpSpPr>
          <p:sp>
            <p:nvSpPr>
              <p:cNvPr id="7" name="Freeform 7"/>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8" name="TextBox 8"/>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9" name="AutoShape 9"/>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10" name="AutoShape 10"/>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11" name="AutoShape 11"/>
            <p:cNvSpPr/>
            <p:nvPr/>
          </p:nvSpPr>
          <p:spPr>
            <a:xfrm>
              <a:off x="189563" y="507552"/>
              <a:ext cx="359805" cy="0"/>
            </a:xfrm>
            <a:prstGeom prst="line">
              <a:avLst/>
            </a:prstGeom>
            <a:ln w="38100" cap="flat">
              <a:solidFill>
                <a:srgbClr val="FFFFFF"/>
              </a:solidFill>
              <a:prstDash val="solid"/>
              <a:headEnd type="none" w="sm" len="sm"/>
              <a:tailEnd type="none" w="sm" len="sm"/>
            </a:ln>
          </p:spPr>
        </p:sp>
      </p:grpSp>
      <p:grpSp>
        <p:nvGrpSpPr>
          <p:cNvPr id="12" name="Group 12"/>
          <p:cNvGrpSpPr/>
          <p:nvPr/>
        </p:nvGrpSpPr>
        <p:grpSpPr>
          <a:xfrm>
            <a:off x="16705102" y="8704102"/>
            <a:ext cx="554198" cy="554198"/>
            <a:chOff x="0" y="0"/>
            <a:chExt cx="738930" cy="738930"/>
          </a:xfrm>
        </p:grpSpPr>
        <p:grpSp>
          <p:nvGrpSpPr>
            <p:cNvPr id="13" name="Group 13"/>
            <p:cNvGrpSpPr/>
            <p:nvPr/>
          </p:nvGrpSpPr>
          <p:grpSpPr>
            <a:xfrm>
              <a:off x="0" y="0"/>
              <a:ext cx="738930" cy="738930"/>
              <a:chOff x="0" y="0"/>
              <a:chExt cx="180946" cy="180946"/>
            </a:xfrm>
          </p:grpSpPr>
          <p:sp>
            <p:nvSpPr>
              <p:cNvPr id="14" name="Freeform 14"/>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15" name="TextBox 15"/>
              <p:cNvSpPr txBox="1"/>
              <p:nvPr/>
            </p:nvSpPr>
            <p:spPr>
              <a:xfrm>
                <a:off x="0" y="-38100"/>
                <a:ext cx="180946" cy="219046"/>
              </a:xfrm>
              <a:prstGeom prst="rect">
                <a:avLst/>
              </a:prstGeom>
            </p:spPr>
            <p:txBody>
              <a:bodyPr lIns="50800" tIns="50800" rIns="50800" bIns="50800" rtlCol="0" anchor="ctr"/>
              <a:lstStyle/>
              <a:p>
                <a:pPr algn="ctr">
                  <a:lnSpc>
                    <a:spcPts val="2659"/>
                  </a:lnSpc>
                  <a:spcBef>
                    <a:spcPct val="0"/>
                  </a:spcBef>
                </a:pPr>
                <a:endParaRPr/>
              </a:p>
            </p:txBody>
          </p:sp>
        </p:grpSp>
        <p:sp>
          <p:nvSpPr>
            <p:cNvPr id="16" name="AutoShape 16"/>
            <p:cNvSpPr/>
            <p:nvPr/>
          </p:nvSpPr>
          <p:spPr>
            <a:xfrm flipV="1">
              <a:off x="178005" y="369465"/>
              <a:ext cx="382921" cy="0"/>
            </a:xfrm>
            <a:prstGeom prst="line">
              <a:avLst/>
            </a:prstGeom>
            <a:ln w="40978" cap="flat">
              <a:solidFill>
                <a:srgbClr val="FFFFFF"/>
              </a:solidFill>
              <a:prstDash val="solid"/>
              <a:headEnd type="none" w="sm" len="sm"/>
              <a:tailEnd type="arrow" w="med" len="sm"/>
            </a:ln>
          </p:spPr>
        </p:sp>
      </p:grpSp>
      <p:sp>
        <p:nvSpPr>
          <p:cNvPr id="17" name="AutoShape 17"/>
          <p:cNvSpPr/>
          <p:nvPr/>
        </p:nvSpPr>
        <p:spPr>
          <a:xfrm flipV="1">
            <a:off x="16982201" y="1897380"/>
            <a:ext cx="0" cy="6492240"/>
          </a:xfrm>
          <a:prstGeom prst="line">
            <a:avLst/>
          </a:prstGeom>
          <a:ln w="38100" cap="flat">
            <a:solidFill>
              <a:srgbClr val="000000"/>
            </a:solidFill>
            <a:prstDash val="solid"/>
            <a:headEnd type="none" w="sm" len="sm"/>
            <a:tailEnd type="none" w="sm" len="sm"/>
          </a:ln>
        </p:spPr>
      </p:sp>
      <p:sp>
        <p:nvSpPr>
          <p:cNvPr id="18" name="TextBox 18"/>
          <p:cNvSpPr txBox="1"/>
          <p:nvPr/>
        </p:nvSpPr>
        <p:spPr>
          <a:xfrm>
            <a:off x="648589" y="2580406"/>
            <a:ext cx="7680646" cy="2563094"/>
          </a:xfrm>
          <a:prstGeom prst="rect">
            <a:avLst/>
          </a:prstGeom>
        </p:spPr>
        <p:txBody>
          <a:bodyPr lIns="0" tIns="0" rIns="0" bIns="0" rtlCol="0" anchor="t">
            <a:spAutoFit/>
          </a:bodyPr>
          <a:lstStyle/>
          <a:p>
            <a:pPr algn="l">
              <a:lnSpc>
                <a:spcPts val="6765"/>
              </a:lnSpc>
            </a:pPr>
            <a:r>
              <a:rPr lang="en-US" sz="5638" b="1">
                <a:solidFill>
                  <a:srgbClr val="000000"/>
                </a:solidFill>
                <a:latin typeface="Open Sauce Bold"/>
                <a:ea typeface="Open Sauce Bold"/>
                <a:cs typeface="Open Sauce Bold"/>
                <a:sym typeface="Open Sauce Bold"/>
              </a:rPr>
              <a:t>Sexual and Domestic Violence Against Women</a:t>
            </a:r>
          </a:p>
        </p:txBody>
      </p:sp>
      <p:sp>
        <p:nvSpPr>
          <p:cNvPr id="19" name="TextBox 19"/>
          <p:cNvSpPr txBox="1"/>
          <p:nvPr/>
        </p:nvSpPr>
        <p:spPr>
          <a:xfrm>
            <a:off x="648589" y="6719556"/>
            <a:ext cx="6712880" cy="1078981"/>
          </a:xfrm>
          <a:prstGeom prst="rect">
            <a:avLst/>
          </a:prstGeom>
        </p:spPr>
        <p:txBody>
          <a:bodyPr lIns="0" tIns="0" rIns="0" bIns="0" rtlCol="0" anchor="t">
            <a:spAutoFit/>
          </a:bodyPr>
          <a:lstStyle/>
          <a:p>
            <a:pPr algn="l">
              <a:lnSpc>
                <a:spcPts val="4315"/>
              </a:lnSpc>
              <a:spcBef>
                <a:spcPct val="0"/>
              </a:spcBef>
            </a:pPr>
            <a:r>
              <a:rPr lang="en-US" sz="3082" b="1">
                <a:solidFill>
                  <a:srgbClr val="000000"/>
                </a:solidFill>
                <a:latin typeface="Inter Medium"/>
                <a:ea typeface="Inter Medium"/>
                <a:cs typeface="Inter Medium"/>
                <a:sym typeface="Inter Medium"/>
              </a:rPr>
              <a:t>Restuning Widiasih, S.Kp., M.Kep., Sp.Mat., Ph.D.</a:t>
            </a:r>
          </a:p>
        </p:txBody>
      </p:sp>
      <p:sp>
        <p:nvSpPr>
          <p:cNvPr id="20" name="Freeform 20"/>
          <p:cNvSpPr/>
          <p:nvPr/>
        </p:nvSpPr>
        <p:spPr>
          <a:xfrm>
            <a:off x="648589" y="1253677"/>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4"/>
            <a:stretch>
              <a:fillRect/>
            </a:stretch>
          </a:blipFill>
        </p:spPr>
      </p:sp>
      <p:sp>
        <p:nvSpPr>
          <p:cNvPr id="21" name="Freeform 21"/>
          <p:cNvSpPr/>
          <p:nvPr/>
        </p:nvSpPr>
        <p:spPr>
          <a:xfrm>
            <a:off x="2773409" y="1028700"/>
            <a:ext cx="2670786" cy="1004153"/>
          </a:xfrm>
          <a:custGeom>
            <a:avLst/>
            <a:gdLst/>
            <a:ahLst/>
            <a:cxnLst/>
            <a:rect l="l" t="t" r="r" b="b"/>
            <a:pathLst>
              <a:path w="2670786" h="1004153">
                <a:moveTo>
                  <a:pt x="0" y="0"/>
                </a:moveTo>
                <a:lnTo>
                  <a:pt x="2670786" y="0"/>
                </a:lnTo>
                <a:lnTo>
                  <a:pt x="2670786" y="1004153"/>
                </a:lnTo>
                <a:lnTo>
                  <a:pt x="0" y="1004153"/>
                </a:lnTo>
                <a:lnTo>
                  <a:pt x="0" y="0"/>
                </a:lnTo>
                <a:close/>
              </a:path>
            </a:pathLst>
          </a:custGeom>
          <a:blipFill>
            <a:blip r:embed="rId5"/>
            <a:stretch>
              <a:fillRect/>
            </a:stretch>
          </a:blipFill>
        </p:spPr>
      </p:sp>
      <p:sp>
        <p:nvSpPr>
          <p:cNvPr id="22" name="TextBox 22"/>
          <p:cNvSpPr txBox="1"/>
          <p:nvPr/>
        </p:nvSpPr>
        <p:spPr>
          <a:xfrm>
            <a:off x="648589" y="8034407"/>
            <a:ext cx="2504930" cy="473840"/>
          </a:xfrm>
          <a:prstGeom prst="rect">
            <a:avLst/>
          </a:prstGeom>
        </p:spPr>
        <p:txBody>
          <a:bodyPr lIns="0" tIns="0" rIns="0" bIns="0" rtlCol="0" anchor="t">
            <a:spAutoFit/>
          </a:bodyPr>
          <a:lstStyle/>
          <a:p>
            <a:pPr algn="l">
              <a:lnSpc>
                <a:spcPts val="3850"/>
              </a:lnSpc>
              <a:spcBef>
                <a:spcPct val="0"/>
              </a:spcBef>
            </a:pPr>
            <a:r>
              <a:rPr lang="en-US" sz="2750" b="1">
                <a:solidFill>
                  <a:srgbClr val="000000"/>
                </a:solidFill>
                <a:latin typeface="Inter Medium"/>
                <a:ea typeface="Inter Medium"/>
                <a:cs typeface="Inter Medium"/>
                <a:sym typeface="Inter Medium"/>
              </a:rPr>
              <a:t>16 April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grpSp>
        <p:nvGrpSpPr>
          <p:cNvPr id="10" name="Group 10"/>
          <p:cNvGrpSpPr/>
          <p:nvPr/>
        </p:nvGrpSpPr>
        <p:grpSpPr>
          <a:xfrm>
            <a:off x="6511821" y="6803662"/>
            <a:ext cx="5264357" cy="2454638"/>
            <a:chOff x="0" y="0"/>
            <a:chExt cx="7019143" cy="3272851"/>
          </a:xfrm>
        </p:grpSpPr>
        <p:grpSp>
          <p:nvGrpSpPr>
            <p:cNvPr id="11" name="Group 11"/>
            <p:cNvGrpSpPr/>
            <p:nvPr/>
          </p:nvGrpSpPr>
          <p:grpSpPr>
            <a:xfrm>
              <a:off x="0" y="0"/>
              <a:ext cx="7019143" cy="3272851"/>
              <a:chOff x="0" y="0"/>
              <a:chExt cx="1718815" cy="801440"/>
            </a:xfrm>
          </p:grpSpPr>
          <p:sp>
            <p:nvSpPr>
              <p:cNvPr id="12" name="Freeform 12"/>
              <p:cNvSpPr/>
              <p:nvPr/>
            </p:nvSpPr>
            <p:spPr>
              <a:xfrm>
                <a:off x="0" y="0"/>
                <a:ext cx="1718815" cy="801440"/>
              </a:xfrm>
              <a:custGeom>
                <a:avLst/>
                <a:gdLst/>
                <a:ahLst/>
                <a:cxnLst/>
                <a:rect l="l" t="t" r="r" b="b"/>
                <a:pathLst>
                  <a:path w="1718815" h="801440">
                    <a:moveTo>
                      <a:pt x="73531" y="0"/>
                    </a:moveTo>
                    <a:lnTo>
                      <a:pt x="1645283" y="0"/>
                    </a:lnTo>
                    <a:cubicBezTo>
                      <a:pt x="1664785" y="0"/>
                      <a:pt x="1683488" y="7747"/>
                      <a:pt x="1697278" y="21537"/>
                    </a:cubicBezTo>
                    <a:cubicBezTo>
                      <a:pt x="1711068" y="35327"/>
                      <a:pt x="1718815" y="54030"/>
                      <a:pt x="1718815" y="73531"/>
                    </a:cubicBezTo>
                    <a:lnTo>
                      <a:pt x="1718815" y="727909"/>
                    </a:lnTo>
                    <a:cubicBezTo>
                      <a:pt x="1718815" y="768519"/>
                      <a:pt x="1685894" y="801440"/>
                      <a:pt x="1645283" y="801440"/>
                    </a:cubicBezTo>
                    <a:lnTo>
                      <a:pt x="73531" y="801440"/>
                    </a:lnTo>
                    <a:cubicBezTo>
                      <a:pt x="32921" y="801440"/>
                      <a:pt x="0" y="768519"/>
                      <a:pt x="0" y="727909"/>
                    </a:cubicBezTo>
                    <a:lnTo>
                      <a:pt x="0" y="73531"/>
                    </a:lnTo>
                    <a:cubicBezTo>
                      <a:pt x="0" y="32921"/>
                      <a:pt x="32921" y="0"/>
                      <a:pt x="73531" y="0"/>
                    </a:cubicBezTo>
                    <a:close/>
                  </a:path>
                </a:pathLst>
              </a:custGeom>
              <a:solidFill>
                <a:srgbClr val="000000"/>
              </a:solidFill>
            </p:spPr>
          </p:sp>
          <p:sp>
            <p:nvSpPr>
              <p:cNvPr id="13" name="TextBox 13"/>
              <p:cNvSpPr txBox="1"/>
              <p:nvPr/>
            </p:nvSpPr>
            <p:spPr>
              <a:xfrm>
                <a:off x="0" y="-38100"/>
                <a:ext cx="1718815" cy="839540"/>
              </a:xfrm>
              <a:prstGeom prst="rect">
                <a:avLst/>
              </a:prstGeom>
            </p:spPr>
            <p:txBody>
              <a:bodyPr lIns="40978" tIns="40978" rIns="40978" bIns="40978" rtlCol="0" anchor="ctr"/>
              <a:lstStyle/>
              <a:p>
                <a:pPr algn="ctr">
                  <a:lnSpc>
                    <a:spcPts val="2659"/>
                  </a:lnSpc>
                  <a:spcBef>
                    <a:spcPct val="0"/>
                  </a:spcBef>
                </a:pPr>
                <a:endParaRPr/>
              </a:p>
            </p:txBody>
          </p:sp>
        </p:grpSp>
        <p:sp>
          <p:nvSpPr>
            <p:cNvPr id="14" name="TextBox 14"/>
            <p:cNvSpPr txBox="1"/>
            <p:nvPr/>
          </p:nvSpPr>
          <p:spPr>
            <a:xfrm>
              <a:off x="799657" y="1375656"/>
              <a:ext cx="5419829" cy="123444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Cooling-off phase, expressing regret, apologizing, and promising not to do it again</a:t>
              </a:r>
            </a:p>
          </p:txBody>
        </p:sp>
        <p:sp>
          <p:nvSpPr>
            <p:cNvPr id="15" name="TextBox 15"/>
            <p:cNvSpPr txBox="1"/>
            <p:nvPr/>
          </p:nvSpPr>
          <p:spPr>
            <a:xfrm>
              <a:off x="799657" y="624654"/>
              <a:ext cx="5419829"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PHASE 3</a:t>
              </a:r>
            </a:p>
          </p:txBody>
        </p:sp>
      </p:grpSp>
      <p:grpSp>
        <p:nvGrpSpPr>
          <p:cNvPr id="16" name="Group 16"/>
          <p:cNvGrpSpPr/>
          <p:nvPr/>
        </p:nvGrpSpPr>
        <p:grpSpPr>
          <a:xfrm>
            <a:off x="10286134" y="3789667"/>
            <a:ext cx="5264357" cy="2140313"/>
            <a:chOff x="0" y="0"/>
            <a:chExt cx="7019143" cy="2853751"/>
          </a:xfrm>
        </p:grpSpPr>
        <p:grpSp>
          <p:nvGrpSpPr>
            <p:cNvPr id="17" name="Group 17"/>
            <p:cNvGrpSpPr/>
            <p:nvPr/>
          </p:nvGrpSpPr>
          <p:grpSpPr>
            <a:xfrm>
              <a:off x="0" y="0"/>
              <a:ext cx="7019143" cy="2853751"/>
              <a:chOff x="0" y="0"/>
              <a:chExt cx="1718815" cy="698813"/>
            </a:xfrm>
          </p:grpSpPr>
          <p:sp>
            <p:nvSpPr>
              <p:cNvPr id="18" name="Freeform 18"/>
              <p:cNvSpPr/>
              <p:nvPr/>
            </p:nvSpPr>
            <p:spPr>
              <a:xfrm>
                <a:off x="0" y="0"/>
                <a:ext cx="1718815" cy="698813"/>
              </a:xfrm>
              <a:custGeom>
                <a:avLst/>
                <a:gdLst/>
                <a:ahLst/>
                <a:cxnLst/>
                <a:rect l="l" t="t" r="r" b="b"/>
                <a:pathLst>
                  <a:path w="1718815" h="698813">
                    <a:moveTo>
                      <a:pt x="73531" y="0"/>
                    </a:moveTo>
                    <a:lnTo>
                      <a:pt x="1645283" y="0"/>
                    </a:lnTo>
                    <a:cubicBezTo>
                      <a:pt x="1664785" y="0"/>
                      <a:pt x="1683488" y="7747"/>
                      <a:pt x="1697278" y="21537"/>
                    </a:cubicBezTo>
                    <a:cubicBezTo>
                      <a:pt x="1711068" y="35327"/>
                      <a:pt x="1718815" y="54030"/>
                      <a:pt x="1718815" y="73531"/>
                    </a:cubicBezTo>
                    <a:lnTo>
                      <a:pt x="1718815" y="625282"/>
                    </a:lnTo>
                    <a:cubicBezTo>
                      <a:pt x="1718815" y="665892"/>
                      <a:pt x="1685894" y="698813"/>
                      <a:pt x="1645283" y="698813"/>
                    </a:cubicBezTo>
                    <a:lnTo>
                      <a:pt x="73531" y="698813"/>
                    </a:lnTo>
                    <a:cubicBezTo>
                      <a:pt x="32921" y="698813"/>
                      <a:pt x="0" y="665892"/>
                      <a:pt x="0" y="625282"/>
                    </a:cubicBezTo>
                    <a:lnTo>
                      <a:pt x="0" y="73531"/>
                    </a:lnTo>
                    <a:cubicBezTo>
                      <a:pt x="0" y="32921"/>
                      <a:pt x="32921" y="0"/>
                      <a:pt x="73531" y="0"/>
                    </a:cubicBezTo>
                    <a:close/>
                  </a:path>
                </a:pathLst>
              </a:custGeom>
              <a:solidFill>
                <a:srgbClr val="000000"/>
              </a:solidFill>
            </p:spPr>
          </p:sp>
          <p:sp>
            <p:nvSpPr>
              <p:cNvPr id="19" name="TextBox 19"/>
              <p:cNvSpPr txBox="1"/>
              <p:nvPr/>
            </p:nvSpPr>
            <p:spPr>
              <a:xfrm>
                <a:off x="0" y="-38100"/>
                <a:ext cx="1718815" cy="736913"/>
              </a:xfrm>
              <a:prstGeom prst="rect">
                <a:avLst/>
              </a:prstGeom>
            </p:spPr>
            <p:txBody>
              <a:bodyPr lIns="40978" tIns="40978" rIns="40978" bIns="40978" rtlCol="0" anchor="ctr"/>
              <a:lstStyle/>
              <a:p>
                <a:pPr algn="ctr">
                  <a:lnSpc>
                    <a:spcPts val="2659"/>
                  </a:lnSpc>
                  <a:spcBef>
                    <a:spcPct val="0"/>
                  </a:spcBef>
                </a:pPr>
                <a:endParaRPr/>
              </a:p>
            </p:txBody>
          </p:sp>
        </p:grpSp>
        <p:sp>
          <p:nvSpPr>
            <p:cNvPr id="20" name="TextBox 20"/>
            <p:cNvSpPr txBox="1"/>
            <p:nvPr/>
          </p:nvSpPr>
          <p:spPr>
            <a:xfrm>
              <a:off x="799657" y="1166106"/>
              <a:ext cx="5419829" cy="123444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Hitting, kicking, choking, use of weapons, sexual violence, physical or verbal abuse</a:t>
              </a:r>
            </a:p>
          </p:txBody>
        </p:sp>
        <p:sp>
          <p:nvSpPr>
            <p:cNvPr id="21" name="TextBox 21"/>
            <p:cNvSpPr txBox="1"/>
            <p:nvPr/>
          </p:nvSpPr>
          <p:spPr>
            <a:xfrm>
              <a:off x="799657" y="415104"/>
              <a:ext cx="5419829"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PHASE 2</a:t>
              </a:r>
            </a:p>
          </p:txBody>
        </p:sp>
      </p:grpSp>
      <p:grpSp>
        <p:nvGrpSpPr>
          <p:cNvPr id="22" name="Group 22"/>
          <p:cNvGrpSpPr/>
          <p:nvPr/>
        </p:nvGrpSpPr>
        <p:grpSpPr>
          <a:xfrm>
            <a:off x="3153520" y="3789667"/>
            <a:ext cx="5264357" cy="2140313"/>
            <a:chOff x="0" y="0"/>
            <a:chExt cx="7019143" cy="2853751"/>
          </a:xfrm>
        </p:grpSpPr>
        <p:grpSp>
          <p:nvGrpSpPr>
            <p:cNvPr id="23" name="Group 23"/>
            <p:cNvGrpSpPr/>
            <p:nvPr/>
          </p:nvGrpSpPr>
          <p:grpSpPr>
            <a:xfrm>
              <a:off x="0" y="0"/>
              <a:ext cx="7019143" cy="2853751"/>
              <a:chOff x="0" y="0"/>
              <a:chExt cx="1718815" cy="698813"/>
            </a:xfrm>
          </p:grpSpPr>
          <p:sp>
            <p:nvSpPr>
              <p:cNvPr id="24" name="Freeform 24"/>
              <p:cNvSpPr/>
              <p:nvPr/>
            </p:nvSpPr>
            <p:spPr>
              <a:xfrm>
                <a:off x="0" y="0"/>
                <a:ext cx="1718815" cy="698813"/>
              </a:xfrm>
              <a:custGeom>
                <a:avLst/>
                <a:gdLst/>
                <a:ahLst/>
                <a:cxnLst/>
                <a:rect l="l" t="t" r="r" b="b"/>
                <a:pathLst>
                  <a:path w="1718815" h="698813">
                    <a:moveTo>
                      <a:pt x="73531" y="0"/>
                    </a:moveTo>
                    <a:lnTo>
                      <a:pt x="1645283" y="0"/>
                    </a:lnTo>
                    <a:cubicBezTo>
                      <a:pt x="1664785" y="0"/>
                      <a:pt x="1683488" y="7747"/>
                      <a:pt x="1697278" y="21537"/>
                    </a:cubicBezTo>
                    <a:cubicBezTo>
                      <a:pt x="1711068" y="35327"/>
                      <a:pt x="1718815" y="54030"/>
                      <a:pt x="1718815" y="73531"/>
                    </a:cubicBezTo>
                    <a:lnTo>
                      <a:pt x="1718815" y="625282"/>
                    </a:lnTo>
                    <a:cubicBezTo>
                      <a:pt x="1718815" y="665892"/>
                      <a:pt x="1685894" y="698813"/>
                      <a:pt x="1645283" y="698813"/>
                    </a:cubicBezTo>
                    <a:lnTo>
                      <a:pt x="73531" y="698813"/>
                    </a:lnTo>
                    <a:cubicBezTo>
                      <a:pt x="32921" y="698813"/>
                      <a:pt x="0" y="665892"/>
                      <a:pt x="0" y="625282"/>
                    </a:cubicBezTo>
                    <a:lnTo>
                      <a:pt x="0" y="73531"/>
                    </a:lnTo>
                    <a:cubicBezTo>
                      <a:pt x="0" y="32921"/>
                      <a:pt x="32921" y="0"/>
                      <a:pt x="73531" y="0"/>
                    </a:cubicBezTo>
                    <a:close/>
                  </a:path>
                </a:pathLst>
              </a:custGeom>
              <a:solidFill>
                <a:srgbClr val="000000"/>
              </a:solidFill>
            </p:spPr>
          </p:sp>
          <p:sp>
            <p:nvSpPr>
              <p:cNvPr id="25" name="TextBox 25"/>
              <p:cNvSpPr txBox="1"/>
              <p:nvPr/>
            </p:nvSpPr>
            <p:spPr>
              <a:xfrm>
                <a:off x="0" y="-38100"/>
                <a:ext cx="1718815" cy="736913"/>
              </a:xfrm>
              <a:prstGeom prst="rect">
                <a:avLst/>
              </a:prstGeom>
            </p:spPr>
            <p:txBody>
              <a:bodyPr lIns="40978" tIns="40978" rIns="40978" bIns="40978" rtlCol="0" anchor="ctr"/>
              <a:lstStyle/>
              <a:p>
                <a:pPr algn="ctr">
                  <a:lnSpc>
                    <a:spcPts val="2659"/>
                  </a:lnSpc>
                  <a:spcBef>
                    <a:spcPct val="0"/>
                  </a:spcBef>
                </a:pPr>
                <a:endParaRPr/>
              </a:p>
            </p:txBody>
          </p:sp>
        </p:grpSp>
        <p:sp>
          <p:nvSpPr>
            <p:cNvPr id="26" name="TextBox 26"/>
            <p:cNvSpPr txBox="1"/>
            <p:nvPr/>
          </p:nvSpPr>
          <p:spPr>
            <a:xfrm>
              <a:off x="799657" y="1375656"/>
              <a:ext cx="5419829" cy="81534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Escalating tension, anger, blame, and arguments</a:t>
              </a:r>
            </a:p>
          </p:txBody>
        </p:sp>
        <p:sp>
          <p:nvSpPr>
            <p:cNvPr id="27" name="TextBox 27"/>
            <p:cNvSpPr txBox="1"/>
            <p:nvPr/>
          </p:nvSpPr>
          <p:spPr>
            <a:xfrm>
              <a:off x="799657" y="624654"/>
              <a:ext cx="5419829"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PHASE 1</a:t>
              </a:r>
            </a:p>
          </p:txBody>
        </p:sp>
      </p:grpSp>
      <p:sp>
        <p:nvSpPr>
          <p:cNvPr id="28" name="Freeform 28"/>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29" name="Freeform 29"/>
          <p:cNvSpPr/>
          <p:nvPr/>
        </p:nvSpPr>
        <p:spPr>
          <a:xfrm rot="1939647">
            <a:off x="8478736" y="2902404"/>
            <a:ext cx="1859930" cy="1122933"/>
          </a:xfrm>
          <a:custGeom>
            <a:avLst/>
            <a:gdLst/>
            <a:ahLst/>
            <a:cxnLst/>
            <a:rect l="l" t="t" r="r" b="b"/>
            <a:pathLst>
              <a:path w="1859930" h="1122933">
                <a:moveTo>
                  <a:pt x="0" y="0"/>
                </a:moveTo>
                <a:lnTo>
                  <a:pt x="1859930" y="0"/>
                </a:lnTo>
                <a:lnTo>
                  <a:pt x="1859930" y="1122933"/>
                </a:lnTo>
                <a:lnTo>
                  <a:pt x="0" y="1122933"/>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30" name="TextBox 30"/>
          <p:cNvSpPr txBox="1"/>
          <p:nvPr/>
        </p:nvSpPr>
        <p:spPr>
          <a:xfrm>
            <a:off x="1028700" y="2058735"/>
            <a:ext cx="13227349" cy="857250"/>
          </a:xfrm>
          <a:prstGeom prst="rect">
            <a:avLst/>
          </a:prstGeom>
        </p:spPr>
        <p:txBody>
          <a:bodyPr lIns="0" tIns="0" rIns="0" bIns="0" rtlCol="0" anchor="t">
            <a:spAutoFit/>
          </a:bodyPr>
          <a:lstStyle/>
          <a:p>
            <a:pPr algn="l">
              <a:lnSpc>
                <a:spcPts val="6720"/>
              </a:lnSpc>
            </a:pPr>
            <a:r>
              <a:rPr lang="en-US" sz="5600" b="1">
                <a:solidFill>
                  <a:srgbClr val="000000"/>
                </a:solidFill>
                <a:latin typeface="Open Sauce Bold"/>
                <a:ea typeface="Open Sauce Bold"/>
                <a:cs typeface="Open Sauce Bold"/>
                <a:sym typeface="Open Sauce Bold"/>
              </a:rPr>
              <a:t>Cycle of Violence</a:t>
            </a:r>
          </a:p>
        </p:txBody>
      </p:sp>
      <p:sp>
        <p:nvSpPr>
          <p:cNvPr id="31" name="Freeform 31"/>
          <p:cNvSpPr/>
          <p:nvPr/>
        </p:nvSpPr>
        <p:spPr>
          <a:xfrm rot="9062689">
            <a:off x="12766788" y="6882729"/>
            <a:ext cx="1859930" cy="1122933"/>
          </a:xfrm>
          <a:custGeom>
            <a:avLst/>
            <a:gdLst/>
            <a:ahLst/>
            <a:cxnLst/>
            <a:rect l="l" t="t" r="r" b="b"/>
            <a:pathLst>
              <a:path w="1859930" h="1122933">
                <a:moveTo>
                  <a:pt x="0" y="0"/>
                </a:moveTo>
                <a:lnTo>
                  <a:pt x="1859930" y="0"/>
                </a:lnTo>
                <a:lnTo>
                  <a:pt x="1859930" y="1122933"/>
                </a:lnTo>
                <a:lnTo>
                  <a:pt x="0" y="1122933"/>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32" name="Freeform 32"/>
          <p:cNvSpPr/>
          <p:nvPr/>
        </p:nvSpPr>
        <p:spPr>
          <a:xfrm rot="-6473714">
            <a:off x="4035673" y="6766732"/>
            <a:ext cx="1859930" cy="1122933"/>
          </a:xfrm>
          <a:custGeom>
            <a:avLst/>
            <a:gdLst/>
            <a:ahLst/>
            <a:cxnLst/>
            <a:rect l="l" t="t" r="r" b="b"/>
            <a:pathLst>
              <a:path w="1859930" h="1122933">
                <a:moveTo>
                  <a:pt x="0" y="0"/>
                </a:moveTo>
                <a:lnTo>
                  <a:pt x="1859930" y="0"/>
                </a:lnTo>
                <a:lnTo>
                  <a:pt x="1859930" y="1122932"/>
                </a:lnTo>
                <a:lnTo>
                  <a:pt x="0" y="1122932"/>
                </a:lnTo>
                <a:lnTo>
                  <a:pt x="0" y="0"/>
                </a:lnTo>
                <a:close/>
              </a:path>
            </a:pathLst>
          </a:custGeom>
          <a:blipFill>
            <a:blip>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Freeform 11"/>
          <p:cNvSpPr/>
          <p:nvPr/>
        </p:nvSpPr>
        <p:spPr>
          <a:xfrm>
            <a:off x="11133458" y="3801308"/>
            <a:ext cx="5987292" cy="5103458"/>
          </a:xfrm>
          <a:custGeom>
            <a:avLst/>
            <a:gdLst/>
            <a:ahLst/>
            <a:cxnLst/>
            <a:rect l="l" t="t" r="r" b="b"/>
            <a:pathLst>
              <a:path w="5987292" h="5103458">
                <a:moveTo>
                  <a:pt x="0" y="0"/>
                </a:moveTo>
                <a:lnTo>
                  <a:pt x="5987293" y="0"/>
                </a:lnTo>
                <a:lnTo>
                  <a:pt x="5987293" y="5103458"/>
                </a:lnTo>
                <a:lnTo>
                  <a:pt x="0" y="5103458"/>
                </a:lnTo>
                <a:lnTo>
                  <a:pt x="0" y="0"/>
                </a:lnTo>
                <a:close/>
              </a:path>
            </a:pathLst>
          </a:custGeom>
          <a:blipFill>
            <a:blip r:embed="rId4"/>
            <a:stretch>
              <a:fillRect l="-30619" r="-39856"/>
            </a:stretch>
          </a:blipFill>
        </p:spPr>
      </p:sp>
      <p:sp>
        <p:nvSpPr>
          <p:cNvPr id="12" name="TextBox 12"/>
          <p:cNvSpPr txBox="1"/>
          <p:nvPr/>
        </p:nvSpPr>
        <p:spPr>
          <a:xfrm>
            <a:off x="1028700" y="2499119"/>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Domestic Violence Against Pregnant Women</a:t>
            </a:r>
          </a:p>
        </p:txBody>
      </p:sp>
      <p:sp>
        <p:nvSpPr>
          <p:cNvPr id="13" name="TextBox 13"/>
          <p:cNvSpPr txBox="1"/>
          <p:nvPr/>
        </p:nvSpPr>
        <p:spPr>
          <a:xfrm>
            <a:off x="1167249" y="3707685"/>
            <a:ext cx="9326810" cy="4460309"/>
          </a:xfrm>
          <a:prstGeom prst="rect">
            <a:avLst/>
          </a:prstGeom>
        </p:spPr>
        <p:txBody>
          <a:bodyPr lIns="0" tIns="0" rIns="0" bIns="0" rtlCol="0" anchor="t">
            <a:spAutoFit/>
          </a:bodyPr>
          <a:lstStyle/>
          <a:p>
            <a:pPr marL="544560" lvl="1" indent="-272280" algn="just">
              <a:lnSpc>
                <a:spcPts val="3531"/>
              </a:lnSpc>
              <a:buFont typeface="Arial"/>
              <a:buChar char="•"/>
            </a:pPr>
            <a:r>
              <a:rPr lang="en-US" sz="2522">
                <a:solidFill>
                  <a:srgbClr val="000000"/>
                </a:solidFill>
                <a:latin typeface="Inter"/>
                <a:ea typeface="Inter"/>
                <a:cs typeface="Inter"/>
                <a:sym typeface="Inter"/>
              </a:rPr>
              <a:t>About 25% of domestic violence cases involve pregnant women</a:t>
            </a:r>
          </a:p>
          <a:p>
            <a:pPr marL="544560" lvl="1" indent="-272280" algn="just">
              <a:lnSpc>
                <a:spcPts val="3531"/>
              </a:lnSpc>
              <a:buFont typeface="Arial"/>
              <a:buChar char="•"/>
            </a:pPr>
            <a:r>
              <a:rPr lang="en-US" sz="2522">
                <a:solidFill>
                  <a:srgbClr val="000000"/>
                </a:solidFill>
                <a:latin typeface="Inter"/>
                <a:ea typeface="Inter"/>
                <a:cs typeface="Inter"/>
                <a:sym typeface="Inter"/>
              </a:rPr>
              <a:t>Pregnancy often triggers domestic violence: unplanned pregnancy, jealousy toward the fetus, pregnancy with insufficient social support</a:t>
            </a:r>
          </a:p>
          <a:p>
            <a:pPr marL="544560" lvl="1" indent="-272280" algn="just">
              <a:lnSpc>
                <a:spcPts val="3531"/>
              </a:lnSpc>
              <a:buFont typeface="Arial"/>
              <a:buChar char="•"/>
            </a:pPr>
            <a:r>
              <a:rPr lang="en-US" sz="2522">
                <a:solidFill>
                  <a:srgbClr val="000000"/>
                </a:solidFill>
                <a:latin typeface="Inter"/>
                <a:ea typeface="Inter"/>
                <a:cs typeface="Inter"/>
                <a:sym typeface="Inter"/>
              </a:rPr>
              <a:t>Body parts frequently targeted: breasts, genitals, abdomen</a:t>
            </a:r>
          </a:p>
          <a:p>
            <a:pPr marL="544560" lvl="1" indent="-272280" algn="just">
              <a:lnSpc>
                <a:spcPts val="3531"/>
              </a:lnSpc>
              <a:buFont typeface="Arial"/>
              <a:buChar char="•"/>
            </a:pPr>
            <a:r>
              <a:rPr lang="en-US" sz="2522">
                <a:solidFill>
                  <a:srgbClr val="000000"/>
                </a:solidFill>
                <a:latin typeface="Inter"/>
                <a:ea typeface="Inter"/>
                <a:cs typeface="Inter"/>
                <a:sym typeface="Inter"/>
              </a:rPr>
              <a:t>Domestic violence during pregnancy poses risks: risk of fetal injury, continuation of abuse after childbirth, child abuse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Freeform 11"/>
          <p:cNvSpPr/>
          <p:nvPr/>
        </p:nvSpPr>
        <p:spPr>
          <a:xfrm rot="611743">
            <a:off x="10972052" y="2517449"/>
            <a:ext cx="6020581" cy="5937798"/>
          </a:xfrm>
          <a:custGeom>
            <a:avLst/>
            <a:gdLst/>
            <a:ahLst/>
            <a:cxnLst/>
            <a:rect l="l" t="t" r="r" b="b"/>
            <a:pathLst>
              <a:path w="6020581" h="5937798">
                <a:moveTo>
                  <a:pt x="0" y="0"/>
                </a:moveTo>
                <a:lnTo>
                  <a:pt x="6020581" y="0"/>
                </a:lnTo>
                <a:lnTo>
                  <a:pt x="6020581" y="5937798"/>
                </a:lnTo>
                <a:lnTo>
                  <a:pt x="0" y="5937798"/>
                </a:lnTo>
                <a:lnTo>
                  <a:pt x="0" y="0"/>
                </a:lnTo>
                <a:close/>
              </a:path>
            </a:pathLst>
          </a:custGeom>
          <a:blipFill>
            <a:blip r:embed="rId4"/>
            <a:stretch>
              <a:fillRect/>
            </a:stretch>
          </a:blipFill>
        </p:spPr>
      </p:sp>
      <p:sp>
        <p:nvSpPr>
          <p:cNvPr id="12" name="TextBox 12"/>
          <p:cNvSpPr txBox="1"/>
          <p:nvPr/>
        </p:nvSpPr>
        <p:spPr>
          <a:xfrm>
            <a:off x="1028700" y="2499119"/>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Types of Injury</a:t>
            </a:r>
          </a:p>
        </p:txBody>
      </p:sp>
      <p:sp>
        <p:nvSpPr>
          <p:cNvPr id="13" name="TextBox 13"/>
          <p:cNvSpPr txBox="1"/>
          <p:nvPr/>
        </p:nvSpPr>
        <p:spPr>
          <a:xfrm>
            <a:off x="1167249" y="3707685"/>
            <a:ext cx="9326810" cy="4460309"/>
          </a:xfrm>
          <a:prstGeom prst="rect">
            <a:avLst/>
          </a:prstGeom>
        </p:spPr>
        <p:txBody>
          <a:bodyPr lIns="0" tIns="0" rIns="0" bIns="0" rtlCol="0" anchor="t">
            <a:spAutoFit/>
          </a:bodyPr>
          <a:lstStyle/>
          <a:p>
            <a:pPr marL="544560" lvl="1" indent="-272280" algn="just">
              <a:lnSpc>
                <a:spcPts val="3531"/>
              </a:lnSpc>
              <a:buFont typeface="Arial"/>
              <a:buChar char="•"/>
            </a:pPr>
            <a:r>
              <a:rPr lang="en-US" sz="2522">
                <a:solidFill>
                  <a:srgbClr val="000000"/>
                </a:solidFill>
                <a:latin typeface="Inter"/>
                <a:ea typeface="Inter"/>
                <a:cs typeface="Inter"/>
                <a:sym typeface="Inter"/>
              </a:rPr>
              <a:t>Physical: Periorbital hematoma, bruises, abrasions, lost teeth, facial lacerations, perforated eardrum, broken ribs, broken nose, gunshot wounds, decreased consciousness, death</a:t>
            </a:r>
          </a:p>
          <a:p>
            <a:pPr marL="544560" lvl="1" indent="-272280" algn="just">
              <a:lnSpc>
                <a:spcPts val="3531"/>
              </a:lnSpc>
              <a:buFont typeface="Arial"/>
              <a:buChar char="•"/>
            </a:pPr>
            <a:r>
              <a:rPr lang="en-US" sz="2522">
                <a:solidFill>
                  <a:srgbClr val="000000"/>
                </a:solidFill>
                <a:latin typeface="Inter"/>
                <a:ea typeface="Inter"/>
                <a:cs typeface="Inter"/>
                <a:sym typeface="Inter"/>
              </a:rPr>
              <a:t>Medical: Gastrointestinal disorders, sleep disorders, chronic pain</a:t>
            </a:r>
          </a:p>
          <a:p>
            <a:pPr marL="544560" lvl="1" indent="-272280" algn="just">
              <a:lnSpc>
                <a:spcPts val="3531"/>
              </a:lnSpc>
              <a:buFont typeface="Arial"/>
              <a:buChar char="•"/>
            </a:pPr>
            <a:r>
              <a:rPr lang="en-US" sz="2522">
                <a:solidFill>
                  <a:srgbClr val="000000"/>
                </a:solidFill>
                <a:latin typeface="Inter"/>
                <a:ea typeface="Inter"/>
                <a:cs typeface="Inter"/>
                <a:sym typeface="Inter"/>
              </a:rPr>
              <a:t>Psychological: Anxiety, fear, insomnia, despair, feeling helpless, panic, fear of the dark, mood swings, depression, stress, self-harm, decreased self-confidence, suicidal ideation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1028700" y="2499119"/>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Nursing Assessment</a:t>
            </a:r>
          </a:p>
        </p:txBody>
      </p:sp>
      <p:sp>
        <p:nvSpPr>
          <p:cNvPr id="12" name="TextBox 12"/>
          <p:cNvSpPr txBox="1"/>
          <p:nvPr/>
        </p:nvSpPr>
        <p:spPr>
          <a:xfrm>
            <a:off x="1167249" y="3707685"/>
            <a:ext cx="12568874" cy="3117284"/>
          </a:xfrm>
          <a:prstGeom prst="rect">
            <a:avLst/>
          </a:prstGeom>
        </p:spPr>
        <p:txBody>
          <a:bodyPr lIns="0" tIns="0" rIns="0" bIns="0" rtlCol="0" anchor="t">
            <a:spAutoFit/>
          </a:bodyPr>
          <a:lstStyle/>
          <a:p>
            <a:pPr algn="just">
              <a:lnSpc>
                <a:spcPts val="3531"/>
              </a:lnSpc>
            </a:pPr>
            <a:r>
              <a:rPr lang="en-US" sz="2522">
                <a:solidFill>
                  <a:srgbClr val="000000"/>
                </a:solidFill>
                <a:latin typeface="Inter"/>
                <a:ea typeface="Inter"/>
                <a:cs typeface="Inter"/>
                <a:sym typeface="Inter"/>
              </a:rPr>
              <a:t>The first step nurses must take is to develop their own intuition and confidence regarding domestic violence, because</a:t>
            </a:r>
          </a:p>
          <a:p>
            <a:pPr marL="544560" lvl="1" indent="-272280" algn="just">
              <a:lnSpc>
                <a:spcPts val="3531"/>
              </a:lnSpc>
              <a:buFont typeface="Arial"/>
              <a:buChar char="•"/>
            </a:pPr>
            <a:r>
              <a:rPr lang="en-US" sz="2522">
                <a:solidFill>
                  <a:srgbClr val="000000"/>
                </a:solidFill>
                <a:latin typeface="Inter"/>
                <a:ea typeface="Inter"/>
                <a:cs typeface="Inter"/>
                <a:sym typeface="Inter"/>
              </a:rPr>
              <a:t>Domestic violence is often hidden</a:t>
            </a:r>
          </a:p>
          <a:p>
            <a:pPr marL="544560" lvl="1" indent="-272280" algn="just">
              <a:lnSpc>
                <a:spcPts val="3531"/>
              </a:lnSpc>
              <a:buFont typeface="Arial"/>
              <a:buChar char="•"/>
            </a:pPr>
            <a:r>
              <a:rPr lang="en-US" sz="2522">
                <a:solidFill>
                  <a:srgbClr val="000000"/>
                </a:solidFill>
                <a:latin typeface="Inter"/>
                <a:ea typeface="Inter"/>
                <a:cs typeface="Inter"/>
                <a:sym typeface="Inter"/>
              </a:rPr>
              <a:t>It is more commonly seen in movies, videos, and magazines</a:t>
            </a:r>
          </a:p>
          <a:p>
            <a:pPr marL="544560" lvl="1" indent="-272280" algn="just">
              <a:lnSpc>
                <a:spcPts val="3531"/>
              </a:lnSpc>
              <a:buFont typeface="Arial"/>
              <a:buChar char="•"/>
            </a:pPr>
            <a:r>
              <a:rPr lang="en-US" sz="2522">
                <a:solidFill>
                  <a:srgbClr val="000000"/>
                </a:solidFill>
                <a:latin typeface="Inter"/>
                <a:ea typeface="Inter"/>
                <a:cs typeface="Inter"/>
                <a:sym typeface="Inter"/>
              </a:rPr>
              <a:t>There is a belief that domestic violence is a private matter</a:t>
            </a:r>
          </a:p>
          <a:p>
            <a:pPr marL="544560" lvl="1" indent="-272280" algn="just">
              <a:lnSpc>
                <a:spcPts val="3531"/>
              </a:lnSpc>
              <a:buFont typeface="Arial"/>
              <a:buChar char="•"/>
            </a:pPr>
            <a:r>
              <a:rPr lang="en-US" sz="2522">
                <a:solidFill>
                  <a:srgbClr val="000000"/>
                </a:solidFill>
                <a:latin typeface="Inter"/>
                <a:ea typeface="Inter"/>
                <a:cs typeface="Inter"/>
                <a:sym typeface="Inter"/>
              </a:rPr>
              <a:t>They will become aware of it on their own</a:t>
            </a:r>
          </a:p>
          <a:p>
            <a:pPr marL="544560" lvl="1" indent="-272280" algn="just">
              <a:lnSpc>
                <a:spcPts val="3531"/>
              </a:lnSpc>
              <a:buFont typeface="Arial"/>
              <a:buChar char="•"/>
            </a:pPr>
            <a:r>
              <a:rPr lang="en-US" sz="2522">
                <a:solidFill>
                  <a:srgbClr val="000000"/>
                </a:solidFill>
                <a:latin typeface="Inter"/>
                <a:ea typeface="Inter"/>
                <a:cs typeface="Inter"/>
                <a:sym typeface="Inter"/>
              </a:rPr>
              <a:t>Nurses must recognize that domestic violence is a serious health issue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1028700" y="2499119"/>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Nursing Assessment</a:t>
            </a:r>
          </a:p>
        </p:txBody>
      </p:sp>
      <p:sp>
        <p:nvSpPr>
          <p:cNvPr id="12" name="TextBox 12"/>
          <p:cNvSpPr txBox="1"/>
          <p:nvPr/>
        </p:nvSpPr>
        <p:spPr>
          <a:xfrm>
            <a:off x="1167249" y="3707685"/>
            <a:ext cx="12568874" cy="2669609"/>
          </a:xfrm>
          <a:prstGeom prst="rect">
            <a:avLst/>
          </a:prstGeom>
        </p:spPr>
        <p:txBody>
          <a:bodyPr lIns="0" tIns="0" rIns="0" bIns="0" rtlCol="0" anchor="t">
            <a:spAutoFit/>
          </a:bodyPr>
          <a:lstStyle/>
          <a:p>
            <a:pPr algn="just">
              <a:lnSpc>
                <a:spcPts val="3531"/>
              </a:lnSpc>
            </a:pPr>
            <a:r>
              <a:rPr lang="en-US" sz="2522">
                <a:solidFill>
                  <a:srgbClr val="000000"/>
                </a:solidFill>
                <a:latin typeface="Inter"/>
                <a:ea typeface="Inter"/>
                <a:cs typeface="Inter"/>
                <a:sym typeface="Inter"/>
              </a:rPr>
              <a:t>Techniques for conducting a nursing history assessment</a:t>
            </a:r>
          </a:p>
          <a:p>
            <a:pPr marL="544560" lvl="1" indent="-272280" algn="l">
              <a:lnSpc>
                <a:spcPts val="3531"/>
              </a:lnSpc>
              <a:buFont typeface="Arial"/>
              <a:buChar char="•"/>
            </a:pPr>
            <a:r>
              <a:rPr lang="en-US" sz="2522">
                <a:solidFill>
                  <a:srgbClr val="000000"/>
                </a:solidFill>
                <a:latin typeface="Inter"/>
                <a:ea typeface="Inter"/>
                <a:cs typeface="Inter"/>
                <a:sym typeface="Inter"/>
              </a:rPr>
              <a:t>Approach the woman and explain that all women are screened for domestic violence</a:t>
            </a:r>
          </a:p>
          <a:p>
            <a:pPr marL="544560" lvl="1" indent="-272280" algn="l">
              <a:lnSpc>
                <a:spcPts val="3531"/>
              </a:lnSpc>
              <a:buFont typeface="Arial"/>
              <a:buChar char="•"/>
            </a:pPr>
            <a:r>
              <a:rPr lang="en-US" sz="2522">
                <a:solidFill>
                  <a:srgbClr val="000000"/>
                </a:solidFill>
                <a:latin typeface="Inter"/>
                <a:ea typeface="Inter"/>
                <a:cs typeface="Inter"/>
                <a:sym typeface="Inter"/>
              </a:rPr>
              <a:t>If the woman is withdrawn and only answers “yes” or “no,” provide specific response options</a:t>
            </a:r>
          </a:p>
          <a:p>
            <a:pPr marL="544560" lvl="1" indent="-272280" algn="just">
              <a:lnSpc>
                <a:spcPts val="3531"/>
              </a:lnSpc>
              <a:buFont typeface="Arial"/>
              <a:buChar char="•"/>
            </a:pPr>
            <a:r>
              <a:rPr lang="en-US" sz="2522">
                <a:solidFill>
                  <a:srgbClr val="000000"/>
                </a:solidFill>
                <a:latin typeface="Inter"/>
                <a:ea typeface="Inter"/>
                <a:cs typeface="Inter"/>
                <a:sym typeface="Inter"/>
              </a:rPr>
              <a:t>Do not force her to answer questions, but guide the conversation to build trust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1028700" y="2499119"/>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History Indicators</a:t>
            </a:r>
          </a:p>
        </p:txBody>
      </p:sp>
      <p:sp>
        <p:nvSpPr>
          <p:cNvPr id="12" name="TextBox 12"/>
          <p:cNvSpPr txBox="1"/>
          <p:nvPr/>
        </p:nvSpPr>
        <p:spPr>
          <a:xfrm>
            <a:off x="1167249" y="3707685"/>
            <a:ext cx="12568874" cy="4012634"/>
          </a:xfrm>
          <a:prstGeom prst="rect">
            <a:avLst/>
          </a:prstGeom>
        </p:spPr>
        <p:txBody>
          <a:bodyPr lIns="0" tIns="0" rIns="0" bIns="0" rtlCol="0" anchor="t">
            <a:spAutoFit/>
          </a:bodyPr>
          <a:lstStyle/>
          <a:p>
            <a:pPr marL="544560" lvl="1" indent="-272280" algn="just">
              <a:lnSpc>
                <a:spcPts val="3531"/>
              </a:lnSpc>
              <a:buFont typeface="Arial"/>
              <a:buChar char="•"/>
            </a:pPr>
            <a:r>
              <a:rPr lang="en-US" sz="2522">
                <a:solidFill>
                  <a:srgbClr val="000000"/>
                </a:solidFill>
                <a:latin typeface="Inter"/>
                <a:ea typeface="Inter"/>
                <a:cs typeface="Inter"/>
                <a:sym typeface="Inter"/>
              </a:rPr>
              <a:t>Previous violence: during pregnancy-ongoing</a:t>
            </a:r>
          </a:p>
          <a:p>
            <a:pPr marL="544560" lvl="1" indent="-272280" algn="just">
              <a:lnSpc>
                <a:spcPts val="3531"/>
              </a:lnSpc>
              <a:buFont typeface="Arial"/>
              <a:buChar char="•"/>
            </a:pPr>
            <a:r>
              <a:rPr lang="en-US" sz="2522">
                <a:solidFill>
                  <a:srgbClr val="000000"/>
                </a:solidFill>
                <a:latin typeface="Inter"/>
                <a:ea typeface="Inter"/>
                <a:cs typeface="Inter"/>
                <a:sym typeface="Inter"/>
              </a:rPr>
              <a:t>Scars: presence of scars or wound dressings</a:t>
            </a:r>
          </a:p>
          <a:p>
            <a:pPr marL="544560" lvl="1" indent="-272280" algn="just">
              <a:lnSpc>
                <a:spcPts val="3531"/>
              </a:lnSpc>
              <a:buFont typeface="Arial"/>
              <a:buChar char="•"/>
            </a:pPr>
            <a:r>
              <a:rPr lang="en-US" sz="2522">
                <a:solidFill>
                  <a:srgbClr val="000000"/>
                </a:solidFill>
                <a:latin typeface="Inter"/>
                <a:ea typeface="Inter"/>
                <a:cs typeface="Inter"/>
                <a:sym typeface="Inter"/>
              </a:rPr>
              <a:t>Observation of bruises: face, arms</a:t>
            </a:r>
          </a:p>
          <a:p>
            <a:pPr marL="544560" lvl="1" indent="-272280" algn="just">
              <a:lnSpc>
                <a:spcPts val="3531"/>
              </a:lnSpc>
              <a:buFont typeface="Arial"/>
              <a:buChar char="•"/>
            </a:pPr>
            <a:r>
              <a:rPr lang="en-US" sz="2522">
                <a:solidFill>
                  <a:srgbClr val="000000"/>
                </a:solidFill>
                <a:latin typeface="Inter"/>
                <a:ea typeface="Inter"/>
                <a:cs typeface="Inter"/>
                <a:sym typeface="Inter"/>
              </a:rPr>
              <a:t>Repeated visits to healthcare facilities due to somatic complaints: headaches, insomnia, chest pain</a:t>
            </a:r>
          </a:p>
          <a:p>
            <a:pPr marL="544560" lvl="1" indent="-272280" algn="just">
              <a:lnSpc>
                <a:spcPts val="3531"/>
              </a:lnSpc>
              <a:buFont typeface="Arial"/>
              <a:buChar char="•"/>
            </a:pPr>
            <a:r>
              <a:rPr lang="en-US" sz="2522">
                <a:solidFill>
                  <a:srgbClr val="000000"/>
                </a:solidFill>
                <a:latin typeface="Inter"/>
                <a:ea typeface="Inter"/>
                <a:cs typeface="Inter"/>
                <a:sym typeface="Inter"/>
              </a:rPr>
              <a:t>History of depression or suicide attempts</a:t>
            </a:r>
          </a:p>
          <a:p>
            <a:pPr marL="544560" lvl="1" indent="-272280" algn="just">
              <a:lnSpc>
                <a:spcPts val="3531"/>
              </a:lnSpc>
              <a:buFont typeface="Arial"/>
              <a:buChar char="•"/>
            </a:pPr>
            <a:r>
              <a:rPr lang="en-US" sz="2522">
                <a:solidFill>
                  <a:srgbClr val="000000"/>
                </a:solidFill>
                <a:latin typeface="Inter"/>
                <a:ea typeface="Inter"/>
                <a:cs typeface="Inter"/>
                <a:sym typeface="Inter"/>
              </a:rPr>
              <a:t>Eating disorders</a:t>
            </a:r>
          </a:p>
          <a:p>
            <a:pPr marL="544560" lvl="1" indent="-272280" algn="just">
              <a:lnSpc>
                <a:spcPts val="3531"/>
              </a:lnSpc>
              <a:buFont typeface="Arial"/>
              <a:buChar char="•"/>
            </a:pPr>
            <a:r>
              <a:rPr lang="en-US" sz="2522">
                <a:solidFill>
                  <a:srgbClr val="000000"/>
                </a:solidFill>
                <a:latin typeface="Inter"/>
                <a:ea typeface="Inter"/>
                <a:cs typeface="Inter"/>
                <a:sym typeface="Inter"/>
              </a:rPr>
              <a:t>History of continuous use of sedatives</a:t>
            </a:r>
          </a:p>
          <a:p>
            <a:pPr marL="544560" lvl="1" indent="-272280" algn="just">
              <a:lnSpc>
                <a:spcPts val="3531"/>
              </a:lnSpc>
              <a:buFont typeface="Arial"/>
              <a:buChar char="•"/>
            </a:pPr>
            <a:r>
              <a:rPr lang="en-US" sz="2522">
                <a:solidFill>
                  <a:srgbClr val="000000"/>
                </a:solidFill>
                <a:latin typeface="Inter"/>
                <a:ea typeface="Inter"/>
                <a:cs typeface="Inter"/>
                <a:sym typeface="Inter"/>
              </a:rPr>
              <a:t>Pregnancy with complications: miscarriage, preterm labor, weight loss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1028700" y="2499119"/>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Observations indicating domestic violence</a:t>
            </a:r>
          </a:p>
        </p:txBody>
      </p:sp>
      <p:sp>
        <p:nvSpPr>
          <p:cNvPr id="12" name="TextBox 12"/>
          <p:cNvSpPr txBox="1"/>
          <p:nvPr/>
        </p:nvSpPr>
        <p:spPr>
          <a:xfrm>
            <a:off x="1028700" y="3461007"/>
            <a:ext cx="15676402" cy="4460309"/>
          </a:xfrm>
          <a:prstGeom prst="rect">
            <a:avLst/>
          </a:prstGeom>
        </p:spPr>
        <p:txBody>
          <a:bodyPr lIns="0" tIns="0" rIns="0" bIns="0" rtlCol="0" anchor="t">
            <a:spAutoFit/>
          </a:bodyPr>
          <a:lstStyle/>
          <a:p>
            <a:pPr marL="544560" lvl="1" indent="-272280" algn="just">
              <a:lnSpc>
                <a:spcPts val="3531"/>
              </a:lnSpc>
              <a:buFont typeface="Arial"/>
              <a:buChar char="•"/>
            </a:pPr>
            <a:r>
              <a:rPr lang="en-US" sz="2522">
                <a:solidFill>
                  <a:srgbClr val="000000"/>
                </a:solidFill>
                <a:latin typeface="Inter"/>
                <a:ea typeface="Inter"/>
                <a:cs typeface="Inter"/>
                <a:sym typeface="Inter"/>
              </a:rPr>
              <a:t>Early signs: a possessive partner, a threatening partner, a sadistic partner, a partner who derives pleasure from the violence, a partner who discourages the wife from seeing a healthcare provider</a:t>
            </a:r>
          </a:p>
          <a:p>
            <a:pPr marL="544560" lvl="1" indent="-272280" algn="just">
              <a:lnSpc>
                <a:spcPts val="3531"/>
              </a:lnSpc>
              <a:buFont typeface="Arial"/>
              <a:buChar char="•"/>
            </a:pPr>
            <a:r>
              <a:rPr lang="en-US" sz="2522">
                <a:solidFill>
                  <a:srgbClr val="000000"/>
                </a:solidFill>
                <a:latin typeface="Inter"/>
                <a:ea typeface="Inter"/>
                <a:cs typeface="Inter"/>
                <a:sym typeface="Inter"/>
              </a:rPr>
              <a:t>Indicators</a:t>
            </a:r>
          </a:p>
          <a:p>
            <a:pPr marL="1089121" lvl="2" indent="-363040" algn="just">
              <a:lnSpc>
                <a:spcPts val="3531"/>
              </a:lnSpc>
              <a:buFont typeface="Arial"/>
              <a:buChar char="⚬"/>
            </a:pPr>
            <a:r>
              <a:rPr lang="en-US" sz="2522">
                <a:solidFill>
                  <a:srgbClr val="000000"/>
                </a:solidFill>
                <a:latin typeface="Inter"/>
                <a:ea typeface="Inter"/>
                <a:cs typeface="Inter"/>
                <a:sym typeface="Inter"/>
              </a:rPr>
              <a:t>There are injuries in several areas</a:t>
            </a:r>
          </a:p>
          <a:p>
            <a:pPr marL="1089121" lvl="2" indent="-363040" algn="just">
              <a:lnSpc>
                <a:spcPts val="3531"/>
              </a:lnSpc>
              <a:buFont typeface="Arial"/>
              <a:buChar char="⚬"/>
            </a:pPr>
            <a:r>
              <a:rPr lang="en-US" sz="2522">
                <a:solidFill>
                  <a:srgbClr val="000000"/>
                </a:solidFill>
                <a:latin typeface="Inter"/>
                <a:ea typeface="Inter"/>
                <a:cs typeface="Inter"/>
                <a:sym typeface="Inter"/>
              </a:rPr>
              <a:t>Reports pain during a vaginal examination (indication of sexual violence)</a:t>
            </a:r>
          </a:p>
          <a:p>
            <a:pPr marL="544560" lvl="1" indent="-272280" algn="just">
              <a:lnSpc>
                <a:spcPts val="3531"/>
              </a:lnSpc>
              <a:buFont typeface="Arial"/>
              <a:buChar char="•"/>
            </a:pPr>
            <a:r>
              <a:rPr lang="en-US" sz="2522">
                <a:solidFill>
                  <a:srgbClr val="000000"/>
                </a:solidFill>
                <a:latin typeface="Inter"/>
                <a:ea typeface="Inter"/>
                <a:cs typeface="Inter"/>
                <a:sym typeface="Inter"/>
              </a:rPr>
              <a:t>Behavior indicative of anxiety: crying, complaining, speaking little, avoiding eye contact, laughing at inappropriate things</a:t>
            </a:r>
          </a:p>
          <a:p>
            <a:pPr marL="544560" lvl="1" indent="-272280" algn="just">
              <a:lnSpc>
                <a:spcPts val="3531"/>
              </a:lnSpc>
              <a:buFont typeface="Arial"/>
              <a:buChar char="•"/>
            </a:pPr>
            <a:r>
              <a:rPr lang="en-US" sz="2522">
                <a:solidFill>
                  <a:srgbClr val="000000"/>
                </a:solidFill>
                <a:latin typeface="Inter"/>
                <a:ea typeface="Inter"/>
                <a:cs typeface="Inter"/>
                <a:sym typeface="Inter"/>
              </a:rPr>
              <a:t>Making comments about violence</a:t>
            </a:r>
          </a:p>
          <a:p>
            <a:pPr marL="544560" lvl="1" indent="-272280" algn="just">
              <a:lnSpc>
                <a:spcPts val="3531"/>
              </a:lnSpc>
              <a:buFont typeface="Arial"/>
              <a:buChar char="•"/>
            </a:pPr>
            <a:r>
              <a:rPr lang="en-US" sz="2522">
                <a:solidFill>
                  <a:srgbClr val="000000"/>
                </a:solidFill>
                <a:latin typeface="Inter"/>
                <a:ea typeface="Inter"/>
                <a:cs typeface="Inter"/>
                <a:sym typeface="Inter"/>
              </a:rPr>
              <a:t>Comments about violence experienced by others</a:t>
            </a:r>
          </a:p>
          <a:p>
            <a:pPr marL="544560" lvl="1" indent="-272280" algn="just">
              <a:lnSpc>
                <a:spcPts val="3531"/>
              </a:lnSpc>
              <a:buFont typeface="Arial"/>
              <a:buChar char="•"/>
            </a:pPr>
            <a:r>
              <a:rPr lang="en-US" sz="2522">
                <a:solidFill>
                  <a:srgbClr val="000000"/>
                </a:solidFill>
                <a:latin typeface="Inter"/>
                <a:ea typeface="Inter"/>
                <a:cs typeface="Inter"/>
                <a:sym typeface="Inter"/>
              </a:rPr>
              <a:t>A woman’s behavior toward her partner: looking away in fear, lowering her gaze, avoiding him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Freeform 11"/>
          <p:cNvSpPr/>
          <p:nvPr/>
        </p:nvSpPr>
        <p:spPr>
          <a:xfrm>
            <a:off x="2762235" y="3287800"/>
            <a:ext cx="5540898" cy="5970500"/>
          </a:xfrm>
          <a:custGeom>
            <a:avLst/>
            <a:gdLst/>
            <a:ahLst/>
            <a:cxnLst/>
            <a:rect l="l" t="t" r="r" b="b"/>
            <a:pathLst>
              <a:path w="5540898" h="5970500">
                <a:moveTo>
                  <a:pt x="0" y="0"/>
                </a:moveTo>
                <a:lnTo>
                  <a:pt x="5540898" y="0"/>
                </a:lnTo>
                <a:lnTo>
                  <a:pt x="5540898" y="5970500"/>
                </a:lnTo>
                <a:lnTo>
                  <a:pt x="0" y="5970500"/>
                </a:lnTo>
                <a:lnTo>
                  <a:pt x="0" y="0"/>
                </a:lnTo>
                <a:close/>
              </a:path>
            </a:pathLst>
          </a:custGeom>
          <a:blipFill>
            <a:blip r:embed="rId4"/>
            <a:stretch>
              <a:fillRect t="-874"/>
            </a:stretch>
          </a:blipFill>
        </p:spPr>
      </p:sp>
      <p:sp>
        <p:nvSpPr>
          <p:cNvPr id="12" name="Freeform 12"/>
          <p:cNvSpPr/>
          <p:nvPr/>
        </p:nvSpPr>
        <p:spPr>
          <a:xfrm>
            <a:off x="9443759" y="3235585"/>
            <a:ext cx="6745441" cy="6022715"/>
          </a:xfrm>
          <a:custGeom>
            <a:avLst/>
            <a:gdLst/>
            <a:ahLst/>
            <a:cxnLst/>
            <a:rect l="l" t="t" r="r" b="b"/>
            <a:pathLst>
              <a:path w="6745441" h="6022715">
                <a:moveTo>
                  <a:pt x="0" y="0"/>
                </a:moveTo>
                <a:lnTo>
                  <a:pt x="6745441" y="0"/>
                </a:lnTo>
                <a:lnTo>
                  <a:pt x="6745441" y="6022715"/>
                </a:lnTo>
                <a:lnTo>
                  <a:pt x="0" y="6022715"/>
                </a:lnTo>
                <a:lnTo>
                  <a:pt x="0" y="0"/>
                </a:lnTo>
                <a:close/>
              </a:path>
            </a:pathLst>
          </a:custGeom>
          <a:blipFill>
            <a:blip r:embed="rId5"/>
            <a:stretch>
              <a:fillRect/>
            </a:stretch>
          </a:blipFill>
        </p:spPr>
      </p:sp>
      <p:sp>
        <p:nvSpPr>
          <p:cNvPr id="13" name="TextBox 13"/>
          <p:cNvSpPr txBox="1"/>
          <p:nvPr/>
        </p:nvSpPr>
        <p:spPr>
          <a:xfrm>
            <a:off x="4047547" y="1618943"/>
            <a:ext cx="10192906" cy="857250"/>
          </a:xfrm>
          <a:prstGeom prst="rect">
            <a:avLst/>
          </a:prstGeom>
        </p:spPr>
        <p:txBody>
          <a:bodyPr lIns="0" tIns="0" rIns="0" bIns="0" rtlCol="0" anchor="t">
            <a:spAutoFit/>
          </a:bodyPr>
          <a:lstStyle/>
          <a:p>
            <a:pPr algn="ctr">
              <a:lnSpc>
                <a:spcPts val="6720"/>
              </a:lnSpc>
            </a:pPr>
            <a:r>
              <a:rPr lang="en-US" sz="5600" b="1">
                <a:solidFill>
                  <a:srgbClr val="000000"/>
                </a:solidFill>
                <a:latin typeface="Open Sauce Bold"/>
                <a:ea typeface="Open Sauce Bold"/>
                <a:cs typeface="Open Sauce Bold"/>
                <a:sym typeface="Open Sauce Bold"/>
              </a:rPr>
              <a:t>Injuries</a:t>
            </a:r>
          </a:p>
        </p:txBody>
      </p:sp>
      <p:grpSp>
        <p:nvGrpSpPr>
          <p:cNvPr id="14" name="Group 14"/>
          <p:cNvGrpSpPr/>
          <p:nvPr/>
        </p:nvGrpSpPr>
        <p:grpSpPr>
          <a:xfrm>
            <a:off x="3027714" y="2954673"/>
            <a:ext cx="5009940" cy="666253"/>
            <a:chOff x="0" y="0"/>
            <a:chExt cx="1635748" cy="217532"/>
          </a:xfrm>
        </p:grpSpPr>
        <p:sp>
          <p:nvSpPr>
            <p:cNvPr id="15" name="Freeform 15"/>
            <p:cNvSpPr/>
            <p:nvPr/>
          </p:nvSpPr>
          <p:spPr>
            <a:xfrm>
              <a:off x="0" y="0"/>
              <a:ext cx="1635748" cy="217532"/>
            </a:xfrm>
            <a:custGeom>
              <a:avLst/>
              <a:gdLst/>
              <a:ahLst/>
              <a:cxnLst/>
              <a:rect l="l" t="t" r="r" b="b"/>
              <a:pathLst>
                <a:path w="1635748" h="217532">
                  <a:moveTo>
                    <a:pt x="77266" y="0"/>
                  </a:moveTo>
                  <a:lnTo>
                    <a:pt x="1558482" y="0"/>
                  </a:lnTo>
                  <a:cubicBezTo>
                    <a:pt x="1578974" y="0"/>
                    <a:pt x="1598627" y="8140"/>
                    <a:pt x="1613117" y="22631"/>
                  </a:cubicBezTo>
                  <a:cubicBezTo>
                    <a:pt x="1627607" y="37121"/>
                    <a:pt x="1635748" y="56773"/>
                    <a:pt x="1635748" y="77266"/>
                  </a:cubicBezTo>
                  <a:lnTo>
                    <a:pt x="1635748" y="140266"/>
                  </a:lnTo>
                  <a:cubicBezTo>
                    <a:pt x="1635748" y="182939"/>
                    <a:pt x="1601155" y="217532"/>
                    <a:pt x="1558482" y="217532"/>
                  </a:cubicBezTo>
                  <a:lnTo>
                    <a:pt x="77266" y="217532"/>
                  </a:lnTo>
                  <a:cubicBezTo>
                    <a:pt x="56773" y="217532"/>
                    <a:pt x="37121" y="209391"/>
                    <a:pt x="22631" y="194901"/>
                  </a:cubicBezTo>
                  <a:cubicBezTo>
                    <a:pt x="8140" y="180411"/>
                    <a:pt x="0" y="160758"/>
                    <a:pt x="0" y="140266"/>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6" name="TextBox 16"/>
            <p:cNvSpPr txBox="1"/>
            <p:nvPr/>
          </p:nvSpPr>
          <p:spPr>
            <a:xfrm>
              <a:off x="0" y="-38100"/>
              <a:ext cx="1635748" cy="255632"/>
            </a:xfrm>
            <a:prstGeom prst="rect">
              <a:avLst/>
            </a:prstGeom>
          </p:spPr>
          <p:txBody>
            <a:bodyPr lIns="40978" tIns="40978" rIns="40978" bIns="40978" rtlCol="0" anchor="ctr"/>
            <a:lstStyle/>
            <a:p>
              <a:pPr algn="ctr">
                <a:lnSpc>
                  <a:spcPts val="2659"/>
                </a:lnSpc>
                <a:spcBef>
                  <a:spcPct val="0"/>
                </a:spcBef>
              </a:pPr>
              <a:endParaRPr/>
            </a:p>
          </p:txBody>
        </p:sp>
      </p:grpSp>
      <p:sp>
        <p:nvSpPr>
          <p:cNvPr id="17" name="TextBox 17"/>
          <p:cNvSpPr txBox="1"/>
          <p:nvPr/>
        </p:nvSpPr>
        <p:spPr>
          <a:xfrm>
            <a:off x="3699993" y="3115397"/>
            <a:ext cx="366538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OLD BRUISE</a:t>
            </a:r>
          </a:p>
        </p:txBody>
      </p:sp>
      <p:grpSp>
        <p:nvGrpSpPr>
          <p:cNvPr id="18" name="Group 18"/>
          <p:cNvGrpSpPr/>
          <p:nvPr/>
        </p:nvGrpSpPr>
        <p:grpSpPr>
          <a:xfrm>
            <a:off x="10311509" y="2954673"/>
            <a:ext cx="5009940" cy="666253"/>
            <a:chOff x="0" y="0"/>
            <a:chExt cx="1635748" cy="217532"/>
          </a:xfrm>
        </p:grpSpPr>
        <p:sp>
          <p:nvSpPr>
            <p:cNvPr id="19" name="Freeform 19"/>
            <p:cNvSpPr/>
            <p:nvPr/>
          </p:nvSpPr>
          <p:spPr>
            <a:xfrm>
              <a:off x="0" y="0"/>
              <a:ext cx="1635748" cy="217532"/>
            </a:xfrm>
            <a:custGeom>
              <a:avLst/>
              <a:gdLst/>
              <a:ahLst/>
              <a:cxnLst/>
              <a:rect l="l" t="t" r="r" b="b"/>
              <a:pathLst>
                <a:path w="1635748" h="217532">
                  <a:moveTo>
                    <a:pt x="77266" y="0"/>
                  </a:moveTo>
                  <a:lnTo>
                    <a:pt x="1558482" y="0"/>
                  </a:lnTo>
                  <a:cubicBezTo>
                    <a:pt x="1578974" y="0"/>
                    <a:pt x="1598627" y="8140"/>
                    <a:pt x="1613117" y="22631"/>
                  </a:cubicBezTo>
                  <a:cubicBezTo>
                    <a:pt x="1627607" y="37121"/>
                    <a:pt x="1635748" y="56773"/>
                    <a:pt x="1635748" y="77266"/>
                  </a:cubicBezTo>
                  <a:lnTo>
                    <a:pt x="1635748" y="140266"/>
                  </a:lnTo>
                  <a:cubicBezTo>
                    <a:pt x="1635748" y="182939"/>
                    <a:pt x="1601155" y="217532"/>
                    <a:pt x="1558482" y="217532"/>
                  </a:cubicBezTo>
                  <a:lnTo>
                    <a:pt x="77266" y="217532"/>
                  </a:lnTo>
                  <a:cubicBezTo>
                    <a:pt x="56773" y="217532"/>
                    <a:pt x="37121" y="209391"/>
                    <a:pt x="22631" y="194901"/>
                  </a:cubicBezTo>
                  <a:cubicBezTo>
                    <a:pt x="8140" y="180411"/>
                    <a:pt x="0" y="160758"/>
                    <a:pt x="0" y="140266"/>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20" name="TextBox 20"/>
            <p:cNvSpPr txBox="1"/>
            <p:nvPr/>
          </p:nvSpPr>
          <p:spPr>
            <a:xfrm>
              <a:off x="0" y="-38100"/>
              <a:ext cx="1635748" cy="255632"/>
            </a:xfrm>
            <a:prstGeom prst="rect">
              <a:avLst/>
            </a:prstGeom>
          </p:spPr>
          <p:txBody>
            <a:bodyPr lIns="40978" tIns="40978" rIns="40978" bIns="40978" rtlCol="0" anchor="ctr"/>
            <a:lstStyle/>
            <a:p>
              <a:pPr algn="ctr">
                <a:lnSpc>
                  <a:spcPts val="2659"/>
                </a:lnSpc>
                <a:spcBef>
                  <a:spcPct val="0"/>
                </a:spcBef>
              </a:pPr>
              <a:endParaRPr/>
            </a:p>
          </p:txBody>
        </p:sp>
      </p:grpSp>
      <p:sp>
        <p:nvSpPr>
          <p:cNvPr id="21" name="TextBox 21"/>
          <p:cNvSpPr txBox="1"/>
          <p:nvPr/>
        </p:nvSpPr>
        <p:spPr>
          <a:xfrm>
            <a:off x="10983788" y="3115397"/>
            <a:ext cx="366538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SCARS FROM ROPE BINDINGS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Freeform 11"/>
          <p:cNvSpPr/>
          <p:nvPr/>
        </p:nvSpPr>
        <p:spPr>
          <a:xfrm>
            <a:off x="5674672" y="3153497"/>
            <a:ext cx="7141807" cy="6150881"/>
          </a:xfrm>
          <a:custGeom>
            <a:avLst/>
            <a:gdLst/>
            <a:ahLst/>
            <a:cxnLst/>
            <a:rect l="l" t="t" r="r" b="b"/>
            <a:pathLst>
              <a:path w="7141807" h="6150881">
                <a:moveTo>
                  <a:pt x="0" y="0"/>
                </a:moveTo>
                <a:lnTo>
                  <a:pt x="7141807" y="0"/>
                </a:lnTo>
                <a:lnTo>
                  <a:pt x="7141807" y="6150882"/>
                </a:lnTo>
                <a:lnTo>
                  <a:pt x="0" y="6150882"/>
                </a:lnTo>
                <a:lnTo>
                  <a:pt x="0" y="0"/>
                </a:lnTo>
                <a:close/>
              </a:path>
            </a:pathLst>
          </a:custGeom>
          <a:blipFill>
            <a:blip r:embed="rId4"/>
            <a:stretch>
              <a:fillRect/>
            </a:stretch>
          </a:blipFill>
        </p:spPr>
      </p:sp>
      <p:grpSp>
        <p:nvGrpSpPr>
          <p:cNvPr id="12" name="Group 12"/>
          <p:cNvGrpSpPr/>
          <p:nvPr/>
        </p:nvGrpSpPr>
        <p:grpSpPr>
          <a:xfrm>
            <a:off x="11648970" y="4626793"/>
            <a:ext cx="5009940" cy="1033414"/>
            <a:chOff x="0" y="0"/>
            <a:chExt cx="1635748" cy="337410"/>
          </a:xfrm>
        </p:grpSpPr>
        <p:sp>
          <p:nvSpPr>
            <p:cNvPr id="13" name="Freeform 13"/>
            <p:cNvSpPr/>
            <p:nvPr/>
          </p:nvSpPr>
          <p:spPr>
            <a:xfrm>
              <a:off x="0" y="0"/>
              <a:ext cx="1635748" cy="337410"/>
            </a:xfrm>
            <a:custGeom>
              <a:avLst/>
              <a:gdLst/>
              <a:ahLst/>
              <a:cxnLst/>
              <a:rect l="l" t="t" r="r" b="b"/>
              <a:pathLst>
                <a:path w="1635748" h="337410">
                  <a:moveTo>
                    <a:pt x="77266" y="0"/>
                  </a:moveTo>
                  <a:lnTo>
                    <a:pt x="1558482" y="0"/>
                  </a:lnTo>
                  <a:cubicBezTo>
                    <a:pt x="1578974" y="0"/>
                    <a:pt x="1598627" y="8140"/>
                    <a:pt x="1613117" y="22631"/>
                  </a:cubicBezTo>
                  <a:cubicBezTo>
                    <a:pt x="1627607" y="37121"/>
                    <a:pt x="1635748" y="56773"/>
                    <a:pt x="1635748" y="77266"/>
                  </a:cubicBezTo>
                  <a:lnTo>
                    <a:pt x="1635748" y="260145"/>
                  </a:lnTo>
                  <a:cubicBezTo>
                    <a:pt x="1635748" y="280637"/>
                    <a:pt x="1627607" y="300290"/>
                    <a:pt x="1613117" y="314780"/>
                  </a:cubicBezTo>
                  <a:cubicBezTo>
                    <a:pt x="1598627" y="329270"/>
                    <a:pt x="1578974" y="337410"/>
                    <a:pt x="1558482" y="337410"/>
                  </a:cubicBezTo>
                  <a:lnTo>
                    <a:pt x="77266" y="337410"/>
                  </a:lnTo>
                  <a:cubicBezTo>
                    <a:pt x="56773" y="337410"/>
                    <a:pt x="37121" y="329270"/>
                    <a:pt x="22631" y="314780"/>
                  </a:cubicBezTo>
                  <a:cubicBezTo>
                    <a:pt x="8140" y="300290"/>
                    <a:pt x="0" y="280637"/>
                    <a:pt x="0" y="260145"/>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4" name="TextBox 14"/>
            <p:cNvSpPr txBox="1"/>
            <p:nvPr/>
          </p:nvSpPr>
          <p:spPr>
            <a:xfrm>
              <a:off x="0" y="-38100"/>
              <a:ext cx="1635748" cy="375510"/>
            </a:xfrm>
            <a:prstGeom prst="rect">
              <a:avLst/>
            </a:prstGeom>
          </p:spPr>
          <p:txBody>
            <a:bodyPr lIns="40978" tIns="40978" rIns="40978" bIns="40978" rtlCol="0" anchor="ctr"/>
            <a:lstStyle/>
            <a:p>
              <a:pPr algn="ctr">
                <a:lnSpc>
                  <a:spcPts val="2659"/>
                </a:lnSpc>
                <a:spcBef>
                  <a:spcPct val="0"/>
                </a:spcBef>
              </a:pPr>
              <a:endParaRPr/>
            </a:p>
          </p:txBody>
        </p:sp>
      </p:grpSp>
      <p:grpSp>
        <p:nvGrpSpPr>
          <p:cNvPr id="15" name="Group 15"/>
          <p:cNvGrpSpPr/>
          <p:nvPr/>
        </p:nvGrpSpPr>
        <p:grpSpPr>
          <a:xfrm>
            <a:off x="9329794" y="6807585"/>
            <a:ext cx="5009940" cy="666253"/>
            <a:chOff x="0" y="0"/>
            <a:chExt cx="1635748" cy="217532"/>
          </a:xfrm>
        </p:grpSpPr>
        <p:sp>
          <p:nvSpPr>
            <p:cNvPr id="16" name="Freeform 16"/>
            <p:cNvSpPr/>
            <p:nvPr/>
          </p:nvSpPr>
          <p:spPr>
            <a:xfrm>
              <a:off x="0" y="0"/>
              <a:ext cx="1635748" cy="217532"/>
            </a:xfrm>
            <a:custGeom>
              <a:avLst/>
              <a:gdLst/>
              <a:ahLst/>
              <a:cxnLst/>
              <a:rect l="l" t="t" r="r" b="b"/>
              <a:pathLst>
                <a:path w="1635748" h="217532">
                  <a:moveTo>
                    <a:pt x="77266" y="0"/>
                  </a:moveTo>
                  <a:lnTo>
                    <a:pt x="1558482" y="0"/>
                  </a:lnTo>
                  <a:cubicBezTo>
                    <a:pt x="1578974" y="0"/>
                    <a:pt x="1598627" y="8140"/>
                    <a:pt x="1613117" y="22631"/>
                  </a:cubicBezTo>
                  <a:cubicBezTo>
                    <a:pt x="1627607" y="37121"/>
                    <a:pt x="1635748" y="56773"/>
                    <a:pt x="1635748" y="77266"/>
                  </a:cubicBezTo>
                  <a:lnTo>
                    <a:pt x="1635748" y="140266"/>
                  </a:lnTo>
                  <a:cubicBezTo>
                    <a:pt x="1635748" y="182939"/>
                    <a:pt x="1601155" y="217532"/>
                    <a:pt x="1558482" y="217532"/>
                  </a:cubicBezTo>
                  <a:lnTo>
                    <a:pt x="77266" y="217532"/>
                  </a:lnTo>
                  <a:cubicBezTo>
                    <a:pt x="56773" y="217532"/>
                    <a:pt x="37121" y="209391"/>
                    <a:pt x="22631" y="194901"/>
                  </a:cubicBezTo>
                  <a:cubicBezTo>
                    <a:pt x="8140" y="180411"/>
                    <a:pt x="0" y="160758"/>
                    <a:pt x="0" y="140266"/>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7" name="TextBox 17"/>
            <p:cNvSpPr txBox="1"/>
            <p:nvPr/>
          </p:nvSpPr>
          <p:spPr>
            <a:xfrm>
              <a:off x="0" y="-38100"/>
              <a:ext cx="1635748" cy="255632"/>
            </a:xfrm>
            <a:prstGeom prst="rect">
              <a:avLst/>
            </a:prstGeom>
          </p:spPr>
          <p:txBody>
            <a:bodyPr lIns="40978" tIns="40978" rIns="40978" bIns="40978" rtlCol="0" anchor="ctr"/>
            <a:lstStyle/>
            <a:p>
              <a:pPr algn="ctr">
                <a:lnSpc>
                  <a:spcPts val="2659"/>
                </a:lnSpc>
                <a:spcBef>
                  <a:spcPct val="0"/>
                </a:spcBef>
              </a:pPr>
              <a:endParaRPr/>
            </a:p>
          </p:txBody>
        </p:sp>
      </p:grpSp>
      <p:sp>
        <p:nvSpPr>
          <p:cNvPr id="18" name="Freeform 18"/>
          <p:cNvSpPr/>
          <p:nvPr/>
        </p:nvSpPr>
        <p:spPr>
          <a:xfrm>
            <a:off x="10164641" y="4864585"/>
            <a:ext cx="1203278" cy="658794"/>
          </a:xfrm>
          <a:custGeom>
            <a:avLst/>
            <a:gdLst/>
            <a:ahLst/>
            <a:cxnLst/>
            <a:rect l="l" t="t" r="r" b="b"/>
            <a:pathLst>
              <a:path w="1203278" h="658794">
                <a:moveTo>
                  <a:pt x="0" y="0"/>
                </a:moveTo>
                <a:lnTo>
                  <a:pt x="1203278" y="0"/>
                </a:lnTo>
                <a:lnTo>
                  <a:pt x="1203278" y="658795"/>
                </a:lnTo>
                <a:lnTo>
                  <a:pt x="0" y="658795"/>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4047547" y="1618943"/>
            <a:ext cx="10192906" cy="857250"/>
          </a:xfrm>
          <a:prstGeom prst="rect">
            <a:avLst/>
          </a:prstGeom>
        </p:spPr>
        <p:txBody>
          <a:bodyPr lIns="0" tIns="0" rIns="0" bIns="0" rtlCol="0" anchor="t">
            <a:spAutoFit/>
          </a:bodyPr>
          <a:lstStyle/>
          <a:p>
            <a:pPr algn="ctr">
              <a:lnSpc>
                <a:spcPts val="6720"/>
              </a:lnSpc>
            </a:pPr>
            <a:r>
              <a:rPr lang="en-US" sz="5600" b="1">
                <a:solidFill>
                  <a:srgbClr val="000000"/>
                </a:solidFill>
                <a:latin typeface="Open Sauce Bold"/>
                <a:ea typeface="Open Sauce Bold"/>
                <a:cs typeface="Open Sauce Bold"/>
                <a:sym typeface="Open Sauce Bold"/>
              </a:rPr>
              <a:t>Injuries</a:t>
            </a:r>
          </a:p>
        </p:txBody>
      </p:sp>
      <p:sp>
        <p:nvSpPr>
          <p:cNvPr id="20" name="TextBox 20"/>
          <p:cNvSpPr txBox="1"/>
          <p:nvPr/>
        </p:nvSpPr>
        <p:spPr>
          <a:xfrm>
            <a:off x="12321249" y="4813935"/>
            <a:ext cx="3665382" cy="62103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BRUISES CAUSED BY BEATINGS WITH A LONG OBJECT</a:t>
            </a:r>
          </a:p>
        </p:txBody>
      </p:sp>
      <p:sp>
        <p:nvSpPr>
          <p:cNvPr id="21" name="TextBox 21"/>
          <p:cNvSpPr txBox="1"/>
          <p:nvPr/>
        </p:nvSpPr>
        <p:spPr>
          <a:xfrm>
            <a:off x="10002073" y="6968309"/>
            <a:ext cx="366538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BURN MARK</a:t>
            </a:r>
          </a:p>
        </p:txBody>
      </p:sp>
      <p:sp>
        <p:nvSpPr>
          <p:cNvPr id="22" name="Freeform 22"/>
          <p:cNvSpPr/>
          <p:nvPr/>
        </p:nvSpPr>
        <p:spPr>
          <a:xfrm rot="1764515">
            <a:off x="8042298" y="6228938"/>
            <a:ext cx="1203278" cy="658794"/>
          </a:xfrm>
          <a:custGeom>
            <a:avLst/>
            <a:gdLst/>
            <a:ahLst/>
            <a:cxnLst/>
            <a:rect l="l" t="t" r="r" b="b"/>
            <a:pathLst>
              <a:path w="1203278" h="658794">
                <a:moveTo>
                  <a:pt x="0" y="0"/>
                </a:moveTo>
                <a:lnTo>
                  <a:pt x="1203278" y="0"/>
                </a:lnTo>
                <a:lnTo>
                  <a:pt x="1203278" y="658794"/>
                </a:lnTo>
                <a:lnTo>
                  <a:pt x="0" y="658794"/>
                </a:lnTo>
                <a:lnTo>
                  <a:pt x="0" y="0"/>
                </a:lnTo>
                <a:close/>
              </a:path>
            </a:pathLst>
          </a:custGeom>
          <a:blipFill>
            <a:blip>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Freeform 11"/>
          <p:cNvSpPr/>
          <p:nvPr/>
        </p:nvSpPr>
        <p:spPr>
          <a:xfrm>
            <a:off x="680537" y="2800043"/>
            <a:ext cx="3100446" cy="3265955"/>
          </a:xfrm>
          <a:custGeom>
            <a:avLst/>
            <a:gdLst/>
            <a:ahLst/>
            <a:cxnLst/>
            <a:rect l="l" t="t" r="r" b="b"/>
            <a:pathLst>
              <a:path w="3100446" h="3265955">
                <a:moveTo>
                  <a:pt x="0" y="0"/>
                </a:moveTo>
                <a:lnTo>
                  <a:pt x="3100446" y="0"/>
                </a:lnTo>
                <a:lnTo>
                  <a:pt x="3100446" y="3265955"/>
                </a:lnTo>
                <a:lnTo>
                  <a:pt x="0" y="3265955"/>
                </a:lnTo>
                <a:lnTo>
                  <a:pt x="0" y="0"/>
                </a:lnTo>
                <a:close/>
              </a:path>
            </a:pathLst>
          </a:custGeom>
          <a:blipFill>
            <a:blip r:embed="rId4"/>
            <a:stretch>
              <a:fillRect b="-3973"/>
            </a:stretch>
          </a:blipFill>
        </p:spPr>
      </p:sp>
      <p:sp>
        <p:nvSpPr>
          <p:cNvPr id="12" name="Freeform 12"/>
          <p:cNvSpPr/>
          <p:nvPr/>
        </p:nvSpPr>
        <p:spPr>
          <a:xfrm>
            <a:off x="4044700" y="2800043"/>
            <a:ext cx="4883671" cy="3265955"/>
          </a:xfrm>
          <a:custGeom>
            <a:avLst/>
            <a:gdLst/>
            <a:ahLst/>
            <a:cxnLst/>
            <a:rect l="l" t="t" r="r" b="b"/>
            <a:pathLst>
              <a:path w="4883671" h="3265955">
                <a:moveTo>
                  <a:pt x="0" y="0"/>
                </a:moveTo>
                <a:lnTo>
                  <a:pt x="4883671" y="0"/>
                </a:lnTo>
                <a:lnTo>
                  <a:pt x="4883671" y="3265955"/>
                </a:lnTo>
                <a:lnTo>
                  <a:pt x="0" y="3265955"/>
                </a:lnTo>
                <a:lnTo>
                  <a:pt x="0" y="0"/>
                </a:lnTo>
                <a:close/>
              </a:path>
            </a:pathLst>
          </a:custGeom>
          <a:blipFill>
            <a:blip r:embed="rId5"/>
            <a:stretch>
              <a:fillRect/>
            </a:stretch>
          </a:blipFill>
        </p:spPr>
      </p:sp>
      <p:sp>
        <p:nvSpPr>
          <p:cNvPr id="13" name="Freeform 13"/>
          <p:cNvSpPr/>
          <p:nvPr/>
        </p:nvSpPr>
        <p:spPr>
          <a:xfrm>
            <a:off x="9186394" y="2800043"/>
            <a:ext cx="4391200" cy="3265955"/>
          </a:xfrm>
          <a:custGeom>
            <a:avLst/>
            <a:gdLst/>
            <a:ahLst/>
            <a:cxnLst/>
            <a:rect l="l" t="t" r="r" b="b"/>
            <a:pathLst>
              <a:path w="4391200" h="3265955">
                <a:moveTo>
                  <a:pt x="0" y="0"/>
                </a:moveTo>
                <a:lnTo>
                  <a:pt x="4391200" y="0"/>
                </a:lnTo>
                <a:lnTo>
                  <a:pt x="4391200" y="3265955"/>
                </a:lnTo>
                <a:lnTo>
                  <a:pt x="0" y="3265955"/>
                </a:lnTo>
                <a:lnTo>
                  <a:pt x="0" y="0"/>
                </a:lnTo>
                <a:close/>
              </a:path>
            </a:pathLst>
          </a:custGeom>
          <a:blipFill>
            <a:blip r:embed="rId6"/>
            <a:stretch>
              <a:fillRect/>
            </a:stretch>
          </a:blipFill>
        </p:spPr>
      </p:sp>
      <p:sp>
        <p:nvSpPr>
          <p:cNvPr id="14" name="Freeform 14"/>
          <p:cNvSpPr/>
          <p:nvPr/>
        </p:nvSpPr>
        <p:spPr>
          <a:xfrm>
            <a:off x="13835617" y="2800043"/>
            <a:ext cx="3771846" cy="3265955"/>
          </a:xfrm>
          <a:custGeom>
            <a:avLst/>
            <a:gdLst/>
            <a:ahLst/>
            <a:cxnLst/>
            <a:rect l="l" t="t" r="r" b="b"/>
            <a:pathLst>
              <a:path w="3771846" h="3265955">
                <a:moveTo>
                  <a:pt x="0" y="0"/>
                </a:moveTo>
                <a:lnTo>
                  <a:pt x="3771846" y="0"/>
                </a:lnTo>
                <a:lnTo>
                  <a:pt x="3771846" y="3265955"/>
                </a:lnTo>
                <a:lnTo>
                  <a:pt x="0" y="3265955"/>
                </a:lnTo>
                <a:lnTo>
                  <a:pt x="0" y="0"/>
                </a:lnTo>
                <a:close/>
              </a:path>
            </a:pathLst>
          </a:custGeom>
          <a:blipFill>
            <a:blip r:embed="rId7"/>
            <a:stretch>
              <a:fillRect l="-12686" t="-12165" r="-9061" b="-4186"/>
            </a:stretch>
          </a:blipFill>
        </p:spPr>
      </p:sp>
      <p:sp>
        <p:nvSpPr>
          <p:cNvPr id="15" name="Freeform 15"/>
          <p:cNvSpPr/>
          <p:nvPr/>
        </p:nvSpPr>
        <p:spPr>
          <a:xfrm>
            <a:off x="3103760" y="6321763"/>
            <a:ext cx="2711084" cy="3791725"/>
          </a:xfrm>
          <a:custGeom>
            <a:avLst/>
            <a:gdLst/>
            <a:ahLst/>
            <a:cxnLst/>
            <a:rect l="l" t="t" r="r" b="b"/>
            <a:pathLst>
              <a:path w="2711084" h="3791725">
                <a:moveTo>
                  <a:pt x="0" y="0"/>
                </a:moveTo>
                <a:lnTo>
                  <a:pt x="2711084" y="0"/>
                </a:lnTo>
                <a:lnTo>
                  <a:pt x="2711084" y="3791726"/>
                </a:lnTo>
                <a:lnTo>
                  <a:pt x="0" y="3791726"/>
                </a:lnTo>
                <a:lnTo>
                  <a:pt x="0" y="0"/>
                </a:lnTo>
                <a:close/>
              </a:path>
            </a:pathLst>
          </a:custGeom>
          <a:blipFill>
            <a:blip r:embed="rId8"/>
            <a:stretch>
              <a:fillRect/>
            </a:stretch>
          </a:blipFill>
        </p:spPr>
      </p:sp>
      <p:sp>
        <p:nvSpPr>
          <p:cNvPr id="16" name="Freeform 16"/>
          <p:cNvSpPr/>
          <p:nvPr/>
        </p:nvSpPr>
        <p:spPr>
          <a:xfrm>
            <a:off x="6223365" y="6321763"/>
            <a:ext cx="2900670" cy="3791725"/>
          </a:xfrm>
          <a:custGeom>
            <a:avLst/>
            <a:gdLst/>
            <a:ahLst/>
            <a:cxnLst/>
            <a:rect l="l" t="t" r="r" b="b"/>
            <a:pathLst>
              <a:path w="2900670" h="3791725">
                <a:moveTo>
                  <a:pt x="0" y="0"/>
                </a:moveTo>
                <a:lnTo>
                  <a:pt x="2900670" y="0"/>
                </a:lnTo>
                <a:lnTo>
                  <a:pt x="2900670" y="3791726"/>
                </a:lnTo>
                <a:lnTo>
                  <a:pt x="0" y="3791726"/>
                </a:lnTo>
                <a:lnTo>
                  <a:pt x="0" y="0"/>
                </a:lnTo>
                <a:close/>
              </a:path>
            </a:pathLst>
          </a:custGeom>
          <a:blipFill>
            <a:blip r:embed="rId9"/>
            <a:stretch>
              <a:fillRect/>
            </a:stretch>
          </a:blipFill>
        </p:spPr>
      </p:sp>
      <p:sp>
        <p:nvSpPr>
          <p:cNvPr id="17" name="Freeform 17"/>
          <p:cNvSpPr/>
          <p:nvPr/>
        </p:nvSpPr>
        <p:spPr>
          <a:xfrm>
            <a:off x="9533610" y="6628386"/>
            <a:ext cx="5650629" cy="3178479"/>
          </a:xfrm>
          <a:custGeom>
            <a:avLst/>
            <a:gdLst/>
            <a:ahLst/>
            <a:cxnLst/>
            <a:rect l="l" t="t" r="r" b="b"/>
            <a:pathLst>
              <a:path w="5650629" h="3178479">
                <a:moveTo>
                  <a:pt x="0" y="0"/>
                </a:moveTo>
                <a:lnTo>
                  <a:pt x="5650630" y="0"/>
                </a:lnTo>
                <a:lnTo>
                  <a:pt x="5650630" y="3178479"/>
                </a:lnTo>
                <a:lnTo>
                  <a:pt x="0" y="3178479"/>
                </a:lnTo>
                <a:lnTo>
                  <a:pt x="0" y="0"/>
                </a:lnTo>
                <a:close/>
              </a:path>
            </a:pathLst>
          </a:custGeom>
          <a:blipFill>
            <a:blip r:embed="rId10"/>
            <a:stretch>
              <a:fillRect/>
            </a:stretch>
          </a:blipFill>
        </p:spPr>
      </p:sp>
      <p:sp>
        <p:nvSpPr>
          <p:cNvPr id="18" name="TextBox 18"/>
          <p:cNvSpPr txBox="1"/>
          <p:nvPr/>
        </p:nvSpPr>
        <p:spPr>
          <a:xfrm>
            <a:off x="4047547" y="1618943"/>
            <a:ext cx="10192906" cy="857250"/>
          </a:xfrm>
          <a:prstGeom prst="rect">
            <a:avLst/>
          </a:prstGeom>
        </p:spPr>
        <p:txBody>
          <a:bodyPr lIns="0" tIns="0" rIns="0" bIns="0" rtlCol="0" anchor="t">
            <a:spAutoFit/>
          </a:bodyPr>
          <a:lstStyle/>
          <a:p>
            <a:pPr algn="ctr">
              <a:lnSpc>
                <a:spcPts val="6720"/>
              </a:lnSpc>
            </a:pPr>
            <a:r>
              <a:rPr lang="en-US" sz="5600" b="1">
                <a:solidFill>
                  <a:srgbClr val="000000"/>
                </a:solidFill>
                <a:latin typeface="Open Sauce Bold"/>
                <a:ea typeface="Open Sauce Bold"/>
                <a:cs typeface="Open Sauce Bold"/>
                <a:sym typeface="Open Sauce Bold"/>
              </a:rPr>
              <a:t>Injuries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grpSp>
        <p:nvGrpSpPr>
          <p:cNvPr id="11" name="Group 11"/>
          <p:cNvGrpSpPr/>
          <p:nvPr/>
        </p:nvGrpSpPr>
        <p:grpSpPr>
          <a:xfrm>
            <a:off x="916243" y="4699541"/>
            <a:ext cx="10656541" cy="3361001"/>
            <a:chOff x="0" y="0"/>
            <a:chExt cx="3479365" cy="1097368"/>
          </a:xfrm>
        </p:grpSpPr>
        <p:sp>
          <p:nvSpPr>
            <p:cNvPr id="12" name="Freeform 12"/>
            <p:cNvSpPr/>
            <p:nvPr/>
          </p:nvSpPr>
          <p:spPr>
            <a:xfrm>
              <a:off x="0" y="0"/>
              <a:ext cx="3479365" cy="1097368"/>
            </a:xfrm>
            <a:custGeom>
              <a:avLst/>
              <a:gdLst/>
              <a:ahLst/>
              <a:cxnLst/>
              <a:rect l="l" t="t" r="r" b="b"/>
              <a:pathLst>
                <a:path w="3479365" h="1097368">
                  <a:moveTo>
                    <a:pt x="36325" y="0"/>
                  </a:moveTo>
                  <a:lnTo>
                    <a:pt x="3443040" y="0"/>
                  </a:lnTo>
                  <a:cubicBezTo>
                    <a:pt x="3452675" y="0"/>
                    <a:pt x="3461913" y="3827"/>
                    <a:pt x="3468726" y="10639"/>
                  </a:cubicBezTo>
                  <a:cubicBezTo>
                    <a:pt x="3475538" y="17451"/>
                    <a:pt x="3479365" y="26691"/>
                    <a:pt x="3479365" y="36325"/>
                  </a:cubicBezTo>
                  <a:lnTo>
                    <a:pt x="3479365" y="1061044"/>
                  </a:lnTo>
                  <a:cubicBezTo>
                    <a:pt x="3479365" y="1081105"/>
                    <a:pt x="3463102" y="1097368"/>
                    <a:pt x="3443040" y="1097368"/>
                  </a:cubicBezTo>
                  <a:lnTo>
                    <a:pt x="36325" y="1097368"/>
                  </a:lnTo>
                  <a:cubicBezTo>
                    <a:pt x="26691" y="1097368"/>
                    <a:pt x="17451" y="1093541"/>
                    <a:pt x="10639" y="1086729"/>
                  </a:cubicBezTo>
                  <a:cubicBezTo>
                    <a:pt x="3827" y="1079917"/>
                    <a:pt x="0" y="1070677"/>
                    <a:pt x="0" y="1061044"/>
                  </a:cubicBezTo>
                  <a:lnTo>
                    <a:pt x="0" y="36325"/>
                  </a:lnTo>
                  <a:cubicBezTo>
                    <a:pt x="0" y="26691"/>
                    <a:pt x="3827" y="17451"/>
                    <a:pt x="10639" y="10639"/>
                  </a:cubicBezTo>
                  <a:cubicBezTo>
                    <a:pt x="17451" y="3827"/>
                    <a:pt x="26691" y="0"/>
                    <a:pt x="36325" y="0"/>
                  </a:cubicBezTo>
                  <a:close/>
                </a:path>
              </a:pathLst>
            </a:custGeom>
            <a:solidFill>
              <a:srgbClr val="000000"/>
            </a:solidFill>
          </p:spPr>
        </p:sp>
        <p:sp>
          <p:nvSpPr>
            <p:cNvPr id="13" name="TextBox 13"/>
            <p:cNvSpPr txBox="1"/>
            <p:nvPr/>
          </p:nvSpPr>
          <p:spPr>
            <a:xfrm>
              <a:off x="0" y="-38100"/>
              <a:ext cx="3479365" cy="1135468"/>
            </a:xfrm>
            <a:prstGeom prst="rect">
              <a:avLst/>
            </a:prstGeom>
          </p:spPr>
          <p:txBody>
            <a:bodyPr lIns="40978" tIns="40978" rIns="40978" bIns="40978" rtlCol="0" anchor="ctr"/>
            <a:lstStyle/>
            <a:p>
              <a:pPr algn="ctr">
                <a:lnSpc>
                  <a:spcPts val="2659"/>
                </a:lnSpc>
                <a:spcBef>
                  <a:spcPct val="0"/>
                </a:spcBef>
              </a:pPr>
              <a:endParaRPr/>
            </a:p>
          </p:txBody>
        </p:sp>
      </p:grpSp>
      <p:sp>
        <p:nvSpPr>
          <p:cNvPr id="14" name="Freeform 14"/>
          <p:cNvSpPr/>
          <p:nvPr/>
        </p:nvSpPr>
        <p:spPr>
          <a:xfrm>
            <a:off x="12494682" y="4699541"/>
            <a:ext cx="4487519" cy="4069230"/>
          </a:xfrm>
          <a:custGeom>
            <a:avLst/>
            <a:gdLst/>
            <a:ahLst/>
            <a:cxnLst/>
            <a:rect l="l" t="t" r="r" b="b"/>
            <a:pathLst>
              <a:path w="4487519" h="4069230">
                <a:moveTo>
                  <a:pt x="0" y="0"/>
                </a:moveTo>
                <a:lnTo>
                  <a:pt x="4487519" y="0"/>
                </a:lnTo>
                <a:lnTo>
                  <a:pt x="4487519" y="4069230"/>
                </a:lnTo>
                <a:lnTo>
                  <a:pt x="0" y="4069230"/>
                </a:lnTo>
                <a:lnTo>
                  <a:pt x="0" y="0"/>
                </a:lnTo>
                <a:close/>
              </a:path>
            </a:pathLst>
          </a:custGeom>
          <a:blipFill>
            <a:blip r:embed="rId4"/>
            <a:stretch>
              <a:fillRect l="-36103"/>
            </a:stretch>
          </a:blipFill>
        </p:spPr>
      </p:sp>
      <p:sp>
        <p:nvSpPr>
          <p:cNvPr id="15" name="TextBox 15"/>
          <p:cNvSpPr txBox="1"/>
          <p:nvPr/>
        </p:nvSpPr>
        <p:spPr>
          <a:xfrm>
            <a:off x="1028700" y="2382653"/>
            <a:ext cx="5215813" cy="1141882"/>
          </a:xfrm>
          <a:prstGeom prst="rect">
            <a:avLst/>
          </a:prstGeom>
        </p:spPr>
        <p:txBody>
          <a:bodyPr lIns="0" tIns="0" rIns="0" bIns="0" rtlCol="0" anchor="t">
            <a:spAutoFit/>
          </a:bodyPr>
          <a:lstStyle/>
          <a:p>
            <a:pPr algn="l">
              <a:lnSpc>
                <a:spcPts val="9127"/>
              </a:lnSpc>
            </a:pPr>
            <a:r>
              <a:rPr lang="en-US" sz="7606" b="1">
                <a:solidFill>
                  <a:srgbClr val="000000"/>
                </a:solidFill>
                <a:latin typeface="Open Sauce Bold"/>
                <a:ea typeface="Open Sauce Bold"/>
                <a:cs typeface="Open Sauce Bold"/>
                <a:sym typeface="Open Sauce Bold"/>
              </a:rPr>
              <a:t>Definition</a:t>
            </a:r>
          </a:p>
        </p:txBody>
      </p:sp>
      <p:sp>
        <p:nvSpPr>
          <p:cNvPr id="16" name="TextBox 16"/>
          <p:cNvSpPr txBox="1"/>
          <p:nvPr/>
        </p:nvSpPr>
        <p:spPr>
          <a:xfrm>
            <a:off x="1028700" y="3875479"/>
            <a:ext cx="6534421" cy="424013"/>
          </a:xfrm>
          <a:prstGeom prst="rect">
            <a:avLst/>
          </a:prstGeom>
        </p:spPr>
        <p:txBody>
          <a:bodyPr lIns="0" tIns="0" rIns="0" bIns="0" rtlCol="0" anchor="t">
            <a:spAutoFit/>
          </a:bodyPr>
          <a:lstStyle/>
          <a:p>
            <a:pPr algn="l">
              <a:lnSpc>
                <a:spcPts val="3531"/>
              </a:lnSpc>
              <a:spcBef>
                <a:spcPct val="0"/>
              </a:spcBef>
            </a:pPr>
            <a:r>
              <a:rPr lang="en-US" sz="2522">
                <a:solidFill>
                  <a:srgbClr val="000000"/>
                </a:solidFill>
                <a:latin typeface="Inter"/>
                <a:ea typeface="Inter"/>
                <a:cs typeface="Inter"/>
                <a:sym typeface="Inter"/>
              </a:rPr>
              <a:t>According to the UN Declaration (1993)</a:t>
            </a:r>
          </a:p>
        </p:txBody>
      </p:sp>
      <p:sp>
        <p:nvSpPr>
          <p:cNvPr id="17" name="TextBox 17"/>
          <p:cNvSpPr txBox="1"/>
          <p:nvPr/>
        </p:nvSpPr>
        <p:spPr>
          <a:xfrm>
            <a:off x="1436713" y="5245262"/>
            <a:ext cx="9615601" cy="2221934"/>
          </a:xfrm>
          <a:prstGeom prst="rect">
            <a:avLst/>
          </a:prstGeom>
        </p:spPr>
        <p:txBody>
          <a:bodyPr lIns="0" tIns="0" rIns="0" bIns="0" rtlCol="0" anchor="t">
            <a:spAutoFit/>
          </a:bodyPr>
          <a:lstStyle/>
          <a:p>
            <a:pPr algn="just">
              <a:lnSpc>
                <a:spcPts val="3531"/>
              </a:lnSpc>
              <a:spcBef>
                <a:spcPct val="0"/>
              </a:spcBef>
            </a:pPr>
            <a:r>
              <a:rPr lang="en-US" sz="2522" b="1">
                <a:solidFill>
                  <a:srgbClr val="FFFFFF"/>
                </a:solidFill>
                <a:latin typeface="Inter Bold"/>
                <a:ea typeface="Inter Bold"/>
                <a:cs typeface="Inter Bold"/>
                <a:sym typeface="Inter Bold"/>
              </a:rPr>
              <a:t>“Any act of gender-based violence that results in, or is likely to result in, physical, sexual, or psychological harm or suffering to women, including threats of such acts, coercion, or arbitrary deprivation of liberty, whether occurring in public or private life” </a:t>
            </a:r>
          </a:p>
        </p:txBody>
      </p:sp>
      <p:sp>
        <p:nvSpPr>
          <p:cNvPr id="18" name="TextBox 18"/>
          <p:cNvSpPr txBox="1"/>
          <p:nvPr/>
        </p:nvSpPr>
        <p:spPr>
          <a:xfrm>
            <a:off x="1028700" y="8393834"/>
            <a:ext cx="9990339" cy="864466"/>
          </a:xfrm>
          <a:prstGeom prst="rect">
            <a:avLst/>
          </a:prstGeom>
        </p:spPr>
        <p:txBody>
          <a:bodyPr lIns="0" tIns="0" rIns="0" bIns="0" rtlCol="0" anchor="t">
            <a:spAutoFit/>
          </a:bodyPr>
          <a:lstStyle/>
          <a:p>
            <a:pPr algn="l">
              <a:lnSpc>
                <a:spcPts val="3531"/>
              </a:lnSpc>
              <a:spcBef>
                <a:spcPct val="0"/>
              </a:spcBef>
            </a:pPr>
            <a:r>
              <a:rPr lang="en-US" sz="2522">
                <a:solidFill>
                  <a:srgbClr val="000000"/>
                </a:solidFill>
                <a:latin typeface="Inter"/>
                <a:ea typeface="Inter"/>
                <a:cs typeface="Inter"/>
                <a:sym typeface="Inter"/>
              </a:rPr>
              <a:t>Legal Basis for Domestic Violence: Law of the Republic of Indonesia No. 23 of 2004 on the Elimination of Domestic Violence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793101" y="3559317"/>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Nursing Diagnosis</a:t>
            </a:r>
          </a:p>
        </p:txBody>
      </p:sp>
      <p:sp>
        <p:nvSpPr>
          <p:cNvPr id="12" name="TextBox 12"/>
          <p:cNvSpPr txBox="1"/>
          <p:nvPr/>
        </p:nvSpPr>
        <p:spPr>
          <a:xfrm>
            <a:off x="793101" y="4599737"/>
            <a:ext cx="15676402" cy="1326584"/>
          </a:xfrm>
          <a:prstGeom prst="rect">
            <a:avLst/>
          </a:prstGeom>
        </p:spPr>
        <p:txBody>
          <a:bodyPr lIns="0" tIns="0" rIns="0" bIns="0" rtlCol="0" anchor="t">
            <a:spAutoFit/>
          </a:bodyPr>
          <a:lstStyle/>
          <a:p>
            <a:pPr marL="544560" lvl="1" indent="-272280" algn="l">
              <a:lnSpc>
                <a:spcPts val="3531"/>
              </a:lnSpc>
              <a:buFont typeface="Arial"/>
              <a:buChar char="•"/>
            </a:pPr>
            <a:r>
              <a:rPr lang="en-US" sz="2522">
                <a:solidFill>
                  <a:srgbClr val="000000"/>
                </a:solidFill>
                <a:latin typeface="Inter"/>
                <a:ea typeface="Inter"/>
                <a:cs typeface="Inter"/>
                <a:sym typeface="Inter"/>
              </a:rPr>
              <a:t>The risk of injury during pregnancy associated with physical violence</a:t>
            </a:r>
          </a:p>
          <a:p>
            <a:pPr marL="544560" lvl="1" indent="-272280" algn="l">
              <a:lnSpc>
                <a:spcPts val="3531"/>
              </a:lnSpc>
              <a:buFont typeface="Arial"/>
              <a:buChar char="•"/>
            </a:pPr>
            <a:r>
              <a:rPr lang="en-US" sz="2522">
                <a:solidFill>
                  <a:srgbClr val="000000"/>
                </a:solidFill>
                <a:latin typeface="Inter"/>
                <a:ea typeface="Inter"/>
                <a:cs typeface="Inter"/>
                <a:sym typeface="Inter"/>
              </a:rPr>
              <a:t>Lack of information associated with the choice of shelters</a:t>
            </a:r>
          </a:p>
          <a:p>
            <a:pPr marL="544560" lvl="1" indent="-272280" algn="l">
              <a:lnSpc>
                <a:spcPts val="3531"/>
              </a:lnSpc>
              <a:buFont typeface="Arial"/>
              <a:buChar char="•"/>
            </a:pPr>
            <a:r>
              <a:rPr lang="en-US" sz="2522">
                <a:solidFill>
                  <a:srgbClr val="000000"/>
                </a:solidFill>
                <a:latin typeface="Inter"/>
                <a:ea typeface="Inter"/>
                <a:cs typeface="Inter"/>
                <a:sym typeface="Inter"/>
              </a:rPr>
              <a:t>Ineffective individual coping associated with physical violence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793101" y="3559317"/>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Nursing Intervention</a:t>
            </a:r>
          </a:p>
        </p:txBody>
      </p:sp>
      <p:sp>
        <p:nvSpPr>
          <p:cNvPr id="12" name="TextBox 12"/>
          <p:cNvSpPr txBox="1"/>
          <p:nvPr/>
        </p:nvSpPr>
        <p:spPr>
          <a:xfrm>
            <a:off x="793101" y="4599737"/>
            <a:ext cx="15676402" cy="3117284"/>
          </a:xfrm>
          <a:prstGeom prst="rect">
            <a:avLst/>
          </a:prstGeom>
        </p:spPr>
        <p:txBody>
          <a:bodyPr lIns="0" tIns="0" rIns="0" bIns="0" rtlCol="0" anchor="t">
            <a:spAutoFit/>
          </a:bodyPr>
          <a:lstStyle/>
          <a:p>
            <a:pPr marL="544560" lvl="1" indent="-272280" algn="l">
              <a:lnSpc>
                <a:spcPts val="3531"/>
              </a:lnSpc>
              <a:buFont typeface="Arial"/>
              <a:buChar char="•"/>
            </a:pPr>
            <a:r>
              <a:rPr lang="en-US" sz="2522">
                <a:solidFill>
                  <a:srgbClr val="000000"/>
                </a:solidFill>
                <a:latin typeface="Inter"/>
                <a:ea typeface="Inter"/>
                <a:cs typeface="Inter"/>
                <a:sym typeface="Inter"/>
              </a:rPr>
              <a:t>Primary Intervention: Prepare a comfortable, quiet, and private space; conduct a specific yet non-judgmental assessment; use an existing screening format; provide verbal support; and validate what the mother says.</a:t>
            </a:r>
          </a:p>
          <a:p>
            <a:pPr marL="544560" lvl="1" indent="-272280" algn="l">
              <a:lnSpc>
                <a:spcPts val="3531"/>
              </a:lnSpc>
              <a:buFont typeface="Arial"/>
              <a:buChar char="•"/>
            </a:pPr>
            <a:r>
              <a:rPr lang="en-US" sz="2522">
                <a:solidFill>
                  <a:srgbClr val="000000"/>
                </a:solidFill>
                <a:latin typeface="Inter"/>
                <a:ea typeface="Inter"/>
                <a:cs typeface="Inter"/>
                <a:sym typeface="Inter"/>
              </a:rPr>
              <a:t>Secondary Intervention: This intervention aims to support women in choosing the best option from among several available options.</a:t>
            </a:r>
          </a:p>
          <a:p>
            <a:pPr marL="544560" lvl="1" indent="-272280" algn="l">
              <a:lnSpc>
                <a:spcPts val="3531"/>
              </a:lnSpc>
              <a:buFont typeface="Arial"/>
              <a:buChar char="•"/>
            </a:pPr>
            <a:r>
              <a:rPr lang="en-US" sz="2522">
                <a:solidFill>
                  <a:srgbClr val="000000"/>
                </a:solidFill>
                <a:latin typeface="Inter"/>
                <a:ea typeface="Inter"/>
                <a:cs typeface="Inter"/>
                <a:sym typeface="Inter"/>
              </a:rPr>
              <a:t>Critical Intervention: Identify a friend or relative who can provide immediate assistance; refer her to a women’s shelter; document all instances of violence she has experienced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793101" y="3559317"/>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Nursing Intervention</a:t>
            </a:r>
          </a:p>
        </p:txBody>
      </p:sp>
      <p:sp>
        <p:nvSpPr>
          <p:cNvPr id="12" name="TextBox 12"/>
          <p:cNvSpPr txBox="1"/>
          <p:nvPr/>
        </p:nvSpPr>
        <p:spPr>
          <a:xfrm>
            <a:off x="793101" y="4599737"/>
            <a:ext cx="15676402" cy="4012634"/>
          </a:xfrm>
          <a:prstGeom prst="rect">
            <a:avLst/>
          </a:prstGeom>
        </p:spPr>
        <p:txBody>
          <a:bodyPr lIns="0" tIns="0" rIns="0" bIns="0" rtlCol="0" anchor="t">
            <a:spAutoFit/>
          </a:bodyPr>
          <a:lstStyle/>
          <a:p>
            <a:pPr marL="544560" lvl="1" indent="-272280" algn="l">
              <a:lnSpc>
                <a:spcPts val="3531"/>
              </a:lnSpc>
              <a:buFont typeface="Arial"/>
              <a:buChar char="•"/>
            </a:pPr>
            <a:r>
              <a:rPr lang="en-US" sz="2522">
                <a:solidFill>
                  <a:srgbClr val="000000"/>
                </a:solidFill>
                <a:latin typeface="Inter"/>
                <a:ea typeface="Inter"/>
                <a:cs typeface="Inter"/>
                <a:sym typeface="Inter"/>
              </a:rPr>
              <a:t>Tertiary intervention: aims to help women set long-term goals: </a:t>
            </a:r>
          </a:p>
          <a:p>
            <a:pPr marL="1089121" lvl="2" indent="-363040" algn="l">
              <a:lnSpc>
                <a:spcPts val="3531"/>
              </a:lnSpc>
              <a:buFont typeface="Arial"/>
              <a:buChar char="⚬"/>
            </a:pPr>
            <a:r>
              <a:rPr lang="en-US" sz="2522">
                <a:solidFill>
                  <a:srgbClr val="000000"/>
                </a:solidFill>
                <a:latin typeface="Inter"/>
                <a:ea typeface="Inter"/>
                <a:cs typeface="Inter"/>
                <a:sym typeface="Inter"/>
              </a:rPr>
              <a:t>Provide ongoing support, including advocacy for placement in a shelter or another safer location</a:t>
            </a:r>
          </a:p>
          <a:p>
            <a:pPr marL="1089121" lvl="2" indent="-363040" algn="l">
              <a:lnSpc>
                <a:spcPts val="3531"/>
              </a:lnSpc>
              <a:buFont typeface="Arial"/>
              <a:buChar char="⚬"/>
            </a:pPr>
            <a:r>
              <a:rPr lang="en-US" sz="2522">
                <a:solidFill>
                  <a:srgbClr val="000000"/>
                </a:solidFill>
                <a:latin typeface="Inter"/>
                <a:ea typeface="Inter"/>
                <a:cs typeface="Inter"/>
                <a:sym typeface="Inter"/>
              </a:rPr>
              <a:t>When a woman is ready to leave her partner or home: call a shelter, plan to leave immediately, pack a bag, and prepare clothing and other essentials, </a:t>
            </a:r>
          </a:p>
          <a:p>
            <a:pPr marL="1089121" lvl="2" indent="-363040" algn="l">
              <a:lnSpc>
                <a:spcPts val="3531"/>
              </a:lnSpc>
              <a:buFont typeface="Arial"/>
              <a:buChar char="⚬"/>
            </a:pPr>
            <a:r>
              <a:rPr lang="en-US" sz="2522">
                <a:solidFill>
                  <a:srgbClr val="000000"/>
                </a:solidFill>
                <a:latin typeface="Inter"/>
                <a:ea typeface="Inter"/>
                <a:cs typeface="Inter"/>
                <a:sym typeface="Inter"/>
              </a:rPr>
              <a:t>For women who have repeatedly experienced domestic violence, nurses can advocate for individual or group counseling and teach various positive coping strategies</a:t>
            </a:r>
          </a:p>
          <a:p>
            <a:pPr marL="1089121" lvl="2" indent="-363040" algn="l">
              <a:lnSpc>
                <a:spcPts val="3531"/>
              </a:lnSpc>
              <a:buFont typeface="Arial"/>
              <a:buChar char="⚬"/>
            </a:pPr>
            <a:r>
              <a:rPr lang="en-US" sz="2522">
                <a:solidFill>
                  <a:srgbClr val="000000"/>
                </a:solidFill>
                <a:latin typeface="Inter"/>
                <a:ea typeface="Inter"/>
                <a:cs typeface="Inter"/>
                <a:sym typeface="Inter"/>
              </a:rPr>
              <a:t>It is important to ensure that women experiencing domestic violence  continue to seek medical check-ups or visit healthcare providers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793101" y="3559317"/>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Health Education</a:t>
            </a:r>
          </a:p>
        </p:txBody>
      </p:sp>
      <p:sp>
        <p:nvSpPr>
          <p:cNvPr id="12" name="TextBox 12"/>
          <p:cNvSpPr txBox="1"/>
          <p:nvPr/>
        </p:nvSpPr>
        <p:spPr>
          <a:xfrm>
            <a:off x="793101" y="4599737"/>
            <a:ext cx="15676402" cy="4012634"/>
          </a:xfrm>
          <a:prstGeom prst="rect">
            <a:avLst/>
          </a:prstGeom>
        </p:spPr>
        <p:txBody>
          <a:bodyPr lIns="0" tIns="0" rIns="0" bIns="0" rtlCol="0" anchor="t">
            <a:spAutoFit/>
          </a:bodyPr>
          <a:lstStyle/>
          <a:p>
            <a:pPr marL="544560" lvl="1" indent="-272280" algn="l">
              <a:lnSpc>
                <a:spcPts val="3531"/>
              </a:lnSpc>
              <a:buFont typeface="Arial"/>
              <a:buChar char="•"/>
            </a:pPr>
            <a:r>
              <a:rPr lang="en-US" sz="2522">
                <a:solidFill>
                  <a:srgbClr val="000000"/>
                </a:solidFill>
                <a:latin typeface="Inter"/>
                <a:ea typeface="Inter"/>
                <a:cs typeface="Inter"/>
                <a:sym typeface="Inter"/>
              </a:rPr>
              <a:t>The top priority is to emphasize “safety”</a:t>
            </a:r>
          </a:p>
          <a:p>
            <a:pPr marL="1089121" lvl="2" indent="-363040" algn="l">
              <a:lnSpc>
                <a:spcPts val="3531"/>
              </a:lnSpc>
              <a:buFont typeface="Arial"/>
              <a:buChar char="⚬"/>
            </a:pPr>
            <a:r>
              <a:rPr lang="en-US" sz="2522">
                <a:solidFill>
                  <a:srgbClr val="000000"/>
                </a:solidFill>
                <a:latin typeface="Inter"/>
                <a:ea typeface="Inter"/>
                <a:cs typeface="Inter"/>
                <a:sym typeface="Inter"/>
              </a:rPr>
              <a:t>Provide a hotline number that can be contacted at any time when help is needed</a:t>
            </a:r>
          </a:p>
          <a:p>
            <a:pPr marL="1089121" lvl="2" indent="-363040" algn="l">
              <a:lnSpc>
                <a:spcPts val="3531"/>
              </a:lnSpc>
              <a:buFont typeface="Arial"/>
              <a:buChar char="⚬"/>
            </a:pPr>
            <a:r>
              <a:rPr lang="en-US" sz="2522">
                <a:solidFill>
                  <a:srgbClr val="000000"/>
                </a:solidFill>
                <a:latin typeface="Inter"/>
                <a:ea typeface="Inter"/>
                <a:cs typeface="Inter"/>
                <a:sym typeface="Inter"/>
              </a:rPr>
              <a:t>Safety planning: Keep cash, a spare key, and the phone numbers of neighbors or friends</a:t>
            </a:r>
          </a:p>
          <a:p>
            <a:pPr marL="1089121" lvl="2" indent="-363040" algn="l">
              <a:lnSpc>
                <a:spcPts val="3531"/>
              </a:lnSpc>
              <a:buFont typeface="Arial"/>
              <a:buChar char="⚬"/>
            </a:pPr>
            <a:r>
              <a:rPr lang="en-US" sz="2522">
                <a:solidFill>
                  <a:srgbClr val="000000"/>
                </a:solidFill>
                <a:latin typeface="Inter"/>
                <a:ea typeface="Inter"/>
                <a:cs typeface="Inter"/>
                <a:sym typeface="Inter"/>
              </a:rPr>
              <a:t>Tell your neighbors to contact the police if an incident occurs</a:t>
            </a:r>
          </a:p>
          <a:p>
            <a:pPr marL="1089121" lvl="2" indent="-363040" algn="l">
              <a:lnSpc>
                <a:spcPts val="3531"/>
              </a:lnSpc>
              <a:buFont typeface="Arial"/>
              <a:buChar char="⚬"/>
            </a:pPr>
            <a:r>
              <a:rPr lang="en-US" sz="2522">
                <a:solidFill>
                  <a:srgbClr val="000000"/>
                </a:solidFill>
                <a:latin typeface="Inter"/>
                <a:ea typeface="Inter"/>
                <a:cs typeface="Inter"/>
                <a:sym typeface="Inter"/>
              </a:rPr>
              <a:t>Prepare important documents: birth certificates, family cards, marriage certificates, driver’s licenses, bank statements</a:t>
            </a:r>
          </a:p>
          <a:p>
            <a:pPr marL="1089121" lvl="2" indent="-363040" algn="l">
              <a:lnSpc>
                <a:spcPts val="3531"/>
              </a:lnSpc>
              <a:buFont typeface="Arial"/>
              <a:buChar char="⚬"/>
            </a:pPr>
            <a:r>
              <a:rPr lang="en-US" sz="2522">
                <a:solidFill>
                  <a:srgbClr val="000000"/>
                </a:solidFill>
                <a:latin typeface="Inter"/>
                <a:ea typeface="Inter"/>
                <a:cs typeface="Inter"/>
                <a:sym typeface="Inter"/>
              </a:rPr>
              <a:t>Store valuables: gold, etc.</a:t>
            </a:r>
          </a:p>
          <a:p>
            <a:pPr marL="1089121" lvl="2" indent="-363040" algn="l">
              <a:lnSpc>
                <a:spcPts val="3531"/>
              </a:lnSpc>
              <a:buFont typeface="Arial"/>
              <a:buChar char="⚬"/>
            </a:pPr>
            <a:r>
              <a:rPr lang="en-US" sz="2522">
                <a:solidFill>
                  <a:srgbClr val="000000"/>
                </a:solidFill>
                <a:latin typeface="Inter"/>
                <a:ea typeface="Inter"/>
                <a:cs typeface="Inter"/>
                <a:sym typeface="Inter"/>
              </a:rPr>
              <a:t>Important phone numbers</a:t>
            </a:r>
          </a:p>
          <a:p>
            <a:pPr marL="1089121" lvl="2" indent="-363040" algn="l">
              <a:lnSpc>
                <a:spcPts val="3531"/>
              </a:lnSpc>
              <a:buFont typeface="Arial"/>
              <a:buChar char="⚬"/>
            </a:pPr>
            <a:r>
              <a:rPr lang="en-US" sz="2522">
                <a:solidFill>
                  <a:srgbClr val="000000"/>
                </a:solidFill>
                <a:latin typeface="Inter"/>
                <a:ea typeface="Inter"/>
                <a:cs typeface="Inter"/>
                <a:sym typeface="Inter"/>
              </a:rPr>
              <a:t>Bag containing spare clothes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793101" y="3559317"/>
            <a:ext cx="15071732"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Health Education</a:t>
            </a:r>
          </a:p>
        </p:txBody>
      </p:sp>
      <p:sp>
        <p:nvSpPr>
          <p:cNvPr id="12" name="TextBox 12"/>
          <p:cNvSpPr txBox="1"/>
          <p:nvPr/>
        </p:nvSpPr>
        <p:spPr>
          <a:xfrm>
            <a:off x="793101" y="4599737"/>
            <a:ext cx="15676402" cy="2221934"/>
          </a:xfrm>
          <a:prstGeom prst="rect">
            <a:avLst/>
          </a:prstGeom>
        </p:spPr>
        <p:txBody>
          <a:bodyPr lIns="0" tIns="0" rIns="0" bIns="0" rtlCol="0" anchor="t">
            <a:spAutoFit/>
          </a:bodyPr>
          <a:lstStyle/>
          <a:p>
            <a:pPr marL="544560" lvl="1" indent="-272280" algn="l">
              <a:lnSpc>
                <a:spcPts val="3531"/>
              </a:lnSpc>
              <a:buFont typeface="Arial"/>
              <a:buChar char="•"/>
            </a:pPr>
            <a:r>
              <a:rPr lang="en-US" sz="2522">
                <a:solidFill>
                  <a:srgbClr val="000000"/>
                </a:solidFill>
                <a:latin typeface="Inter"/>
                <a:ea typeface="Inter"/>
                <a:cs typeface="Inter"/>
                <a:sym typeface="Inter"/>
              </a:rPr>
              <a:t>Explain that abuse in its various forms violates human rights</a:t>
            </a:r>
          </a:p>
          <a:p>
            <a:pPr marL="544560" lvl="1" indent="-272280" algn="l">
              <a:lnSpc>
                <a:spcPts val="3531"/>
              </a:lnSpc>
              <a:buFont typeface="Arial"/>
              <a:buChar char="•"/>
            </a:pPr>
            <a:r>
              <a:rPr lang="en-US" sz="2522">
                <a:solidFill>
                  <a:srgbClr val="000000"/>
                </a:solidFill>
                <a:latin typeface="Inter"/>
                <a:ea typeface="Inter"/>
                <a:cs typeface="Inter"/>
                <a:sym typeface="Inter"/>
              </a:rPr>
              <a:t>Explain the “cycle” of domestic violence and how to recognize warning signs</a:t>
            </a:r>
          </a:p>
          <a:p>
            <a:pPr marL="544560" lvl="1" indent="-272280" algn="l">
              <a:lnSpc>
                <a:spcPts val="3531"/>
              </a:lnSpc>
              <a:buFont typeface="Arial"/>
              <a:buChar char="•"/>
            </a:pPr>
            <a:r>
              <a:rPr lang="en-US" sz="2522">
                <a:solidFill>
                  <a:srgbClr val="000000"/>
                </a:solidFill>
                <a:latin typeface="Inter"/>
                <a:ea typeface="Inter"/>
                <a:cs typeface="Inter"/>
                <a:sym typeface="Inter"/>
              </a:rPr>
              <a:t>Provide resources</a:t>
            </a:r>
          </a:p>
          <a:p>
            <a:pPr marL="544560" lvl="1" indent="-272280" algn="l">
              <a:lnSpc>
                <a:spcPts val="3531"/>
              </a:lnSpc>
              <a:buFont typeface="Arial"/>
              <a:buChar char="•"/>
            </a:pPr>
            <a:r>
              <a:rPr lang="en-US" sz="2522">
                <a:solidFill>
                  <a:srgbClr val="000000"/>
                </a:solidFill>
                <a:latin typeface="Inter"/>
                <a:ea typeface="Inter"/>
                <a:cs typeface="Inter"/>
                <a:sym typeface="Inter"/>
              </a:rPr>
              <a:t>Encourage women to take self-defense classes, skills training to develop coping mechanisms, and join support groups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9476-C055-6012-8290-B320A9AD4205}"/>
              </a:ext>
            </a:extLst>
          </p:cNvPr>
          <p:cNvSpPr>
            <a:spLocks noGrp="1"/>
          </p:cNvSpPr>
          <p:nvPr>
            <p:ph type="title"/>
          </p:nvPr>
        </p:nvSpPr>
        <p:spPr/>
        <p:txBody>
          <a:bodyPr/>
          <a:lstStyle/>
          <a:p>
            <a:r>
              <a:rPr lang="en-US" dirty="0"/>
              <a:t>PRACTICUM</a:t>
            </a:r>
            <a:endParaRPr lang="en-ID" dirty="0"/>
          </a:p>
        </p:txBody>
      </p:sp>
      <p:sp>
        <p:nvSpPr>
          <p:cNvPr id="3" name="Title 1">
            <a:extLst>
              <a:ext uri="{FF2B5EF4-FFF2-40B4-BE49-F238E27FC236}">
                <a16:creationId xmlns:a16="http://schemas.microsoft.com/office/drawing/2014/main" id="{1262E5BC-7BA5-3FC4-9B10-B3699F18E9CE}"/>
              </a:ext>
            </a:extLst>
          </p:cNvPr>
          <p:cNvSpPr txBox="1">
            <a:spLocks/>
          </p:cNvSpPr>
          <p:nvPr/>
        </p:nvSpPr>
        <p:spPr>
          <a:xfrm>
            <a:off x="152400" y="2400300"/>
            <a:ext cx="16687800" cy="4114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hlinkClick r:id="rId2"/>
            </a:endParaRPr>
          </a:p>
          <a:p>
            <a:endParaRPr lang="en-US" dirty="0">
              <a:hlinkClick r:id="rId2"/>
            </a:endParaRPr>
          </a:p>
          <a:p>
            <a:r>
              <a:rPr lang="en-US" dirty="0">
                <a:hlinkClick r:id="rId2"/>
              </a:rPr>
              <a:t>https://www.youtube.com/watch?v=XllmA5dLPqs</a:t>
            </a:r>
            <a:endParaRPr lang="en-US" dirty="0"/>
          </a:p>
          <a:p>
            <a:endParaRPr lang="en-US" dirty="0"/>
          </a:p>
          <a:p>
            <a:endParaRPr lang="en-US" dirty="0"/>
          </a:p>
          <a:p>
            <a:r>
              <a:rPr lang="en-US" dirty="0">
                <a:hlinkClick r:id="rId3"/>
              </a:rPr>
              <a:t>https://www.youtube.com/watch?v=i2YZYUYqjEY</a:t>
            </a:r>
            <a:r>
              <a:rPr lang="en-US" dirty="0"/>
              <a:t> </a:t>
            </a:r>
          </a:p>
          <a:p>
            <a:endParaRPr lang="en-US" dirty="0"/>
          </a:p>
          <a:p>
            <a:endParaRPr lang="en-US" dirty="0"/>
          </a:p>
          <a:p>
            <a:endParaRPr lang="en-ID" dirty="0"/>
          </a:p>
        </p:txBody>
      </p:sp>
    </p:spTree>
    <p:extLst>
      <p:ext uri="{BB962C8B-B14F-4D97-AF65-F5344CB8AC3E}">
        <p14:creationId xmlns:p14="http://schemas.microsoft.com/office/powerpoint/2010/main" val="40122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grpSp>
        <p:nvGrpSpPr>
          <p:cNvPr id="11" name="Group 11"/>
          <p:cNvGrpSpPr/>
          <p:nvPr/>
        </p:nvGrpSpPr>
        <p:grpSpPr>
          <a:xfrm>
            <a:off x="1028700" y="5054270"/>
            <a:ext cx="10656541" cy="3361001"/>
            <a:chOff x="0" y="0"/>
            <a:chExt cx="3479365" cy="1097368"/>
          </a:xfrm>
        </p:grpSpPr>
        <p:sp>
          <p:nvSpPr>
            <p:cNvPr id="12" name="Freeform 12"/>
            <p:cNvSpPr/>
            <p:nvPr/>
          </p:nvSpPr>
          <p:spPr>
            <a:xfrm>
              <a:off x="0" y="0"/>
              <a:ext cx="3479365" cy="1097368"/>
            </a:xfrm>
            <a:custGeom>
              <a:avLst/>
              <a:gdLst/>
              <a:ahLst/>
              <a:cxnLst/>
              <a:rect l="l" t="t" r="r" b="b"/>
              <a:pathLst>
                <a:path w="3479365" h="1097368">
                  <a:moveTo>
                    <a:pt x="36325" y="0"/>
                  </a:moveTo>
                  <a:lnTo>
                    <a:pt x="3443040" y="0"/>
                  </a:lnTo>
                  <a:cubicBezTo>
                    <a:pt x="3452675" y="0"/>
                    <a:pt x="3461913" y="3827"/>
                    <a:pt x="3468726" y="10639"/>
                  </a:cubicBezTo>
                  <a:cubicBezTo>
                    <a:pt x="3475538" y="17451"/>
                    <a:pt x="3479365" y="26691"/>
                    <a:pt x="3479365" y="36325"/>
                  </a:cubicBezTo>
                  <a:lnTo>
                    <a:pt x="3479365" y="1061044"/>
                  </a:lnTo>
                  <a:cubicBezTo>
                    <a:pt x="3479365" y="1081105"/>
                    <a:pt x="3463102" y="1097368"/>
                    <a:pt x="3443040" y="1097368"/>
                  </a:cubicBezTo>
                  <a:lnTo>
                    <a:pt x="36325" y="1097368"/>
                  </a:lnTo>
                  <a:cubicBezTo>
                    <a:pt x="26691" y="1097368"/>
                    <a:pt x="17451" y="1093541"/>
                    <a:pt x="10639" y="1086729"/>
                  </a:cubicBezTo>
                  <a:cubicBezTo>
                    <a:pt x="3827" y="1079917"/>
                    <a:pt x="0" y="1070677"/>
                    <a:pt x="0" y="1061044"/>
                  </a:cubicBezTo>
                  <a:lnTo>
                    <a:pt x="0" y="36325"/>
                  </a:lnTo>
                  <a:cubicBezTo>
                    <a:pt x="0" y="26691"/>
                    <a:pt x="3827" y="17451"/>
                    <a:pt x="10639" y="10639"/>
                  </a:cubicBezTo>
                  <a:cubicBezTo>
                    <a:pt x="17451" y="3827"/>
                    <a:pt x="26691" y="0"/>
                    <a:pt x="36325" y="0"/>
                  </a:cubicBezTo>
                  <a:close/>
                </a:path>
              </a:pathLst>
            </a:custGeom>
            <a:solidFill>
              <a:srgbClr val="000000"/>
            </a:solidFill>
          </p:spPr>
        </p:sp>
        <p:sp>
          <p:nvSpPr>
            <p:cNvPr id="13" name="TextBox 13"/>
            <p:cNvSpPr txBox="1"/>
            <p:nvPr/>
          </p:nvSpPr>
          <p:spPr>
            <a:xfrm>
              <a:off x="0" y="-38100"/>
              <a:ext cx="3479365" cy="1135468"/>
            </a:xfrm>
            <a:prstGeom prst="rect">
              <a:avLst/>
            </a:prstGeom>
          </p:spPr>
          <p:txBody>
            <a:bodyPr lIns="40978" tIns="40978" rIns="40978" bIns="40978" rtlCol="0" anchor="ctr"/>
            <a:lstStyle/>
            <a:p>
              <a:pPr algn="ctr">
                <a:lnSpc>
                  <a:spcPts val="2659"/>
                </a:lnSpc>
                <a:spcBef>
                  <a:spcPct val="0"/>
                </a:spcBef>
              </a:pPr>
              <a:endParaRPr/>
            </a:p>
          </p:txBody>
        </p:sp>
      </p:grpSp>
      <p:sp>
        <p:nvSpPr>
          <p:cNvPr id="14" name="Freeform 14"/>
          <p:cNvSpPr/>
          <p:nvPr/>
        </p:nvSpPr>
        <p:spPr>
          <a:xfrm>
            <a:off x="12561459" y="3994528"/>
            <a:ext cx="4420742" cy="4420742"/>
          </a:xfrm>
          <a:custGeom>
            <a:avLst/>
            <a:gdLst/>
            <a:ahLst/>
            <a:cxnLst/>
            <a:rect l="l" t="t" r="r" b="b"/>
            <a:pathLst>
              <a:path w="4420742" h="4420742">
                <a:moveTo>
                  <a:pt x="0" y="0"/>
                </a:moveTo>
                <a:lnTo>
                  <a:pt x="4420742" y="0"/>
                </a:lnTo>
                <a:lnTo>
                  <a:pt x="4420742" y="4420742"/>
                </a:lnTo>
                <a:lnTo>
                  <a:pt x="0" y="4420742"/>
                </a:lnTo>
                <a:lnTo>
                  <a:pt x="0" y="0"/>
                </a:lnTo>
                <a:close/>
              </a:path>
            </a:pathLst>
          </a:custGeom>
          <a:blipFill>
            <a:blip r:embed="rId4"/>
            <a:stretch>
              <a:fillRect/>
            </a:stretch>
          </a:blipFill>
        </p:spPr>
      </p:sp>
      <p:sp>
        <p:nvSpPr>
          <p:cNvPr id="15" name="TextBox 15"/>
          <p:cNvSpPr txBox="1"/>
          <p:nvPr/>
        </p:nvSpPr>
        <p:spPr>
          <a:xfrm>
            <a:off x="1028700" y="2382653"/>
            <a:ext cx="5215813" cy="1141882"/>
          </a:xfrm>
          <a:prstGeom prst="rect">
            <a:avLst/>
          </a:prstGeom>
        </p:spPr>
        <p:txBody>
          <a:bodyPr lIns="0" tIns="0" rIns="0" bIns="0" rtlCol="0" anchor="t">
            <a:spAutoFit/>
          </a:bodyPr>
          <a:lstStyle/>
          <a:p>
            <a:pPr algn="l">
              <a:lnSpc>
                <a:spcPts val="9127"/>
              </a:lnSpc>
            </a:pPr>
            <a:r>
              <a:rPr lang="en-US" sz="7606" b="1">
                <a:solidFill>
                  <a:srgbClr val="000000"/>
                </a:solidFill>
                <a:latin typeface="Open Sauce Bold"/>
                <a:ea typeface="Open Sauce Bold"/>
                <a:cs typeface="Open Sauce Bold"/>
                <a:sym typeface="Open Sauce Bold"/>
              </a:rPr>
              <a:t>Definition</a:t>
            </a:r>
          </a:p>
        </p:txBody>
      </p:sp>
      <p:sp>
        <p:nvSpPr>
          <p:cNvPr id="16" name="TextBox 16"/>
          <p:cNvSpPr txBox="1"/>
          <p:nvPr/>
        </p:nvSpPr>
        <p:spPr>
          <a:xfrm>
            <a:off x="1028700" y="3875479"/>
            <a:ext cx="9657239" cy="864466"/>
          </a:xfrm>
          <a:prstGeom prst="rect">
            <a:avLst/>
          </a:prstGeom>
        </p:spPr>
        <p:txBody>
          <a:bodyPr lIns="0" tIns="0" rIns="0" bIns="0" rtlCol="0" anchor="t">
            <a:spAutoFit/>
          </a:bodyPr>
          <a:lstStyle/>
          <a:p>
            <a:pPr algn="l">
              <a:lnSpc>
                <a:spcPts val="3531"/>
              </a:lnSpc>
              <a:spcBef>
                <a:spcPct val="0"/>
              </a:spcBef>
            </a:pPr>
            <a:r>
              <a:rPr lang="en-US" sz="2522">
                <a:solidFill>
                  <a:srgbClr val="000000"/>
                </a:solidFill>
                <a:latin typeface="Inter"/>
                <a:ea typeface="Inter"/>
                <a:cs typeface="Inter"/>
                <a:sym typeface="Inter"/>
              </a:rPr>
              <a:t>According to Law of the Republic of IndonesiaNo. 23 of 2004 on the Elimination of Domestic Violence</a:t>
            </a:r>
          </a:p>
        </p:txBody>
      </p:sp>
      <p:sp>
        <p:nvSpPr>
          <p:cNvPr id="17" name="TextBox 17"/>
          <p:cNvSpPr txBox="1"/>
          <p:nvPr/>
        </p:nvSpPr>
        <p:spPr>
          <a:xfrm>
            <a:off x="1569988" y="5599990"/>
            <a:ext cx="9573964" cy="2221934"/>
          </a:xfrm>
          <a:prstGeom prst="rect">
            <a:avLst/>
          </a:prstGeom>
        </p:spPr>
        <p:txBody>
          <a:bodyPr lIns="0" tIns="0" rIns="0" bIns="0" rtlCol="0" anchor="t">
            <a:spAutoFit/>
          </a:bodyPr>
          <a:lstStyle/>
          <a:p>
            <a:pPr algn="just">
              <a:lnSpc>
                <a:spcPts val="3531"/>
              </a:lnSpc>
              <a:spcBef>
                <a:spcPct val="0"/>
              </a:spcBef>
            </a:pPr>
            <a:r>
              <a:rPr lang="en-US" sz="2522" b="1">
                <a:solidFill>
                  <a:srgbClr val="FFFFFF"/>
                </a:solidFill>
                <a:latin typeface="Inter Bold"/>
                <a:ea typeface="Inter Bold"/>
                <a:cs typeface="Inter Bold"/>
                <a:sym typeface="Inter Bold"/>
              </a:rPr>
              <a:t>Any act committed against a person, particularly a woman, that causes physical, sexual, or psychological distress or suffering, or domestic neglect, including threats to commit such acts, coercion, or the unlawful deprivation of liberty within the domestic sphere.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grpSp>
        <p:nvGrpSpPr>
          <p:cNvPr id="11" name="Group 11"/>
          <p:cNvGrpSpPr/>
          <p:nvPr/>
        </p:nvGrpSpPr>
        <p:grpSpPr>
          <a:xfrm>
            <a:off x="1028700" y="4699541"/>
            <a:ext cx="10656541" cy="2819713"/>
            <a:chOff x="0" y="0"/>
            <a:chExt cx="3479365" cy="920637"/>
          </a:xfrm>
        </p:grpSpPr>
        <p:sp>
          <p:nvSpPr>
            <p:cNvPr id="12" name="Freeform 12"/>
            <p:cNvSpPr/>
            <p:nvPr/>
          </p:nvSpPr>
          <p:spPr>
            <a:xfrm>
              <a:off x="0" y="0"/>
              <a:ext cx="3479365" cy="920637"/>
            </a:xfrm>
            <a:custGeom>
              <a:avLst/>
              <a:gdLst/>
              <a:ahLst/>
              <a:cxnLst/>
              <a:rect l="l" t="t" r="r" b="b"/>
              <a:pathLst>
                <a:path w="3479365" h="920637">
                  <a:moveTo>
                    <a:pt x="36325" y="0"/>
                  </a:moveTo>
                  <a:lnTo>
                    <a:pt x="3443040" y="0"/>
                  </a:lnTo>
                  <a:cubicBezTo>
                    <a:pt x="3452675" y="0"/>
                    <a:pt x="3461913" y="3827"/>
                    <a:pt x="3468726" y="10639"/>
                  </a:cubicBezTo>
                  <a:cubicBezTo>
                    <a:pt x="3475538" y="17451"/>
                    <a:pt x="3479365" y="26691"/>
                    <a:pt x="3479365" y="36325"/>
                  </a:cubicBezTo>
                  <a:lnTo>
                    <a:pt x="3479365" y="884313"/>
                  </a:lnTo>
                  <a:cubicBezTo>
                    <a:pt x="3479365" y="904374"/>
                    <a:pt x="3463102" y="920637"/>
                    <a:pt x="3443040" y="920637"/>
                  </a:cubicBezTo>
                  <a:lnTo>
                    <a:pt x="36325" y="920637"/>
                  </a:lnTo>
                  <a:cubicBezTo>
                    <a:pt x="26691" y="920637"/>
                    <a:pt x="17451" y="916810"/>
                    <a:pt x="10639" y="909998"/>
                  </a:cubicBezTo>
                  <a:cubicBezTo>
                    <a:pt x="3827" y="903186"/>
                    <a:pt x="0" y="893947"/>
                    <a:pt x="0" y="884313"/>
                  </a:cubicBezTo>
                  <a:lnTo>
                    <a:pt x="0" y="36325"/>
                  </a:lnTo>
                  <a:cubicBezTo>
                    <a:pt x="0" y="26691"/>
                    <a:pt x="3827" y="17451"/>
                    <a:pt x="10639" y="10639"/>
                  </a:cubicBezTo>
                  <a:cubicBezTo>
                    <a:pt x="17451" y="3827"/>
                    <a:pt x="26691" y="0"/>
                    <a:pt x="36325" y="0"/>
                  </a:cubicBezTo>
                  <a:close/>
                </a:path>
              </a:pathLst>
            </a:custGeom>
            <a:solidFill>
              <a:srgbClr val="000000"/>
            </a:solidFill>
          </p:spPr>
        </p:sp>
        <p:sp>
          <p:nvSpPr>
            <p:cNvPr id="13" name="TextBox 13"/>
            <p:cNvSpPr txBox="1"/>
            <p:nvPr/>
          </p:nvSpPr>
          <p:spPr>
            <a:xfrm>
              <a:off x="0" y="-38100"/>
              <a:ext cx="3479365" cy="958737"/>
            </a:xfrm>
            <a:prstGeom prst="rect">
              <a:avLst/>
            </a:prstGeom>
          </p:spPr>
          <p:txBody>
            <a:bodyPr lIns="40978" tIns="40978" rIns="40978" bIns="40978" rtlCol="0" anchor="ctr"/>
            <a:lstStyle/>
            <a:p>
              <a:pPr algn="ctr">
                <a:lnSpc>
                  <a:spcPts val="2659"/>
                </a:lnSpc>
                <a:spcBef>
                  <a:spcPct val="0"/>
                </a:spcBef>
              </a:pPr>
              <a:endParaRPr/>
            </a:p>
          </p:txBody>
        </p:sp>
      </p:grpSp>
      <p:sp>
        <p:nvSpPr>
          <p:cNvPr id="14" name="Freeform 14"/>
          <p:cNvSpPr/>
          <p:nvPr/>
        </p:nvSpPr>
        <p:spPr>
          <a:xfrm>
            <a:off x="12846646" y="3923104"/>
            <a:ext cx="4412654" cy="4114800"/>
          </a:xfrm>
          <a:custGeom>
            <a:avLst/>
            <a:gdLst/>
            <a:ahLst/>
            <a:cxnLst/>
            <a:rect l="l" t="t" r="r" b="b"/>
            <a:pathLst>
              <a:path w="4412654" h="4114800">
                <a:moveTo>
                  <a:pt x="0" y="0"/>
                </a:moveTo>
                <a:lnTo>
                  <a:pt x="4412654" y="0"/>
                </a:lnTo>
                <a:lnTo>
                  <a:pt x="4412654"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028700" y="2382653"/>
            <a:ext cx="8796644" cy="1141882"/>
          </a:xfrm>
          <a:prstGeom prst="rect">
            <a:avLst/>
          </a:prstGeom>
        </p:spPr>
        <p:txBody>
          <a:bodyPr lIns="0" tIns="0" rIns="0" bIns="0" rtlCol="0" anchor="t">
            <a:spAutoFit/>
          </a:bodyPr>
          <a:lstStyle/>
          <a:p>
            <a:pPr algn="l">
              <a:lnSpc>
                <a:spcPts val="9127"/>
              </a:lnSpc>
            </a:pPr>
            <a:r>
              <a:rPr lang="en-US" sz="7606" b="1">
                <a:solidFill>
                  <a:srgbClr val="000000"/>
                </a:solidFill>
                <a:latin typeface="Open Sauce Bold"/>
                <a:ea typeface="Open Sauce Bold"/>
                <a:cs typeface="Open Sauce Bold"/>
                <a:sym typeface="Open Sauce Bold"/>
              </a:rPr>
              <a:t>Household Scope</a:t>
            </a:r>
          </a:p>
        </p:txBody>
      </p:sp>
      <p:sp>
        <p:nvSpPr>
          <p:cNvPr id="16" name="TextBox 16"/>
          <p:cNvSpPr txBox="1"/>
          <p:nvPr/>
        </p:nvSpPr>
        <p:spPr>
          <a:xfrm>
            <a:off x="1028700" y="3875479"/>
            <a:ext cx="9657239" cy="424013"/>
          </a:xfrm>
          <a:prstGeom prst="rect">
            <a:avLst/>
          </a:prstGeom>
        </p:spPr>
        <p:txBody>
          <a:bodyPr lIns="0" tIns="0" rIns="0" bIns="0" rtlCol="0" anchor="t">
            <a:spAutoFit/>
          </a:bodyPr>
          <a:lstStyle/>
          <a:p>
            <a:pPr algn="l">
              <a:lnSpc>
                <a:spcPts val="3531"/>
              </a:lnSpc>
              <a:spcBef>
                <a:spcPct val="0"/>
              </a:spcBef>
            </a:pPr>
            <a:r>
              <a:rPr lang="en-US" sz="2522">
                <a:solidFill>
                  <a:srgbClr val="000000"/>
                </a:solidFill>
                <a:latin typeface="Inter"/>
                <a:ea typeface="Inter"/>
                <a:cs typeface="Inter"/>
                <a:sym typeface="Inter"/>
              </a:rPr>
              <a:t>Husband, wife, and children</a:t>
            </a:r>
          </a:p>
        </p:txBody>
      </p:sp>
      <p:sp>
        <p:nvSpPr>
          <p:cNvPr id="17" name="TextBox 17"/>
          <p:cNvSpPr txBox="1"/>
          <p:nvPr/>
        </p:nvSpPr>
        <p:spPr>
          <a:xfrm>
            <a:off x="1569988" y="5198455"/>
            <a:ext cx="9573964" cy="1774259"/>
          </a:xfrm>
          <a:prstGeom prst="rect">
            <a:avLst/>
          </a:prstGeom>
        </p:spPr>
        <p:txBody>
          <a:bodyPr lIns="0" tIns="0" rIns="0" bIns="0" rtlCol="0" anchor="t">
            <a:spAutoFit/>
          </a:bodyPr>
          <a:lstStyle/>
          <a:p>
            <a:pPr marL="544560" lvl="1" indent="-272280" algn="l">
              <a:lnSpc>
                <a:spcPts val="3531"/>
              </a:lnSpc>
              <a:buFont typeface="Arial"/>
              <a:buChar char="•"/>
            </a:pPr>
            <a:r>
              <a:rPr lang="en-US" sz="2522" b="1">
                <a:solidFill>
                  <a:srgbClr val="FFFFFF"/>
                </a:solidFill>
                <a:latin typeface="Inter Bold"/>
                <a:ea typeface="Inter Bold"/>
                <a:cs typeface="Inter Bold"/>
                <a:sym typeface="Inter Bold"/>
              </a:rPr>
              <a:t>People with family ties (marriage, adoption, foster care, and guardianship)</a:t>
            </a:r>
          </a:p>
          <a:p>
            <a:pPr marL="544560" lvl="1" indent="-272280" algn="l">
              <a:lnSpc>
                <a:spcPts val="3531"/>
              </a:lnSpc>
              <a:buFont typeface="Arial"/>
              <a:buChar char="•"/>
            </a:pPr>
            <a:r>
              <a:rPr lang="en-US" sz="2522" b="1">
                <a:solidFill>
                  <a:srgbClr val="FFFFFF"/>
                </a:solidFill>
                <a:latin typeface="Inter Bold"/>
                <a:ea typeface="Inter Bold"/>
                <a:cs typeface="Inter Bold"/>
                <a:sym typeface="Inter Bold"/>
              </a:rPr>
              <a:t>People who work to support the household and live in the household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txBody>
          <a:bodyPr/>
          <a:lstStyle/>
          <a:p>
            <a:endParaRPr lang="en-ID" dirty="0"/>
          </a:p>
        </p:txBody>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1028700" y="2499119"/>
            <a:ext cx="13848779" cy="704850"/>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Prevalence of Domestic Violence in Indonesia</a:t>
            </a:r>
          </a:p>
        </p:txBody>
      </p:sp>
      <p:grpSp>
        <p:nvGrpSpPr>
          <p:cNvPr id="12" name="Group 12"/>
          <p:cNvGrpSpPr/>
          <p:nvPr/>
        </p:nvGrpSpPr>
        <p:grpSpPr>
          <a:xfrm>
            <a:off x="1028700" y="4437607"/>
            <a:ext cx="2995093" cy="2819713"/>
            <a:chOff x="0" y="0"/>
            <a:chExt cx="977899" cy="920637"/>
          </a:xfrm>
        </p:grpSpPr>
        <p:sp>
          <p:nvSpPr>
            <p:cNvPr id="13" name="Freeform 13"/>
            <p:cNvSpPr/>
            <p:nvPr/>
          </p:nvSpPr>
          <p:spPr>
            <a:xfrm>
              <a:off x="0" y="0"/>
              <a:ext cx="977899" cy="920637"/>
            </a:xfrm>
            <a:custGeom>
              <a:avLst/>
              <a:gdLst/>
              <a:ahLst/>
              <a:cxnLst/>
              <a:rect l="l" t="t" r="r" b="b"/>
              <a:pathLst>
                <a:path w="977899" h="920637">
                  <a:moveTo>
                    <a:pt x="129243" y="0"/>
                  </a:moveTo>
                  <a:lnTo>
                    <a:pt x="848656" y="0"/>
                  </a:lnTo>
                  <a:cubicBezTo>
                    <a:pt x="920035" y="0"/>
                    <a:pt x="977899" y="57864"/>
                    <a:pt x="977899" y="129243"/>
                  </a:cubicBezTo>
                  <a:lnTo>
                    <a:pt x="977899" y="791394"/>
                  </a:lnTo>
                  <a:cubicBezTo>
                    <a:pt x="977899" y="862773"/>
                    <a:pt x="920035" y="920637"/>
                    <a:pt x="848656" y="920637"/>
                  </a:cubicBezTo>
                  <a:lnTo>
                    <a:pt x="129243" y="920637"/>
                  </a:lnTo>
                  <a:cubicBezTo>
                    <a:pt x="57864" y="920637"/>
                    <a:pt x="0" y="862773"/>
                    <a:pt x="0" y="791394"/>
                  </a:cubicBezTo>
                  <a:lnTo>
                    <a:pt x="0" y="129243"/>
                  </a:lnTo>
                  <a:cubicBezTo>
                    <a:pt x="0" y="57864"/>
                    <a:pt x="57864" y="0"/>
                    <a:pt x="129243" y="0"/>
                  </a:cubicBezTo>
                  <a:close/>
                </a:path>
              </a:pathLst>
            </a:custGeom>
            <a:solidFill>
              <a:srgbClr val="000000"/>
            </a:solidFill>
          </p:spPr>
        </p:sp>
        <p:sp>
          <p:nvSpPr>
            <p:cNvPr id="14" name="TextBox 14"/>
            <p:cNvSpPr txBox="1"/>
            <p:nvPr/>
          </p:nvSpPr>
          <p:spPr>
            <a:xfrm>
              <a:off x="0" y="-38100"/>
              <a:ext cx="977899" cy="958737"/>
            </a:xfrm>
            <a:prstGeom prst="rect">
              <a:avLst/>
            </a:prstGeom>
          </p:spPr>
          <p:txBody>
            <a:bodyPr lIns="40978" tIns="40978" rIns="40978" bIns="40978" rtlCol="0" anchor="ctr"/>
            <a:lstStyle/>
            <a:p>
              <a:pPr algn="ctr">
                <a:lnSpc>
                  <a:spcPts val="2659"/>
                </a:lnSpc>
                <a:spcBef>
                  <a:spcPct val="0"/>
                </a:spcBef>
              </a:pPr>
              <a:endParaRPr/>
            </a:p>
          </p:txBody>
        </p:sp>
      </p:grpSp>
      <p:sp>
        <p:nvSpPr>
          <p:cNvPr id="15" name="TextBox 15"/>
          <p:cNvSpPr txBox="1"/>
          <p:nvPr/>
        </p:nvSpPr>
        <p:spPr>
          <a:xfrm>
            <a:off x="1452759" y="4730737"/>
            <a:ext cx="2571034" cy="2185826"/>
          </a:xfrm>
          <a:prstGeom prst="rect">
            <a:avLst/>
          </a:prstGeom>
        </p:spPr>
        <p:txBody>
          <a:bodyPr lIns="0" tIns="0" rIns="0" bIns="0" rtlCol="0" anchor="t">
            <a:spAutoFit/>
          </a:bodyPr>
          <a:lstStyle/>
          <a:p>
            <a:pPr algn="l">
              <a:lnSpc>
                <a:spcPts val="3531"/>
              </a:lnSpc>
              <a:spcBef>
                <a:spcPct val="0"/>
              </a:spcBef>
            </a:pPr>
            <a:r>
              <a:rPr lang="en-US" sz="2522">
                <a:solidFill>
                  <a:srgbClr val="FFFFFF"/>
                </a:solidFill>
                <a:latin typeface="Inter"/>
                <a:ea typeface="Inter"/>
                <a:cs typeface="Inter"/>
                <a:sym typeface="Inter"/>
              </a:rPr>
              <a:t>2014 ⟶ 4,475</a:t>
            </a:r>
          </a:p>
          <a:p>
            <a:pPr algn="l">
              <a:lnSpc>
                <a:spcPts val="3531"/>
              </a:lnSpc>
              <a:spcBef>
                <a:spcPct val="0"/>
              </a:spcBef>
            </a:pPr>
            <a:r>
              <a:rPr lang="en-US" sz="2522">
                <a:solidFill>
                  <a:srgbClr val="FFFFFF"/>
                </a:solidFill>
                <a:latin typeface="Inter"/>
                <a:ea typeface="Inter"/>
                <a:cs typeface="Inter"/>
                <a:sym typeface="Inter"/>
              </a:rPr>
              <a:t>2015 ⟶ 6,499 </a:t>
            </a:r>
          </a:p>
          <a:p>
            <a:pPr algn="l">
              <a:lnSpc>
                <a:spcPts val="3531"/>
              </a:lnSpc>
              <a:spcBef>
                <a:spcPct val="0"/>
              </a:spcBef>
            </a:pPr>
            <a:r>
              <a:rPr lang="en-US" sz="2522">
                <a:solidFill>
                  <a:srgbClr val="FFFFFF"/>
                </a:solidFill>
                <a:latin typeface="Inter"/>
                <a:ea typeface="Inter"/>
                <a:cs typeface="Inter"/>
                <a:sym typeface="Inter"/>
              </a:rPr>
              <a:t>2016 ⟶ 5,785 </a:t>
            </a:r>
          </a:p>
          <a:p>
            <a:pPr algn="l">
              <a:lnSpc>
                <a:spcPts val="3531"/>
              </a:lnSpc>
              <a:spcBef>
                <a:spcPct val="0"/>
              </a:spcBef>
            </a:pPr>
            <a:r>
              <a:rPr lang="en-US" sz="2522">
                <a:solidFill>
                  <a:srgbClr val="FFFFFF"/>
                </a:solidFill>
                <a:latin typeface="Inter"/>
                <a:ea typeface="Inter"/>
                <a:cs typeface="Inter"/>
                <a:sym typeface="Inter"/>
              </a:rPr>
              <a:t>2017 ⟶ 2,979</a:t>
            </a:r>
          </a:p>
          <a:p>
            <a:pPr algn="l">
              <a:lnSpc>
                <a:spcPts val="3531"/>
              </a:lnSpc>
              <a:spcBef>
                <a:spcPct val="0"/>
              </a:spcBef>
            </a:pPr>
            <a:r>
              <a:rPr lang="en-US" sz="2522">
                <a:solidFill>
                  <a:srgbClr val="FFFFFF"/>
                </a:solidFill>
                <a:latin typeface="Inter"/>
                <a:ea typeface="Inter"/>
                <a:cs typeface="Inter"/>
                <a:sym typeface="Inter"/>
              </a:rPr>
              <a:t>2018 ⟶ 9,637</a:t>
            </a:r>
          </a:p>
        </p:txBody>
      </p:sp>
      <p:sp>
        <p:nvSpPr>
          <p:cNvPr id="16" name="TextBox 16"/>
          <p:cNvSpPr txBox="1"/>
          <p:nvPr/>
        </p:nvSpPr>
        <p:spPr>
          <a:xfrm>
            <a:off x="1028700" y="3584969"/>
            <a:ext cx="9657239" cy="424013"/>
          </a:xfrm>
          <a:prstGeom prst="rect">
            <a:avLst/>
          </a:prstGeom>
        </p:spPr>
        <p:txBody>
          <a:bodyPr lIns="0" tIns="0" rIns="0" bIns="0" rtlCol="0" anchor="t">
            <a:spAutoFit/>
          </a:bodyPr>
          <a:lstStyle/>
          <a:p>
            <a:pPr algn="l">
              <a:lnSpc>
                <a:spcPts val="3531"/>
              </a:lnSpc>
              <a:spcBef>
                <a:spcPct val="0"/>
              </a:spcBef>
            </a:pPr>
            <a:r>
              <a:rPr lang="en-US" sz="2522">
                <a:solidFill>
                  <a:srgbClr val="000000"/>
                </a:solidFill>
                <a:latin typeface="Inter"/>
                <a:ea typeface="Inter"/>
                <a:cs typeface="Inter"/>
                <a:sym typeface="Inter"/>
              </a:rPr>
              <a:t>Cases of sexual violence against women and children</a:t>
            </a:r>
          </a:p>
        </p:txBody>
      </p:sp>
      <p:sp>
        <p:nvSpPr>
          <p:cNvPr id="17" name="TextBox 17"/>
          <p:cNvSpPr txBox="1"/>
          <p:nvPr/>
        </p:nvSpPr>
        <p:spPr>
          <a:xfrm>
            <a:off x="4400005" y="4730737"/>
            <a:ext cx="12582196" cy="3737754"/>
          </a:xfrm>
          <a:prstGeom prst="rect">
            <a:avLst/>
          </a:prstGeom>
        </p:spPr>
        <p:txBody>
          <a:bodyPr lIns="0" tIns="0" rIns="0" bIns="0" rtlCol="0" anchor="t">
            <a:spAutoFit/>
          </a:bodyPr>
          <a:lstStyle/>
          <a:p>
            <a:pPr marL="544560" lvl="1" indent="-272280" algn="just">
              <a:lnSpc>
                <a:spcPts val="3531"/>
              </a:lnSpc>
              <a:buFont typeface="Arial"/>
              <a:buChar char="•"/>
            </a:pPr>
            <a:r>
              <a:rPr lang="en-US" sz="2522" dirty="0">
                <a:solidFill>
                  <a:srgbClr val="000000"/>
                </a:solidFill>
                <a:latin typeface="Inter"/>
                <a:ea typeface="Inter"/>
                <a:cs typeface="Inter"/>
                <a:sym typeface="Inter"/>
              </a:rPr>
              <a:t>18.3% of married women aged 15–64 have experienced physical and/or sexual violence</a:t>
            </a:r>
          </a:p>
          <a:p>
            <a:pPr marL="544560" lvl="1" indent="-272280" algn="just">
              <a:lnSpc>
                <a:spcPts val="3531"/>
              </a:lnSpc>
              <a:buFont typeface="Arial"/>
              <a:buChar char="•"/>
            </a:pPr>
            <a:r>
              <a:rPr lang="en-US" sz="2522" dirty="0">
                <a:solidFill>
                  <a:srgbClr val="000000"/>
                </a:solidFill>
                <a:latin typeface="Inter"/>
                <a:ea typeface="Inter"/>
                <a:cs typeface="Inter"/>
                <a:sym typeface="Inter"/>
              </a:rPr>
              <a:t>12.3% have experienced physical violence</a:t>
            </a:r>
          </a:p>
          <a:p>
            <a:pPr marL="544560" lvl="1" indent="-272280" algn="just">
              <a:lnSpc>
                <a:spcPts val="3531"/>
              </a:lnSpc>
              <a:buFont typeface="Arial"/>
              <a:buChar char="•"/>
            </a:pPr>
            <a:r>
              <a:rPr lang="en-US" sz="2522" dirty="0">
                <a:solidFill>
                  <a:srgbClr val="000000"/>
                </a:solidFill>
                <a:latin typeface="Inter"/>
                <a:ea typeface="Inter"/>
                <a:cs typeface="Inter"/>
                <a:sym typeface="Inter"/>
              </a:rPr>
              <a:t>10.6% have experienced sexual violence</a:t>
            </a:r>
          </a:p>
          <a:p>
            <a:pPr algn="just">
              <a:lnSpc>
                <a:spcPts val="3531"/>
              </a:lnSpc>
            </a:pPr>
            <a:r>
              <a:rPr lang="en-US" sz="2522" dirty="0">
                <a:solidFill>
                  <a:srgbClr val="000000"/>
                </a:solidFill>
                <a:latin typeface="Inter"/>
                <a:ea typeface="Inter"/>
                <a:cs typeface="Inter"/>
                <a:sym typeface="Inter"/>
              </a:rPr>
              <a:t>(Ministry of Women’s Empowerment and Child Protection, 2018)</a:t>
            </a:r>
          </a:p>
          <a:p>
            <a:pPr algn="just">
              <a:lnSpc>
                <a:spcPts val="3531"/>
              </a:lnSpc>
            </a:pPr>
            <a:endParaRPr lang="en-US" sz="2522" dirty="0">
              <a:solidFill>
                <a:srgbClr val="000000"/>
              </a:solidFill>
              <a:latin typeface="Inter"/>
              <a:ea typeface="Inter"/>
              <a:cs typeface="Inter"/>
              <a:sym typeface="Inter"/>
            </a:endParaRPr>
          </a:p>
          <a:p>
            <a:pPr algn="l" rtl="0">
              <a:lnSpc>
                <a:spcPts val="2700"/>
              </a:lnSpc>
              <a:buNone/>
            </a:pPr>
            <a:r>
              <a:rPr lang="en-US" sz="2800" b="0" i="0" dirty="0">
                <a:solidFill>
                  <a:srgbClr val="1F1F1F"/>
                </a:solidFill>
                <a:effectLst/>
                <a:latin typeface="inherit"/>
              </a:rPr>
              <a:t>By the end of 2024, more than 10,000 cases of domestic violence were recorded, out of tens of thousands of cases of violence against women in general. </a:t>
            </a:r>
            <a:r>
              <a:rPr lang="en-US" sz="2800" b="0" i="0" dirty="0">
                <a:solidFill>
                  <a:srgbClr val="1F1F1F"/>
                </a:solidFill>
                <a:effectLst/>
                <a:latin typeface="inherit"/>
                <a:hlinkClick r:id="rId4"/>
              </a:rPr>
              <a:t>https://indonesia.unfpa.org/</a:t>
            </a:r>
            <a:r>
              <a:rPr lang="en-US" sz="2800" b="0" i="0" dirty="0">
                <a:solidFill>
                  <a:srgbClr val="1F1F1F"/>
                </a:solidFill>
                <a:effectLst/>
                <a:latin typeface="inherit"/>
              </a:rPr>
              <a:t> </a:t>
            </a:r>
            <a:endParaRPr lang="en-US" sz="2522" dirty="0">
              <a:solidFill>
                <a:srgbClr val="000000"/>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grpSp>
        <p:nvGrpSpPr>
          <p:cNvPr id="10" name="Group 10"/>
          <p:cNvGrpSpPr/>
          <p:nvPr/>
        </p:nvGrpSpPr>
        <p:grpSpPr>
          <a:xfrm>
            <a:off x="12605421" y="3603205"/>
            <a:ext cx="554198" cy="554198"/>
            <a:chOff x="0" y="0"/>
            <a:chExt cx="738930" cy="738930"/>
          </a:xfrm>
        </p:grpSpPr>
        <p:grpSp>
          <p:nvGrpSpPr>
            <p:cNvPr id="11" name="Group 11"/>
            <p:cNvGrpSpPr/>
            <p:nvPr/>
          </p:nvGrpSpPr>
          <p:grpSpPr>
            <a:xfrm>
              <a:off x="0" y="0"/>
              <a:ext cx="738930" cy="738930"/>
              <a:chOff x="0" y="0"/>
              <a:chExt cx="180946" cy="180946"/>
            </a:xfrm>
          </p:grpSpPr>
          <p:sp>
            <p:nvSpPr>
              <p:cNvPr id="12" name="Freeform 12"/>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13" name="TextBox 13"/>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14" name="TextBox 14"/>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01</a:t>
              </a:r>
            </a:p>
          </p:txBody>
        </p:sp>
      </p:grpSp>
      <p:grpSp>
        <p:nvGrpSpPr>
          <p:cNvPr id="15" name="Group 15"/>
          <p:cNvGrpSpPr/>
          <p:nvPr/>
        </p:nvGrpSpPr>
        <p:grpSpPr>
          <a:xfrm>
            <a:off x="12605421" y="4371534"/>
            <a:ext cx="554198" cy="554198"/>
            <a:chOff x="0" y="0"/>
            <a:chExt cx="738930" cy="738930"/>
          </a:xfrm>
        </p:grpSpPr>
        <p:grpSp>
          <p:nvGrpSpPr>
            <p:cNvPr id="16" name="Group 16"/>
            <p:cNvGrpSpPr/>
            <p:nvPr/>
          </p:nvGrpSpPr>
          <p:grpSpPr>
            <a:xfrm>
              <a:off x="0" y="0"/>
              <a:ext cx="738930" cy="738930"/>
              <a:chOff x="0" y="0"/>
              <a:chExt cx="180946" cy="180946"/>
            </a:xfrm>
          </p:grpSpPr>
          <p:sp>
            <p:nvSpPr>
              <p:cNvPr id="17" name="Freeform 17"/>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18" name="TextBox 18"/>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19" name="TextBox 19"/>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02</a:t>
              </a:r>
            </a:p>
          </p:txBody>
        </p:sp>
      </p:grpSp>
      <p:grpSp>
        <p:nvGrpSpPr>
          <p:cNvPr id="20" name="Group 20"/>
          <p:cNvGrpSpPr/>
          <p:nvPr/>
        </p:nvGrpSpPr>
        <p:grpSpPr>
          <a:xfrm>
            <a:off x="12605421" y="5139864"/>
            <a:ext cx="554198" cy="554198"/>
            <a:chOff x="0" y="0"/>
            <a:chExt cx="738930" cy="738930"/>
          </a:xfrm>
        </p:grpSpPr>
        <p:grpSp>
          <p:nvGrpSpPr>
            <p:cNvPr id="21" name="Group 21"/>
            <p:cNvGrpSpPr/>
            <p:nvPr/>
          </p:nvGrpSpPr>
          <p:grpSpPr>
            <a:xfrm>
              <a:off x="0" y="0"/>
              <a:ext cx="738930" cy="738930"/>
              <a:chOff x="0" y="0"/>
              <a:chExt cx="180946" cy="180946"/>
            </a:xfrm>
          </p:grpSpPr>
          <p:sp>
            <p:nvSpPr>
              <p:cNvPr id="22" name="Freeform 22"/>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23" name="TextBox 23"/>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24" name="TextBox 24"/>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03</a:t>
              </a:r>
            </a:p>
          </p:txBody>
        </p:sp>
      </p:grpSp>
      <p:sp>
        <p:nvSpPr>
          <p:cNvPr id="25" name="Freeform 25"/>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grpSp>
        <p:nvGrpSpPr>
          <p:cNvPr id="26" name="Group 26"/>
          <p:cNvGrpSpPr/>
          <p:nvPr/>
        </p:nvGrpSpPr>
        <p:grpSpPr>
          <a:xfrm>
            <a:off x="12595896" y="5942809"/>
            <a:ext cx="554198" cy="554198"/>
            <a:chOff x="0" y="0"/>
            <a:chExt cx="738930" cy="738930"/>
          </a:xfrm>
        </p:grpSpPr>
        <p:grpSp>
          <p:nvGrpSpPr>
            <p:cNvPr id="27" name="Group 27"/>
            <p:cNvGrpSpPr/>
            <p:nvPr/>
          </p:nvGrpSpPr>
          <p:grpSpPr>
            <a:xfrm>
              <a:off x="0" y="0"/>
              <a:ext cx="738930" cy="738930"/>
              <a:chOff x="0" y="0"/>
              <a:chExt cx="180946" cy="180946"/>
            </a:xfrm>
          </p:grpSpPr>
          <p:sp>
            <p:nvSpPr>
              <p:cNvPr id="28" name="Freeform 28"/>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29" name="TextBox 29"/>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30" name="TextBox 30"/>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04</a:t>
              </a:r>
            </a:p>
          </p:txBody>
        </p:sp>
      </p:grpSp>
      <p:grpSp>
        <p:nvGrpSpPr>
          <p:cNvPr id="31" name="Group 31"/>
          <p:cNvGrpSpPr/>
          <p:nvPr/>
        </p:nvGrpSpPr>
        <p:grpSpPr>
          <a:xfrm>
            <a:off x="12605421" y="6725607"/>
            <a:ext cx="554198" cy="554198"/>
            <a:chOff x="0" y="0"/>
            <a:chExt cx="738930" cy="738930"/>
          </a:xfrm>
        </p:grpSpPr>
        <p:grpSp>
          <p:nvGrpSpPr>
            <p:cNvPr id="32" name="Group 32"/>
            <p:cNvGrpSpPr/>
            <p:nvPr/>
          </p:nvGrpSpPr>
          <p:grpSpPr>
            <a:xfrm>
              <a:off x="0" y="0"/>
              <a:ext cx="738930" cy="738930"/>
              <a:chOff x="0" y="0"/>
              <a:chExt cx="180946" cy="180946"/>
            </a:xfrm>
          </p:grpSpPr>
          <p:sp>
            <p:nvSpPr>
              <p:cNvPr id="33" name="Freeform 33"/>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34" name="TextBox 34"/>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35" name="TextBox 35"/>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05</a:t>
              </a:r>
            </a:p>
          </p:txBody>
        </p:sp>
      </p:grpSp>
      <p:grpSp>
        <p:nvGrpSpPr>
          <p:cNvPr id="36" name="Group 36"/>
          <p:cNvGrpSpPr/>
          <p:nvPr/>
        </p:nvGrpSpPr>
        <p:grpSpPr>
          <a:xfrm>
            <a:off x="12605421" y="7494117"/>
            <a:ext cx="554198" cy="554198"/>
            <a:chOff x="0" y="0"/>
            <a:chExt cx="738930" cy="738930"/>
          </a:xfrm>
        </p:grpSpPr>
        <p:grpSp>
          <p:nvGrpSpPr>
            <p:cNvPr id="37" name="Group 37"/>
            <p:cNvGrpSpPr/>
            <p:nvPr/>
          </p:nvGrpSpPr>
          <p:grpSpPr>
            <a:xfrm>
              <a:off x="0" y="0"/>
              <a:ext cx="738930" cy="738930"/>
              <a:chOff x="0" y="0"/>
              <a:chExt cx="180946" cy="180946"/>
            </a:xfrm>
          </p:grpSpPr>
          <p:sp>
            <p:nvSpPr>
              <p:cNvPr id="38" name="Freeform 38"/>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39" name="TextBox 39"/>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40" name="TextBox 40"/>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06</a:t>
              </a:r>
            </a:p>
          </p:txBody>
        </p:sp>
      </p:grpSp>
      <p:grpSp>
        <p:nvGrpSpPr>
          <p:cNvPr id="41" name="Group 41"/>
          <p:cNvGrpSpPr/>
          <p:nvPr/>
        </p:nvGrpSpPr>
        <p:grpSpPr>
          <a:xfrm>
            <a:off x="12595896" y="8267390"/>
            <a:ext cx="554198" cy="554198"/>
            <a:chOff x="0" y="0"/>
            <a:chExt cx="738930" cy="738930"/>
          </a:xfrm>
        </p:grpSpPr>
        <p:grpSp>
          <p:nvGrpSpPr>
            <p:cNvPr id="42" name="Group 42"/>
            <p:cNvGrpSpPr/>
            <p:nvPr/>
          </p:nvGrpSpPr>
          <p:grpSpPr>
            <a:xfrm>
              <a:off x="0" y="0"/>
              <a:ext cx="738930" cy="738930"/>
              <a:chOff x="0" y="0"/>
              <a:chExt cx="180946" cy="180946"/>
            </a:xfrm>
          </p:grpSpPr>
          <p:sp>
            <p:nvSpPr>
              <p:cNvPr id="43" name="Freeform 43"/>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44" name="TextBox 44"/>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45" name="TextBox 45"/>
            <p:cNvSpPr txBox="1"/>
            <p:nvPr/>
          </p:nvSpPr>
          <p:spPr>
            <a:xfrm>
              <a:off x="109895" y="119275"/>
              <a:ext cx="519141" cy="46228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Inter Medium"/>
                  <a:ea typeface="Inter Medium"/>
                  <a:cs typeface="Inter Medium"/>
                  <a:sym typeface="Inter Medium"/>
                </a:rPr>
                <a:t>07</a:t>
              </a:r>
            </a:p>
          </p:txBody>
        </p:sp>
      </p:grpSp>
      <p:sp>
        <p:nvSpPr>
          <p:cNvPr id="46" name="Freeform 46"/>
          <p:cNvSpPr/>
          <p:nvPr/>
        </p:nvSpPr>
        <p:spPr>
          <a:xfrm>
            <a:off x="2587336" y="4371534"/>
            <a:ext cx="4424516" cy="4114800"/>
          </a:xfrm>
          <a:custGeom>
            <a:avLst/>
            <a:gdLst/>
            <a:ahLst/>
            <a:cxnLst/>
            <a:rect l="l" t="t" r="r" b="b"/>
            <a:pathLst>
              <a:path w="4424516" h="4114800">
                <a:moveTo>
                  <a:pt x="0" y="0"/>
                </a:moveTo>
                <a:lnTo>
                  <a:pt x="4424516" y="0"/>
                </a:lnTo>
                <a:lnTo>
                  <a:pt x="4424516"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47" name="TextBox 47"/>
          <p:cNvSpPr txBox="1"/>
          <p:nvPr/>
        </p:nvSpPr>
        <p:spPr>
          <a:xfrm>
            <a:off x="1028700" y="2155670"/>
            <a:ext cx="14600014" cy="857250"/>
          </a:xfrm>
          <a:prstGeom prst="rect">
            <a:avLst/>
          </a:prstGeom>
        </p:spPr>
        <p:txBody>
          <a:bodyPr lIns="0" tIns="0" rIns="0" bIns="0" rtlCol="0" anchor="t">
            <a:spAutoFit/>
          </a:bodyPr>
          <a:lstStyle/>
          <a:p>
            <a:pPr algn="l">
              <a:lnSpc>
                <a:spcPts val="6720"/>
              </a:lnSpc>
            </a:pPr>
            <a:r>
              <a:rPr lang="en-US" sz="5600" b="1">
                <a:solidFill>
                  <a:srgbClr val="000000"/>
                </a:solidFill>
                <a:latin typeface="Open Sauce Bold"/>
                <a:ea typeface="Open Sauce Bold"/>
                <a:cs typeface="Open Sauce Bold"/>
                <a:sym typeface="Open Sauce Bold"/>
              </a:rPr>
              <a:t>Cause of Sexual and Domestic Violence</a:t>
            </a:r>
          </a:p>
        </p:txBody>
      </p:sp>
      <p:sp>
        <p:nvSpPr>
          <p:cNvPr id="48" name="TextBox 48"/>
          <p:cNvSpPr txBox="1"/>
          <p:nvPr/>
        </p:nvSpPr>
        <p:spPr>
          <a:xfrm>
            <a:off x="6684341" y="3447418"/>
            <a:ext cx="5398889" cy="5994403"/>
          </a:xfrm>
          <a:prstGeom prst="rect">
            <a:avLst/>
          </a:prstGeom>
        </p:spPr>
        <p:txBody>
          <a:bodyPr lIns="0" tIns="0" rIns="0" bIns="0" rtlCol="0" anchor="t">
            <a:spAutoFit/>
          </a:bodyPr>
          <a:lstStyle/>
          <a:p>
            <a:pPr algn="r">
              <a:lnSpc>
                <a:spcPts val="6049"/>
              </a:lnSpc>
            </a:pPr>
            <a:r>
              <a:rPr lang="en-US" sz="2499">
                <a:solidFill>
                  <a:srgbClr val="000000"/>
                </a:solidFill>
                <a:latin typeface="Inter"/>
                <a:ea typeface="Inter"/>
                <a:cs typeface="Inter"/>
                <a:sym typeface="Inter"/>
              </a:rPr>
              <a:t>Infidelity</a:t>
            </a:r>
          </a:p>
          <a:p>
            <a:pPr algn="r">
              <a:lnSpc>
                <a:spcPts val="6049"/>
              </a:lnSpc>
            </a:pPr>
            <a:r>
              <a:rPr lang="en-US" sz="2499">
                <a:solidFill>
                  <a:srgbClr val="000000"/>
                </a:solidFill>
                <a:latin typeface="Inter"/>
                <a:ea typeface="Inter"/>
                <a:cs typeface="Inter"/>
                <a:sym typeface="Inter"/>
              </a:rPr>
              <a:t>Financial problems</a:t>
            </a:r>
          </a:p>
          <a:p>
            <a:pPr algn="r">
              <a:lnSpc>
                <a:spcPts val="6049"/>
              </a:lnSpc>
            </a:pPr>
            <a:r>
              <a:rPr lang="en-US" sz="2499">
                <a:solidFill>
                  <a:srgbClr val="000000"/>
                </a:solidFill>
                <a:latin typeface="Inter"/>
                <a:ea typeface="Inter"/>
                <a:cs typeface="Inter"/>
                <a:sym typeface="Inter"/>
              </a:rPr>
              <a:t>Patriarchal culture</a:t>
            </a:r>
          </a:p>
          <a:p>
            <a:pPr algn="r">
              <a:lnSpc>
                <a:spcPts val="6049"/>
              </a:lnSpc>
            </a:pPr>
            <a:r>
              <a:rPr lang="en-US" sz="2499">
                <a:solidFill>
                  <a:srgbClr val="000000"/>
                </a:solidFill>
                <a:latin typeface="Inter"/>
                <a:ea typeface="Inter"/>
                <a:cs typeface="Inter"/>
                <a:sym typeface="Inter"/>
              </a:rPr>
              <a:t>Interference by a third party</a:t>
            </a:r>
          </a:p>
          <a:p>
            <a:pPr algn="r">
              <a:lnSpc>
                <a:spcPts val="6049"/>
              </a:lnSpc>
            </a:pPr>
            <a:r>
              <a:rPr lang="en-US" sz="2499">
                <a:solidFill>
                  <a:srgbClr val="000000"/>
                </a:solidFill>
                <a:latin typeface="Inter"/>
                <a:ea typeface="Inter"/>
                <a:cs typeface="Inter"/>
                <a:sym typeface="Inter"/>
              </a:rPr>
              <a:t>Gambling</a:t>
            </a:r>
          </a:p>
          <a:p>
            <a:pPr algn="r">
              <a:lnSpc>
                <a:spcPts val="6049"/>
              </a:lnSpc>
            </a:pPr>
            <a:r>
              <a:rPr lang="en-US" sz="2499">
                <a:solidFill>
                  <a:srgbClr val="000000"/>
                </a:solidFill>
                <a:latin typeface="Inter"/>
                <a:ea typeface="Inter"/>
                <a:cs typeface="Inter"/>
                <a:sym typeface="Inter"/>
              </a:rPr>
              <a:t>Alcohol</a:t>
            </a:r>
          </a:p>
          <a:p>
            <a:pPr algn="r">
              <a:lnSpc>
                <a:spcPts val="6049"/>
              </a:lnSpc>
            </a:pPr>
            <a:r>
              <a:rPr lang="en-US" sz="2499">
                <a:solidFill>
                  <a:srgbClr val="000000"/>
                </a:solidFill>
                <a:latin typeface="Inter"/>
                <a:ea typeface="Inter"/>
                <a:cs typeface="Inter"/>
                <a:sym typeface="Inter"/>
              </a:rPr>
              <a:t>Differences in values</a:t>
            </a:r>
          </a:p>
          <a:p>
            <a:pPr algn="r">
              <a:lnSpc>
                <a:spcPts val="6049"/>
              </a:lnSpc>
            </a:pPr>
            <a:r>
              <a:rPr lang="en-US" sz="2499">
                <a:solidFill>
                  <a:srgbClr val="000000"/>
                </a:solidFill>
                <a:latin typeface="Inter"/>
                <a:ea typeface="Inter"/>
                <a:cs typeface="Inter"/>
                <a:sym typeface="Inter"/>
              </a:rPr>
              <a:t>(Jayanthi,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sp>
        <p:nvSpPr>
          <p:cNvPr id="10" name="Freeform 10"/>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3"/>
            <a:stretch>
              <a:fillRect/>
            </a:stretch>
          </a:blipFill>
        </p:spPr>
      </p:sp>
      <p:sp>
        <p:nvSpPr>
          <p:cNvPr id="11" name="TextBox 11"/>
          <p:cNvSpPr txBox="1"/>
          <p:nvPr/>
        </p:nvSpPr>
        <p:spPr>
          <a:xfrm>
            <a:off x="1028700" y="2499119"/>
            <a:ext cx="15071732" cy="1419225"/>
          </a:xfrm>
          <a:prstGeom prst="rect">
            <a:avLst/>
          </a:prstGeom>
        </p:spPr>
        <p:txBody>
          <a:bodyPr lIns="0" tIns="0" rIns="0" bIns="0" rtlCol="0" anchor="t">
            <a:spAutoFit/>
          </a:bodyPr>
          <a:lstStyle/>
          <a:p>
            <a:pPr algn="l">
              <a:lnSpc>
                <a:spcPts val="5695"/>
              </a:lnSpc>
            </a:pPr>
            <a:r>
              <a:rPr lang="en-US" sz="4745" b="1">
                <a:solidFill>
                  <a:srgbClr val="000000"/>
                </a:solidFill>
                <a:latin typeface="Open Sauce Bold"/>
                <a:ea typeface="Open Sauce Bold"/>
                <a:cs typeface="Open Sauce Bold"/>
                <a:sym typeface="Open Sauce Bold"/>
              </a:rPr>
              <a:t>Recommendations from the National Commission on Violence Against Women</a:t>
            </a:r>
          </a:p>
        </p:txBody>
      </p:sp>
      <p:sp>
        <p:nvSpPr>
          <p:cNvPr id="12" name="TextBox 12"/>
          <p:cNvSpPr txBox="1"/>
          <p:nvPr/>
        </p:nvSpPr>
        <p:spPr>
          <a:xfrm>
            <a:off x="1028700" y="4332250"/>
            <a:ext cx="15953501" cy="4012634"/>
          </a:xfrm>
          <a:prstGeom prst="rect">
            <a:avLst/>
          </a:prstGeom>
        </p:spPr>
        <p:txBody>
          <a:bodyPr lIns="0" tIns="0" rIns="0" bIns="0" rtlCol="0" anchor="t">
            <a:spAutoFit/>
          </a:bodyPr>
          <a:lstStyle/>
          <a:p>
            <a:pPr marL="544560" lvl="1" indent="-272280" algn="just">
              <a:lnSpc>
                <a:spcPts val="3531"/>
              </a:lnSpc>
              <a:buFont typeface="Arial"/>
              <a:buChar char="•"/>
            </a:pPr>
            <a:r>
              <a:rPr lang="en-US" sz="2522">
                <a:solidFill>
                  <a:srgbClr val="000000"/>
                </a:solidFill>
                <a:latin typeface="Inter"/>
                <a:ea typeface="Inter"/>
                <a:cs typeface="Inter"/>
                <a:sym typeface="Inter"/>
              </a:rPr>
              <a:t>All branches of government (Legislative, Executive, and Judicial) must immediately put an end to impunity and the neglect of domestic violence cases</a:t>
            </a:r>
          </a:p>
          <a:p>
            <a:pPr marL="544560" lvl="1" indent="-272280" algn="just">
              <a:lnSpc>
                <a:spcPts val="3531"/>
              </a:lnSpc>
              <a:buFont typeface="Arial"/>
              <a:buChar char="•"/>
            </a:pPr>
            <a:r>
              <a:rPr lang="en-US" sz="2522">
                <a:solidFill>
                  <a:srgbClr val="000000"/>
                </a:solidFill>
                <a:latin typeface="Inter"/>
                <a:ea typeface="Inter"/>
                <a:cs typeface="Inter"/>
                <a:sym typeface="Inter"/>
              </a:rPr>
              <a:t>The Government and the House of Representatives must immediately discuss and pass the Bill on the Elimination of Sexual Violence</a:t>
            </a:r>
          </a:p>
          <a:p>
            <a:pPr marL="544560" lvl="1" indent="-272280" algn="just">
              <a:lnSpc>
                <a:spcPts val="3531"/>
              </a:lnSpc>
              <a:buFont typeface="Arial"/>
              <a:buChar char="•"/>
            </a:pPr>
            <a:r>
              <a:rPr lang="en-US" sz="2522">
                <a:solidFill>
                  <a:srgbClr val="000000"/>
                </a:solidFill>
                <a:latin typeface="Inter"/>
                <a:ea typeface="Inter"/>
                <a:cs typeface="Inter"/>
                <a:sym typeface="Inter"/>
              </a:rPr>
              <a:t>Law enforcement agencies must fully implement the Domestic Violence Act, child protection laws, and measures to combat human trafficking</a:t>
            </a:r>
          </a:p>
          <a:p>
            <a:pPr marL="544560" lvl="1" indent="-272280" algn="just">
              <a:lnSpc>
                <a:spcPts val="3531"/>
              </a:lnSpc>
              <a:buFont typeface="Arial"/>
              <a:buChar char="•"/>
            </a:pPr>
            <a:r>
              <a:rPr lang="en-US" sz="2522">
                <a:solidFill>
                  <a:srgbClr val="000000"/>
                </a:solidFill>
                <a:latin typeface="Inter"/>
                <a:ea typeface="Inter"/>
                <a:cs typeface="Inter"/>
                <a:sym typeface="Inter"/>
              </a:rPr>
              <a:t>Religious leaders and traditional figures must intensify community outreach efforts to minimize customs, practices, and cultures that discriminate against women and subject them to violence</a:t>
            </a:r>
          </a:p>
          <a:p>
            <a:pPr marL="544560" lvl="1" indent="-272280" algn="just">
              <a:lnSpc>
                <a:spcPts val="3531"/>
              </a:lnSpc>
              <a:buFont typeface="Arial"/>
              <a:buChar char="•"/>
            </a:pPr>
            <a:r>
              <a:rPr lang="en-US" sz="2522">
                <a:solidFill>
                  <a:srgbClr val="000000"/>
                </a:solidFill>
                <a:latin typeface="Inter"/>
                <a:ea typeface="Inter"/>
                <a:cs typeface="Inter"/>
                <a:sym typeface="Inter"/>
              </a:rPr>
              <a:t>The community must focus on protecting women and not fall for victim blaming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grpSp>
        <p:nvGrpSpPr>
          <p:cNvPr id="10" name="Group 10"/>
          <p:cNvGrpSpPr/>
          <p:nvPr/>
        </p:nvGrpSpPr>
        <p:grpSpPr>
          <a:xfrm>
            <a:off x="1028700" y="3710155"/>
            <a:ext cx="5009940" cy="1858452"/>
            <a:chOff x="0" y="0"/>
            <a:chExt cx="1635748" cy="606785"/>
          </a:xfrm>
        </p:grpSpPr>
        <p:sp>
          <p:nvSpPr>
            <p:cNvPr id="11" name="Freeform 11"/>
            <p:cNvSpPr/>
            <p:nvPr/>
          </p:nvSpPr>
          <p:spPr>
            <a:xfrm>
              <a:off x="0" y="0"/>
              <a:ext cx="1635748" cy="606785"/>
            </a:xfrm>
            <a:custGeom>
              <a:avLst/>
              <a:gdLst/>
              <a:ahLst/>
              <a:cxnLst/>
              <a:rect l="l" t="t" r="r" b="b"/>
              <a:pathLst>
                <a:path w="1635748" h="606785">
                  <a:moveTo>
                    <a:pt x="77266" y="0"/>
                  </a:moveTo>
                  <a:lnTo>
                    <a:pt x="1558482" y="0"/>
                  </a:lnTo>
                  <a:cubicBezTo>
                    <a:pt x="1578974" y="0"/>
                    <a:pt x="1598627" y="8140"/>
                    <a:pt x="1613117" y="22631"/>
                  </a:cubicBezTo>
                  <a:cubicBezTo>
                    <a:pt x="1627607" y="37121"/>
                    <a:pt x="1635748" y="56773"/>
                    <a:pt x="1635748" y="77266"/>
                  </a:cubicBezTo>
                  <a:lnTo>
                    <a:pt x="1635748" y="529520"/>
                  </a:lnTo>
                  <a:cubicBezTo>
                    <a:pt x="1635748" y="550012"/>
                    <a:pt x="1627607" y="569665"/>
                    <a:pt x="1613117" y="584155"/>
                  </a:cubicBezTo>
                  <a:cubicBezTo>
                    <a:pt x="1598627" y="598645"/>
                    <a:pt x="1578974" y="606785"/>
                    <a:pt x="1558482" y="606785"/>
                  </a:cubicBezTo>
                  <a:lnTo>
                    <a:pt x="77266" y="606785"/>
                  </a:lnTo>
                  <a:cubicBezTo>
                    <a:pt x="56773" y="606785"/>
                    <a:pt x="37121" y="598645"/>
                    <a:pt x="22631" y="584155"/>
                  </a:cubicBezTo>
                  <a:cubicBezTo>
                    <a:pt x="8140" y="569665"/>
                    <a:pt x="0" y="550012"/>
                    <a:pt x="0" y="529520"/>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2" name="TextBox 12"/>
            <p:cNvSpPr txBox="1"/>
            <p:nvPr/>
          </p:nvSpPr>
          <p:spPr>
            <a:xfrm>
              <a:off x="0" y="-38100"/>
              <a:ext cx="1635748" cy="644885"/>
            </a:xfrm>
            <a:prstGeom prst="rect">
              <a:avLst/>
            </a:prstGeom>
          </p:spPr>
          <p:txBody>
            <a:bodyPr lIns="40978" tIns="40978" rIns="40978" bIns="40978" rtlCol="0" anchor="ctr"/>
            <a:lstStyle/>
            <a:p>
              <a:pPr algn="ctr">
                <a:lnSpc>
                  <a:spcPts val="2659"/>
                </a:lnSpc>
                <a:spcBef>
                  <a:spcPct val="0"/>
                </a:spcBef>
              </a:pPr>
              <a:endParaRPr/>
            </a:p>
          </p:txBody>
        </p:sp>
      </p:grpSp>
      <p:sp>
        <p:nvSpPr>
          <p:cNvPr id="13" name="Freeform 13"/>
          <p:cNvSpPr/>
          <p:nvPr/>
        </p:nvSpPr>
        <p:spPr>
          <a:xfrm>
            <a:off x="1028700" y="9033179"/>
            <a:ext cx="900482" cy="225121"/>
          </a:xfrm>
          <a:custGeom>
            <a:avLst/>
            <a:gdLst/>
            <a:ahLst/>
            <a:cxnLst/>
            <a:rect l="l" t="t" r="r" b="b"/>
            <a:pathLst>
              <a:path w="900482" h="225121">
                <a:moveTo>
                  <a:pt x="0" y="0"/>
                </a:moveTo>
                <a:lnTo>
                  <a:pt x="900482" y="0"/>
                </a:lnTo>
                <a:lnTo>
                  <a:pt x="900482" y="225121"/>
                </a:lnTo>
                <a:lnTo>
                  <a:pt x="0" y="22512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028700" y="2233780"/>
            <a:ext cx="14386727" cy="857250"/>
          </a:xfrm>
          <a:prstGeom prst="rect">
            <a:avLst/>
          </a:prstGeom>
        </p:spPr>
        <p:txBody>
          <a:bodyPr lIns="0" tIns="0" rIns="0" bIns="0" rtlCol="0" anchor="t">
            <a:spAutoFit/>
          </a:bodyPr>
          <a:lstStyle/>
          <a:p>
            <a:pPr algn="l">
              <a:lnSpc>
                <a:spcPts val="6720"/>
              </a:lnSpc>
            </a:pPr>
            <a:r>
              <a:rPr lang="en-US" sz="5600" b="1" dirty="0">
                <a:solidFill>
                  <a:srgbClr val="000000"/>
                </a:solidFill>
                <a:latin typeface="Open Sauce Bold"/>
                <a:ea typeface="Open Sauce Bold"/>
                <a:cs typeface="Open Sauce Bold"/>
                <a:sym typeface="Open Sauce Bold"/>
              </a:rPr>
              <a:t>Types of Violence Against Women</a:t>
            </a:r>
          </a:p>
        </p:txBody>
      </p:sp>
      <p:sp>
        <p:nvSpPr>
          <p:cNvPr id="15" name="TextBox 15"/>
          <p:cNvSpPr txBox="1"/>
          <p:nvPr/>
        </p:nvSpPr>
        <p:spPr>
          <a:xfrm>
            <a:off x="1700979" y="4309816"/>
            <a:ext cx="3665382" cy="62103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SEXUAL HARASSMENT: PHYSICAL AND NON-PHYSICAL</a:t>
            </a:r>
          </a:p>
        </p:txBody>
      </p:sp>
      <p:sp>
        <p:nvSpPr>
          <p:cNvPr id="16" name="Freeform 16"/>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4"/>
            <a:stretch>
              <a:fillRect/>
            </a:stretch>
          </a:blipFill>
        </p:spPr>
      </p:sp>
      <p:grpSp>
        <p:nvGrpSpPr>
          <p:cNvPr id="17" name="Group 17"/>
          <p:cNvGrpSpPr/>
          <p:nvPr/>
        </p:nvGrpSpPr>
        <p:grpSpPr>
          <a:xfrm>
            <a:off x="6388713" y="3710155"/>
            <a:ext cx="5009940" cy="1858452"/>
            <a:chOff x="0" y="0"/>
            <a:chExt cx="1635748" cy="606785"/>
          </a:xfrm>
        </p:grpSpPr>
        <p:sp>
          <p:nvSpPr>
            <p:cNvPr id="18" name="Freeform 18"/>
            <p:cNvSpPr/>
            <p:nvPr/>
          </p:nvSpPr>
          <p:spPr>
            <a:xfrm>
              <a:off x="0" y="0"/>
              <a:ext cx="1635748" cy="606785"/>
            </a:xfrm>
            <a:custGeom>
              <a:avLst/>
              <a:gdLst/>
              <a:ahLst/>
              <a:cxnLst/>
              <a:rect l="l" t="t" r="r" b="b"/>
              <a:pathLst>
                <a:path w="1635748" h="606785">
                  <a:moveTo>
                    <a:pt x="77266" y="0"/>
                  </a:moveTo>
                  <a:lnTo>
                    <a:pt x="1558482" y="0"/>
                  </a:lnTo>
                  <a:cubicBezTo>
                    <a:pt x="1578974" y="0"/>
                    <a:pt x="1598627" y="8140"/>
                    <a:pt x="1613117" y="22631"/>
                  </a:cubicBezTo>
                  <a:cubicBezTo>
                    <a:pt x="1627607" y="37121"/>
                    <a:pt x="1635748" y="56773"/>
                    <a:pt x="1635748" y="77266"/>
                  </a:cubicBezTo>
                  <a:lnTo>
                    <a:pt x="1635748" y="529520"/>
                  </a:lnTo>
                  <a:cubicBezTo>
                    <a:pt x="1635748" y="550012"/>
                    <a:pt x="1627607" y="569665"/>
                    <a:pt x="1613117" y="584155"/>
                  </a:cubicBezTo>
                  <a:cubicBezTo>
                    <a:pt x="1598627" y="598645"/>
                    <a:pt x="1578974" y="606785"/>
                    <a:pt x="1558482" y="606785"/>
                  </a:cubicBezTo>
                  <a:lnTo>
                    <a:pt x="77266" y="606785"/>
                  </a:lnTo>
                  <a:cubicBezTo>
                    <a:pt x="56773" y="606785"/>
                    <a:pt x="37121" y="598645"/>
                    <a:pt x="22631" y="584155"/>
                  </a:cubicBezTo>
                  <a:cubicBezTo>
                    <a:pt x="8140" y="569665"/>
                    <a:pt x="0" y="550012"/>
                    <a:pt x="0" y="529520"/>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9" name="TextBox 19"/>
            <p:cNvSpPr txBox="1"/>
            <p:nvPr/>
          </p:nvSpPr>
          <p:spPr>
            <a:xfrm>
              <a:off x="0" y="-38100"/>
              <a:ext cx="1635748" cy="644885"/>
            </a:xfrm>
            <a:prstGeom prst="rect">
              <a:avLst/>
            </a:prstGeom>
          </p:spPr>
          <p:txBody>
            <a:bodyPr lIns="40978" tIns="40978" rIns="40978" bIns="40978" rtlCol="0" anchor="ctr"/>
            <a:lstStyle/>
            <a:p>
              <a:pPr algn="ctr">
                <a:lnSpc>
                  <a:spcPts val="2659"/>
                </a:lnSpc>
                <a:spcBef>
                  <a:spcPct val="0"/>
                </a:spcBef>
              </a:pPr>
              <a:endParaRPr/>
            </a:p>
          </p:txBody>
        </p:sp>
      </p:grpSp>
      <p:sp>
        <p:nvSpPr>
          <p:cNvPr id="20" name="TextBox 20"/>
          <p:cNvSpPr txBox="1"/>
          <p:nvPr/>
        </p:nvSpPr>
        <p:spPr>
          <a:xfrm>
            <a:off x="6919939" y="4309816"/>
            <a:ext cx="3947488" cy="62103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PHYSICAL HARM TO WOMEN BY THEIR PARTNER</a:t>
            </a:r>
          </a:p>
        </p:txBody>
      </p:sp>
      <p:grpSp>
        <p:nvGrpSpPr>
          <p:cNvPr id="21" name="Group 21"/>
          <p:cNvGrpSpPr/>
          <p:nvPr/>
        </p:nvGrpSpPr>
        <p:grpSpPr>
          <a:xfrm>
            <a:off x="11751079" y="3710155"/>
            <a:ext cx="5009940" cy="1858452"/>
            <a:chOff x="0" y="0"/>
            <a:chExt cx="1635748" cy="606785"/>
          </a:xfrm>
        </p:grpSpPr>
        <p:sp>
          <p:nvSpPr>
            <p:cNvPr id="22" name="Freeform 22"/>
            <p:cNvSpPr/>
            <p:nvPr/>
          </p:nvSpPr>
          <p:spPr>
            <a:xfrm>
              <a:off x="0" y="0"/>
              <a:ext cx="1635748" cy="606785"/>
            </a:xfrm>
            <a:custGeom>
              <a:avLst/>
              <a:gdLst/>
              <a:ahLst/>
              <a:cxnLst/>
              <a:rect l="l" t="t" r="r" b="b"/>
              <a:pathLst>
                <a:path w="1635748" h="606785">
                  <a:moveTo>
                    <a:pt x="77266" y="0"/>
                  </a:moveTo>
                  <a:lnTo>
                    <a:pt x="1558482" y="0"/>
                  </a:lnTo>
                  <a:cubicBezTo>
                    <a:pt x="1578974" y="0"/>
                    <a:pt x="1598627" y="8140"/>
                    <a:pt x="1613117" y="22631"/>
                  </a:cubicBezTo>
                  <a:cubicBezTo>
                    <a:pt x="1627607" y="37121"/>
                    <a:pt x="1635748" y="56773"/>
                    <a:pt x="1635748" y="77266"/>
                  </a:cubicBezTo>
                  <a:lnTo>
                    <a:pt x="1635748" y="529520"/>
                  </a:lnTo>
                  <a:cubicBezTo>
                    <a:pt x="1635748" y="550012"/>
                    <a:pt x="1627607" y="569665"/>
                    <a:pt x="1613117" y="584155"/>
                  </a:cubicBezTo>
                  <a:cubicBezTo>
                    <a:pt x="1598627" y="598645"/>
                    <a:pt x="1578974" y="606785"/>
                    <a:pt x="1558482" y="606785"/>
                  </a:cubicBezTo>
                  <a:lnTo>
                    <a:pt x="77266" y="606785"/>
                  </a:lnTo>
                  <a:cubicBezTo>
                    <a:pt x="56773" y="606785"/>
                    <a:pt x="37121" y="598645"/>
                    <a:pt x="22631" y="584155"/>
                  </a:cubicBezTo>
                  <a:cubicBezTo>
                    <a:pt x="8140" y="569665"/>
                    <a:pt x="0" y="550012"/>
                    <a:pt x="0" y="529520"/>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23" name="TextBox 23"/>
            <p:cNvSpPr txBox="1"/>
            <p:nvPr/>
          </p:nvSpPr>
          <p:spPr>
            <a:xfrm>
              <a:off x="0" y="-38100"/>
              <a:ext cx="1635748" cy="644885"/>
            </a:xfrm>
            <a:prstGeom prst="rect">
              <a:avLst/>
            </a:prstGeom>
          </p:spPr>
          <p:txBody>
            <a:bodyPr lIns="40978" tIns="40978" rIns="40978" bIns="40978" rtlCol="0" anchor="ctr"/>
            <a:lstStyle/>
            <a:p>
              <a:pPr algn="ctr">
                <a:lnSpc>
                  <a:spcPts val="2659"/>
                </a:lnSpc>
                <a:spcBef>
                  <a:spcPct val="0"/>
                </a:spcBef>
              </a:pPr>
              <a:endParaRPr/>
            </a:p>
          </p:txBody>
        </p:sp>
      </p:grpSp>
      <p:sp>
        <p:nvSpPr>
          <p:cNvPr id="24" name="TextBox 24"/>
          <p:cNvSpPr txBox="1"/>
          <p:nvPr/>
        </p:nvSpPr>
        <p:spPr>
          <a:xfrm>
            <a:off x="12038668" y="4466979"/>
            <a:ext cx="443476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RAPE</a:t>
            </a:r>
          </a:p>
        </p:txBody>
      </p:sp>
      <p:grpSp>
        <p:nvGrpSpPr>
          <p:cNvPr id="25" name="Group 25"/>
          <p:cNvGrpSpPr/>
          <p:nvPr/>
        </p:nvGrpSpPr>
        <p:grpSpPr>
          <a:xfrm>
            <a:off x="1028700" y="5974206"/>
            <a:ext cx="5009940" cy="1858452"/>
            <a:chOff x="0" y="0"/>
            <a:chExt cx="1635748" cy="606785"/>
          </a:xfrm>
        </p:grpSpPr>
        <p:sp>
          <p:nvSpPr>
            <p:cNvPr id="26" name="Freeform 26"/>
            <p:cNvSpPr/>
            <p:nvPr/>
          </p:nvSpPr>
          <p:spPr>
            <a:xfrm>
              <a:off x="0" y="0"/>
              <a:ext cx="1635748" cy="606785"/>
            </a:xfrm>
            <a:custGeom>
              <a:avLst/>
              <a:gdLst/>
              <a:ahLst/>
              <a:cxnLst/>
              <a:rect l="l" t="t" r="r" b="b"/>
              <a:pathLst>
                <a:path w="1635748" h="606785">
                  <a:moveTo>
                    <a:pt x="77266" y="0"/>
                  </a:moveTo>
                  <a:lnTo>
                    <a:pt x="1558482" y="0"/>
                  </a:lnTo>
                  <a:cubicBezTo>
                    <a:pt x="1578974" y="0"/>
                    <a:pt x="1598627" y="8140"/>
                    <a:pt x="1613117" y="22631"/>
                  </a:cubicBezTo>
                  <a:cubicBezTo>
                    <a:pt x="1627607" y="37121"/>
                    <a:pt x="1635748" y="56773"/>
                    <a:pt x="1635748" y="77266"/>
                  </a:cubicBezTo>
                  <a:lnTo>
                    <a:pt x="1635748" y="529520"/>
                  </a:lnTo>
                  <a:cubicBezTo>
                    <a:pt x="1635748" y="550012"/>
                    <a:pt x="1627607" y="569665"/>
                    <a:pt x="1613117" y="584155"/>
                  </a:cubicBezTo>
                  <a:cubicBezTo>
                    <a:pt x="1598627" y="598645"/>
                    <a:pt x="1578974" y="606785"/>
                    <a:pt x="1558482" y="606785"/>
                  </a:cubicBezTo>
                  <a:lnTo>
                    <a:pt x="77266" y="606785"/>
                  </a:lnTo>
                  <a:cubicBezTo>
                    <a:pt x="56773" y="606785"/>
                    <a:pt x="37121" y="598645"/>
                    <a:pt x="22631" y="584155"/>
                  </a:cubicBezTo>
                  <a:cubicBezTo>
                    <a:pt x="8140" y="569665"/>
                    <a:pt x="0" y="550012"/>
                    <a:pt x="0" y="529520"/>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27" name="TextBox 27"/>
            <p:cNvSpPr txBox="1"/>
            <p:nvPr/>
          </p:nvSpPr>
          <p:spPr>
            <a:xfrm>
              <a:off x="0" y="-38100"/>
              <a:ext cx="1635748" cy="644885"/>
            </a:xfrm>
            <a:prstGeom prst="rect">
              <a:avLst/>
            </a:prstGeom>
          </p:spPr>
          <p:txBody>
            <a:bodyPr lIns="40978" tIns="40978" rIns="40978" bIns="40978" rtlCol="0" anchor="ctr"/>
            <a:lstStyle/>
            <a:p>
              <a:pPr algn="ctr">
                <a:lnSpc>
                  <a:spcPts val="2659"/>
                </a:lnSpc>
                <a:spcBef>
                  <a:spcPct val="0"/>
                </a:spcBef>
              </a:pPr>
              <a:endParaRPr/>
            </a:p>
          </p:txBody>
        </p:sp>
      </p:grpSp>
      <p:sp>
        <p:nvSpPr>
          <p:cNvPr id="28" name="TextBox 28"/>
          <p:cNvSpPr txBox="1"/>
          <p:nvPr/>
        </p:nvSpPr>
        <p:spPr>
          <a:xfrm>
            <a:off x="1700979" y="6573867"/>
            <a:ext cx="3665382" cy="62103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CIRCUMCISION OF FEMALE BABIES</a:t>
            </a:r>
          </a:p>
        </p:txBody>
      </p:sp>
      <p:grpSp>
        <p:nvGrpSpPr>
          <p:cNvPr id="29" name="Group 29"/>
          <p:cNvGrpSpPr/>
          <p:nvPr/>
        </p:nvGrpSpPr>
        <p:grpSpPr>
          <a:xfrm>
            <a:off x="6388713" y="5974206"/>
            <a:ext cx="5009940" cy="1858452"/>
            <a:chOff x="0" y="0"/>
            <a:chExt cx="1635748" cy="606785"/>
          </a:xfrm>
        </p:grpSpPr>
        <p:sp>
          <p:nvSpPr>
            <p:cNvPr id="30" name="Freeform 30"/>
            <p:cNvSpPr/>
            <p:nvPr/>
          </p:nvSpPr>
          <p:spPr>
            <a:xfrm>
              <a:off x="0" y="0"/>
              <a:ext cx="1635748" cy="606785"/>
            </a:xfrm>
            <a:custGeom>
              <a:avLst/>
              <a:gdLst/>
              <a:ahLst/>
              <a:cxnLst/>
              <a:rect l="l" t="t" r="r" b="b"/>
              <a:pathLst>
                <a:path w="1635748" h="606785">
                  <a:moveTo>
                    <a:pt x="77266" y="0"/>
                  </a:moveTo>
                  <a:lnTo>
                    <a:pt x="1558482" y="0"/>
                  </a:lnTo>
                  <a:cubicBezTo>
                    <a:pt x="1578974" y="0"/>
                    <a:pt x="1598627" y="8140"/>
                    <a:pt x="1613117" y="22631"/>
                  </a:cubicBezTo>
                  <a:cubicBezTo>
                    <a:pt x="1627607" y="37121"/>
                    <a:pt x="1635748" y="56773"/>
                    <a:pt x="1635748" y="77266"/>
                  </a:cubicBezTo>
                  <a:lnTo>
                    <a:pt x="1635748" y="529520"/>
                  </a:lnTo>
                  <a:cubicBezTo>
                    <a:pt x="1635748" y="550012"/>
                    <a:pt x="1627607" y="569665"/>
                    <a:pt x="1613117" y="584155"/>
                  </a:cubicBezTo>
                  <a:cubicBezTo>
                    <a:pt x="1598627" y="598645"/>
                    <a:pt x="1578974" y="606785"/>
                    <a:pt x="1558482" y="606785"/>
                  </a:cubicBezTo>
                  <a:lnTo>
                    <a:pt x="77266" y="606785"/>
                  </a:lnTo>
                  <a:cubicBezTo>
                    <a:pt x="56773" y="606785"/>
                    <a:pt x="37121" y="598645"/>
                    <a:pt x="22631" y="584155"/>
                  </a:cubicBezTo>
                  <a:cubicBezTo>
                    <a:pt x="8140" y="569665"/>
                    <a:pt x="0" y="550012"/>
                    <a:pt x="0" y="529520"/>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31" name="TextBox 31"/>
            <p:cNvSpPr txBox="1"/>
            <p:nvPr/>
          </p:nvSpPr>
          <p:spPr>
            <a:xfrm>
              <a:off x="0" y="-38100"/>
              <a:ext cx="1635748" cy="644885"/>
            </a:xfrm>
            <a:prstGeom prst="rect">
              <a:avLst/>
            </a:prstGeom>
          </p:spPr>
          <p:txBody>
            <a:bodyPr lIns="40978" tIns="40978" rIns="40978" bIns="40978" rtlCol="0" anchor="ctr"/>
            <a:lstStyle/>
            <a:p>
              <a:pPr algn="ctr">
                <a:lnSpc>
                  <a:spcPts val="2659"/>
                </a:lnSpc>
                <a:spcBef>
                  <a:spcPct val="0"/>
                </a:spcBef>
              </a:pPr>
              <a:endParaRPr/>
            </a:p>
          </p:txBody>
        </p:sp>
      </p:grpSp>
      <p:sp>
        <p:nvSpPr>
          <p:cNvPr id="32" name="TextBox 32"/>
          <p:cNvSpPr txBox="1"/>
          <p:nvPr/>
        </p:nvSpPr>
        <p:spPr>
          <a:xfrm>
            <a:off x="6921115" y="6259542"/>
            <a:ext cx="3947488" cy="124968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HUMAN TRAFFICKING IN WOMEN, MIGRANT DOMESTIC WORKERS, PROSTITUTION, AND PORNOGRAPHY</a:t>
            </a:r>
          </a:p>
        </p:txBody>
      </p:sp>
      <p:grpSp>
        <p:nvGrpSpPr>
          <p:cNvPr id="33" name="Group 33"/>
          <p:cNvGrpSpPr/>
          <p:nvPr/>
        </p:nvGrpSpPr>
        <p:grpSpPr>
          <a:xfrm>
            <a:off x="11751079" y="5974206"/>
            <a:ext cx="5009940" cy="1858452"/>
            <a:chOff x="0" y="0"/>
            <a:chExt cx="1635748" cy="606785"/>
          </a:xfrm>
        </p:grpSpPr>
        <p:sp>
          <p:nvSpPr>
            <p:cNvPr id="34" name="Freeform 34"/>
            <p:cNvSpPr/>
            <p:nvPr/>
          </p:nvSpPr>
          <p:spPr>
            <a:xfrm>
              <a:off x="0" y="0"/>
              <a:ext cx="1635748" cy="606785"/>
            </a:xfrm>
            <a:custGeom>
              <a:avLst/>
              <a:gdLst/>
              <a:ahLst/>
              <a:cxnLst/>
              <a:rect l="l" t="t" r="r" b="b"/>
              <a:pathLst>
                <a:path w="1635748" h="606785">
                  <a:moveTo>
                    <a:pt x="77266" y="0"/>
                  </a:moveTo>
                  <a:lnTo>
                    <a:pt x="1558482" y="0"/>
                  </a:lnTo>
                  <a:cubicBezTo>
                    <a:pt x="1578974" y="0"/>
                    <a:pt x="1598627" y="8140"/>
                    <a:pt x="1613117" y="22631"/>
                  </a:cubicBezTo>
                  <a:cubicBezTo>
                    <a:pt x="1627607" y="37121"/>
                    <a:pt x="1635748" y="56773"/>
                    <a:pt x="1635748" y="77266"/>
                  </a:cubicBezTo>
                  <a:lnTo>
                    <a:pt x="1635748" y="529520"/>
                  </a:lnTo>
                  <a:cubicBezTo>
                    <a:pt x="1635748" y="550012"/>
                    <a:pt x="1627607" y="569665"/>
                    <a:pt x="1613117" y="584155"/>
                  </a:cubicBezTo>
                  <a:cubicBezTo>
                    <a:pt x="1598627" y="598645"/>
                    <a:pt x="1578974" y="606785"/>
                    <a:pt x="1558482" y="606785"/>
                  </a:cubicBezTo>
                  <a:lnTo>
                    <a:pt x="77266" y="606785"/>
                  </a:lnTo>
                  <a:cubicBezTo>
                    <a:pt x="56773" y="606785"/>
                    <a:pt x="37121" y="598645"/>
                    <a:pt x="22631" y="584155"/>
                  </a:cubicBezTo>
                  <a:cubicBezTo>
                    <a:pt x="8140" y="569665"/>
                    <a:pt x="0" y="550012"/>
                    <a:pt x="0" y="529520"/>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35" name="TextBox 35"/>
            <p:cNvSpPr txBox="1"/>
            <p:nvPr/>
          </p:nvSpPr>
          <p:spPr>
            <a:xfrm>
              <a:off x="0" y="-38100"/>
              <a:ext cx="1635748" cy="644885"/>
            </a:xfrm>
            <a:prstGeom prst="rect">
              <a:avLst/>
            </a:prstGeom>
          </p:spPr>
          <p:txBody>
            <a:bodyPr lIns="40978" tIns="40978" rIns="40978" bIns="40978" rtlCol="0" anchor="ctr"/>
            <a:lstStyle/>
            <a:p>
              <a:pPr algn="ctr">
                <a:lnSpc>
                  <a:spcPts val="2659"/>
                </a:lnSpc>
                <a:spcBef>
                  <a:spcPct val="0"/>
                </a:spcBef>
              </a:pPr>
              <a:endParaRPr/>
            </a:p>
          </p:txBody>
        </p:sp>
      </p:grpSp>
      <p:sp>
        <p:nvSpPr>
          <p:cNvPr id="36" name="TextBox 36"/>
          <p:cNvSpPr txBox="1"/>
          <p:nvPr/>
        </p:nvSpPr>
        <p:spPr>
          <a:xfrm>
            <a:off x="12038668" y="6416704"/>
            <a:ext cx="4434762" cy="93535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VIOLATIONS OF REPRODUCTIVE RIGHTS: FORCED INSERTION OF CONTRACEPTIVE DEVICES </a:t>
            </a:r>
          </a:p>
        </p:txBody>
      </p:sp>
      <p:sp>
        <p:nvSpPr>
          <p:cNvPr id="37" name="TextBox 37"/>
          <p:cNvSpPr txBox="1"/>
          <p:nvPr/>
        </p:nvSpPr>
        <p:spPr>
          <a:xfrm>
            <a:off x="1028700" y="8194608"/>
            <a:ext cx="9657239" cy="424013"/>
          </a:xfrm>
          <a:prstGeom prst="rect">
            <a:avLst/>
          </a:prstGeom>
        </p:spPr>
        <p:txBody>
          <a:bodyPr lIns="0" tIns="0" rIns="0" bIns="0" rtlCol="0" anchor="t">
            <a:spAutoFit/>
          </a:bodyPr>
          <a:lstStyle/>
          <a:p>
            <a:pPr algn="l">
              <a:lnSpc>
                <a:spcPts val="3531"/>
              </a:lnSpc>
              <a:spcBef>
                <a:spcPct val="0"/>
              </a:spcBef>
            </a:pPr>
            <a:r>
              <a:rPr lang="en-US" sz="2522">
                <a:solidFill>
                  <a:srgbClr val="000000"/>
                </a:solidFill>
                <a:latin typeface="Inter"/>
                <a:ea typeface="Inter"/>
                <a:cs typeface="Inter"/>
                <a:sym typeface="Inter"/>
              </a:rPr>
              <a:t>UN Forms of Violence Against Women (1993)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4703" b="-14703"/>
            </a:stretch>
          </a:blipFill>
        </p:spPr>
      </p:sp>
      <p:grpSp>
        <p:nvGrpSpPr>
          <p:cNvPr id="3" name="Group 3"/>
          <p:cNvGrpSpPr/>
          <p:nvPr/>
        </p:nvGrpSpPr>
        <p:grpSpPr>
          <a:xfrm>
            <a:off x="16705102" y="1028700"/>
            <a:ext cx="554198" cy="554198"/>
            <a:chOff x="0" y="0"/>
            <a:chExt cx="738930" cy="738930"/>
          </a:xfrm>
        </p:grpSpPr>
        <p:grpSp>
          <p:nvGrpSpPr>
            <p:cNvPr id="4" name="Group 4"/>
            <p:cNvGrpSpPr/>
            <p:nvPr/>
          </p:nvGrpSpPr>
          <p:grpSpPr>
            <a:xfrm>
              <a:off x="0" y="0"/>
              <a:ext cx="738930" cy="738930"/>
              <a:chOff x="0" y="0"/>
              <a:chExt cx="180946" cy="180946"/>
            </a:xfrm>
          </p:grpSpPr>
          <p:sp>
            <p:nvSpPr>
              <p:cNvPr id="5" name="Freeform 5"/>
              <p:cNvSpPr/>
              <p:nvPr/>
            </p:nvSpPr>
            <p:spPr>
              <a:xfrm>
                <a:off x="0" y="0"/>
                <a:ext cx="180946" cy="180946"/>
              </a:xfrm>
              <a:custGeom>
                <a:avLst/>
                <a:gdLst/>
                <a:ahLst/>
                <a:cxnLst/>
                <a:rect l="l" t="t" r="r" b="b"/>
                <a:pathLst>
                  <a:path w="180946" h="180946">
                    <a:moveTo>
                      <a:pt x="90473" y="0"/>
                    </a:moveTo>
                    <a:lnTo>
                      <a:pt x="90473" y="0"/>
                    </a:lnTo>
                    <a:cubicBezTo>
                      <a:pt x="140440" y="0"/>
                      <a:pt x="180946" y="40506"/>
                      <a:pt x="180946" y="90473"/>
                    </a:cubicBezTo>
                    <a:lnTo>
                      <a:pt x="180946" y="90473"/>
                    </a:lnTo>
                    <a:cubicBezTo>
                      <a:pt x="180946" y="140440"/>
                      <a:pt x="140440" y="180946"/>
                      <a:pt x="90473" y="180946"/>
                    </a:cubicBezTo>
                    <a:lnTo>
                      <a:pt x="90473" y="180946"/>
                    </a:lnTo>
                    <a:cubicBezTo>
                      <a:pt x="40506" y="180946"/>
                      <a:pt x="0" y="140440"/>
                      <a:pt x="0" y="90473"/>
                    </a:cubicBezTo>
                    <a:lnTo>
                      <a:pt x="0" y="90473"/>
                    </a:lnTo>
                    <a:cubicBezTo>
                      <a:pt x="0" y="40506"/>
                      <a:pt x="40506" y="0"/>
                      <a:pt x="90473" y="0"/>
                    </a:cubicBezTo>
                    <a:close/>
                  </a:path>
                </a:pathLst>
              </a:custGeom>
              <a:solidFill>
                <a:srgbClr val="000000"/>
              </a:solidFill>
            </p:spPr>
          </p:sp>
          <p:sp>
            <p:nvSpPr>
              <p:cNvPr id="6" name="TextBox 6"/>
              <p:cNvSpPr txBox="1"/>
              <p:nvPr/>
            </p:nvSpPr>
            <p:spPr>
              <a:xfrm>
                <a:off x="0" y="-38100"/>
                <a:ext cx="180946" cy="219046"/>
              </a:xfrm>
              <a:prstGeom prst="rect">
                <a:avLst/>
              </a:prstGeom>
            </p:spPr>
            <p:txBody>
              <a:bodyPr lIns="40978" tIns="40978" rIns="40978" bIns="40978" rtlCol="0" anchor="ctr"/>
              <a:lstStyle/>
              <a:p>
                <a:pPr algn="ctr">
                  <a:lnSpc>
                    <a:spcPts val="2659"/>
                  </a:lnSpc>
                  <a:spcBef>
                    <a:spcPct val="0"/>
                  </a:spcBef>
                </a:pPr>
                <a:endParaRPr/>
              </a:p>
            </p:txBody>
          </p:sp>
        </p:grpSp>
        <p:sp>
          <p:nvSpPr>
            <p:cNvPr id="7" name="AutoShape 7"/>
            <p:cNvSpPr/>
            <p:nvPr/>
          </p:nvSpPr>
          <p:spPr>
            <a:xfrm>
              <a:off x="189563" y="231378"/>
              <a:ext cx="359805" cy="0"/>
            </a:xfrm>
            <a:prstGeom prst="line">
              <a:avLst/>
            </a:prstGeom>
            <a:ln w="38100" cap="flat">
              <a:solidFill>
                <a:srgbClr val="FFFFFF"/>
              </a:solidFill>
              <a:prstDash val="solid"/>
              <a:headEnd type="none" w="sm" len="sm"/>
              <a:tailEnd type="none" w="sm" len="sm"/>
            </a:ln>
          </p:spPr>
        </p:sp>
        <p:sp>
          <p:nvSpPr>
            <p:cNvPr id="8" name="AutoShape 8"/>
            <p:cNvSpPr/>
            <p:nvPr/>
          </p:nvSpPr>
          <p:spPr>
            <a:xfrm>
              <a:off x="189563" y="369465"/>
              <a:ext cx="359805" cy="0"/>
            </a:xfrm>
            <a:prstGeom prst="line">
              <a:avLst/>
            </a:prstGeom>
            <a:ln w="38100" cap="flat">
              <a:solidFill>
                <a:srgbClr val="FFFFFF"/>
              </a:solidFill>
              <a:prstDash val="solid"/>
              <a:headEnd type="none" w="sm" len="sm"/>
              <a:tailEnd type="none" w="sm" len="sm"/>
            </a:ln>
          </p:spPr>
        </p:sp>
        <p:sp>
          <p:nvSpPr>
            <p:cNvPr id="9" name="AutoShape 9"/>
            <p:cNvSpPr/>
            <p:nvPr/>
          </p:nvSpPr>
          <p:spPr>
            <a:xfrm>
              <a:off x="189563" y="507552"/>
              <a:ext cx="359805" cy="0"/>
            </a:xfrm>
            <a:prstGeom prst="line">
              <a:avLst/>
            </a:prstGeom>
            <a:ln w="38100" cap="flat">
              <a:solidFill>
                <a:srgbClr val="FFFFFF"/>
              </a:solidFill>
              <a:prstDash val="solid"/>
              <a:headEnd type="none" w="sm" len="sm"/>
              <a:tailEnd type="none" w="sm" len="sm"/>
            </a:ln>
          </p:spPr>
        </p:sp>
      </p:grpSp>
      <p:grpSp>
        <p:nvGrpSpPr>
          <p:cNvPr id="10" name="Group 10"/>
          <p:cNvGrpSpPr/>
          <p:nvPr/>
        </p:nvGrpSpPr>
        <p:grpSpPr>
          <a:xfrm>
            <a:off x="1028700" y="3710155"/>
            <a:ext cx="5009940" cy="1063900"/>
            <a:chOff x="0" y="0"/>
            <a:chExt cx="1635748" cy="347364"/>
          </a:xfrm>
        </p:grpSpPr>
        <p:sp>
          <p:nvSpPr>
            <p:cNvPr id="11" name="Freeform 11"/>
            <p:cNvSpPr/>
            <p:nvPr/>
          </p:nvSpPr>
          <p:spPr>
            <a:xfrm>
              <a:off x="0" y="0"/>
              <a:ext cx="1635748" cy="347364"/>
            </a:xfrm>
            <a:custGeom>
              <a:avLst/>
              <a:gdLst/>
              <a:ahLst/>
              <a:cxnLst/>
              <a:rect l="l" t="t" r="r" b="b"/>
              <a:pathLst>
                <a:path w="1635748" h="347364">
                  <a:moveTo>
                    <a:pt x="77266" y="0"/>
                  </a:moveTo>
                  <a:lnTo>
                    <a:pt x="1558482" y="0"/>
                  </a:lnTo>
                  <a:cubicBezTo>
                    <a:pt x="1578974" y="0"/>
                    <a:pt x="1598627" y="8140"/>
                    <a:pt x="1613117" y="22631"/>
                  </a:cubicBezTo>
                  <a:cubicBezTo>
                    <a:pt x="1627607" y="37121"/>
                    <a:pt x="1635748" y="56773"/>
                    <a:pt x="1635748" y="77266"/>
                  </a:cubicBezTo>
                  <a:lnTo>
                    <a:pt x="1635748" y="270098"/>
                  </a:lnTo>
                  <a:cubicBezTo>
                    <a:pt x="1635748" y="290590"/>
                    <a:pt x="1627607" y="310243"/>
                    <a:pt x="1613117" y="324733"/>
                  </a:cubicBezTo>
                  <a:cubicBezTo>
                    <a:pt x="1598627" y="339223"/>
                    <a:pt x="1578974" y="347364"/>
                    <a:pt x="1558482" y="347364"/>
                  </a:cubicBezTo>
                  <a:lnTo>
                    <a:pt x="77266" y="347364"/>
                  </a:lnTo>
                  <a:cubicBezTo>
                    <a:pt x="56773" y="347364"/>
                    <a:pt x="37121" y="339223"/>
                    <a:pt x="22631" y="324733"/>
                  </a:cubicBezTo>
                  <a:cubicBezTo>
                    <a:pt x="8140" y="310243"/>
                    <a:pt x="0" y="290590"/>
                    <a:pt x="0" y="270098"/>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2" name="TextBox 12"/>
            <p:cNvSpPr txBox="1"/>
            <p:nvPr/>
          </p:nvSpPr>
          <p:spPr>
            <a:xfrm>
              <a:off x="0" y="-38100"/>
              <a:ext cx="1635748" cy="385464"/>
            </a:xfrm>
            <a:prstGeom prst="rect">
              <a:avLst/>
            </a:prstGeom>
          </p:spPr>
          <p:txBody>
            <a:bodyPr lIns="40978" tIns="40978" rIns="40978" bIns="40978" rtlCol="0" anchor="ctr"/>
            <a:lstStyle/>
            <a:p>
              <a:pPr algn="ctr">
                <a:lnSpc>
                  <a:spcPts val="2659"/>
                </a:lnSpc>
                <a:spcBef>
                  <a:spcPct val="0"/>
                </a:spcBef>
              </a:pPr>
              <a:endParaRPr/>
            </a:p>
          </p:txBody>
        </p:sp>
      </p:grpSp>
      <p:sp>
        <p:nvSpPr>
          <p:cNvPr id="13" name="Freeform 13"/>
          <p:cNvSpPr/>
          <p:nvPr/>
        </p:nvSpPr>
        <p:spPr>
          <a:xfrm>
            <a:off x="1028700" y="9033179"/>
            <a:ext cx="900482" cy="225121"/>
          </a:xfrm>
          <a:custGeom>
            <a:avLst/>
            <a:gdLst/>
            <a:ahLst/>
            <a:cxnLst/>
            <a:rect l="l" t="t" r="r" b="b"/>
            <a:pathLst>
              <a:path w="900482" h="225121">
                <a:moveTo>
                  <a:pt x="0" y="0"/>
                </a:moveTo>
                <a:lnTo>
                  <a:pt x="900482" y="0"/>
                </a:lnTo>
                <a:lnTo>
                  <a:pt x="900482" y="225121"/>
                </a:lnTo>
                <a:lnTo>
                  <a:pt x="0" y="22512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028700" y="2233780"/>
            <a:ext cx="13227349" cy="857250"/>
          </a:xfrm>
          <a:prstGeom prst="rect">
            <a:avLst/>
          </a:prstGeom>
        </p:spPr>
        <p:txBody>
          <a:bodyPr lIns="0" tIns="0" rIns="0" bIns="0" rtlCol="0" anchor="t">
            <a:spAutoFit/>
          </a:bodyPr>
          <a:lstStyle/>
          <a:p>
            <a:pPr algn="l">
              <a:lnSpc>
                <a:spcPts val="6720"/>
              </a:lnSpc>
            </a:pPr>
            <a:r>
              <a:rPr lang="en-US" sz="5600" b="1">
                <a:solidFill>
                  <a:srgbClr val="000000"/>
                </a:solidFill>
                <a:latin typeface="Open Sauce Bold"/>
                <a:ea typeface="Open Sauce Bold"/>
                <a:cs typeface="Open Sauce Bold"/>
                <a:sym typeface="Open Sauce Bold"/>
              </a:rPr>
              <a:t>Scope of Violence Against Women</a:t>
            </a:r>
          </a:p>
        </p:txBody>
      </p:sp>
      <p:sp>
        <p:nvSpPr>
          <p:cNvPr id="15" name="TextBox 15"/>
          <p:cNvSpPr txBox="1"/>
          <p:nvPr/>
        </p:nvSpPr>
        <p:spPr>
          <a:xfrm>
            <a:off x="1700979" y="4069703"/>
            <a:ext cx="366538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PHYSICAL ABUSE</a:t>
            </a:r>
          </a:p>
        </p:txBody>
      </p:sp>
      <p:sp>
        <p:nvSpPr>
          <p:cNvPr id="16" name="Freeform 16"/>
          <p:cNvSpPr/>
          <p:nvPr/>
        </p:nvSpPr>
        <p:spPr>
          <a:xfrm>
            <a:off x="1028700" y="983130"/>
            <a:ext cx="2124820" cy="645338"/>
          </a:xfrm>
          <a:custGeom>
            <a:avLst/>
            <a:gdLst/>
            <a:ahLst/>
            <a:cxnLst/>
            <a:rect l="l" t="t" r="r" b="b"/>
            <a:pathLst>
              <a:path w="2124820" h="645338">
                <a:moveTo>
                  <a:pt x="0" y="0"/>
                </a:moveTo>
                <a:lnTo>
                  <a:pt x="2124820" y="0"/>
                </a:lnTo>
                <a:lnTo>
                  <a:pt x="2124820" y="645338"/>
                </a:lnTo>
                <a:lnTo>
                  <a:pt x="0" y="645338"/>
                </a:lnTo>
                <a:lnTo>
                  <a:pt x="0" y="0"/>
                </a:lnTo>
                <a:close/>
              </a:path>
            </a:pathLst>
          </a:custGeom>
          <a:blipFill>
            <a:blip r:embed="rId4"/>
            <a:stretch>
              <a:fillRect/>
            </a:stretch>
          </a:blipFill>
        </p:spPr>
      </p:sp>
      <p:grpSp>
        <p:nvGrpSpPr>
          <p:cNvPr id="17" name="Group 17"/>
          <p:cNvGrpSpPr/>
          <p:nvPr/>
        </p:nvGrpSpPr>
        <p:grpSpPr>
          <a:xfrm>
            <a:off x="6388713" y="3710155"/>
            <a:ext cx="5009940" cy="1063900"/>
            <a:chOff x="0" y="0"/>
            <a:chExt cx="1635748" cy="347364"/>
          </a:xfrm>
        </p:grpSpPr>
        <p:sp>
          <p:nvSpPr>
            <p:cNvPr id="18" name="Freeform 18"/>
            <p:cNvSpPr/>
            <p:nvPr/>
          </p:nvSpPr>
          <p:spPr>
            <a:xfrm>
              <a:off x="0" y="0"/>
              <a:ext cx="1635748" cy="347364"/>
            </a:xfrm>
            <a:custGeom>
              <a:avLst/>
              <a:gdLst/>
              <a:ahLst/>
              <a:cxnLst/>
              <a:rect l="l" t="t" r="r" b="b"/>
              <a:pathLst>
                <a:path w="1635748" h="347364">
                  <a:moveTo>
                    <a:pt x="77266" y="0"/>
                  </a:moveTo>
                  <a:lnTo>
                    <a:pt x="1558482" y="0"/>
                  </a:lnTo>
                  <a:cubicBezTo>
                    <a:pt x="1578974" y="0"/>
                    <a:pt x="1598627" y="8140"/>
                    <a:pt x="1613117" y="22631"/>
                  </a:cubicBezTo>
                  <a:cubicBezTo>
                    <a:pt x="1627607" y="37121"/>
                    <a:pt x="1635748" y="56773"/>
                    <a:pt x="1635748" y="77266"/>
                  </a:cubicBezTo>
                  <a:lnTo>
                    <a:pt x="1635748" y="270098"/>
                  </a:lnTo>
                  <a:cubicBezTo>
                    <a:pt x="1635748" y="290590"/>
                    <a:pt x="1627607" y="310243"/>
                    <a:pt x="1613117" y="324733"/>
                  </a:cubicBezTo>
                  <a:cubicBezTo>
                    <a:pt x="1598627" y="339223"/>
                    <a:pt x="1578974" y="347364"/>
                    <a:pt x="1558482" y="347364"/>
                  </a:cubicBezTo>
                  <a:lnTo>
                    <a:pt x="77266" y="347364"/>
                  </a:lnTo>
                  <a:cubicBezTo>
                    <a:pt x="56773" y="347364"/>
                    <a:pt x="37121" y="339223"/>
                    <a:pt x="22631" y="324733"/>
                  </a:cubicBezTo>
                  <a:cubicBezTo>
                    <a:pt x="8140" y="310243"/>
                    <a:pt x="0" y="290590"/>
                    <a:pt x="0" y="270098"/>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19" name="TextBox 19"/>
            <p:cNvSpPr txBox="1"/>
            <p:nvPr/>
          </p:nvSpPr>
          <p:spPr>
            <a:xfrm>
              <a:off x="0" y="-38100"/>
              <a:ext cx="1635748" cy="385464"/>
            </a:xfrm>
            <a:prstGeom prst="rect">
              <a:avLst/>
            </a:prstGeom>
          </p:spPr>
          <p:txBody>
            <a:bodyPr lIns="40978" tIns="40978" rIns="40978" bIns="40978" rtlCol="0" anchor="ctr"/>
            <a:lstStyle/>
            <a:p>
              <a:pPr algn="ctr">
                <a:lnSpc>
                  <a:spcPts val="2659"/>
                </a:lnSpc>
                <a:spcBef>
                  <a:spcPct val="0"/>
                </a:spcBef>
              </a:pPr>
              <a:endParaRPr/>
            </a:p>
          </p:txBody>
        </p:sp>
      </p:grpSp>
      <p:sp>
        <p:nvSpPr>
          <p:cNvPr id="20" name="TextBox 20"/>
          <p:cNvSpPr txBox="1"/>
          <p:nvPr/>
        </p:nvSpPr>
        <p:spPr>
          <a:xfrm>
            <a:off x="6919939" y="4069703"/>
            <a:ext cx="3947488"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SEXUAL VIOLENCE</a:t>
            </a:r>
          </a:p>
        </p:txBody>
      </p:sp>
      <p:grpSp>
        <p:nvGrpSpPr>
          <p:cNvPr id="21" name="Group 21"/>
          <p:cNvGrpSpPr/>
          <p:nvPr/>
        </p:nvGrpSpPr>
        <p:grpSpPr>
          <a:xfrm>
            <a:off x="1028700" y="5134681"/>
            <a:ext cx="5009940" cy="1063900"/>
            <a:chOff x="0" y="0"/>
            <a:chExt cx="1635748" cy="347364"/>
          </a:xfrm>
        </p:grpSpPr>
        <p:sp>
          <p:nvSpPr>
            <p:cNvPr id="22" name="Freeform 22"/>
            <p:cNvSpPr/>
            <p:nvPr/>
          </p:nvSpPr>
          <p:spPr>
            <a:xfrm>
              <a:off x="0" y="0"/>
              <a:ext cx="1635748" cy="347364"/>
            </a:xfrm>
            <a:custGeom>
              <a:avLst/>
              <a:gdLst/>
              <a:ahLst/>
              <a:cxnLst/>
              <a:rect l="l" t="t" r="r" b="b"/>
              <a:pathLst>
                <a:path w="1635748" h="347364">
                  <a:moveTo>
                    <a:pt x="77266" y="0"/>
                  </a:moveTo>
                  <a:lnTo>
                    <a:pt x="1558482" y="0"/>
                  </a:lnTo>
                  <a:cubicBezTo>
                    <a:pt x="1578974" y="0"/>
                    <a:pt x="1598627" y="8140"/>
                    <a:pt x="1613117" y="22631"/>
                  </a:cubicBezTo>
                  <a:cubicBezTo>
                    <a:pt x="1627607" y="37121"/>
                    <a:pt x="1635748" y="56773"/>
                    <a:pt x="1635748" y="77266"/>
                  </a:cubicBezTo>
                  <a:lnTo>
                    <a:pt x="1635748" y="270098"/>
                  </a:lnTo>
                  <a:cubicBezTo>
                    <a:pt x="1635748" y="290590"/>
                    <a:pt x="1627607" y="310243"/>
                    <a:pt x="1613117" y="324733"/>
                  </a:cubicBezTo>
                  <a:cubicBezTo>
                    <a:pt x="1598627" y="339223"/>
                    <a:pt x="1578974" y="347364"/>
                    <a:pt x="1558482" y="347364"/>
                  </a:cubicBezTo>
                  <a:lnTo>
                    <a:pt x="77266" y="347364"/>
                  </a:lnTo>
                  <a:cubicBezTo>
                    <a:pt x="56773" y="347364"/>
                    <a:pt x="37121" y="339223"/>
                    <a:pt x="22631" y="324733"/>
                  </a:cubicBezTo>
                  <a:cubicBezTo>
                    <a:pt x="8140" y="310243"/>
                    <a:pt x="0" y="290590"/>
                    <a:pt x="0" y="270098"/>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23" name="TextBox 23"/>
            <p:cNvSpPr txBox="1"/>
            <p:nvPr/>
          </p:nvSpPr>
          <p:spPr>
            <a:xfrm>
              <a:off x="0" y="-38100"/>
              <a:ext cx="1635748" cy="385464"/>
            </a:xfrm>
            <a:prstGeom prst="rect">
              <a:avLst/>
            </a:prstGeom>
          </p:spPr>
          <p:txBody>
            <a:bodyPr lIns="40978" tIns="40978" rIns="40978" bIns="40978" rtlCol="0" anchor="ctr"/>
            <a:lstStyle/>
            <a:p>
              <a:pPr algn="ctr">
                <a:lnSpc>
                  <a:spcPts val="2659"/>
                </a:lnSpc>
                <a:spcBef>
                  <a:spcPct val="0"/>
                </a:spcBef>
              </a:pPr>
              <a:endParaRPr/>
            </a:p>
          </p:txBody>
        </p:sp>
      </p:grpSp>
      <p:sp>
        <p:nvSpPr>
          <p:cNvPr id="24" name="TextBox 24"/>
          <p:cNvSpPr txBox="1"/>
          <p:nvPr/>
        </p:nvSpPr>
        <p:spPr>
          <a:xfrm>
            <a:off x="1316289" y="5494229"/>
            <a:ext cx="443476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PSYCHOLOGICAL ABUSE</a:t>
            </a:r>
          </a:p>
        </p:txBody>
      </p:sp>
      <p:grpSp>
        <p:nvGrpSpPr>
          <p:cNvPr id="25" name="Group 25"/>
          <p:cNvGrpSpPr/>
          <p:nvPr/>
        </p:nvGrpSpPr>
        <p:grpSpPr>
          <a:xfrm>
            <a:off x="6388713" y="5134681"/>
            <a:ext cx="5009940" cy="1063900"/>
            <a:chOff x="0" y="0"/>
            <a:chExt cx="1635748" cy="347364"/>
          </a:xfrm>
        </p:grpSpPr>
        <p:sp>
          <p:nvSpPr>
            <p:cNvPr id="26" name="Freeform 26"/>
            <p:cNvSpPr/>
            <p:nvPr/>
          </p:nvSpPr>
          <p:spPr>
            <a:xfrm>
              <a:off x="0" y="0"/>
              <a:ext cx="1635748" cy="347364"/>
            </a:xfrm>
            <a:custGeom>
              <a:avLst/>
              <a:gdLst/>
              <a:ahLst/>
              <a:cxnLst/>
              <a:rect l="l" t="t" r="r" b="b"/>
              <a:pathLst>
                <a:path w="1635748" h="347364">
                  <a:moveTo>
                    <a:pt x="77266" y="0"/>
                  </a:moveTo>
                  <a:lnTo>
                    <a:pt x="1558482" y="0"/>
                  </a:lnTo>
                  <a:cubicBezTo>
                    <a:pt x="1578974" y="0"/>
                    <a:pt x="1598627" y="8140"/>
                    <a:pt x="1613117" y="22631"/>
                  </a:cubicBezTo>
                  <a:cubicBezTo>
                    <a:pt x="1627607" y="37121"/>
                    <a:pt x="1635748" y="56773"/>
                    <a:pt x="1635748" y="77266"/>
                  </a:cubicBezTo>
                  <a:lnTo>
                    <a:pt x="1635748" y="270098"/>
                  </a:lnTo>
                  <a:cubicBezTo>
                    <a:pt x="1635748" y="290590"/>
                    <a:pt x="1627607" y="310243"/>
                    <a:pt x="1613117" y="324733"/>
                  </a:cubicBezTo>
                  <a:cubicBezTo>
                    <a:pt x="1598627" y="339223"/>
                    <a:pt x="1578974" y="347364"/>
                    <a:pt x="1558482" y="347364"/>
                  </a:cubicBezTo>
                  <a:lnTo>
                    <a:pt x="77266" y="347364"/>
                  </a:lnTo>
                  <a:cubicBezTo>
                    <a:pt x="56773" y="347364"/>
                    <a:pt x="37121" y="339223"/>
                    <a:pt x="22631" y="324733"/>
                  </a:cubicBezTo>
                  <a:cubicBezTo>
                    <a:pt x="8140" y="310243"/>
                    <a:pt x="0" y="290590"/>
                    <a:pt x="0" y="270098"/>
                  </a:cubicBezTo>
                  <a:lnTo>
                    <a:pt x="0" y="77266"/>
                  </a:lnTo>
                  <a:cubicBezTo>
                    <a:pt x="0" y="56773"/>
                    <a:pt x="8140" y="37121"/>
                    <a:pt x="22631" y="22631"/>
                  </a:cubicBezTo>
                  <a:cubicBezTo>
                    <a:pt x="37121" y="8140"/>
                    <a:pt x="56773" y="0"/>
                    <a:pt x="77266" y="0"/>
                  </a:cubicBezTo>
                  <a:close/>
                </a:path>
              </a:pathLst>
            </a:custGeom>
            <a:solidFill>
              <a:srgbClr val="000000"/>
            </a:solidFill>
          </p:spPr>
        </p:sp>
        <p:sp>
          <p:nvSpPr>
            <p:cNvPr id="27" name="TextBox 27"/>
            <p:cNvSpPr txBox="1"/>
            <p:nvPr/>
          </p:nvSpPr>
          <p:spPr>
            <a:xfrm>
              <a:off x="0" y="-38100"/>
              <a:ext cx="1635748" cy="385464"/>
            </a:xfrm>
            <a:prstGeom prst="rect">
              <a:avLst/>
            </a:prstGeom>
          </p:spPr>
          <p:txBody>
            <a:bodyPr lIns="40978" tIns="40978" rIns="40978" bIns="40978" rtlCol="0" anchor="ctr"/>
            <a:lstStyle/>
            <a:p>
              <a:pPr algn="ctr">
                <a:lnSpc>
                  <a:spcPts val="2659"/>
                </a:lnSpc>
                <a:spcBef>
                  <a:spcPct val="0"/>
                </a:spcBef>
              </a:pPr>
              <a:endParaRPr/>
            </a:p>
          </p:txBody>
        </p:sp>
      </p:grpSp>
      <p:sp>
        <p:nvSpPr>
          <p:cNvPr id="28" name="TextBox 28"/>
          <p:cNvSpPr txBox="1"/>
          <p:nvPr/>
        </p:nvSpPr>
        <p:spPr>
          <a:xfrm>
            <a:off x="7060992" y="5494229"/>
            <a:ext cx="3665382" cy="30670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Inter"/>
                <a:ea typeface="Inter"/>
                <a:cs typeface="Inter"/>
                <a:sym typeface="Inter"/>
              </a:rPr>
              <a:t>ECONOMIC COERCION</a:t>
            </a:r>
          </a:p>
        </p:txBody>
      </p:sp>
      <p:sp>
        <p:nvSpPr>
          <p:cNvPr id="29" name="TextBox 29"/>
          <p:cNvSpPr txBox="1"/>
          <p:nvPr/>
        </p:nvSpPr>
        <p:spPr>
          <a:xfrm>
            <a:off x="1028700" y="6770082"/>
            <a:ext cx="16421100" cy="2656881"/>
          </a:xfrm>
          <a:prstGeom prst="rect">
            <a:avLst/>
          </a:prstGeom>
        </p:spPr>
        <p:txBody>
          <a:bodyPr wrap="square" lIns="0" tIns="0" rIns="0" bIns="0" rtlCol="0" anchor="t">
            <a:spAutoFit/>
          </a:bodyPr>
          <a:lstStyle/>
          <a:p>
            <a:pPr algn="l">
              <a:lnSpc>
                <a:spcPts val="3531"/>
              </a:lnSpc>
              <a:spcBef>
                <a:spcPct val="0"/>
              </a:spcBef>
            </a:pPr>
            <a:r>
              <a:rPr lang="en-US" sz="2522" i="1" dirty="0">
                <a:solidFill>
                  <a:srgbClr val="000000"/>
                </a:solidFill>
                <a:latin typeface="Inter Italics"/>
                <a:ea typeface="Inter Italics"/>
                <a:cs typeface="Inter Italics"/>
                <a:sym typeface="Inter Italics"/>
              </a:rPr>
              <a:t>Incidents of domestic violence: The tip-of-the-iceberg phenomenon, where couples view it as an internal family matter</a:t>
            </a:r>
          </a:p>
          <a:p>
            <a:pPr algn="l">
              <a:lnSpc>
                <a:spcPts val="3531"/>
              </a:lnSpc>
              <a:spcBef>
                <a:spcPct val="0"/>
              </a:spcBef>
            </a:pPr>
            <a:endParaRPr lang="en-US" sz="2522" i="1" dirty="0">
              <a:solidFill>
                <a:srgbClr val="000000"/>
              </a:solidFill>
              <a:latin typeface="Inter Italics"/>
              <a:ea typeface="Inter Italics"/>
              <a:cs typeface="Inter Italics"/>
              <a:sym typeface="Inter Italics"/>
            </a:endParaRPr>
          </a:p>
          <a:p>
            <a:pPr algn="l">
              <a:lnSpc>
                <a:spcPts val="3531"/>
              </a:lnSpc>
              <a:spcBef>
                <a:spcPct val="0"/>
              </a:spcBef>
            </a:pPr>
            <a:r>
              <a:rPr lang="en-US" sz="2522" i="1" dirty="0">
                <a:solidFill>
                  <a:srgbClr val="000000"/>
                </a:solidFill>
                <a:latin typeface="Inter Italics"/>
                <a:ea typeface="Inter Italics"/>
                <a:cs typeface="Inter Italics"/>
                <a:sym typeface="Inter Italics"/>
                <a:hlinkClick r:id="rId5"/>
              </a:rPr>
              <a:t>https://africa.unwomen.org/en/what-we-do/ending-violence-against-women/faqs/types-of-violence-1#:~:text=Other%20types%20of%20violence%20against%20women%20include:,action%20to%20help%20end%20violence%20against%20women</a:t>
            </a:r>
            <a:r>
              <a:rPr lang="en-US" sz="2522" i="1" dirty="0">
                <a:solidFill>
                  <a:srgbClr val="000000"/>
                </a:solidFill>
                <a:latin typeface="Inter Italics"/>
                <a:ea typeface="Inter Italics"/>
                <a:cs typeface="Inter Italics"/>
                <a:sym typeface="Inter Italics"/>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1482</Words>
  <Application>Microsoft Office PowerPoint</Application>
  <PresentationFormat>Custom</PresentationFormat>
  <Paragraphs>154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Inter</vt:lpstr>
      <vt:lpstr>Calibri</vt:lpstr>
      <vt:lpstr>inherit</vt:lpstr>
      <vt:lpstr>Open Sauce Bold</vt:lpstr>
      <vt:lpstr>Inter Italics</vt:lpstr>
      <vt:lpstr>Arial</vt:lpstr>
      <vt:lpstr>Inter 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7_KDRT</dc:title>
  <dc:creator>Restuning</dc:creator>
  <cp:lastModifiedBy>Restuning Widiasih</cp:lastModifiedBy>
  <cp:revision>3</cp:revision>
  <dcterms:created xsi:type="dcterms:W3CDTF">2006-08-16T00:00:00Z</dcterms:created>
  <dcterms:modified xsi:type="dcterms:W3CDTF">2026-04-16T07:32:37Z</dcterms:modified>
  <dc:identifier>DAHG-YpK1YY</dc:identifier>
</cp:coreProperties>
</file>