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8" r:id="rId5"/>
    <p:sldId id="260" r:id="rId6"/>
    <p:sldId id="261" r:id="rId7"/>
    <p:sldId id="262" r:id="rId8"/>
    <p:sldId id="264" r:id="rId9"/>
    <p:sldId id="265" r:id="rId10"/>
    <p:sldId id="263" r:id="rId11"/>
    <p:sldId id="266" r:id="rId12"/>
    <p:sldId id="267" r:id="rId13"/>
    <p:sldId id="271" r:id="rId14"/>
    <p:sldId id="269" r:id="rId15"/>
    <p:sldId id="270" r:id="rId16"/>
    <p:sldId id="272" r:id="rId17"/>
    <p:sldId id="273" r:id="rId18"/>
    <p:sldId id="276"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10CDFC5-9F44-40E5-BF9D-E28512DD5ABC}" type="datetimeFigureOut">
              <a:rPr lang="en-US" smtClean="0"/>
              <a:pPr/>
              <a:t>9/17/2021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23C15C6-AFDB-4023-93B8-15CFEDB0022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10CDFC5-9F44-40E5-BF9D-E28512DD5ABC}" type="datetimeFigureOut">
              <a:rPr lang="en-US" smtClean="0"/>
              <a:pPr/>
              <a:t>9/17/2021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23C15C6-AFDB-4023-93B8-15CFEDB0022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10CDFC5-9F44-40E5-BF9D-E28512DD5ABC}" type="datetimeFigureOut">
              <a:rPr lang="en-US" smtClean="0"/>
              <a:pPr/>
              <a:t>9/17/2021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23C15C6-AFDB-4023-93B8-15CFEDB0022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10CDFC5-9F44-40E5-BF9D-E28512DD5ABC}" type="datetimeFigureOut">
              <a:rPr lang="en-US" smtClean="0"/>
              <a:pPr/>
              <a:t>9/17/2021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23C15C6-AFDB-4023-93B8-15CFEDB0022C}"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10CDFC5-9F44-40E5-BF9D-E28512DD5ABC}" type="datetimeFigureOut">
              <a:rPr lang="en-US" smtClean="0"/>
              <a:pPr/>
              <a:t>9/17/2021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23C15C6-AFDB-4023-93B8-15CFEDB0022C}"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10CDFC5-9F44-40E5-BF9D-E28512DD5ABC}" type="datetimeFigureOut">
              <a:rPr lang="en-US" smtClean="0"/>
              <a:pPr/>
              <a:t>9/17/2021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23C15C6-AFDB-4023-93B8-15CFEDB0022C}"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10CDFC5-9F44-40E5-BF9D-E28512DD5ABC}" type="datetimeFigureOut">
              <a:rPr lang="en-US" smtClean="0"/>
              <a:pPr/>
              <a:t>9/17/2021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23C15C6-AFDB-4023-93B8-15CFEDB0022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10CDFC5-9F44-40E5-BF9D-E28512DD5ABC}" type="datetimeFigureOut">
              <a:rPr lang="en-US" smtClean="0"/>
              <a:pPr/>
              <a:t>9/17/2021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23C15C6-AFDB-4023-93B8-15CFEDB0022C}"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10CDFC5-9F44-40E5-BF9D-E28512DD5ABC}" type="datetimeFigureOut">
              <a:rPr lang="en-US" smtClean="0"/>
              <a:pPr/>
              <a:t>9/17/2021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23C15C6-AFDB-4023-93B8-15CFEDB0022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10CDFC5-9F44-40E5-BF9D-E28512DD5ABC}" type="datetimeFigureOut">
              <a:rPr lang="en-US" smtClean="0"/>
              <a:pPr/>
              <a:t>9/17/2021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23C15C6-AFDB-4023-93B8-15CFEDB0022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10CDFC5-9F44-40E5-BF9D-E28512DD5ABC}" type="datetimeFigureOut">
              <a:rPr lang="en-US" smtClean="0"/>
              <a:pPr/>
              <a:t>9/17/2021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23C15C6-AFDB-4023-93B8-15CFEDB0022C}"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10CDFC5-9F44-40E5-BF9D-E28512DD5ABC}" type="datetimeFigureOut">
              <a:rPr lang="en-US" smtClean="0"/>
              <a:pPr/>
              <a:t>9/17/2021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23C15C6-AFDB-4023-93B8-15CFEDB0022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b="1" dirty="0" smtClean="0"/>
              <a:t>PENDAHULUAN</a:t>
            </a:r>
          </a:p>
          <a:p>
            <a:r>
              <a:rPr lang="en-US" dirty="0" smtClean="0"/>
              <a:t>Dr. Ypsi Soeria </a:t>
            </a:r>
            <a:r>
              <a:rPr lang="en-US" dirty="0" err="1" smtClean="0"/>
              <a:t>Soemantri</a:t>
            </a:r>
            <a:r>
              <a:rPr lang="en-US" dirty="0" smtClean="0"/>
              <a:t> </a:t>
            </a:r>
            <a:r>
              <a:rPr lang="en-US" dirty="0" err="1" smtClean="0"/>
              <a:t>M.Hum</a:t>
            </a:r>
            <a:endParaRPr lang="en-US" dirty="0"/>
          </a:p>
        </p:txBody>
      </p:sp>
      <p:sp>
        <p:nvSpPr>
          <p:cNvPr id="4" name="Title 3"/>
          <p:cNvSpPr>
            <a:spLocks noGrp="1"/>
          </p:cNvSpPr>
          <p:nvPr>
            <p:ph type="ctrTitle"/>
          </p:nvPr>
        </p:nvSpPr>
        <p:spPr/>
        <p:txBody>
          <a:bodyPr>
            <a:normAutofit fontScale="90000"/>
          </a:bodyPr>
          <a:lstStyle/>
          <a:p>
            <a:r>
              <a:rPr lang="en-US" dirty="0" smtClean="0"/>
              <a:t>MORFOLOGI&amp;SINTAKSIS S2 </a:t>
            </a:r>
            <a:br>
              <a:rPr lang="en-US" dirty="0" smtClean="0"/>
            </a:br>
            <a:r>
              <a:rPr lang="en-US" dirty="0" smtClean="0"/>
              <a:t>TOPIC 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1 </a:t>
            </a:r>
            <a:r>
              <a:rPr lang="en-US" dirty="0" err="1" smtClean="0"/>
              <a:t>Kata</a:t>
            </a:r>
            <a:r>
              <a:rPr lang="en-US" dirty="0" smtClean="0"/>
              <a:t> </a:t>
            </a:r>
            <a:r>
              <a:rPr lang="en-US" dirty="0" err="1" smtClean="0"/>
              <a:t>sebagai</a:t>
            </a:r>
            <a:r>
              <a:rPr lang="en-US" dirty="0" smtClean="0"/>
              <a:t> </a:t>
            </a:r>
            <a:r>
              <a:rPr lang="en-US" dirty="0" err="1" smtClean="0"/>
              <a:t>satuan</a:t>
            </a:r>
            <a:r>
              <a:rPr lang="en-US" dirty="0" smtClean="0"/>
              <a:t> </a:t>
            </a:r>
            <a:r>
              <a:rPr lang="en-US" dirty="0" err="1" smtClean="0"/>
              <a:t>fonem</a:t>
            </a:r>
            <a:r>
              <a:rPr lang="en-US" dirty="0" smtClean="0"/>
              <a:t> </a:t>
            </a:r>
            <a:r>
              <a:rPr lang="en-US" dirty="0" err="1" smtClean="0"/>
              <a:t>bermakna</a:t>
            </a:r>
            <a:endParaRPr lang="en-US" dirty="0" smtClean="0"/>
          </a:p>
          <a:p>
            <a:pPr>
              <a:buNone/>
            </a:pPr>
            <a:r>
              <a:rPr lang="en-US" dirty="0" smtClean="0"/>
              <a:t>2. </a:t>
            </a:r>
            <a:r>
              <a:rPr lang="en-US" dirty="0" err="1" smtClean="0"/>
              <a:t>Kata</a:t>
            </a:r>
            <a:r>
              <a:rPr lang="en-US" dirty="0" smtClean="0"/>
              <a:t> (=</a:t>
            </a:r>
            <a:r>
              <a:rPr lang="en-US" dirty="0" err="1" smtClean="0"/>
              <a:t>unsur</a:t>
            </a:r>
            <a:r>
              <a:rPr lang="en-US" dirty="0" smtClean="0"/>
              <a:t> segmental) </a:t>
            </a:r>
            <a:r>
              <a:rPr lang="en-US" dirty="0" err="1" smtClean="0"/>
              <a:t>sebagai</a:t>
            </a:r>
            <a:r>
              <a:rPr lang="en-US" dirty="0" smtClean="0"/>
              <a:t> </a:t>
            </a:r>
            <a:r>
              <a:rPr lang="en-US" dirty="0" err="1" smtClean="0"/>
              <a:t>satuan</a:t>
            </a:r>
            <a:r>
              <a:rPr lang="en-US" dirty="0" smtClean="0"/>
              <a:t> </a:t>
            </a:r>
            <a:r>
              <a:rPr lang="en-US" dirty="0" err="1" smtClean="0"/>
              <a:t>sintagmatis</a:t>
            </a:r>
            <a:r>
              <a:rPr lang="en-US" dirty="0" smtClean="0"/>
              <a:t> (</a:t>
            </a:r>
            <a:r>
              <a:rPr lang="en-US" dirty="0" err="1" smtClean="0"/>
              <a:t>berderet</a:t>
            </a:r>
            <a:r>
              <a:rPr lang="en-US" dirty="0" smtClean="0"/>
              <a:t> </a:t>
            </a:r>
            <a:r>
              <a:rPr lang="en-US" dirty="0" err="1" smtClean="0"/>
              <a:t>berdasarkan</a:t>
            </a:r>
            <a:r>
              <a:rPr lang="en-US" dirty="0"/>
              <a:t> </a:t>
            </a:r>
            <a:r>
              <a:rPr lang="en-US" dirty="0" err="1" smtClean="0"/>
              <a:t>valensi</a:t>
            </a:r>
            <a:r>
              <a:rPr lang="en-US" dirty="0" smtClean="0"/>
              <a:t>  (linier) </a:t>
            </a:r>
            <a:r>
              <a:rPr lang="en-US" dirty="0" err="1" smtClean="0"/>
              <a:t>dan</a:t>
            </a:r>
            <a:r>
              <a:rPr lang="en-US" dirty="0" smtClean="0"/>
              <a:t> </a:t>
            </a:r>
            <a:r>
              <a:rPr lang="en-US" dirty="0" err="1" smtClean="0"/>
              <a:t>memiliki</a:t>
            </a:r>
            <a:r>
              <a:rPr lang="en-US" dirty="0" smtClean="0"/>
              <a:t> </a:t>
            </a:r>
            <a:r>
              <a:rPr lang="en-US" dirty="0" err="1" smtClean="0"/>
              <a:t>intonasi</a:t>
            </a:r>
            <a:r>
              <a:rPr lang="en-US" dirty="0" smtClean="0"/>
              <a:t>= </a:t>
            </a:r>
            <a:r>
              <a:rPr lang="en-US" dirty="0" err="1" smtClean="0"/>
              <a:t>unsur</a:t>
            </a:r>
            <a:r>
              <a:rPr lang="en-US" dirty="0" smtClean="0"/>
              <a:t> </a:t>
            </a:r>
            <a:r>
              <a:rPr lang="en-US" dirty="0" err="1" smtClean="0"/>
              <a:t>suprasegmental</a:t>
            </a:r>
            <a:r>
              <a:rPr lang="en-US" dirty="0" smtClean="0"/>
              <a:t>)</a:t>
            </a:r>
          </a:p>
          <a:p>
            <a:pPr>
              <a:buNone/>
            </a:pPr>
            <a:r>
              <a:rPr lang="en-US" dirty="0" smtClean="0"/>
              <a:t>3. </a:t>
            </a:r>
            <a:r>
              <a:rPr lang="en-US" dirty="0" err="1" smtClean="0"/>
              <a:t>Kata</a:t>
            </a:r>
            <a:r>
              <a:rPr lang="en-US" dirty="0" smtClean="0"/>
              <a:t> </a:t>
            </a:r>
            <a:r>
              <a:rPr lang="en-US" dirty="0" err="1" smtClean="0"/>
              <a:t>sebagai</a:t>
            </a:r>
            <a:r>
              <a:rPr lang="en-US" dirty="0" smtClean="0"/>
              <a:t> </a:t>
            </a:r>
            <a:r>
              <a:rPr lang="en-US" dirty="0" err="1" smtClean="0"/>
              <a:t>satuan</a:t>
            </a:r>
            <a:r>
              <a:rPr lang="en-US" dirty="0" smtClean="0"/>
              <a:t> </a:t>
            </a:r>
            <a:r>
              <a:rPr lang="en-US" dirty="0" err="1" smtClean="0"/>
              <a:t>paradigmatis</a:t>
            </a:r>
            <a:endParaRPr lang="en-US" dirty="0" smtClean="0"/>
          </a:p>
          <a:p>
            <a:pPr>
              <a:buNone/>
            </a:pPr>
            <a:r>
              <a:rPr lang="en-US" dirty="0"/>
              <a:t> </a:t>
            </a:r>
            <a:r>
              <a:rPr lang="en-US" dirty="0" smtClean="0"/>
              <a:t>   (</a:t>
            </a:r>
            <a:r>
              <a:rPr lang="en-US" dirty="0" err="1" smtClean="0"/>
              <a:t>satuan</a:t>
            </a:r>
            <a:r>
              <a:rPr lang="en-US" dirty="0" smtClean="0"/>
              <a:t> yang </a:t>
            </a:r>
            <a:r>
              <a:rPr lang="en-US" dirty="0" err="1" smtClean="0"/>
              <a:t>bersama-sama</a:t>
            </a:r>
            <a:r>
              <a:rPr lang="en-US" dirty="0" smtClean="0"/>
              <a:t> </a:t>
            </a:r>
            <a:r>
              <a:rPr lang="en-US" dirty="0" err="1" smtClean="0"/>
              <a:t>dengan</a:t>
            </a:r>
            <a:r>
              <a:rPr lang="en-US" dirty="0" smtClean="0"/>
              <a:t> </a:t>
            </a:r>
            <a:r>
              <a:rPr lang="en-US" dirty="0" err="1" smtClean="0"/>
              <a:t>kata</a:t>
            </a:r>
            <a:r>
              <a:rPr lang="en-US" dirty="0" smtClean="0"/>
              <a:t> lain </a:t>
            </a:r>
            <a:r>
              <a:rPr lang="en-US" dirty="0" err="1" smtClean="0"/>
              <a:t>terhimpun</a:t>
            </a:r>
            <a:r>
              <a:rPr lang="en-US" dirty="0" smtClean="0"/>
              <a:t> </a:t>
            </a:r>
            <a:r>
              <a:rPr lang="en-US" dirty="0" err="1" smtClean="0"/>
              <a:t>dalam</a:t>
            </a:r>
            <a:r>
              <a:rPr lang="en-US" dirty="0" smtClean="0"/>
              <a:t> </a:t>
            </a:r>
            <a:r>
              <a:rPr lang="en-US" dirty="0" err="1" smtClean="0"/>
              <a:t>paragdigma</a:t>
            </a:r>
            <a:r>
              <a:rPr lang="en-US" dirty="0" smtClean="0"/>
              <a:t> </a:t>
            </a:r>
            <a:r>
              <a:rPr lang="en-US" dirty="0" err="1" smtClean="0"/>
              <a:t>nya</a:t>
            </a:r>
            <a:r>
              <a:rPr lang="en-US" dirty="0" smtClean="0"/>
              <a:t>) </a:t>
            </a:r>
            <a:endParaRPr lang="en-US" dirty="0"/>
          </a:p>
        </p:txBody>
      </p:sp>
      <p:sp>
        <p:nvSpPr>
          <p:cNvPr id="2" name="Title 1"/>
          <p:cNvSpPr>
            <a:spLocks noGrp="1"/>
          </p:cNvSpPr>
          <p:nvPr>
            <p:ph type="title"/>
          </p:nvPr>
        </p:nvSpPr>
        <p:spPr/>
        <p:txBody>
          <a:bodyPr/>
          <a:lstStyle/>
          <a:p>
            <a:r>
              <a:rPr lang="en-US" dirty="0" smtClean="0"/>
              <a:t>IDENTITAS KATA</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KATA POKOK  </a:t>
            </a:r>
            <a:r>
              <a:rPr lang="en-US" dirty="0" smtClean="0"/>
              <a:t>(</a:t>
            </a:r>
            <a:r>
              <a:rPr lang="en-US" i="1" dirty="0" smtClean="0"/>
              <a:t>content words</a:t>
            </a:r>
            <a:r>
              <a:rPr lang="en-US" dirty="0" smtClean="0"/>
              <a:t>)</a:t>
            </a:r>
          </a:p>
          <a:p>
            <a:r>
              <a:rPr lang="en-US" dirty="0" err="1" smtClean="0"/>
              <a:t>Nomina</a:t>
            </a:r>
            <a:r>
              <a:rPr lang="en-US" dirty="0" smtClean="0"/>
              <a:t>, </a:t>
            </a:r>
            <a:r>
              <a:rPr lang="en-US" dirty="0" err="1"/>
              <a:t>V</a:t>
            </a:r>
            <a:r>
              <a:rPr lang="en-US" dirty="0" err="1" smtClean="0"/>
              <a:t>erba</a:t>
            </a:r>
            <a:r>
              <a:rPr lang="en-US" dirty="0" smtClean="0"/>
              <a:t>, Adverb, Adjective</a:t>
            </a:r>
          </a:p>
          <a:p>
            <a:endParaRPr lang="en-US" dirty="0"/>
          </a:p>
          <a:p>
            <a:r>
              <a:rPr lang="en-US" b="1" dirty="0" smtClean="0"/>
              <a:t>KATA FUNGSI </a:t>
            </a:r>
            <a:r>
              <a:rPr lang="en-US" dirty="0" smtClean="0"/>
              <a:t>(</a:t>
            </a:r>
            <a:r>
              <a:rPr lang="en-US" i="1" dirty="0" smtClean="0"/>
              <a:t>function words</a:t>
            </a:r>
            <a:r>
              <a:rPr lang="en-US" dirty="0" smtClean="0"/>
              <a:t>)</a:t>
            </a:r>
          </a:p>
          <a:p>
            <a:r>
              <a:rPr lang="en-US" dirty="0" err="1" smtClean="0"/>
              <a:t>Pronomina</a:t>
            </a:r>
            <a:r>
              <a:rPr lang="en-US" dirty="0" smtClean="0"/>
              <a:t>, </a:t>
            </a:r>
            <a:r>
              <a:rPr lang="en-US" dirty="0" err="1" smtClean="0"/>
              <a:t>Artikel</a:t>
            </a:r>
            <a:r>
              <a:rPr lang="en-US" dirty="0" smtClean="0"/>
              <a:t>, </a:t>
            </a:r>
            <a:r>
              <a:rPr lang="en-US" dirty="0" err="1" smtClean="0"/>
              <a:t>Konjungsi</a:t>
            </a:r>
            <a:r>
              <a:rPr lang="en-US" dirty="0" smtClean="0"/>
              <a:t>, </a:t>
            </a:r>
            <a:r>
              <a:rPr lang="en-US" dirty="0" err="1" smtClean="0"/>
              <a:t>Preposisi</a:t>
            </a:r>
            <a:r>
              <a:rPr lang="en-US" dirty="0" smtClean="0"/>
              <a:t> </a:t>
            </a:r>
            <a:r>
              <a:rPr lang="en-US" dirty="0" err="1" smtClean="0"/>
              <a:t>dan</a:t>
            </a:r>
            <a:r>
              <a:rPr lang="en-US" dirty="0" smtClean="0"/>
              <a:t> </a:t>
            </a:r>
            <a:r>
              <a:rPr lang="en-US" dirty="0" err="1" smtClean="0"/>
              <a:t>Interjeksi</a:t>
            </a:r>
            <a:endParaRPr lang="en-US" dirty="0"/>
          </a:p>
        </p:txBody>
      </p:sp>
      <p:sp>
        <p:nvSpPr>
          <p:cNvPr id="2" name="Title 1"/>
          <p:cNvSpPr>
            <a:spLocks noGrp="1"/>
          </p:cNvSpPr>
          <p:nvPr>
            <p:ph type="title"/>
          </p:nvPr>
        </p:nvSpPr>
        <p:spPr/>
        <p:txBody>
          <a:bodyPr/>
          <a:lstStyle/>
          <a:p>
            <a:r>
              <a:rPr lang="en-US" dirty="0" smtClean="0"/>
              <a:t>KATA</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err="1"/>
              <a:t>Katamba</a:t>
            </a:r>
            <a:r>
              <a:rPr lang="en-US" dirty="0"/>
              <a:t> (1993) </a:t>
            </a:r>
            <a:endParaRPr lang="en-US" dirty="0" smtClean="0"/>
          </a:p>
          <a:p>
            <a:r>
              <a:rPr lang="en-US" dirty="0" smtClean="0"/>
              <a:t> ‘</a:t>
            </a:r>
            <a:r>
              <a:rPr lang="en-US" dirty="0" err="1" smtClean="0"/>
              <a:t>Morfem</a:t>
            </a:r>
            <a:r>
              <a:rPr lang="en-US" dirty="0" smtClean="0"/>
              <a:t> </a:t>
            </a:r>
            <a:r>
              <a:rPr lang="en-US" dirty="0" err="1"/>
              <a:t>adalah</a:t>
            </a:r>
            <a:r>
              <a:rPr lang="en-US" dirty="0"/>
              <a:t> </a:t>
            </a:r>
            <a:r>
              <a:rPr lang="en-US" dirty="0" err="1"/>
              <a:t>bentuk</a:t>
            </a:r>
            <a:r>
              <a:rPr lang="en-US" dirty="0"/>
              <a:t> yang </a:t>
            </a:r>
            <a:r>
              <a:rPr lang="en-US" dirty="0" err="1"/>
              <a:t>terkecil</a:t>
            </a:r>
            <a:r>
              <a:rPr lang="en-US" dirty="0"/>
              <a:t> </a:t>
            </a:r>
            <a:r>
              <a:rPr lang="en-US" dirty="0" err="1"/>
              <a:t>dari</a:t>
            </a:r>
            <a:r>
              <a:rPr lang="en-US" dirty="0"/>
              <a:t> </a:t>
            </a:r>
            <a:r>
              <a:rPr lang="en-US" dirty="0" err="1"/>
              <a:t>kata</a:t>
            </a:r>
            <a:r>
              <a:rPr lang="en-US" dirty="0"/>
              <a:t> yang </a:t>
            </a:r>
            <a:r>
              <a:rPr lang="en-US" dirty="0" err="1"/>
              <a:t>berkorelasi</a:t>
            </a:r>
            <a:r>
              <a:rPr lang="en-US" dirty="0"/>
              <a:t> </a:t>
            </a:r>
            <a:r>
              <a:rPr lang="en-US" dirty="0" err="1"/>
              <a:t>dalam</a:t>
            </a:r>
            <a:r>
              <a:rPr lang="en-US" dirty="0"/>
              <a:t> </a:t>
            </a:r>
            <a:r>
              <a:rPr lang="en-US" dirty="0" err="1"/>
              <a:t>kata</a:t>
            </a:r>
            <a:r>
              <a:rPr lang="en-US" dirty="0"/>
              <a:t> yang </a:t>
            </a:r>
            <a:r>
              <a:rPr lang="en-US" dirty="0" err="1"/>
              <a:t>memiliki</a:t>
            </a:r>
            <a:r>
              <a:rPr lang="en-US" dirty="0"/>
              <a:t> </a:t>
            </a:r>
            <a:r>
              <a:rPr lang="en-US" dirty="0" err="1"/>
              <a:t>makna</a:t>
            </a:r>
            <a:r>
              <a:rPr lang="en-US" dirty="0"/>
              <a:t> </a:t>
            </a:r>
            <a:r>
              <a:rPr lang="en-US" dirty="0" err="1"/>
              <a:t>atau</a:t>
            </a:r>
            <a:r>
              <a:rPr lang="en-US" dirty="0"/>
              <a:t> </a:t>
            </a:r>
            <a:r>
              <a:rPr lang="en-US" dirty="0" err="1"/>
              <a:t>stuktur</a:t>
            </a:r>
            <a:r>
              <a:rPr lang="en-US" dirty="0"/>
              <a:t> </a:t>
            </a:r>
            <a:r>
              <a:rPr lang="en-US" dirty="0" err="1"/>
              <a:t>grammatikal</a:t>
            </a:r>
            <a:r>
              <a:rPr lang="en-US" dirty="0" smtClean="0"/>
              <a:t>.</a:t>
            </a:r>
          </a:p>
          <a:p>
            <a:r>
              <a:rPr lang="en-US" dirty="0" smtClean="0"/>
              <a:t> </a:t>
            </a:r>
            <a:r>
              <a:rPr lang="en-US" dirty="0" err="1"/>
              <a:t>B</a:t>
            </a:r>
            <a:r>
              <a:rPr lang="en-US" dirty="0" err="1" smtClean="0"/>
              <a:t>entuk</a:t>
            </a:r>
            <a:r>
              <a:rPr lang="en-US" dirty="0" smtClean="0"/>
              <a:t> </a:t>
            </a:r>
            <a:r>
              <a:rPr lang="en-US" dirty="0"/>
              <a:t>yang </a:t>
            </a:r>
            <a:r>
              <a:rPr lang="en-US" dirty="0" err="1"/>
              <a:t>kecil</a:t>
            </a:r>
            <a:r>
              <a:rPr lang="en-US" dirty="0"/>
              <a:t> </a:t>
            </a:r>
            <a:r>
              <a:rPr lang="en-US" dirty="0" err="1"/>
              <a:t>itu</a:t>
            </a:r>
            <a:r>
              <a:rPr lang="en-US" dirty="0"/>
              <a:t> </a:t>
            </a:r>
            <a:r>
              <a:rPr lang="en-US" dirty="0" err="1"/>
              <a:t>di</a:t>
            </a:r>
            <a:r>
              <a:rPr lang="en-US" dirty="0"/>
              <a:t> </a:t>
            </a:r>
            <a:r>
              <a:rPr lang="en-US" dirty="0" err="1"/>
              <a:t>sebut</a:t>
            </a:r>
            <a:r>
              <a:rPr lang="en-US" dirty="0"/>
              <a:t> </a:t>
            </a:r>
            <a:r>
              <a:rPr lang="en-US" dirty="0" err="1"/>
              <a:t>sebuah</a:t>
            </a:r>
            <a:r>
              <a:rPr lang="en-US" dirty="0"/>
              <a:t> </a:t>
            </a:r>
            <a:r>
              <a:rPr lang="en-US" dirty="0" err="1"/>
              <a:t>morfem</a:t>
            </a:r>
            <a:r>
              <a:rPr lang="en-US" dirty="0"/>
              <a:t> </a:t>
            </a:r>
            <a:r>
              <a:rPr lang="en-US" dirty="0" err="1"/>
              <a:t>bila</a:t>
            </a:r>
            <a:r>
              <a:rPr lang="en-US" dirty="0"/>
              <a:t> </a:t>
            </a:r>
            <a:r>
              <a:rPr lang="en-US" dirty="0" err="1"/>
              <a:t>bentuk</a:t>
            </a:r>
            <a:r>
              <a:rPr lang="en-US" dirty="0"/>
              <a:t> </a:t>
            </a:r>
            <a:r>
              <a:rPr lang="en-US" dirty="0" err="1"/>
              <a:t>itu</a:t>
            </a:r>
            <a:r>
              <a:rPr lang="en-US" dirty="0"/>
              <a:t> </a:t>
            </a:r>
            <a:r>
              <a:rPr lang="en-US" dirty="0" err="1"/>
              <a:t>memiliki</a:t>
            </a:r>
            <a:r>
              <a:rPr lang="en-US" dirty="0"/>
              <a:t> </a:t>
            </a:r>
            <a:r>
              <a:rPr lang="en-US" dirty="0" err="1"/>
              <a:t>makna</a:t>
            </a:r>
            <a:r>
              <a:rPr lang="en-US" dirty="0"/>
              <a:t> </a:t>
            </a:r>
            <a:r>
              <a:rPr lang="en-US" dirty="0" err="1"/>
              <a:t>leksikal</a:t>
            </a:r>
            <a:r>
              <a:rPr lang="en-US" dirty="0"/>
              <a:t> </a:t>
            </a:r>
            <a:r>
              <a:rPr lang="en-US" dirty="0" err="1"/>
              <a:t>atau</a:t>
            </a:r>
            <a:r>
              <a:rPr lang="en-US" dirty="0"/>
              <a:t> </a:t>
            </a:r>
            <a:r>
              <a:rPr lang="en-US" dirty="0" err="1"/>
              <a:t>makna</a:t>
            </a:r>
            <a:r>
              <a:rPr lang="en-US" dirty="0"/>
              <a:t> </a:t>
            </a:r>
            <a:r>
              <a:rPr lang="en-US" dirty="0" err="1"/>
              <a:t>gramatikal</a:t>
            </a:r>
            <a:endParaRPr lang="en-US" dirty="0"/>
          </a:p>
        </p:txBody>
      </p:sp>
      <p:sp>
        <p:nvSpPr>
          <p:cNvPr id="2" name="Title 1"/>
          <p:cNvSpPr>
            <a:spLocks noGrp="1"/>
          </p:cNvSpPr>
          <p:nvPr>
            <p:ph type="title"/>
          </p:nvPr>
        </p:nvSpPr>
        <p:spPr/>
        <p:txBody>
          <a:bodyPr/>
          <a:lstStyle/>
          <a:p>
            <a:r>
              <a:rPr lang="en-US" dirty="0" smtClean="0"/>
              <a:t>MORFEM</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r>
              <a:rPr lang="en-US" dirty="0" smtClean="0"/>
              <a:t>           N                                     </a:t>
            </a:r>
            <a:r>
              <a:rPr lang="en-US" dirty="0" err="1" smtClean="0"/>
              <a:t>N</a:t>
            </a:r>
            <a:endParaRPr lang="en-US" dirty="0"/>
          </a:p>
          <a:p>
            <a:endParaRPr lang="en-US" dirty="0" smtClean="0"/>
          </a:p>
          <a:p>
            <a:endParaRPr lang="en-US" dirty="0"/>
          </a:p>
          <a:p>
            <a:r>
              <a:rPr lang="en-US" dirty="0" smtClean="0"/>
              <a:t>  </a:t>
            </a:r>
          </a:p>
          <a:p>
            <a:r>
              <a:rPr lang="en-US" dirty="0"/>
              <a:t> </a:t>
            </a:r>
            <a:r>
              <a:rPr lang="en-US" dirty="0" smtClean="0"/>
              <a:t>  cat            Ø                    chair         -s    </a:t>
            </a:r>
            <a:endParaRPr lang="en-US" dirty="0"/>
          </a:p>
        </p:txBody>
      </p:sp>
      <p:sp>
        <p:nvSpPr>
          <p:cNvPr id="2" name="Title 1"/>
          <p:cNvSpPr>
            <a:spLocks noGrp="1"/>
          </p:cNvSpPr>
          <p:nvPr>
            <p:ph type="title"/>
          </p:nvPr>
        </p:nvSpPr>
        <p:spPr/>
        <p:txBody>
          <a:bodyPr/>
          <a:lstStyle/>
          <a:p>
            <a:r>
              <a:rPr lang="en-US" dirty="0" smtClean="0"/>
              <a:t>DIAGRAM POHON</a:t>
            </a:r>
            <a:endParaRPr lang="en-US" dirty="0"/>
          </a:p>
        </p:txBody>
      </p:sp>
      <p:cxnSp>
        <p:nvCxnSpPr>
          <p:cNvPr id="11" name="Straight Arrow Connector 10"/>
          <p:cNvCxnSpPr/>
          <p:nvPr/>
        </p:nvCxnSpPr>
        <p:spPr>
          <a:xfrm rot="5400000">
            <a:off x="964381" y="2893215"/>
            <a:ext cx="1928826"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6200000" flipH="1">
            <a:off x="1678761" y="2821777"/>
            <a:ext cx="1928826"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5322099" y="2964653"/>
            <a:ext cx="1857388"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16200000" flipH="1">
            <a:off x="6036479" y="2750339"/>
            <a:ext cx="1785950"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err="1" smtClean="0"/>
              <a:t>Katamba</a:t>
            </a:r>
            <a:r>
              <a:rPr lang="en-US" dirty="0" smtClean="0"/>
              <a:t>: </a:t>
            </a:r>
            <a:r>
              <a:rPr lang="en-US" dirty="0" err="1" smtClean="0"/>
              <a:t>Alomorf</a:t>
            </a:r>
            <a:r>
              <a:rPr lang="en-US" dirty="0" smtClean="0"/>
              <a:t> </a:t>
            </a:r>
            <a:r>
              <a:rPr lang="en-US" dirty="0" err="1"/>
              <a:t>adalah</a:t>
            </a:r>
            <a:r>
              <a:rPr lang="en-US" dirty="0"/>
              <a:t> </a:t>
            </a:r>
            <a:r>
              <a:rPr lang="en-US" dirty="0" err="1"/>
              <a:t>jika</a:t>
            </a:r>
            <a:r>
              <a:rPr lang="en-US" dirty="0"/>
              <a:t> </a:t>
            </a:r>
            <a:r>
              <a:rPr lang="en-US" dirty="0" err="1"/>
              <a:t>morf</a:t>
            </a:r>
            <a:r>
              <a:rPr lang="en-US" dirty="0"/>
              <a:t> yang </a:t>
            </a:r>
            <a:r>
              <a:rPr lang="en-US" dirty="0" err="1" smtClean="0"/>
              <a:t>berbeda</a:t>
            </a:r>
            <a:endParaRPr lang="en-US" dirty="0" smtClean="0"/>
          </a:p>
          <a:p>
            <a:r>
              <a:rPr lang="en-US" dirty="0" err="1" smtClean="0"/>
              <a:t>mewakili</a:t>
            </a:r>
            <a:r>
              <a:rPr lang="en-US" dirty="0" smtClean="0"/>
              <a:t> </a:t>
            </a:r>
            <a:r>
              <a:rPr lang="en-US" dirty="0" err="1" smtClean="0"/>
              <a:t>morfem</a:t>
            </a:r>
            <a:r>
              <a:rPr lang="en-US" dirty="0" smtClean="0"/>
              <a:t> yang </a:t>
            </a:r>
            <a:r>
              <a:rPr lang="en-US" dirty="0" err="1" smtClean="0"/>
              <a:t>sama</a:t>
            </a:r>
            <a:endParaRPr lang="en-US" dirty="0" smtClean="0"/>
          </a:p>
          <a:p>
            <a:endParaRPr lang="en-US" dirty="0"/>
          </a:p>
          <a:p>
            <a:r>
              <a:rPr lang="en-US" dirty="0" smtClean="0"/>
              <a:t>    </a:t>
            </a:r>
            <a:r>
              <a:rPr lang="en-US" dirty="0"/>
              <a:t>Tunggal(singular)             </a:t>
            </a:r>
            <a:r>
              <a:rPr lang="en-US" dirty="0" err="1" smtClean="0"/>
              <a:t>Jamak</a:t>
            </a:r>
            <a:r>
              <a:rPr lang="en-US" dirty="0" smtClean="0"/>
              <a:t> </a:t>
            </a:r>
            <a:r>
              <a:rPr lang="en-US" dirty="0"/>
              <a:t>(Plural)</a:t>
            </a:r>
          </a:p>
          <a:p>
            <a:r>
              <a:rPr lang="en-US" dirty="0"/>
              <a:t>             One car                      </a:t>
            </a:r>
            <a:r>
              <a:rPr lang="en-US" dirty="0" smtClean="0"/>
              <a:t>two </a:t>
            </a:r>
            <a:r>
              <a:rPr lang="en-US" dirty="0"/>
              <a:t>car</a:t>
            </a:r>
            <a:r>
              <a:rPr lang="en-US" b="1" dirty="0"/>
              <a:t>s</a:t>
            </a:r>
            <a:r>
              <a:rPr lang="en-US" dirty="0"/>
              <a:t>     /</a:t>
            </a:r>
            <a:r>
              <a:rPr lang="en-US" dirty="0" err="1"/>
              <a:t>ka:</a:t>
            </a:r>
            <a:r>
              <a:rPr lang="en-US" b="1" dirty="0" err="1"/>
              <a:t>s</a:t>
            </a:r>
            <a:r>
              <a:rPr lang="en-US" dirty="0"/>
              <a:t>/</a:t>
            </a:r>
          </a:p>
          <a:p>
            <a:r>
              <a:rPr lang="en-US" dirty="0"/>
              <a:t>             One dog                    </a:t>
            </a:r>
            <a:r>
              <a:rPr lang="en-US" dirty="0" smtClean="0"/>
              <a:t> two </a:t>
            </a:r>
            <a:r>
              <a:rPr lang="en-US" dirty="0"/>
              <a:t>dog</a:t>
            </a:r>
            <a:r>
              <a:rPr lang="en-US" b="1" dirty="0"/>
              <a:t>s</a:t>
            </a:r>
            <a:r>
              <a:rPr lang="en-US" dirty="0"/>
              <a:t>    /</a:t>
            </a:r>
            <a:r>
              <a:rPr lang="en-US" dirty="0" err="1"/>
              <a:t>dog</a:t>
            </a:r>
            <a:r>
              <a:rPr lang="en-US" b="1" dirty="0" err="1"/>
              <a:t>z</a:t>
            </a:r>
            <a:r>
              <a:rPr lang="en-US" dirty="0"/>
              <a:t>/</a:t>
            </a:r>
          </a:p>
          <a:p>
            <a:r>
              <a:rPr lang="en-US" dirty="0"/>
              <a:t>             One  horse               </a:t>
            </a:r>
            <a:r>
              <a:rPr lang="en-US" dirty="0" smtClean="0"/>
              <a:t>   </a:t>
            </a:r>
            <a:r>
              <a:rPr lang="en-US" dirty="0" smtClean="0"/>
              <a:t>two </a:t>
            </a:r>
            <a:r>
              <a:rPr lang="en-US" dirty="0"/>
              <a:t>hors</a:t>
            </a:r>
            <a:r>
              <a:rPr lang="en-US" b="1" dirty="0"/>
              <a:t>es</a:t>
            </a:r>
            <a:r>
              <a:rPr lang="en-US" dirty="0"/>
              <a:t> </a:t>
            </a:r>
            <a:endParaRPr lang="en-US" dirty="0" smtClean="0"/>
          </a:p>
          <a:p>
            <a:r>
              <a:rPr lang="en-US" dirty="0" smtClean="0"/>
              <a:t> </a:t>
            </a:r>
            <a:r>
              <a:rPr lang="en-US" dirty="0" smtClean="0"/>
              <a:t>                                                           </a:t>
            </a:r>
            <a:r>
              <a:rPr lang="en-US" dirty="0" smtClean="0"/>
              <a:t> </a:t>
            </a:r>
            <a:r>
              <a:rPr lang="en-US" dirty="0"/>
              <a:t>/</a:t>
            </a:r>
            <a:r>
              <a:rPr lang="en-US" dirty="0" err="1"/>
              <a:t>hors</a:t>
            </a:r>
            <a:r>
              <a:rPr lang="en-US" b="1" dirty="0" err="1"/>
              <a:t>iz</a:t>
            </a:r>
            <a:r>
              <a:rPr lang="en-US" dirty="0"/>
              <a:t>/</a:t>
            </a:r>
          </a:p>
          <a:p>
            <a:r>
              <a:rPr lang="en-US" dirty="0"/>
              <a:t> </a:t>
            </a:r>
          </a:p>
        </p:txBody>
      </p:sp>
      <p:sp>
        <p:nvSpPr>
          <p:cNvPr id="2" name="Title 1"/>
          <p:cNvSpPr>
            <a:spLocks noGrp="1"/>
          </p:cNvSpPr>
          <p:nvPr>
            <p:ph type="title"/>
          </p:nvPr>
        </p:nvSpPr>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err="1"/>
              <a:t>a.Morfem</a:t>
            </a:r>
            <a:r>
              <a:rPr lang="en-US" b="1" dirty="0"/>
              <a:t> </a:t>
            </a:r>
            <a:r>
              <a:rPr lang="en-US" b="1" dirty="0" err="1"/>
              <a:t>terikat</a:t>
            </a:r>
            <a:r>
              <a:rPr lang="en-US" b="1" dirty="0"/>
              <a:t> (bound morphemes)</a:t>
            </a:r>
          </a:p>
          <a:p>
            <a:r>
              <a:rPr lang="en-US" dirty="0" err="1"/>
              <a:t>Morfem</a:t>
            </a:r>
            <a:r>
              <a:rPr lang="en-US" dirty="0"/>
              <a:t> </a:t>
            </a:r>
            <a:r>
              <a:rPr lang="en-US" dirty="0" err="1"/>
              <a:t>terikat</a:t>
            </a:r>
            <a:r>
              <a:rPr lang="en-US" dirty="0"/>
              <a:t> </a:t>
            </a:r>
            <a:r>
              <a:rPr lang="en-US" dirty="0" err="1"/>
              <a:t>adalah</a:t>
            </a:r>
            <a:r>
              <a:rPr lang="en-US" dirty="0"/>
              <a:t> </a:t>
            </a:r>
            <a:r>
              <a:rPr lang="en-US" dirty="0" err="1"/>
              <a:t>morfem</a:t>
            </a:r>
            <a:r>
              <a:rPr lang="en-US" dirty="0"/>
              <a:t> yang </a:t>
            </a:r>
            <a:r>
              <a:rPr lang="en-US" dirty="0" err="1"/>
              <a:t>selalu</a:t>
            </a:r>
            <a:r>
              <a:rPr lang="en-US" dirty="0"/>
              <a:t> </a:t>
            </a:r>
            <a:r>
              <a:rPr lang="en-US" dirty="0" err="1"/>
              <a:t>melekat</a:t>
            </a:r>
            <a:r>
              <a:rPr lang="en-US" dirty="0"/>
              <a:t> </a:t>
            </a:r>
            <a:r>
              <a:rPr lang="en-US" dirty="0" err="1"/>
              <a:t>pada</a:t>
            </a:r>
            <a:r>
              <a:rPr lang="en-US" dirty="0"/>
              <a:t> </a:t>
            </a:r>
            <a:r>
              <a:rPr lang="en-US" dirty="0" err="1"/>
              <a:t>morfem</a:t>
            </a:r>
            <a:r>
              <a:rPr lang="en-US" dirty="0"/>
              <a:t> </a:t>
            </a:r>
            <a:r>
              <a:rPr lang="en-US" dirty="0" err="1" smtClean="0"/>
              <a:t>bebas</a:t>
            </a:r>
            <a:r>
              <a:rPr lang="en-US" dirty="0" smtClean="0"/>
              <a:t>.</a:t>
            </a:r>
          </a:p>
          <a:p>
            <a:endParaRPr lang="en-US" dirty="0"/>
          </a:p>
          <a:p>
            <a:r>
              <a:rPr lang="en-US" b="1" dirty="0" err="1"/>
              <a:t>b.Morfem</a:t>
            </a:r>
            <a:r>
              <a:rPr lang="en-US" b="1" dirty="0"/>
              <a:t> </a:t>
            </a:r>
            <a:r>
              <a:rPr lang="en-US" b="1" dirty="0" err="1"/>
              <a:t>bebas</a:t>
            </a:r>
            <a:r>
              <a:rPr lang="en-US" b="1" dirty="0"/>
              <a:t>  (Free Morpheme) </a:t>
            </a:r>
          </a:p>
          <a:p>
            <a:r>
              <a:rPr lang="en-US" dirty="0"/>
              <a:t> </a:t>
            </a:r>
            <a:r>
              <a:rPr lang="en-US" dirty="0" err="1"/>
              <a:t>Morfem</a:t>
            </a:r>
            <a:r>
              <a:rPr lang="en-US" dirty="0"/>
              <a:t> </a:t>
            </a:r>
            <a:r>
              <a:rPr lang="en-US" dirty="0" err="1"/>
              <a:t>bebas</a:t>
            </a:r>
            <a:r>
              <a:rPr lang="en-US" dirty="0"/>
              <a:t> </a:t>
            </a:r>
            <a:r>
              <a:rPr lang="en-US" dirty="0" err="1"/>
              <a:t>adalah</a:t>
            </a:r>
            <a:r>
              <a:rPr lang="en-US" dirty="0"/>
              <a:t> </a:t>
            </a:r>
            <a:r>
              <a:rPr lang="en-US" dirty="0" err="1"/>
              <a:t>morfem</a:t>
            </a:r>
            <a:r>
              <a:rPr lang="en-US" dirty="0"/>
              <a:t> yang </a:t>
            </a:r>
            <a:r>
              <a:rPr lang="en-US" dirty="0" err="1"/>
              <a:t>dapat</a:t>
            </a:r>
            <a:r>
              <a:rPr lang="en-US" dirty="0"/>
              <a:t> </a:t>
            </a:r>
            <a:r>
              <a:rPr lang="en-US" dirty="0" err="1"/>
              <a:t>berdiri</a:t>
            </a:r>
            <a:r>
              <a:rPr lang="en-US" dirty="0"/>
              <a:t>  </a:t>
            </a:r>
            <a:r>
              <a:rPr lang="en-US" dirty="0" err="1"/>
              <a:t>sendiri</a:t>
            </a:r>
            <a:r>
              <a:rPr lang="en-US" dirty="0"/>
              <a:t> </a:t>
            </a:r>
          </a:p>
          <a:p>
            <a:endParaRPr lang="en-US" dirty="0"/>
          </a:p>
        </p:txBody>
      </p:sp>
      <p:sp>
        <p:nvSpPr>
          <p:cNvPr id="2" name="Title 1"/>
          <p:cNvSpPr>
            <a:spLocks noGrp="1"/>
          </p:cNvSpPr>
          <p:nvPr>
            <p:ph type="title"/>
          </p:nvPr>
        </p:nvSpPr>
        <p:spPr/>
        <p:txBody>
          <a:bodyPr/>
          <a:lstStyle/>
          <a:p>
            <a:r>
              <a:rPr lang="en-US" dirty="0" smtClean="0"/>
              <a:t>JENIS MORFEM</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dirty="0" smtClean="0"/>
              <a:t>A.(</a:t>
            </a:r>
            <a:r>
              <a:rPr lang="en-US" dirty="0" err="1" smtClean="0"/>
              <a:t>Monomorfem</a:t>
            </a:r>
            <a:r>
              <a:rPr lang="en-US" dirty="0" smtClean="0"/>
              <a:t>)         B. N (</a:t>
            </a:r>
            <a:r>
              <a:rPr lang="en-US" dirty="0" err="1" smtClean="0"/>
              <a:t>Polimorfem</a:t>
            </a:r>
            <a:r>
              <a:rPr lang="en-US" dirty="0" smtClean="0"/>
              <a:t>) </a:t>
            </a:r>
            <a:endParaRPr lang="en-US" dirty="0" smtClean="0"/>
          </a:p>
          <a:p>
            <a:pPr>
              <a:buNone/>
            </a:pPr>
            <a:r>
              <a:rPr lang="en-US" dirty="0"/>
              <a:t> </a:t>
            </a:r>
            <a:r>
              <a:rPr lang="en-US" dirty="0" smtClean="0"/>
              <a:t>              </a:t>
            </a:r>
            <a:r>
              <a:rPr lang="en-US" dirty="0" err="1" smtClean="0"/>
              <a:t>Verba</a:t>
            </a:r>
            <a:r>
              <a:rPr lang="en-US" dirty="0" smtClean="0"/>
              <a:t>                                    </a:t>
            </a:r>
            <a:endParaRPr lang="en-US" dirty="0" smtClean="0"/>
          </a:p>
          <a:p>
            <a:pPr>
              <a:buNone/>
            </a:pPr>
            <a:r>
              <a:rPr lang="en-US" dirty="0" smtClean="0"/>
              <a:t>                                                  </a:t>
            </a:r>
            <a:r>
              <a:rPr lang="en-US" dirty="0" err="1" smtClean="0"/>
              <a:t>Nomina</a:t>
            </a:r>
            <a:endParaRPr lang="en-US" dirty="0"/>
          </a:p>
          <a:p>
            <a:pPr>
              <a:buNone/>
            </a:pPr>
            <a:r>
              <a:rPr lang="en-US" dirty="0" smtClean="0"/>
              <a:t>         V     </a:t>
            </a:r>
            <a:r>
              <a:rPr lang="en-US" dirty="0" err="1" smtClean="0"/>
              <a:t>afiks</a:t>
            </a:r>
            <a:r>
              <a:rPr lang="en-US" dirty="0" smtClean="0"/>
              <a:t>                                         </a:t>
            </a:r>
          </a:p>
          <a:p>
            <a:pPr>
              <a:buNone/>
            </a:pPr>
            <a:r>
              <a:rPr lang="en-US" dirty="0"/>
              <a:t> </a:t>
            </a:r>
            <a:r>
              <a:rPr lang="en-US" dirty="0" smtClean="0"/>
              <a:t>    walk     </a:t>
            </a:r>
            <a:r>
              <a:rPr lang="en-US" dirty="0" smtClean="0"/>
              <a:t>   Ø     pre                            </a:t>
            </a:r>
            <a:endParaRPr lang="en-US" dirty="0" smtClean="0"/>
          </a:p>
          <a:p>
            <a:pPr>
              <a:buNone/>
            </a:pPr>
            <a:r>
              <a:rPr lang="en-US" dirty="0" smtClean="0"/>
              <a:t>                            un        </a:t>
            </a:r>
            <a:r>
              <a:rPr lang="en-US" dirty="0" smtClean="0"/>
              <a:t> </a:t>
            </a:r>
            <a:r>
              <a:rPr lang="en-US" dirty="0" err="1" smtClean="0"/>
              <a:t>Verba</a:t>
            </a:r>
            <a:r>
              <a:rPr lang="en-US" dirty="0" smtClean="0"/>
              <a:t>              </a:t>
            </a:r>
            <a:r>
              <a:rPr lang="en-US" dirty="0" err="1" smtClean="0"/>
              <a:t>sufiks</a:t>
            </a:r>
            <a:r>
              <a:rPr lang="en-US" dirty="0" smtClean="0"/>
              <a:t>                           </a:t>
            </a:r>
            <a:endParaRPr lang="en-US" dirty="0" smtClean="0"/>
          </a:p>
          <a:p>
            <a:pPr>
              <a:buNone/>
            </a:pPr>
            <a:r>
              <a:rPr lang="en-US" dirty="0"/>
              <a:t> </a:t>
            </a:r>
            <a:r>
              <a:rPr lang="en-US" dirty="0" smtClean="0"/>
              <a:t>                                     educate              -ion </a:t>
            </a:r>
            <a:endParaRPr lang="en-US" dirty="0"/>
          </a:p>
        </p:txBody>
      </p:sp>
      <p:sp>
        <p:nvSpPr>
          <p:cNvPr id="2" name="Title 1"/>
          <p:cNvSpPr>
            <a:spLocks noGrp="1"/>
          </p:cNvSpPr>
          <p:nvPr>
            <p:ph type="title"/>
          </p:nvPr>
        </p:nvSpPr>
        <p:spPr/>
        <p:txBody>
          <a:bodyPr>
            <a:normAutofit fontScale="90000"/>
          </a:bodyPr>
          <a:lstStyle/>
          <a:p>
            <a:r>
              <a:rPr lang="en-US" dirty="0" smtClean="0"/>
              <a:t>JENIS MENURUT JUMLAH MORFEM</a:t>
            </a:r>
            <a:endParaRPr lang="en-US" dirty="0"/>
          </a:p>
        </p:txBody>
      </p:sp>
      <p:cxnSp>
        <p:nvCxnSpPr>
          <p:cNvPr id="15" name="Straight Arrow Connector 14"/>
          <p:cNvCxnSpPr/>
          <p:nvPr/>
        </p:nvCxnSpPr>
        <p:spPr>
          <a:xfrm rot="5400000">
            <a:off x="1500166" y="2571744"/>
            <a:ext cx="1143008"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6200000" flipH="1">
            <a:off x="2107389" y="2678901"/>
            <a:ext cx="1071570"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rot="5400000">
            <a:off x="3464711" y="2321711"/>
            <a:ext cx="2000264" cy="12144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a:off x="5250661" y="3036091"/>
            <a:ext cx="1143008"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6143636" y="2786058"/>
            <a:ext cx="1571636" cy="12144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5072066" y="2000240"/>
            <a:ext cx="857256"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1. </a:t>
            </a:r>
            <a:r>
              <a:rPr lang="en-US" dirty="0" smtClean="0"/>
              <a:t>AFIKSASI :</a:t>
            </a:r>
            <a:r>
              <a:rPr lang="en-US" dirty="0" err="1" smtClean="0"/>
              <a:t>Proses</a:t>
            </a:r>
            <a:r>
              <a:rPr lang="en-US" dirty="0" smtClean="0"/>
              <a:t> </a:t>
            </a:r>
            <a:r>
              <a:rPr lang="en-US" dirty="0" err="1" smtClean="0"/>
              <a:t>pembentukan</a:t>
            </a:r>
            <a:r>
              <a:rPr lang="en-US" dirty="0" smtClean="0"/>
              <a:t> </a:t>
            </a:r>
            <a:r>
              <a:rPr lang="en-US" dirty="0" err="1"/>
              <a:t>kata</a:t>
            </a:r>
            <a:r>
              <a:rPr lang="en-US" dirty="0"/>
              <a:t> </a:t>
            </a:r>
            <a:r>
              <a:rPr lang="en-US" dirty="0" smtClean="0"/>
              <a:t>DENGAN </a:t>
            </a:r>
            <a:r>
              <a:rPr lang="en-US" dirty="0" err="1"/>
              <a:t>penambahan</a:t>
            </a:r>
            <a:r>
              <a:rPr lang="en-US" dirty="0"/>
              <a:t> </a:t>
            </a:r>
            <a:r>
              <a:rPr lang="en-US" dirty="0" smtClean="0"/>
              <a:t>AFIKS </a:t>
            </a:r>
            <a:r>
              <a:rPr lang="en-US" dirty="0" err="1"/>
              <a:t>atau</a:t>
            </a:r>
            <a:r>
              <a:rPr lang="en-US" dirty="0"/>
              <a:t> </a:t>
            </a:r>
            <a:r>
              <a:rPr lang="en-US" dirty="0" err="1"/>
              <a:t>morfem</a:t>
            </a:r>
            <a:r>
              <a:rPr lang="en-US" dirty="0"/>
              <a:t> </a:t>
            </a:r>
            <a:r>
              <a:rPr lang="en-US" dirty="0" err="1"/>
              <a:t>terikat</a:t>
            </a:r>
            <a:r>
              <a:rPr lang="en-US" dirty="0" smtClean="0"/>
              <a:t>, (DERIVASIOANAL DAN INFLEKSIONAL )</a:t>
            </a:r>
          </a:p>
          <a:p>
            <a:endParaRPr lang="en-US" dirty="0"/>
          </a:p>
          <a:p>
            <a:r>
              <a:rPr lang="en-US" dirty="0"/>
              <a:t>2. </a:t>
            </a:r>
            <a:r>
              <a:rPr lang="en-US" dirty="0" err="1"/>
              <a:t>Pembentukan</a:t>
            </a:r>
            <a:r>
              <a:rPr lang="en-US" dirty="0"/>
              <a:t> </a:t>
            </a:r>
            <a:r>
              <a:rPr lang="en-US" dirty="0" err="1"/>
              <a:t>kata</a:t>
            </a:r>
            <a:r>
              <a:rPr lang="en-US" dirty="0"/>
              <a:t> </a:t>
            </a:r>
            <a:r>
              <a:rPr lang="en-US" dirty="0" smtClean="0"/>
              <a:t>TANPA </a:t>
            </a:r>
            <a:r>
              <a:rPr lang="en-US" dirty="0" err="1"/>
              <a:t>penambahan</a:t>
            </a:r>
            <a:r>
              <a:rPr lang="en-US" dirty="0"/>
              <a:t> </a:t>
            </a:r>
            <a:r>
              <a:rPr lang="en-US" dirty="0" smtClean="0"/>
              <a:t>AFIK </a:t>
            </a:r>
            <a:r>
              <a:rPr lang="en-US" dirty="0" err="1"/>
              <a:t>atau</a:t>
            </a:r>
            <a:r>
              <a:rPr lang="en-US" dirty="0"/>
              <a:t>  </a:t>
            </a:r>
            <a:r>
              <a:rPr lang="en-US" dirty="0" err="1"/>
              <a:t>morfem</a:t>
            </a:r>
            <a:r>
              <a:rPr lang="en-US" dirty="0"/>
              <a:t> </a:t>
            </a:r>
            <a:r>
              <a:rPr lang="en-US" dirty="0" err="1" smtClean="0"/>
              <a:t>terikat</a:t>
            </a:r>
            <a:r>
              <a:rPr lang="en-US" dirty="0" smtClean="0"/>
              <a:t> (REDUPLIKASI,COMPOUND WORD, BLENDING, COINANGE, KLITIKA, CLIPPING, SUPPLETION, BACK FORMASION, </a:t>
            </a:r>
            <a:r>
              <a:rPr lang="en-US" dirty="0" smtClean="0"/>
              <a:t>AKRONIM (</a:t>
            </a:r>
            <a:r>
              <a:rPr lang="en-US" dirty="0" err="1" smtClean="0"/>
              <a:t>abreviasi</a:t>
            </a:r>
            <a:r>
              <a:rPr lang="en-US" dirty="0" smtClean="0"/>
              <a:t>)</a:t>
            </a:r>
            <a:endParaRPr lang="en-US" dirty="0"/>
          </a:p>
        </p:txBody>
      </p:sp>
      <p:sp>
        <p:nvSpPr>
          <p:cNvPr id="2" name="Title 1"/>
          <p:cNvSpPr>
            <a:spLocks noGrp="1"/>
          </p:cNvSpPr>
          <p:nvPr>
            <p:ph type="title"/>
          </p:nvPr>
        </p:nvSpPr>
        <p:spPr/>
        <p:txBody>
          <a:bodyPr/>
          <a:lstStyle/>
          <a:p>
            <a:r>
              <a:rPr lang="en-US" dirty="0" smtClean="0"/>
              <a:t>PEMBENTUKAN KATA</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CONTOH DALAM BAHASA INGGRIS</a:t>
            </a:r>
          </a:p>
          <a:p>
            <a:r>
              <a:rPr lang="en-US" dirty="0" smtClean="0"/>
              <a:t>REDUPLKLASI :  bye-bye, flip-flop (</a:t>
            </a:r>
            <a:r>
              <a:rPr lang="en-US" dirty="0" err="1" smtClean="0"/>
              <a:t>tidak</a:t>
            </a:r>
            <a:r>
              <a:rPr lang="en-US" dirty="0" smtClean="0"/>
              <a:t> </a:t>
            </a:r>
            <a:r>
              <a:rPr lang="en-US" dirty="0" err="1" smtClean="0"/>
              <a:t>banyak</a:t>
            </a:r>
            <a:r>
              <a:rPr lang="en-US" dirty="0" smtClean="0"/>
              <a:t>)</a:t>
            </a:r>
          </a:p>
          <a:p>
            <a:r>
              <a:rPr lang="en-US" dirty="0" smtClean="0"/>
              <a:t>BLENDING : brunch (breakfast-lunch), emoticon (emotion-icon), infotainment (information-</a:t>
            </a:r>
            <a:r>
              <a:rPr lang="en-US" dirty="0" err="1" smtClean="0"/>
              <a:t>entertaintment</a:t>
            </a:r>
            <a:r>
              <a:rPr lang="en-US" dirty="0" smtClean="0"/>
              <a:t>)</a:t>
            </a:r>
          </a:p>
          <a:p>
            <a:r>
              <a:rPr lang="en-US" dirty="0" smtClean="0"/>
              <a:t>COINAGE: Kleenex </a:t>
            </a:r>
            <a:r>
              <a:rPr lang="en-US" dirty="0" err="1" smtClean="0"/>
              <a:t>unt</a:t>
            </a:r>
            <a:r>
              <a:rPr lang="en-US" dirty="0" smtClean="0"/>
              <a:t>. </a:t>
            </a:r>
            <a:r>
              <a:rPr lang="en-US" dirty="0" err="1" smtClean="0"/>
              <a:t>Menamakan</a:t>
            </a:r>
            <a:r>
              <a:rPr lang="en-US" dirty="0" smtClean="0"/>
              <a:t> </a:t>
            </a:r>
            <a:r>
              <a:rPr lang="en-US" dirty="0" err="1" smtClean="0"/>
              <a:t>semua</a:t>
            </a:r>
            <a:r>
              <a:rPr lang="en-US" dirty="0" smtClean="0"/>
              <a:t> </a:t>
            </a:r>
            <a:r>
              <a:rPr lang="en-US" dirty="0" err="1" smtClean="0"/>
              <a:t>merk</a:t>
            </a:r>
            <a:r>
              <a:rPr lang="en-US" dirty="0" smtClean="0"/>
              <a:t> </a:t>
            </a:r>
            <a:r>
              <a:rPr lang="en-US" dirty="0" err="1" smtClean="0"/>
              <a:t>tisu</a:t>
            </a:r>
            <a:r>
              <a:rPr lang="en-US" dirty="0" smtClean="0"/>
              <a:t> </a:t>
            </a:r>
            <a:r>
              <a:rPr lang="en-US" dirty="0" err="1" smtClean="0"/>
              <a:t>tisu</a:t>
            </a:r>
            <a:r>
              <a:rPr lang="en-US" dirty="0" smtClean="0"/>
              <a:t>, </a:t>
            </a:r>
            <a:r>
              <a:rPr lang="en-US" dirty="0" err="1" smtClean="0"/>
              <a:t>kodak</a:t>
            </a:r>
            <a:r>
              <a:rPr lang="en-US" dirty="0" smtClean="0"/>
              <a:t> (</a:t>
            </a:r>
            <a:r>
              <a:rPr lang="en-US" dirty="0" err="1" smtClean="0"/>
              <a:t>unt</a:t>
            </a:r>
            <a:r>
              <a:rPr lang="en-US" dirty="0" smtClean="0"/>
              <a:t> </a:t>
            </a:r>
            <a:r>
              <a:rPr lang="en-US" dirty="0" err="1" smtClean="0"/>
              <a:t>semua</a:t>
            </a:r>
            <a:r>
              <a:rPr lang="en-US" dirty="0" smtClean="0"/>
              <a:t> </a:t>
            </a:r>
            <a:r>
              <a:rPr lang="en-US" dirty="0" err="1" smtClean="0"/>
              <a:t>merk</a:t>
            </a:r>
            <a:r>
              <a:rPr lang="en-US" dirty="0" smtClean="0"/>
              <a:t> </a:t>
            </a:r>
            <a:r>
              <a:rPr lang="en-US" dirty="0" err="1" smtClean="0"/>
              <a:t>kamera</a:t>
            </a:r>
            <a:r>
              <a:rPr lang="en-US" dirty="0" smtClean="0"/>
              <a:t>) </a:t>
            </a:r>
          </a:p>
          <a:p>
            <a:endParaRPr lang="en-US" dirty="0" smtClean="0"/>
          </a:p>
          <a:p>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KLITIKA : He’s, She’s, I’ll</a:t>
            </a:r>
          </a:p>
          <a:p>
            <a:r>
              <a:rPr lang="en-US" dirty="0" smtClean="0"/>
              <a:t>CLIPPING: doc (doctor), </a:t>
            </a:r>
            <a:r>
              <a:rPr lang="en-US" dirty="0" err="1" smtClean="0"/>
              <a:t>prof</a:t>
            </a:r>
            <a:r>
              <a:rPr lang="en-US" dirty="0" smtClean="0"/>
              <a:t> (</a:t>
            </a:r>
            <a:r>
              <a:rPr lang="en-US" dirty="0" err="1" smtClean="0"/>
              <a:t>profesor</a:t>
            </a:r>
            <a:r>
              <a:rPr lang="en-US" dirty="0" smtClean="0"/>
              <a:t>) </a:t>
            </a:r>
          </a:p>
          <a:p>
            <a:r>
              <a:rPr lang="en-US" dirty="0" smtClean="0"/>
              <a:t>SUPPLETION: go-went-gone</a:t>
            </a:r>
          </a:p>
          <a:p>
            <a:r>
              <a:rPr lang="en-US" dirty="0" smtClean="0"/>
              <a:t>BACK FORMASION: </a:t>
            </a:r>
            <a:r>
              <a:rPr lang="en-US" dirty="0" err="1" smtClean="0"/>
              <a:t>dibuat</a:t>
            </a:r>
            <a:r>
              <a:rPr lang="en-US" dirty="0" smtClean="0"/>
              <a:t> </a:t>
            </a:r>
            <a:r>
              <a:rPr lang="en-US" dirty="0" err="1" smtClean="0"/>
              <a:t>bendanya</a:t>
            </a:r>
            <a:r>
              <a:rPr lang="en-US" dirty="0" smtClean="0"/>
              <a:t>  </a:t>
            </a:r>
            <a:r>
              <a:rPr lang="en-US" dirty="0" err="1" smtClean="0"/>
              <a:t>dahulu</a:t>
            </a:r>
            <a:r>
              <a:rPr lang="en-US" dirty="0" smtClean="0"/>
              <a:t> ‘computer’, </a:t>
            </a:r>
            <a:r>
              <a:rPr lang="en-US" dirty="0" err="1" smtClean="0"/>
              <a:t>setelah</a:t>
            </a:r>
            <a:r>
              <a:rPr lang="en-US" dirty="0" smtClean="0"/>
              <a:t> </a:t>
            </a:r>
            <a:r>
              <a:rPr lang="en-US" dirty="0" err="1" smtClean="0"/>
              <a:t>itu</a:t>
            </a:r>
            <a:r>
              <a:rPr lang="en-US" dirty="0" smtClean="0"/>
              <a:t> </a:t>
            </a:r>
            <a:r>
              <a:rPr lang="en-US" dirty="0" err="1" smtClean="0"/>
              <a:t>dicipkan</a:t>
            </a:r>
            <a:r>
              <a:rPr lang="en-US" dirty="0" smtClean="0"/>
              <a:t> </a:t>
            </a:r>
            <a:r>
              <a:rPr lang="en-US" dirty="0" err="1" smtClean="0"/>
              <a:t>kata</a:t>
            </a:r>
            <a:r>
              <a:rPr lang="en-US" dirty="0" smtClean="0"/>
              <a:t> </a:t>
            </a:r>
            <a:r>
              <a:rPr lang="en-US" dirty="0" err="1" smtClean="0"/>
              <a:t>kerja</a:t>
            </a:r>
            <a:endParaRPr lang="en-US" dirty="0" smtClean="0"/>
          </a:p>
          <a:p>
            <a:r>
              <a:rPr lang="en-US" dirty="0" smtClean="0"/>
              <a:t> ‘to compute’</a:t>
            </a:r>
          </a:p>
          <a:p>
            <a:r>
              <a:rPr lang="en-US" dirty="0" smtClean="0"/>
              <a:t>AKRONIM </a:t>
            </a:r>
            <a:r>
              <a:rPr lang="en-US" dirty="0" smtClean="0"/>
              <a:t>(</a:t>
            </a:r>
            <a:r>
              <a:rPr lang="en-US" dirty="0" err="1" smtClean="0"/>
              <a:t>abreviasi</a:t>
            </a:r>
            <a:r>
              <a:rPr lang="en-US" dirty="0" smtClean="0"/>
              <a:t>): NASA, NATO</a:t>
            </a:r>
          </a:p>
          <a:p>
            <a:r>
              <a:rPr lang="en-US" dirty="0" smtClean="0"/>
              <a:t>INNITIALISM : BBC,USA</a:t>
            </a:r>
            <a:endParaRPr lang="en-US" dirty="0"/>
          </a:p>
        </p:txBody>
      </p:sp>
      <p:sp>
        <p:nvSpPr>
          <p:cNvPr id="2" name="Title 1"/>
          <p:cNvSpPr>
            <a:spLocks noGrp="1"/>
          </p:cNvSpPr>
          <p:nvPr>
            <p:ph type="title"/>
          </p:nvPr>
        </p:nvSpPr>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r>
              <a:rPr lang="en-US" dirty="0" smtClean="0"/>
              <a:t> </a:t>
            </a:r>
            <a:r>
              <a:rPr lang="en-US" sz="4800" b="1" dirty="0" smtClean="0"/>
              <a:t>MORFOLOGI</a:t>
            </a:r>
          </a:p>
          <a:p>
            <a:r>
              <a:rPr lang="en-US" sz="4800" b="1" dirty="0" smtClean="0"/>
              <a:t>TOPIK 2 PENDAHULUAN</a:t>
            </a:r>
            <a:endParaRPr lang="en-US" sz="4800" b="1"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    </a:t>
            </a:r>
          </a:p>
          <a:p>
            <a:endParaRPr lang="en-US" dirty="0"/>
          </a:p>
          <a:p>
            <a:endParaRPr lang="en-US" dirty="0" smtClean="0"/>
          </a:p>
          <a:p>
            <a:r>
              <a:rPr lang="en-US" dirty="0"/>
              <a:t> </a:t>
            </a:r>
            <a:r>
              <a:rPr lang="en-US" dirty="0" smtClean="0"/>
              <a:t>              TERIMA KASIH</a:t>
            </a:r>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a:t>Secara</a:t>
            </a:r>
            <a:r>
              <a:rPr lang="en-US" dirty="0"/>
              <a:t> </a:t>
            </a:r>
            <a:r>
              <a:rPr lang="en-US" dirty="0" err="1" smtClean="0"/>
              <a:t>etimologi</a:t>
            </a:r>
            <a:r>
              <a:rPr lang="en-US" dirty="0" smtClean="0"/>
              <a:t> </a:t>
            </a:r>
            <a:r>
              <a:rPr lang="en-US" dirty="0" err="1" smtClean="0"/>
              <a:t>kata</a:t>
            </a:r>
            <a:r>
              <a:rPr lang="en-US" dirty="0" smtClean="0"/>
              <a:t> </a:t>
            </a:r>
            <a:r>
              <a:rPr lang="en-US" dirty="0" err="1"/>
              <a:t>morfologi</a:t>
            </a:r>
            <a:r>
              <a:rPr lang="en-US" dirty="0"/>
              <a:t> </a:t>
            </a:r>
            <a:endParaRPr lang="en-US" dirty="0" smtClean="0"/>
          </a:p>
          <a:p>
            <a:r>
              <a:rPr lang="en-US" dirty="0" err="1" smtClean="0"/>
              <a:t>berasal</a:t>
            </a:r>
            <a:r>
              <a:rPr lang="en-US" dirty="0" smtClean="0"/>
              <a:t> </a:t>
            </a:r>
            <a:r>
              <a:rPr lang="en-US" dirty="0" err="1"/>
              <a:t>dari</a:t>
            </a:r>
            <a:r>
              <a:rPr lang="en-US" dirty="0"/>
              <a:t> </a:t>
            </a:r>
            <a:endParaRPr lang="en-US" dirty="0" smtClean="0"/>
          </a:p>
          <a:p>
            <a:r>
              <a:rPr lang="en-US" dirty="0"/>
              <a:t>-</a:t>
            </a:r>
            <a:r>
              <a:rPr lang="en-US" dirty="0" smtClean="0"/>
              <a:t> </a:t>
            </a:r>
            <a:r>
              <a:rPr lang="en-US" b="1" i="1" dirty="0" err="1" smtClean="0"/>
              <a:t>morphe</a:t>
            </a:r>
            <a:r>
              <a:rPr lang="en-US" b="1" i="1" dirty="0" smtClean="0"/>
              <a:t> </a:t>
            </a:r>
            <a:r>
              <a:rPr lang="en-US" b="1" i="1" dirty="0" err="1" smtClean="0"/>
              <a:t>dari</a:t>
            </a:r>
            <a:r>
              <a:rPr lang="en-US" b="1" i="1" dirty="0" smtClean="0"/>
              <a:t> </a:t>
            </a:r>
            <a:r>
              <a:rPr lang="en-US" b="1" i="1" dirty="0" err="1" smtClean="0"/>
              <a:t>bahasa</a:t>
            </a:r>
            <a:r>
              <a:rPr lang="en-US" b="1" i="1" dirty="0" smtClean="0"/>
              <a:t> </a:t>
            </a:r>
            <a:r>
              <a:rPr lang="en-US" b="1" i="1" dirty="0" err="1" smtClean="0"/>
              <a:t>Yunani</a:t>
            </a:r>
            <a:r>
              <a:rPr lang="en-US" b="1" i="1" dirty="0" smtClean="0"/>
              <a:t> </a:t>
            </a:r>
            <a:r>
              <a:rPr lang="en-US" b="1" i="1" dirty="0" err="1" smtClean="0"/>
              <a:t>kuno</a:t>
            </a:r>
            <a:r>
              <a:rPr lang="en-US" b="1" i="1" dirty="0" smtClean="0"/>
              <a:t> </a:t>
            </a:r>
            <a:r>
              <a:rPr lang="en-US" dirty="0" smtClean="0"/>
              <a:t>yang </a:t>
            </a:r>
            <a:r>
              <a:rPr lang="en-US" dirty="0" err="1"/>
              <a:t>bermakna</a:t>
            </a:r>
            <a:r>
              <a:rPr lang="en-US" dirty="0"/>
              <a:t> </a:t>
            </a:r>
            <a:r>
              <a:rPr lang="en-US" dirty="0" err="1"/>
              <a:t>bentuk</a:t>
            </a:r>
            <a:r>
              <a:rPr lang="en-US" dirty="0"/>
              <a:t> (</a:t>
            </a:r>
            <a:r>
              <a:rPr lang="en-US" i="1" dirty="0"/>
              <a:t>form</a:t>
            </a:r>
            <a:r>
              <a:rPr lang="en-US" dirty="0"/>
              <a:t>), </a:t>
            </a:r>
            <a:r>
              <a:rPr lang="en-US" dirty="0" err="1"/>
              <a:t>dan</a:t>
            </a:r>
            <a:r>
              <a:rPr lang="en-US" dirty="0"/>
              <a:t> </a:t>
            </a:r>
            <a:endParaRPr lang="en-US" dirty="0" smtClean="0"/>
          </a:p>
          <a:p>
            <a:r>
              <a:rPr lang="en-US" dirty="0" smtClean="0"/>
              <a:t> </a:t>
            </a:r>
            <a:r>
              <a:rPr lang="en-US" b="1" dirty="0"/>
              <a:t>–</a:t>
            </a:r>
            <a:r>
              <a:rPr lang="en-US" b="1" i="1" dirty="0" err="1"/>
              <a:t>ologi</a:t>
            </a:r>
            <a:r>
              <a:rPr lang="en-US" b="1" dirty="0"/>
              <a:t> </a:t>
            </a:r>
            <a:r>
              <a:rPr lang="en-US" dirty="0"/>
              <a:t> yang </a:t>
            </a:r>
            <a:r>
              <a:rPr lang="en-US" dirty="0" err="1"/>
              <a:t>bermakna</a:t>
            </a:r>
            <a:r>
              <a:rPr lang="en-US" dirty="0"/>
              <a:t> </a:t>
            </a:r>
            <a:r>
              <a:rPr lang="en-US" dirty="0" err="1"/>
              <a:t>ilmu</a:t>
            </a:r>
            <a:r>
              <a:rPr lang="en-US" dirty="0"/>
              <a:t> (study). </a:t>
            </a:r>
          </a:p>
        </p:txBody>
      </p:sp>
      <p:sp>
        <p:nvSpPr>
          <p:cNvPr id="2" name="Title 1"/>
          <p:cNvSpPr>
            <a:spLocks noGrp="1"/>
          </p:cNvSpPr>
          <p:nvPr>
            <p:ph type="title"/>
          </p:nvPr>
        </p:nvSpPr>
        <p:spPr/>
        <p:txBody>
          <a:bodyPr/>
          <a:lstStyle/>
          <a:p>
            <a:r>
              <a:rPr lang="en-US" dirty="0" smtClean="0"/>
              <a:t>MORFOLOGI</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err="1"/>
              <a:t>Lieber</a:t>
            </a:r>
            <a:r>
              <a:rPr lang="en-US" dirty="0"/>
              <a:t> (2009)</a:t>
            </a:r>
          </a:p>
          <a:p>
            <a:r>
              <a:rPr lang="en-US" i="1" dirty="0"/>
              <a:t>Morphology is the study of word formation, including the ways new words are coined     in the languages of the world, and the way forms of words are varied depending on     how they’re used in sentences.</a:t>
            </a:r>
          </a:p>
          <a:p>
            <a:r>
              <a:rPr lang="en-US" b="1" dirty="0" err="1"/>
              <a:t>Morfologi</a:t>
            </a:r>
            <a:r>
              <a:rPr lang="en-US" b="1" dirty="0"/>
              <a:t> </a:t>
            </a:r>
            <a:r>
              <a:rPr lang="en-US" b="1" dirty="0" err="1" smtClean="0"/>
              <a:t>adalah</a:t>
            </a:r>
            <a:r>
              <a:rPr lang="en-US" b="1" dirty="0" smtClean="0"/>
              <a:t> </a:t>
            </a:r>
            <a:r>
              <a:rPr lang="en-US" b="1" dirty="0" err="1" smtClean="0"/>
              <a:t>ilmu</a:t>
            </a:r>
            <a:r>
              <a:rPr lang="en-US" b="1" dirty="0" smtClean="0"/>
              <a:t> </a:t>
            </a:r>
            <a:r>
              <a:rPr lang="en-US" b="1" dirty="0" err="1"/>
              <a:t>pembentukan</a:t>
            </a:r>
            <a:r>
              <a:rPr lang="en-US" b="1" dirty="0"/>
              <a:t> </a:t>
            </a:r>
            <a:r>
              <a:rPr lang="en-US" b="1" dirty="0" err="1"/>
              <a:t>kata</a:t>
            </a:r>
            <a:r>
              <a:rPr lang="en-US" b="1" dirty="0"/>
              <a:t>, </a:t>
            </a:r>
            <a:r>
              <a:rPr lang="en-US" b="1" dirty="0" err="1"/>
              <a:t>termasuk</a:t>
            </a:r>
            <a:r>
              <a:rPr lang="en-US" b="1" dirty="0"/>
              <a:t> </a:t>
            </a:r>
            <a:r>
              <a:rPr lang="en-US" b="1" dirty="0" err="1"/>
              <a:t>bagaimana</a:t>
            </a:r>
            <a:r>
              <a:rPr lang="en-US" b="1" dirty="0"/>
              <a:t> </a:t>
            </a:r>
            <a:r>
              <a:rPr lang="en-US" b="1" dirty="0" err="1"/>
              <a:t>kata-kata</a:t>
            </a:r>
            <a:r>
              <a:rPr lang="en-US" b="1" dirty="0"/>
              <a:t> </a:t>
            </a:r>
            <a:r>
              <a:rPr lang="en-US" b="1" dirty="0" err="1"/>
              <a:t>baru</a:t>
            </a:r>
            <a:r>
              <a:rPr lang="en-US" b="1" dirty="0"/>
              <a:t> </a:t>
            </a:r>
            <a:r>
              <a:rPr lang="en-US" b="1" dirty="0" err="1"/>
              <a:t>dibentuk</a:t>
            </a:r>
            <a:r>
              <a:rPr lang="en-US" b="1" dirty="0"/>
              <a:t> </a:t>
            </a:r>
            <a:r>
              <a:rPr lang="en-US" b="1" dirty="0" err="1"/>
              <a:t>dalam</a:t>
            </a:r>
            <a:r>
              <a:rPr lang="en-US" b="1" dirty="0"/>
              <a:t> </a:t>
            </a:r>
            <a:r>
              <a:rPr lang="en-US" b="1" dirty="0" err="1"/>
              <a:t>bahasa-bahasa</a:t>
            </a:r>
            <a:r>
              <a:rPr lang="en-US" b="1" dirty="0"/>
              <a:t> </a:t>
            </a:r>
            <a:r>
              <a:rPr lang="en-US" b="1" dirty="0" err="1"/>
              <a:t>di</a:t>
            </a:r>
            <a:r>
              <a:rPr lang="en-US" b="1" dirty="0"/>
              <a:t> </a:t>
            </a:r>
            <a:r>
              <a:rPr lang="en-US" b="1" dirty="0" err="1"/>
              <a:t>dunia</a:t>
            </a:r>
            <a:r>
              <a:rPr lang="en-US" b="1" dirty="0"/>
              <a:t>, </a:t>
            </a:r>
            <a:r>
              <a:rPr lang="en-US" b="1" dirty="0" err="1"/>
              <a:t>dan</a:t>
            </a:r>
            <a:r>
              <a:rPr lang="en-US" b="1" dirty="0"/>
              <a:t> </a:t>
            </a:r>
            <a:r>
              <a:rPr lang="en-US" b="1" dirty="0" err="1"/>
              <a:t>cara</a:t>
            </a:r>
            <a:r>
              <a:rPr lang="en-US" b="1" dirty="0"/>
              <a:t> </a:t>
            </a:r>
            <a:r>
              <a:rPr lang="en-US" b="1" dirty="0" smtClean="0"/>
              <a:t>bentuk2 </a:t>
            </a:r>
            <a:r>
              <a:rPr lang="en-US" b="1" dirty="0" err="1"/>
              <a:t>kata</a:t>
            </a:r>
            <a:r>
              <a:rPr lang="en-US" b="1" dirty="0"/>
              <a:t> yang </a:t>
            </a:r>
            <a:r>
              <a:rPr lang="en-US" b="1" dirty="0" err="1" smtClean="0"/>
              <a:t>bervariasi</a:t>
            </a:r>
            <a:r>
              <a:rPr lang="en-US" b="1" dirty="0" smtClean="0"/>
              <a:t> </a:t>
            </a:r>
            <a:r>
              <a:rPr lang="en-US" b="1" dirty="0" err="1" smtClean="0"/>
              <a:t>ini</a:t>
            </a:r>
            <a:r>
              <a:rPr lang="en-US" b="1" dirty="0" smtClean="0"/>
              <a:t>  </a:t>
            </a:r>
            <a:r>
              <a:rPr lang="en-US" b="1" dirty="0" err="1"/>
              <a:t>bergantung</a:t>
            </a:r>
            <a:r>
              <a:rPr lang="en-US" b="1" dirty="0"/>
              <a:t> </a:t>
            </a:r>
            <a:r>
              <a:rPr lang="en-US" b="1" dirty="0" err="1"/>
              <a:t>pada</a:t>
            </a:r>
            <a:r>
              <a:rPr lang="en-US" b="1" dirty="0"/>
              <a:t> </a:t>
            </a:r>
            <a:r>
              <a:rPr lang="en-US" b="1" dirty="0" err="1"/>
              <a:t>bagaimana</a:t>
            </a:r>
            <a:r>
              <a:rPr lang="en-US" b="1" dirty="0"/>
              <a:t> </a:t>
            </a:r>
            <a:r>
              <a:rPr lang="en-US" b="1" dirty="0" smtClean="0"/>
              <a:t>kata2 </a:t>
            </a:r>
            <a:r>
              <a:rPr lang="en-US" b="1" dirty="0" err="1"/>
              <a:t>itu</a:t>
            </a:r>
            <a:r>
              <a:rPr lang="en-US" b="1" dirty="0"/>
              <a:t> </a:t>
            </a:r>
            <a:r>
              <a:rPr lang="en-US" b="1" dirty="0" err="1"/>
              <a:t>digunakan</a:t>
            </a:r>
            <a:r>
              <a:rPr lang="en-US" b="1" dirty="0"/>
              <a:t> </a:t>
            </a:r>
            <a:r>
              <a:rPr lang="en-US" b="1" dirty="0" err="1"/>
              <a:t>dalam</a:t>
            </a:r>
            <a:r>
              <a:rPr lang="en-US" b="1" dirty="0"/>
              <a:t> </a:t>
            </a:r>
            <a:r>
              <a:rPr lang="en-US" b="1" dirty="0" err="1"/>
              <a:t>kalimat</a:t>
            </a:r>
            <a:endParaRPr lang="en-US" b="1"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 </a:t>
            </a:r>
            <a:r>
              <a:rPr lang="en-US" dirty="0" err="1" smtClean="0"/>
              <a:t>Morfologi</a:t>
            </a:r>
            <a:r>
              <a:rPr lang="en-US" dirty="0" smtClean="0"/>
              <a:t> </a:t>
            </a:r>
            <a:r>
              <a:rPr lang="en-US" dirty="0" err="1"/>
              <a:t>adalah</a:t>
            </a:r>
            <a:r>
              <a:rPr lang="en-US" dirty="0"/>
              <a:t> </a:t>
            </a:r>
            <a:r>
              <a:rPr lang="en-US" dirty="0" err="1"/>
              <a:t>ilmu</a:t>
            </a:r>
            <a:r>
              <a:rPr lang="en-US" dirty="0"/>
              <a:t> yang </a:t>
            </a:r>
            <a:r>
              <a:rPr lang="en-US" dirty="0" err="1"/>
              <a:t>mempelajari</a:t>
            </a:r>
            <a:r>
              <a:rPr lang="en-US" dirty="0"/>
              <a:t> </a:t>
            </a:r>
            <a:r>
              <a:rPr lang="en-US" dirty="0" err="1"/>
              <a:t>cara-cara</a:t>
            </a:r>
            <a:r>
              <a:rPr lang="en-US" dirty="0"/>
              <a:t> </a:t>
            </a:r>
            <a:r>
              <a:rPr lang="en-US" dirty="0" err="1"/>
              <a:t>leksem</a:t>
            </a:r>
            <a:r>
              <a:rPr lang="en-US" dirty="0"/>
              <a:t> </a:t>
            </a:r>
            <a:r>
              <a:rPr lang="en-US" dirty="0" err="1"/>
              <a:t>dan</a:t>
            </a:r>
            <a:r>
              <a:rPr lang="en-US" dirty="0"/>
              <a:t> </a:t>
            </a:r>
            <a:r>
              <a:rPr lang="en-US" dirty="0" err="1"/>
              <a:t>kata</a:t>
            </a:r>
            <a:r>
              <a:rPr lang="en-US" dirty="0"/>
              <a:t> </a:t>
            </a:r>
            <a:r>
              <a:rPr lang="en-US" dirty="0" err="1"/>
              <a:t>dibangun</a:t>
            </a:r>
            <a:r>
              <a:rPr lang="en-US" dirty="0"/>
              <a:t> </a:t>
            </a:r>
            <a:r>
              <a:rPr lang="en-US" dirty="0" err="1"/>
              <a:t>dari</a:t>
            </a:r>
            <a:r>
              <a:rPr lang="en-US" dirty="0"/>
              <a:t> </a:t>
            </a:r>
            <a:r>
              <a:rPr lang="en-US" dirty="0" err="1"/>
              <a:t>elemen-elemen</a:t>
            </a:r>
            <a:r>
              <a:rPr lang="en-US" dirty="0"/>
              <a:t> </a:t>
            </a:r>
            <a:r>
              <a:rPr lang="en-US" dirty="0" err="1"/>
              <a:t>terkecil</a:t>
            </a:r>
            <a:r>
              <a:rPr lang="en-US" dirty="0"/>
              <a:t> </a:t>
            </a:r>
            <a:r>
              <a:rPr lang="en-US" dirty="0" err="1"/>
              <a:t>dalam</a:t>
            </a:r>
            <a:r>
              <a:rPr lang="en-US" dirty="0"/>
              <a:t> </a:t>
            </a:r>
            <a:r>
              <a:rPr lang="en-US" dirty="0" err="1"/>
              <a:t>sebuah</a:t>
            </a:r>
            <a:r>
              <a:rPr lang="en-US" dirty="0"/>
              <a:t> </a:t>
            </a:r>
            <a:r>
              <a:rPr lang="en-US" dirty="0" err="1"/>
              <a:t>proses</a:t>
            </a:r>
            <a:r>
              <a:rPr lang="en-US" dirty="0"/>
              <a:t> </a:t>
            </a:r>
            <a:r>
              <a:rPr lang="en-US" dirty="0" err="1"/>
              <a:t>pembentukan</a:t>
            </a:r>
            <a:r>
              <a:rPr lang="en-US" dirty="0"/>
              <a:t> </a:t>
            </a:r>
            <a:r>
              <a:rPr lang="en-US" dirty="0" err="1"/>
              <a:t>leksem-leksem</a:t>
            </a:r>
            <a:r>
              <a:rPr lang="en-US" dirty="0"/>
              <a:t> </a:t>
            </a:r>
            <a:r>
              <a:rPr lang="en-US" dirty="0" err="1"/>
              <a:t>menjadi</a:t>
            </a:r>
            <a:r>
              <a:rPr lang="en-US" dirty="0"/>
              <a:t> </a:t>
            </a:r>
            <a:r>
              <a:rPr lang="en-US" dirty="0" err="1"/>
              <a:t>sebuah</a:t>
            </a:r>
            <a:r>
              <a:rPr lang="en-US" dirty="0"/>
              <a:t> </a:t>
            </a:r>
            <a:r>
              <a:rPr lang="en-US" dirty="0" err="1"/>
              <a:t>kata</a:t>
            </a:r>
            <a:r>
              <a:rPr lang="en-US" dirty="0" smtClean="0"/>
              <a:t>.</a:t>
            </a:r>
          </a:p>
          <a:p>
            <a:r>
              <a:rPr lang="en-US" dirty="0" smtClean="0"/>
              <a:t>(Bauer, 1988)</a:t>
            </a:r>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smtClean="0"/>
              <a:t>Morfologi</a:t>
            </a:r>
            <a:r>
              <a:rPr lang="en-US" dirty="0" smtClean="0"/>
              <a:t> </a:t>
            </a:r>
            <a:r>
              <a:rPr lang="en-US" dirty="0" err="1" smtClean="0"/>
              <a:t>adalah</a:t>
            </a:r>
            <a:endParaRPr lang="en-US" dirty="0" smtClean="0"/>
          </a:p>
          <a:p>
            <a:r>
              <a:rPr lang="en-US" dirty="0" err="1" smtClean="0"/>
              <a:t>Ilmu</a:t>
            </a:r>
            <a:r>
              <a:rPr lang="en-US" dirty="0" smtClean="0"/>
              <a:t> yang </a:t>
            </a:r>
            <a:r>
              <a:rPr lang="en-US" dirty="0" err="1" smtClean="0"/>
              <a:t>bersifat</a:t>
            </a:r>
            <a:r>
              <a:rPr lang="en-US" dirty="0" smtClean="0"/>
              <a:t> </a:t>
            </a:r>
            <a:r>
              <a:rPr lang="en-US" dirty="0" err="1" smtClean="0"/>
              <a:t>empiris</a:t>
            </a:r>
            <a:r>
              <a:rPr lang="en-US" dirty="0" smtClean="0"/>
              <a:t>.</a:t>
            </a:r>
          </a:p>
          <a:p>
            <a:r>
              <a:rPr lang="en-US" dirty="0" smtClean="0"/>
              <a:t>Data </a:t>
            </a:r>
            <a:r>
              <a:rPr lang="en-US" dirty="0" err="1" smtClean="0"/>
              <a:t>empiris</a:t>
            </a:r>
            <a:r>
              <a:rPr lang="en-US" dirty="0" smtClean="0"/>
              <a:t> </a:t>
            </a:r>
            <a:r>
              <a:rPr lang="en-US" dirty="0" err="1" smtClean="0"/>
              <a:t>itu</a:t>
            </a:r>
            <a:r>
              <a:rPr lang="en-US" dirty="0" smtClean="0"/>
              <a:t> </a:t>
            </a:r>
            <a:r>
              <a:rPr lang="en-US" dirty="0" err="1" smtClean="0"/>
              <a:t>adalah</a:t>
            </a:r>
            <a:r>
              <a:rPr lang="en-US" dirty="0" smtClean="0"/>
              <a:t>  KATA</a:t>
            </a:r>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r>
              <a:rPr lang="en-US" dirty="0" smtClean="0"/>
              <a:t> </a:t>
            </a:r>
            <a:r>
              <a:rPr lang="en-US" dirty="0" err="1" smtClean="0"/>
              <a:t>Kajian</a:t>
            </a:r>
            <a:r>
              <a:rPr lang="en-US" dirty="0" smtClean="0"/>
              <a:t> </a:t>
            </a:r>
            <a:r>
              <a:rPr lang="en-US" dirty="0" err="1" smtClean="0"/>
              <a:t>Morfologi</a:t>
            </a:r>
            <a:endParaRPr lang="en-US" dirty="0" smtClean="0"/>
          </a:p>
          <a:p>
            <a:r>
              <a:rPr lang="en-US" dirty="0" smtClean="0"/>
              <a:t> </a:t>
            </a:r>
            <a:r>
              <a:rPr lang="en-US" dirty="0" err="1" smtClean="0"/>
              <a:t>keberadaan</a:t>
            </a:r>
            <a:r>
              <a:rPr lang="en-US" dirty="0" smtClean="0"/>
              <a:t> KATA </a:t>
            </a:r>
            <a:r>
              <a:rPr lang="en-US" dirty="0" err="1" smtClean="0"/>
              <a:t>di</a:t>
            </a:r>
            <a:r>
              <a:rPr lang="en-US" dirty="0" smtClean="0"/>
              <a:t> </a:t>
            </a:r>
            <a:r>
              <a:rPr lang="en-US" dirty="0" err="1" smtClean="0"/>
              <a:t>dalam</a:t>
            </a:r>
            <a:r>
              <a:rPr lang="en-US" dirty="0" smtClean="0"/>
              <a:t> KALIMAT </a:t>
            </a:r>
            <a:r>
              <a:rPr lang="en-US" dirty="0" err="1" smtClean="0"/>
              <a:t>diperlukan</a:t>
            </a:r>
            <a:r>
              <a:rPr lang="en-US" dirty="0" smtClean="0"/>
              <a:t>, </a:t>
            </a:r>
            <a:r>
              <a:rPr lang="en-US" dirty="0" err="1" smtClean="0"/>
              <a:t>karena</a:t>
            </a:r>
            <a:r>
              <a:rPr lang="en-US" dirty="0" smtClean="0"/>
              <a:t> </a:t>
            </a:r>
          </a:p>
          <a:p>
            <a:r>
              <a:rPr lang="en-US" dirty="0" err="1" smtClean="0"/>
              <a:t>kata</a:t>
            </a:r>
            <a:r>
              <a:rPr lang="en-US" dirty="0" smtClean="0"/>
              <a:t> </a:t>
            </a:r>
            <a:r>
              <a:rPr lang="en-US" dirty="0" err="1" smtClean="0"/>
              <a:t>dan</a:t>
            </a:r>
            <a:r>
              <a:rPr lang="en-US" dirty="0" smtClean="0"/>
              <a:t> </a:t>
            </a:r>
            <a:r>
              <a:rPr lang="en-US" dirty="0" err="1" smtClean="0"/>
              <a:t>kalimat</a:t>
            </a:r>
            <a:r>
              <a:rPr lang="en-US" dirty="0" smtClean="0"/>
              <a:t> </a:t>
            </a:r>
            <a:r>
              <a:rPr lang="en-US" dirty="0" err="1" smtClean="0"/>
              <a:t>merupakan</a:t>
            </a:r>
            <a:r>
              <a:rPr lang="en-US" dirty="0" smtClean="0"/>
              <a:t> </a:t>
            </a:r>
            <a:r>
              <a:rPr lang="en-US" dirty="0" err="1" smtClean="0"/>
              <a:t>dua</a:t>
            </a:r>
            <a:r>
              <a:rPr lang="en-US" dirty="0" smtClean="0"/>
              <a:t> </a:t>
            </a:r>
            <a:r>
              <a:rPr lang="en-US" dirty="0" err="1" smtClean="0"/>
              <a:t>macam</a:t>
            </a:r>
            <a:r>
              <a:rPr lang="en-US" dirty="0" smtClean="0"/>
              <a:t> </a:t>
            </a:r>
            <a:r>
              <a:rPr lang="en-US" dirty="0" err="1" smtClean="0"/>
              <a:t>satuan</a:t>
            </a:r>
            <a:r>
              <a:rPr lang="en-US" dirty="0" smtClean="0"/>
              <a:t> </a:t>
            </a:r>
            <a:r>
              <a:rPr lang="en-US" dirty="0" err="1" smtClean="0"/>
              <a:t>dasar</a:t>
            </a:r>
            <a:r>
              <a:rPr lang="en-US" dirty="0" smtClean="0"/>
              <a:t> </a:t>
            </a:r>
            <a:r>
              <a:rPr lang="en-US" dirty="0" err="1" smtClean="0"/>
              <a:t>di</a:t>
            </a:r>
            <a:r>
              <a:rPr lang="en-US" dirty="0" smtClean="0"/>
              <a:t> </a:t>
            </a:r>
            <a:r>
              <a:rPr lang="en-US" dirty="0" err="1" smtClean="0"/>
              <a:t>dalam</a:t>
            </a:r>
            <a:r>
              <a:rPr lang="en-US" dirty="0" smtClean="0"/>
              <a:t> </a:t>
            </a:r>
            <a:r>
              <a:rPr lang="en-US" dirty="0" err="1" smtClean="0"/>
              <a:t>satuan</a:t>
            </a:r>
            <a:r>
              <a:rPr lang="en-US" dirty="0" smtClean="0"/>
              <a:t> </a:t>
            </a:r>
            <a:r>
              <a:rPr lang="en-US" dirty="0" err="1" smtClean="0"/>
              <a:t>bahasa</a:t>
            </a:r>
            <a:r>
              <a:rPr lang="en-US" dirty="0" smtClean="0"/>
              <a:t> yang </a:t>
            </a:r>
            <a:r>
              <a:rPr lang="en-US" dirty="0" err="1" smtClean="0"/>
              <a:t>korelatif</a:t>
            </a:r>
            <a:r>
              <a:rPr lang="en-US" dirty="0" smtClean="0"/>
              <a:t> </a:t>
            </a:r>
            <a:r>
              <a:rPr lang="en-US" dirty="0" err="1" smtClean="0"/>
              <a:t>dan</a:t>
            </a:r>
            <a:r>
              <a:rPr lang="en-US" dirty="0" smtClean="0"/>
              <a:t> </a:t>
            </a:r>
            <a:r>
              <a:rPr lang="en-US" dirty="0" err="1" smtClean="0"/>
              <a:t>saling</a:t>
            </a:r>
            <a:r>
              <a:rPr lang="en-US" dirty="0" smtClean="0"/>
              <a:t> </a:t>
            </a:r>
            <a:r>
              <a:rPr lang="en-US" dirty="0" err="1" smtClean="0"/>
              <a:t>mensyarakan</a:t>
            </a:r>
            <a:r>
              <a:rPr lang="en-US" dirty="0" smtClean="0"/>
              <a:t>.</a:t>
            </a:r>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smtClean="0"/>
              <a:t>Mengkaji</a:t>
            </a:r>
            <a:r>
              <a:rPr lang="en-US" dirty="0" smtClean="0"/>
              <a:t> data </a:t>
            </a:r>
            <a:r>
              <a:rPr lang="en-US" dirty="0" err="1" smtClean="0"/>
              <a:t>empiris</a:t>
            </a:r>
            <a:r>
              <a:rPr lang="en-US" dirty="0" smtClean="0"/>
              <a:t> </a:t>
            </a:r>
            <a:r>
              <a:rPr lang="en-US" dirty="0" err="1" smtClean="0"/>
              <a:t>berupa</a:t>
            </a:r>
            <a:r>
              <a:rPr lang="en-US" dirty="0" smtClean="0"/>
              <a:t> KATA</a:t>
            </a:r>
          </a:p>
          <a:p>
            <a:r>
              <a:rPr lang="en-US" dirty="0"/>
              <a:t> </a:t>
            </a:r>
            <a:r>
              <a:rPr lang="en-US" dirty="0" smtClean="0"/>
              <a:t>                              KATA </a:t>
            </a:r>
          </a:p>
          <a:p>
            <a:endParaRPr lang="en-US" dirty="0"/>
          </a:p>
          <a:p>
            <a:endParaRPr lang="en-US" dirty="0" smtClean="0"/>
          </a:p>
          <a:p>
            <a:r>
              <a:rPr lang="en-US" dirty="0"/>
              <a:t> </a:t>
            </a:r>
            <a:r>
              <a:rPr lang="en-US" dirty="0" smtClean="0"/>
              <a:t>                  </a:t>
            </a:r>
          </a:p>
          <a:p>
            <a:r>
              <a:rPr lang="en-US" dirty="0" smtClean="0"/>
              <a:t>                     MORFEM           LEKSEM</a:t>
            </a:r>
          </a:p>
          <a:p>
            <a:r>
              <a:rPr lang="en-US" dirty="0"/>
              <a:t> </a:t>
            </a:r>
          </a:p>
        </p:txBody>
      </p:sp>
      <p:sp>
        <p:nvSpPr>
          <p:cNvPr id="2" name="Title 1"/>
          <p:cNvSpPr>
            <a:spLocks noGrp="1"/>
          </p:cNvSpPr>
          <p:nvPr>
            <p:ph type="title"/>
          </p:nvPr>
        </p:nvSpPr>
        <p:spPr/>
        <p:txBody>
          <a:bodyPr/>
          <a:lstStyle/>
          <a:p>
            <a:endParaRPr lang="en-US"/>
          </a:p>
        </p:txBody>
      </p:sp>
      <p:cxnSp>
        <p:nvCxnSpPr>
          <p:cNvPr id="5" name="Straight Arrow Connector 4"/>
          <p:cNvCxnSpPr/>
          <p:nvPr/>
        </p:nvCxnSpPr>
        <p:spPr>
          <a:xfrm rot="5400000">
            <a:off x="3750463" y="2607463"/>
            <a:ext cx="1357322"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6200000" flipH="1">
            <a:off x="4679157" y="2321711"/>
            <a:ext cx="1428760" cy="12144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err="1" smtClean="0"/>
              <a:t>Lieber</a:t>
            </a:r>
            <a:r>
              <a:rPr lang="en-US" dirty="0" smtClean="0"/>
              <a:t>: </a:t>
            </a:r>
          </a:p>
          <a:p>
            <a:r>
              <a:rPr lang="en-US" dirty="0" smtClean="0"/>
              <a:t> </a:t>
            </a:r>
            <a:r>
              <a:rPr lang="en-US" dirty="0" err="1" smtClean="0"/>
              <a:t>Leksem</a:t>
            </a:r>
            <a:r>
              <a:rPr lang="en-US" dirty="0" smtClean="0"/>
              <a:t> </a:t>
            </a:r>
            <a:r>
              <a:rPr lang="en-US" dirty="0" err="1"/>
              <a:t>adalah</a:t>
            </a:r>
            <a:r>
              <a:rPr lang="en-US" dirty="0"/>
              <a:t> </a:t>
            </a:r>
            <a:r>
              <a:rPr lang="en-US" dirty="0" err="1"/>
              <a:t>sebagai</a:t>
            </a:r>
            <a:r>
              <a:rPr lang="en-US" dirty="0"/>
              <a:t> </a:t>
            </a:r>
            <a:r>
              <a:rPr lang="en-US" dirty="0" err="1"/>
              <a:t>dasar</a:t>
            </a:r>
            <a:r>
              <a:rPr lang="en-US" dirty="0"/>
              <a:t> </a:t>
            </a:r>
            <a:r>
              <a:rPr lang="en-US" dirty="0" err="1"/>
              <a:t>entri</a:t>
            </a:r>
            <a:r>
              <a:rPr lang="en-US" dirty="0"/>
              <a:t> </a:t>
            </a:r>
            <a:r>
              <a:rPr lang="en-US" dirty="0" err="1"/>
              <a:t>di</a:t>
            </a:r>
            <a:r>
              <a:rPr lang="en-US" dirty="0"/>
              <a:t> </a:t>
            </a:r>
            <a:r>
              <a:rPr lang="en-US" dirty="0" err="1"/>
              <a:t>dalam</a:t>
            </a:r>
            <a:r>
              <a:rPr lang="en-US" dirty="0"/>
              <a:t> </a:t>
            </a:r>
            <a:r>
              <a:rPr lang="en-US" dirty="0" err="1"/>
              <a:t>kamus</a:t>
            </a:r>
            <a:r>
              <a:rPr lang="en-US" dirty="0"/>
              <a:t> </a:t>
            </a:r>
            <a:endParaRPr lang="en-US" dirty="0" smtClean="0"/>
          </a:p>
          <a:p>
            <a:endParaRPr lang="en-US" dirty="0"/>
          </a:p>
          <a:p>
            <a:r>
              <a:rPr lang="en-US" b="1" dirty="0" smtClean="0"/>
              <a:t>Lyons</a:t>
            </a:r>
            <a:r>
              <a:rPr lang="en-US" dirty="0" smtClean="0"/>
              <a:t> :</a:t>
            </a:r>
          </a:p>
          <a:p>
            <a:r>
              <a:rPr lang="en-US" dirty="0" smtClean="0"/>
              <a:t> </a:t>
            </a:r>
            <a:r>
              <a:rPr lang="en-US" dirty="0" err="1" smtClean="0"/>
              <a:t>Leksem</a:t>
            </a:r>
            <a:r>
              <a:rPr lang="en-US" dirty="0" smtClean="0"/>
              <a:t> </a:t>
            </a:r>
            <a:r>
              <a:rPr lang="en-US" dirty="0" err="1" smtClean="0"/>
              <a:t>merupakan</a:t>
            </a:r>
            <a:r>
              <a:rPr lang="en-US" dirty="0" smtClean="0"/>
              <a:t> </a:t>
            </a:r>
            <a:r>
              <a:rPr lang="en-US" dirty="0" err="1" smtClean="0"/>
              <a:t>abstraksi</a:t>
            </a:r>
            <a:r>
              <a:rPr lang="en-US" dirty="0" smtClean="0"/>
              <a:t> </a:t>
            </a:r>
            <a:r>
              <a:rPr lang="en-US" dirty="0" err="1" smtClean="0"/>
              <a:t>sebauah</a:t>
            </a:r>
            <a:r>
              <a:rPr lang="en-US" dirty="0" smtClean="0"/>
              <a:t> </a:t>
            </a:r>
            <a:r>
              <a:rPr lang="en-US" dirty="0" err="1" smtClean="0"/>
              <a:t>kata</a:t>
            </a:r>
            <a:r>
              <a:rPr lang="en-US" dirty="0" smtClean="0"/>
              <a:t> </a:t>
            </a:r>
            <a:r>
              <a:rPr lang="en-US" dirty="0" err="1" smtClean="0"/>
              <a:t>dalam</a:t>
            </a:r>
            <a:r>
              <a:rPr lang="en-US" dirty="0" smtClean="0"/>
              <a:t> </a:t>
            </a:r>
            <a:r>
              <a:rPr lang="en-US" dirty="0" err="1" smtClean="0"/>
              <a:t>paradigma</a:t>
            </a:r>
            <a:r>
              <a:rPr lang="en-US" dirty="0" smtClean="0"/>
              <a:t> </a:t>
            </a:r>
            <a:r>
              <a:rPr lang="en-US" dirty="0" err="1" smtClean="0"/>
              <a:t>infleksi</a:t>
            </a:r>
            <a:endParaRPr lang="en-US" dirty="0" smtClean="0"/>
          </a:p>
          <a:p>
            <a:endParaRPr lang="en-US" dirty="0" smtClean="0"/>
          </a:p>
          <a:p>
            <a:pPr>
              <a:buNone/>
            </a:pPr>
            <a:endParaRPr lang="en-US" dirty="0"/>
          </a:p>
          <a:p>
            <a:endParaRPr lang="en-US" dirty="0"/>
          </a:p>
        </p:txBody>
      </p:sp>
      <p:sp>
        <p:nvSpPr>
          <p:cNvPr id="2" name="Title 1"/>
          <p:cNvSpPr>
            <a:spLocks noGrp="1"/>
          </p:cNvSpPr>
          <p:nvPr>
            <p:ph type="title"/>
          </p:nvPr>
        </p:nvSpPr>
        <p:spPr/>
        <p:txBody>
          <a:bodyPr/>
          <a:lstStyle/>
          <a:p>
            <a:r>
              <a:rPr lang="en-US" dirty="0" smtClean="0"/>
              <a:t>LEKSEM</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321</TotalTime>
  <Words>617</Words>
  <Application>Microsoft Office PowerPoint</Application>
  <PresentationFormat>On-screen Show (4:3)</PresentationFormat>
  <Paragraphs>101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MORFOLOGI&amp;SINTAKSIS S2  TOPIC 2</vt:lpstr>
      <vt:lpstr>Slide 2</vt:lpstr>
      <vt:lpstr>MORFOLOGI</vt:lpstr>
      <vt:lpstr>Slide 4</vt:lpstr>
      <vt:lpstr>Slide 5</vt:lpstr>
      <vt:lpstr>Slide 6</vt:lpstr>
      <vt:lpstr>Slide 7</vt:lpstr>
      <vt:lpstr>Slide 8</vt:lpstr>
      <vt:lpstr>LEKSEM</vt:lpstr>
      <vt:lpstr>IDENTITAS KATA</vt:lpstr>
      <vt:lpstr>KATA</vt:lpstr>
      <vt:lpstr>MORFEM</vt:lpstr>
      <vt:lpstr>DIAGRAM POHON</vt:lpstr>
      <vt:lpstr>Slide 14</vt:lpstr>
      <vt:lpstr>JENIS MORFEM</vt:lpstr>
      <vt:lpstr>JENIS MENURUT JUMLAH MORFEM</vt:lpstr>
      <vt:lpstr>PEMBENTUKAN KATA</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MAGISTER MORFOLOGI &amp; SINTAKSIS</dc:title>
  <dc:creator>Ypsi Soeria Soemantr</dc:creator>
  <cp:lastModifiedBy>Ypsi Soeria Soemantr</cp:lastModifiedBy>
  <cp:revision>38</cp:revision>
  <dcterms:created xsi:type="dcterms:W3CDTF">2021-09-09T10:13:28Z</dcterms:created>
  <dcterms:modified xsi:type="dcterms:W3CDTF">2021-09-17T10:54:17Z</dcterms:modified>
</cp:coreProperties>
</file>