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94"/>
  </p:normalViewPr>
  <p:slideViewPr>
    <p:cSldViewPr snapToGrid="0" snapToObjects="1">
      <p:cViewPr varScale="1">
        <p:scale>
          <a:sx n="112" d="100"/>
          <a:sy n="112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B5515-EA44-D749-BE6E-AD9399132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FED0E-0250-AA4B-AE8B-24F0F12F3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AE86A-363E-3C4D-A9BC-400FFDA6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B435-1B95-784C-8B3B-B5F07732B4B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61B28-0924-7745-8CD8-CB0BC14C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324C8-7A5E-DE41-A6A4-47935243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D10B-0032-D84F-B5A2-7761529D8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644D1-F2A8-034C-B5FF-67E6DD64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8D10A-BF55-224A-B67D-D721C0D78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19DBB-1375-054B-A6B5-017BC883E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B435-1B95-784C-8B3B-B5F07732B4B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3C5AF-8425-DE45-9286-1A6248372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859E7-0DDB-4C49-A329-6EF49936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D10B-0032-D84F-B5A2-7761529D8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4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9381D8-9C92-0E4C-969E-696221F3B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AB2EF0-3946-4342-99D1-AD507E822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AB11F-A66E-864A-9138-266BB7B8D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B435-1B95-784C-8B3B-B5F07732B4B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37C81-D576-9F4D-B614-67529292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FC738-7465-8440-B39D-D3548F01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D10B-0032-D84F-B5A2-7761529D8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8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2A6E-09E7-CF4A-B0DC-A167D56B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64655-EAB5-9144-BB74-204ED34C1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7963E-E818-E147-AB73-D2090BCB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B435-1B95-784C-8B3B-B5F07732B4B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020A2-79C0-A14C-B702-A69884BFA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C5697-D14B-E344-87EA-8853EC5F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D10B-0032-D84F-B5A2-7761529D8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6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5498-DC4B-3643-A805-61648B5A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0544B-3135-4243-AE11-0384074EA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84513-BE7B-7A48-B044-61F4AB238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B435-1B95-784C-8B3B-B5F07732B4B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CD67C-53A9-FF4D-9D54-7DC4D0E0D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CB3FE-A82D-5541-9616-6037BA26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D10B-0032-D84F-B5A2-7761529D8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5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51891-3CE3-0248-9735-285D5A5A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C483B-4C5F-4D48-B621-91CDB3D55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064B1-E34E-7545-875F-4FED97315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86BCE-3C34-814B-B056-528986FE6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B435-1B95-784C-8B3B-B5F07732B4B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9E94B-3403-0345-8B68-987EC4AE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EEFE2-447F-6048-9F97-5F71720E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D10B-0032-D84F-B5A2-7761529D8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1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1FB8-10B6-A643-8186-BFA70C89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E1DB7-1B55-5341-AB46-E8AB5F358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2A3D0-7710-DD46-A009-8C71E9DCE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A2099-1B3E-0540-9456-BE6A45645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4C8A7B-5833-8945-A58D-CEAFB62D8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28C2A4-D047-6F4C-899B-287CA4D88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B435-1B95-784C-8B3B-B5F07732B4B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F9BA97-F204-3340-AB3D-97F2EF0F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C25AA-AB2B-374C-A3E6-D4F24017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D10B-0032-D84F-B5A2-7761529D8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2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353BE-CB7D-0E43-B6B7-4F3AF796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A8C4FC-1F01-F049-876D-6C197D1E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B435-1B95-784C-8B3B-B5F07732B4B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9C11E-1F8C-7147-833D-2BE1315E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20E35-BEBE-8C48-88F2-9C1FAF2DB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D10B-0032-D84F-B5A2-7761529D8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4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80EBA-1190-324F-B4B2-96BFAB844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B435-1B95-784C-8B3B-B5F07732B4B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9DEF3D-4D1E-EE41-8563-A43231833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16CA5-85F9-234E-A667-66BA9E0F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D10B-0032-D84F-B5A2-7761529D8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4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96C82-C5CC-8B42-93D3-9955303F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1B0CB-4E94-4349-8213-482927143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F78B7-9282-B644-BEFC-B2AB58641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8836E-E88B-7949-92C6-521AB47D7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B435-1B95-784C-8B3B-B5F07732B4B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5A3BE-F9F4-F049-89F5-7113176B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B7206-82CC-5847-AC68-686DFE62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D10B-0032-D84F-B5A2-7761529D8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5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731B7-5785-6246-8A8E-6A994A6B3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98FA6B-974A-0145-A3A8-D6B3BBED3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6D0EA-1D82-9E44-97E1-D38AEB45B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E0152-9E17-4545-9EBD-302408C3A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B435-1B95-784C-8B3B-B5F07732B4B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E19A6-88B4-8847-B413-ABB8A2F99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905C5-C874-5443-954C-CFA55205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D10B-0032-D84F-B5A2-7761529D8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8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341267-D062-5D48-86D3-293315F3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B0952-4850-2940-96B2-B967DAAD4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592B6-D546-5D43-A362-98F70F8E7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DB435-1B95-784C-8B3B-B5F07732B4B4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34706-14C1-4549-990D-3C0F47EAB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92781-B603-E145-A2CF-94735D78C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4D10B-0032-D84F-B5A2-7761529D8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9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C84F-7BC8-4541-B116-0F4F37A81B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/>
              <a:t>PERTUMBUHAN KESEMPATAN KERJA DI PERKOTAAN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1512B-3B62-AF4F-8C3E-84F4701ED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6190"/>
            <a:ext cx="9144000" cy="1451610"/>
          </a:xfrm>
        </p:spPr>
        <p:txBody>
          <a:bodyPr/>
          <a:lstStyle/>
          <a:p>
            <a:r>
              <a:rPr lang="en-US" dirty="0"/>
              <a:t>Oleh: Dr. </a:t>
            </a:r>
            <a:r>
              <a:rPr lang="en-US" dirty="0" err="1"/>
              <a:t>Bagdja</a:t>
            </a:r>
            <a:r>
              <a:rPr lang="en-US" dirty="0"/>
              <a:t> </a:t>
            </a:r>
            <a:r>
              <a:rPr lang="en-US" dirty="0" err="1"/>
              <a:t>Muljarijadi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63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DBDC-43DA-7A45-83AD-65AF76A8E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44698"/>
          </a:xfrm>
        </p:spPr>
        <p:txBody>
          <a:bodyPr>
            <a:normAutofit fontScale="90000"/>
          </a:bodyPr>
          <a:lstStyle/>
          <a:p>
            <a:r>
              <a:rPr lang="en-ID" dirty="0" err="1"/>
              <a:t>Mekanisme</a:t>
            </a:r>
            <a:r>
              <a:rPr lang="en-ID" dirty="0"/>
              <a:t> </a:t>
            </a:r>
            <a:r>
              <a:rPr lang="en-ID" dirty="0" err="1"/>
              <a:t>Keseimbangan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Kurva</a:t>
            </a:r>
            <a:r>
              <a:rPr lang="en-ID" dirty="0"/>
              <a:t> </a:t>
            </a:r>
            <a:r>
              <a:rPr lang="en-ID" dirty="0" err="1"/>
              <a:t>Penawaran</a:t>
            </a:r>
            <a:r>
              <a:rPr lang="en-ID" dirty="0"/>
              <a:t> dan </a:t>
            </a:r>
            <a:r>
              <a:rPr lang="en-ID" dirty="0" err="1"/>
              <a:t>Permintaan</a:t>
            </a:r>
            <a:r>
              <a:rPr lang="en-ID" dirty="0"/>
              <a:t> Tenaga </a:t>
            </a:r>
            <a:r>
              <a:rPr lang="en-ID" dirty="0" err="1"/>
              <a:t>Kerja</a:t>
            </a:r>
            <a:r>
              <a:rPr lang="en-ID" dirty="0"/>
              <a:t>: </a:t>
            </a:r>
            <a:r>
              <a:rPr lang="en-ID" dirty="0" err="1"/>
              <a:t>Pergeseran</a:t>
            </a:r>
            <a:r>
              <a:rPr lang="en-ID" dirty="0"/>
              <a:t> </a:t>
            </a:r>
            <a:r>
              <a:rPr lang="en-ID" dirty="0" err="1"/>
              <a:t>Permintaan</a:t>
            </a:r>
            <a:r>
              <a:rPr lang="en-ID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7B30E8-91B6-CD49-9539-420543646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99246"/>
            <a:ext cx="6683933" cy="48587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5D4FC7-E04E-C04E-B7F3-A1D84DD855F7}"/>
              </a:ext>
            </a:extLst>
          </p:cNvPr>
          <p:cNvSpPr/>
          <p:nvPr/>
        </p:nvSpPr>
        <p:spPr>
          <a:xfrm>
            <a:off x="7522133" y="2134751"/>
            <a:ext cx="44176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dirty="0" err="1">
                <a:latin typeface="Calibri" panose="020F0502020204030204" pitchFamily="34" charset="0"/>
              </a:rPr>
              <a:t>Keseimbangan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penawaran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tenaga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kerja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berubah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ketika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terjadi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pergeseran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kurva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permintaan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tenaga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kerja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akibat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adanya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peningkatan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ekspor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tenaga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kerja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dari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luar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daerah</a:t>
            </a:r>
            <a:r>
              <a:rPr lang="en-ID" sz="2400" dirty="0">
                <a:latin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dirty="0" err="1">
                <a:latin typeface="Calibri" panose="020F0502020204030204" pitchFamily="34" charset="0"/>
              </a:rPr>
              <a:t>Ekuilibrium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akan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bergeser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dari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titik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i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ke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titik</a:t>
            </a:r>
            <a:r>
              <a:rPr lang="en-ID" sz="2400" dirty="0">
                <a:latin typeface="Calibri" panose="020F0502020204030204" pitchFamily="34" charset="0"/>
              </a:rPr>
              <a:t> 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dirty="0">
                <a:latin typeface="Calibri" panose="020F0502020204030204" pitchFamily="34" charset="0"/>
              </a:rPr>
              <a:t>Pada </a:t>
            </a:r>
            <a:r>
              <a:rPr lang="en-ID" sz="2400" dirty="0" err="1">
                <a:latin typeface="Calibri" panose="020F0502020204030204" pitchFamily="34" charset="0"/>
              </a:rPr>
              <a:t>kondisi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tersebut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baik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upah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maupun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kesempatan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kerja</a:t>
            </a:r>
            <a:r>
              <a:rPr lang="en-ID" sz="2400" dirty="0">
                <a:latin typeface="Calibri" panose="020F0502020204030204" pitchFamily="34" charset="0"/>
              </a:rPr>
              <a:t> di </a:t>
            </a:r>
            <a:r>
              <a:rPr lang="en-ID" sz="2400" dirty="0" err="1">
                <a:latin typeface="Calibri" panose="020F0502020204030204" pitchFamily="34" charset="0"/>
              </a:rPr>
              <a:t>kota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akan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meningkat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63568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157B6-01DD-114A-B78E-9437796A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219"/>
            <a:ext cx="10515600" cy="1424470"/>
          </a:xfrm>
        </p:spPr>
        <p:txBody>
          <a:bodyPr>
            <a:normAutofit fontScale="90000"/>
          </a:bodyPr>
          <a:lstStyle/>
          <a:p>
            <a:r>
              <a:rPr lang="en-ID" dirty="0" err="1"/>
              <a:t>Mekanisme</a:t>
            </a:r>
            <a:r>
              <a:rPr lang="en-ID" dirty="0"/>
              <a:t> </a:t>
            </a:r>
            <a:r>
              <a:rPr lang="en-ID" dirty="0" err="1"/>
              <a:t>Keseimbangan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Kurva</a:t>
            </a:r>
            <a:r>
              <a:rPr lang="en-ID" dirty="0"/>
              <a:t> </a:t>
            </a:r>
            <a:r>
              <a:rPr lang="en-ID" dirty="0" err="1"/>
              <a:t>Penawaran</a:t>
            </a:r>
            <a:r>
              <a:rPr lang="en-ID" dirty="0"/>
              <a:t> dan </a:t>
            </a:r>
            <a:r>
              <a:rPr lang="en-ID" dirty="0" err="1"/>
              <a:t>Permintaan</a:t>
            </a:r>
            <a:r>
              <a:rPr lang="en-ID" dirty="0"/>
              <a:t> Tenaga </a:t>
            </a:r>
            <a:r>
              <a:rPr lang="en-ID" dirty="0" err="1"/>
              <a:t>Kerja</a:t>
            </a:r>
            <a:r>
              <a:rPr lang="en-ID" dirty="0"/>
              <a:t>: </a:t>
            </a:r>
            <a:r>
              <a:rPr lang="en-ID" dirty="0" err="1"/>
              <a:t>Pergeseran</a:t>
            </a:r>
            <a:r>
              <a:rPr lang="en-ID" dirty="0"/>
              <a:t> </a:t>
            </a:r>
            <a:r>
              <a:rPr lang="en-ID" dirty="0" err="1"/>
              <a:t>Penawaran</a:t>
            </a:r>
            <a:r>
              <a:rPr lang="en-ID" dirty="0"/>
              <a:t>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93AF2E-7CE2-E34D-B7A3-FDCDD6864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344" y="1802475"/>
            <a:ext cx="6732005" cy="49375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7E389D-69D0-F64A-9874-5E2D2468BB23}"/>
              </a:ext>
            </a:extLst>
          </p:cNvPr>
          <p:cNvSpPr/>
          <p:nvPr/>
        </p:nvSpPr>
        <p:spPr>
          <a:xfrm>
            <a:off x="7886217" y="2415933"/>
            <a:ext cx="38730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dirty="0" err="1">
                <a:latin typeface="Calibri" panose="020F0502020204030204" pitchFamily="34" charset="0"/>
              </a:rPr>
              <a:t>Perubahan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keseimbangan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terjadi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akibat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adanya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pergeseran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kurva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penawaran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tenaga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kerja</a:t>
            </a:r>
            <a:r>
              <a:rPr lang="en-ID" sz="2400" dirty="0">
                <a:latin typeface="Calibri" panose="020F0502020204030204" pitchFamily="34" charset="0"/>
              </a:rPr>
              <a:t> yang </a:t>
            </a:r>
            <a:r>
              <a:rPr lang="en-ID" sz="2400" dirty="0" err="1">
                <a:latin typeface="Calibri" panose="020F0502020204030204" pitchFamily="34" charset="0"/>
              </a:rPr>
              <a:t>disebabkan</a:t>
            </a:r>
            <a:r>
              <a:rPr lang="en-ID" sz="2400" dirty="0">
                <a:latin typeface="Calibri" panose="020F0502020204030204" pitchFamily="34" charset="0"/>
              </a:rPr>
              <a:t> oleh </a:t>
            </a:r>
            <a:r>
              <a:rPr lang="en-ID" sz="2400" dirty="0" err="1">
                <a:latin typeface="Calibri" panose="020F0502020204030204" pitchFamily="34" charset="0"/>
              </a:rPr>
              <a:t>peningkatan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pelayanan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publik</a:t>
            </a:r>
            <a:r>
              <a:rPr lang="en-ID" sz="2400" dirty="0">
                <a:latin typeface="Calibri" panose="020F0502020204030204" pitchFamily="34" charset="0"/>
              </a:rPr>
              <a:t> yang </a:t>
            </a:r>
            <a:r>
              <a:rPr lang="en-ID" sz="2400" dirty="0" err="1">
                <a:latin typeface="Calibri" panose="020F0502020204030204" pitchFamily="34" charset="0"/>
              </a:rPr>
              <a:t>diberikan</a:t>
            </a:r>
            <a:r>
              <a:rPr lang="en-ID" sz="2400" dirty="0">
                <a:latin typeface="Calibri" panose="020F0502020204030204" pitchFamily="34" charset="0"/>
              </a:rPr>
              <a:t> oleh </a:t>
            </a:r>
            <a:r>
              <a:rPr lang="en-ID" sz="2400" dirty="0" err="1">
                <a:latin typeface="Calibri" panose="020F0502020204030204" pitchFamily="34" charset="0"/>
              </a:rPr>
              <a:t>pemerintah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kota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kepada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r>
              <a:rPr lang="en-ID" sz="2400" dirty="0" err="1">
                <a:latin typeface="Calibri" panose="020F0502020204030204" pitchFamily="34" charset="0"/>
              </a:rPr>
              <a:t>mayarakat</a:t>
            </a:r>
            <a:r>
              <a:rPr lang="en-ID" sz="2400" dirty="0">
                <a:latin typeface="Calibri" panose="020F0502020204030204" pitchFamily="34" charset="0"/>
              </a:rPr>
              <a:t> 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298081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07B65-8323-6943-B244-12256650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Migrasi</a:t>
            </a:r>
            <a:r>
              <a:rPr lang="en-US" dirty="0"/>
              <a:t> Harris-Todaro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1A245E-436F-9843-B6B2-D46D0AE68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540" y="1846232"/>
            <a:ext cx="10179384" cy="2042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275069-8282-F143-85D7-5C7C8D190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5" y="3889092"/>
            <a:ext cx="9965191" cy="221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70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DCF8-668A-E649-BD53-0E79717A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3" y="9532"/>
            <a:ext cx="10515600" cy="1325563"/>
          </a:xfrm>
        </p:spPr>
        <p:txBody>
          <a:bodyPr/>
          <a:lstStyle/>
          <a:p>
            <a:r>
              <a:rPr lang="en-US" dirty="0"/>
              <a:t>Migration with Full Urban Employment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39DA60-E7D8-ED48-8873-58583094E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140" y="1215343"/>
            <a:ext cx="8123263" cy="542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31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EB6C5-0656-B24A-B0CA-94A1D329B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 of Model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CA9578-290E-9640-B633-2E49C0A30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361" y="1690688"/>
            <a:ext cx="9744077" cy="2128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B53D3-7B2C-2F48-A6E7-1D969B7D9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60" y="3935393"/>
            <a:ext cx="9740093" cy="17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17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82C8-46F9-4245-BB53-A766C28B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 of Model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7DFC37-7C1A-A441-AD82-7B0110597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993900"/>
            <a:ext cx="9507497" cy="1802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2B8AE7-5701-314B-ACBB-3CE67A554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38" y="3659528"/>
            <a:ext cx="932628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70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244A-63A2-D041-BF22-78621A1AA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 of Model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0701B8-3438-A24D-9666-5FA4B53C6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968500"/>
            <a:ext cx="9810509" cy="3798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2B72B3-D36D-6644-A5FB-62377C119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6054355"/>
            <a:ext cx="5134338" cy="43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1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0983BE-9CFE-B843-B783-D26AEC479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167" y="446931"/>
            <a:ext cx="8946206" cy="596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47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3FD93-F5AE-DA45-A394-8DF8166C0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999"/>
          </a:xfrm>
        </p:spPr>
        <p:txBody>
          <a:bodyPr>
            <a:normAutofit fontScale="90000"/>
          </a:bodyPr>
          <a:lstStyle/>
          <a:p>
            <a:r>
              <a:rPr lang="en-US" dirty="0"/>
              <a:t>Migration with </a:t>
            </a:r>
            <a:r>
              <a:rPr lang="en-US"/>
              <a:t>Urban Unemployment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4A557B-E807-0042-8740-57D1BCFC5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959" y="994799"/>
            <a:ext cx="6389226" cy="581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6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309B-1595-6F4F-844E-94434DBF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66FD9-1724-7746-9E2C-C36ACDBEA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Berdasarkan</a:t>
            </a:r>
            <a:r>
              <a:rPr lang="en-ID" dirty="0"/>
              <a:t> model </a:t>
            </a:r>
            <a:r>
              <a:rPr lang="en-ID" dirty="0" err="1"/>
              <a:t>pertumbuhan</a:t>
            </a:r>
            <a:r>
              <a:rPr lang="en-ID" dirty="0"/>
              <a:t> </a:t>
            </a:r>
            <a:r>
              <a:rPr lang="en-ID" dirty="0" err="1"/>
              <a:t>sisi</a:t>
            </a:r>
            <a:r>
              <a:rPr lang="en-ID" dirty="0"/>
              <a:t> </a:t>
            </a:r>
            <a:r>
              <a:rPr lang="en-ID" dirty="0" err="1"/>
              <a:t>penawaran</a:t>
            </a:r>
            <a:r>
              <a:rPr lang="en-ID" dirty="0"/>
              <a:t> di wilayah </a:t>
            </a:r>
            <a:r>
              <a:rPr lang="en-ID" dirty="0" err="1"/>
              <a:t>perkotaan</a:t>
            </a:r>
            <a:r>
              <a:rPr lang="en-ID" dirty="0"/>
              <a:t> </a:t>
            </a:r>
            <a:r>
              <a:rPr lang="en-ID" dirty="0" err="1"/>
              <a:t>didapatkan</a:t>
            </a:r>
            <a:r>
              <a:rPr lang="en-ID" dirty="0"/>
              <a:t> </a:t>
            </a:r>
            <a:r>
              <a:rPr lang="en-ID" dirty="0" err="1"/>
              <a:t>fakta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kemajuan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(</a:t>
            </a:r>
            <a:r>
              <a:rPr lang="en-ID" dirty="0" err="1"/>
              <a:t>aglomerasi</a:t>
            </a:r>
            <a:r>
              <a:rPr lang="en-ID"/>
              <a:t>) </a:t>
            </a:r>
            <a:r>
              <a:rPr lang="en-ID" dirty="0"/>
              <a:t>di </a:t>
            </a:r>
            <a:r>
              <a:rPr lang="en-ID" dirty="0" err="1"/>
              <a:t>perkotaan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migrasi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kawasan</a:t>
            </a:r>
            <a:r>
              <a:rPr lang="en-ID" dirty="0"/>
              <a:t> </a:t>
            </a:r>
            <a:r>
              <a:rPr lang="en-ID" dirty="0" err="1"/>
              <a:t>perkotaan</a:t>
            </a:r>
            <a:r>
              <a:rPr lang="en-ID" dirty="0"/>
              <a:t> </a:t>
            </a:r>
          </a:p>
          <a:p>
            <a:r>
              <a:rPr lang="en-ID" dirty="0"/>
              <a:t>Kota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para </a:t>
            </a:r>
            <a:r>
              <a:rPr lang="en-ID" dirty="0" err="1"/>
              <a:t>pekerja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kesejahteraannya</a:t>
            </a:r>
            <a:r>
              <a:rPr lang="en-ID" dirty="0"/>
              <a:t>. </a:t>
            </a:r>
          </a:p>
          <a:p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mengantisipasi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pada </a:t>
            </a:r>
            <a:r>
              <a:rPr lang="en-ID" dirty="0" err="1"/>
              <a:t>kesempatan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,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para </a:t>
            </a:r>
            <a:r>
              <a:rPr lang="en-ID" dirty="0" err="1"/>
              <a:t>pengambil</a:t>
            </a:r>
            <a:r>
              <a:rPr lang="en-ID" dirty="0"/>
              <a:t> </a:t>
            </a:r>
            <a:r>
              <a:rPr lang="en-ID" dirty="0" err="1"/>
              <a:t>kebijakan</a:t>
            </a:r>
            <a:r>
              <a:rPr lang="en-ID" dirty="0"/>
              <a:t> </a:t>
            </a:r>
            <a:r>
              <a:rPr lang="en-ID" dirty="0" err="1"/>
              <a:t>kota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menganalisis</a:t>
            </a:r>
            <a:r>
              <a:rPr lang="en-ID" dirty="0"/>
              <a:t> model </a:t>
            </a:r>
            <a:r>
              <a:rPr lang="en-ID" dirty="0" err="1"/>
              <a:t>permintaan</a:t>
            </a:r>
            <a:r>
              <a:rPr lang="en-ID" dirty="0"/>
              <a:t> dan </a:t>
            </a:r>
            <a:r>
              <a:rPr lang="en-ID" dirty="0" err="1"/>
              <a:t>penawaran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4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BEE03-8440-114B-8E39-6959AD17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Pembangunan </a:t>
            </a:r>
            <a:r>
              <a:rPr lang="en-US" dirty="0" err="1"/>
              <a:t>Ekonomi</a:t>
            </a:r>
            <a:r>
              <a:rPr lang="en-US" dirty="0"/>
              <a:t> di Daerah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EE499F-5DB0-1640-B6EE-9A37F9724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1893094"/>
            <a:ext cx="9372600" cy="4216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EC4660-1BF8-FC41-90AF-7E01C68AE2D1}"/>
              </a:ext>
            </a:extLst>
          </p:cNvPr>
          <p:cNvSpPr/>
          <p:nvPr/>
        </p:nvSpPr>
        <p:spPr>
          <a:xfrm>
            <a:off x="1569148" y="6109494"/>
            <a:ext cx="3162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dirty="0" err="1">
                <a:latin typeface="Calibri" panose="020F0502020204030204" pitchFamily="34" charset="0"/>
              </a:rPr>
              <a:t>Sumber</a:t>
            </a:r>
            <a:r>
              <a:rPr lang="en-ID" dirty="0">
                <a:latin typeface="Calibri" panose="020F0502020204030204" pitchFamily="34" charset="0"/>
              </a:rPr>
              <a:t>: Blakely &amp; Leigh (2013)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7542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75B1-B635-424E-A33A-B7BF953E6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Kurva</a:t>
            </a:r>
            <a:r>
              <a:rPr lang="en-ID" dirty="0"/>
              <a:t> </a:t>
            </a:r>
            <a:r>
              <a:rPr lang="en-ID" dirty="0" err="1"/>
              <a:t>Permintaan</a:t>
            </a:r>
            <a:r>
              <a:rPr lang="en-ID" dirty="0"/>
              <a:t> Tenaga </a:t>
            </a:r>
            <a:r>
              <a:rPr lang="en-ID" dirty="0" err="1"/>
              <a:t>Kerja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BCB3E-009A-774D-95A6-F2B21543E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Kurva</a:t>
            </a:r>
            <a:r>
              <a:rPr lang="en-ID" dirty="0"/>
              <a:t> </a:t>
            </a:r>
            <a:r>
              <a:rPr lang="en-ID" dirty="0" err="1"/>
              <a:t>permintaan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pada </a:t>
            </a:r>
            <a:r>
              <a:rPr lang="en-ID" dirty="0" err="1"/>
              <a:t>dasarnya</a:t>
            </a:r>
            <a:r>
              <a:rPr lang="en-ID" dirty="0"/>
              <a:t>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berapa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manfaat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diperoleh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memutuskan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memperkerjakan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tambahan</a:t>
            </a:r>
            <a:r>
              <a:rPr lang="en-ID" dirty="0"/>
              <a:t> </a:t>
            </a:r>
            <a:r>
              <a:rPr lang="en-ID" dirty="0" err="1"/>
              <a:t>pekerja</a:t>
            </a:r>
            <a:r>
              <a:rPr lang="en-ID" dirty="0"/>
              <a:t> (</a:t>
            </a:r>
            <a:r>
              <a:rPr lang="en-ID" i="1" dirty="0"/>
              <a:t>Marginal Revenue </a:t>
            </a:r>
            <a:r>
              <a:rPr lang="en-ID" i="1" dirty="0" err="1"/>
              <a:t>Productof</a:t>
            </a:r>
            <a:r>
              <a:rPr lang="en-ID" i="1" dirty="0"/>
              <a:t> </a:t>
            </a:r>
            <a:r>
              <a:rPr lang="en-ID" i="1" dirty="0" err="1"/>
              <a:t>Labor</a:t>
            </a:r>
            <a:r>
              <a:rPr lang="en-ID" i="1" dirty="0"/>
              <a:t>/MRP</a:t>
            </a:r>
            <a:r>
              <a:rPr lang="en-ID" i="1" baseline="-25000" dirty="0"/>
              <a:t>L</a:t>
            </a:r>
            <a:r>
              <a:rPr lang="en-ID" i="1" dirty="0"/>
              <a:t>) </a:t>
            </a:r>
          </a:p>
          <a:p>
            <a:r>
              <a:rPr lang="en-ID" i="1" dirty="0" err="1"/>
              <a:t>Beberapa</a:t>
            </a:r>
            <a:r>
              <a:rPr lang="en-ID" i="1" dirty="0"/>
              <a:t> </a:t>
            </a:r>
            <a:r>
              <a:rPr lang="en-ID" i="1" dirty="0" err="1"/>
              <a:t>Ketentuan</a:t>
            </a:r>
            <a:endParaRPr lang="en-ID" i="1" dirty="0"/>
          </a:p>
          <a:p>
            <a:pPr marL="0" indent="0" algn="ctr">
              <a:buNone/>
            </a:pP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Produksi</a:t>
            </a:r>
            <a:r>
              <a:rPr lang="en-ID" dirty="0"/>
              <a:t>  𝑌 = 𝑓(𝐾, 𝐿)</a:t>
            </a:r>
          </a:p>
          <a:p>
            <a:pPr marL="0" indent="0" algn="ctr">
              <a:buNone/>
            </a:pPr>
            <a:r>
              <a:rPr lang="en-ID" dirty="0" err="1"/>
              <a:t>Produktivitas</a:t>
            </a:r>
            <a:r>
              <a:rPr lang="en-ID" dirty="0"/>
              <a:t> Tenaga </a:t>
            </a:r>
            <a:r>
              <a:rPr lang="en-ID" dirty="0" err="1"/>
              <a:t>Kerja</a:t>
            </a:r>
            <a:r>
              <a:rPr lang="en-ID" dirty="0"/>
              <a:t>  𝑀𝑃</a:t>
            </a:r>
            <a:r>
              <a:rPr lang="en-ID" baseline="-25000" dirty="0"/>
              <a:t>L</a:t>
            </a:r>
            <a:r>
              <a:rPr lang="en-ID" dirty="0"/>
              <a:t> =𝑑𝑌/𝑑𝐿=𝑓′(𝐾,𝐿) </a:t>
            </a:r>
          </a:p>
          <a:p>
            <a:pPr marL="0" indent="0" algn="ctr">
              <a:buNone/>
            </a:pPr>
            <a:r>
              <a:rPr lang="en-ID" dirty="0"/>
              <a:t>Diminishing MP</a:t>
            </a:r>
            <a:r>
              <a:rPr lang="en-ID" baseline="-25000" dirty="0"/>
              <a:t>L</a:t>
            </a:r>
            <a:r>
              <a:rPr lang="en-ID" dirty="0"/>
              <a:t> 𝑑(𝑀𝑃</a:t>
            </a:r>
            <a:r>
              <a:rPr lang="en-ID" baseline="-25000" dirty="0"/>
              <a:t>L</a:t>
            </a:r>
            <a:r>
              <a:rPr lang="en-ID" dirty="0"/>
              <a:t>)/𝑑𝐿 = 𝑑</a:t>
            </a:r>
            <a:r>
              <a:rPr lang="en-ID" baseline="30000" dirty="0"/>
              <a:t>2</a:t>
            </a:r>
            <a:r>
              <a:rPr lang="en-ID" dirty="0"/>
              <a:t>𝑌/𝑑𝐿</a:t>
            </a:r>
            <a:r>
              <a:rPr lang="en-ID" baseline="30000" dirty="0"/>
              <a:t>2</a:t>
            </a:r>
            <a:r>
              <a:rPr lang="en-ID" dirty="0"/>
              <a:t> = 𝑓"(𝐾, 𝐿) &lt; 0</a:t>
            </a:r>
          </a:p>
          <a:p>
            <a:pPr marL="0" indent="0" algn="ctr">
              <a:buNone/>
            </a:pPr>
            <a:r>
              <a:rPr lang="en-ID" dirty="0"/>
              <a:t> </a:t>
            </a:r>
            <a:r>
              <a:rPr lang="en-ID" dirty="0" err="1"/>
              <a:t>Permintaan</a:t>
            </a:r>
            <a:r>
              <a:rPr lang="en-ID" dirty="0"/>
              <a:t> Tenaga </a:t>
            </a:r>
            <a:r>
              <a:rPr lang="en-ID" dirty="0" err="1"/>
              <a:t>Kerja</a:t>
            </a:r>
            <a:r>
              <a:rPr lang="en-ID" dirty="0"/>
              <a:t> 𝑀𝑅𝑃</a:t>
            </a:r>
            <a:r>
              <a:rPr lang="en-ID" baseline="-25000" dirty="0"/>
              <a:t>L</a:t>
            </a:r>
            <a:r>
              <a:rPr lang="en-ID" dirty="0"/>
              <a:t> = 𝑃 .𝑀𝑃</a:t>
            </a:r>
            <a:r>
              <a:rPr lang="en-ID" baseline="-25000" dirty="0"/>
              <a:t>L</a:t>
            </a:r>
            <a:r>
              <a:rPr lang="en-ID" dirty="0"/>
              <a:t> = 𝑃 .𝑓′(𝐾,𝐿) = wage</a:t>
            </a:r>
          </a:p>
          <a:p>
            <a:pPr marL="0" indent="0">
              <a:buNone/>
            </a:pPr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9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C1569-13AC-3F40-A6A7-DF7209798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ID" dirty="0" err="1"/>
              <a:t>Kurva</a:t>
            </a:r>
            <a:r>
              <a:rPr lang="en-ID" dirty="0"/>
              <a:t> </a:t>
            </a:r>
            <a:r>
              <a:rPr lang="en-ID" dirty="0" err="1"/>
              <a:t>Permintaan</a:t>
            </a:r>
            <a:r>
              <a:rPr lang="en-ID" dirty="0"/>
              <a:t> Tenaga </a:t>
            </a:r>
            <a:r>
              <a:rPr lang="en-ID" dirty="0" err="1"/>
              <a:t>Kerja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DD2FE-6325-0044-8512-54EBF7A24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subsitusi</a:t>
            </a:r>
            <a:r>
              <a:rPr lang="en-ID" dirty="0"/>
              <a:t>.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upah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input </a:t>
            </a:r>
            <a:r>
              <a:rPr lang="en-ID" dirty="0" err="1"/>
              <a:t>produksi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murah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relatif</a:t>
            </a:r>
            <a:r>
              <a:rPr lang="en-ID" dirty="0"/>
              <a:t> 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dibandingkan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. </a:t>
            </a:r>
            <a:r>
              <a:rPr lang="en-ID" dirty="0" err="1"/>
              <a:t>Akibatnya</a:t>
            </a:r>
            <a:r>
              <a:rPr lang="en-ID" dirty="0"/>
              <a:t>,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upah</a:t>
            </a:r>
            <a:r>
              <a:rPr lang="en-ID" dirty="0"/>
              <a:t> yang </a:t>
            </a:r>
            <a:r>
              <a:rPr lang="en-ID" dirty="0" err="1"/>
              <a:t>sedikit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permintaan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yang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signifikan</a:t>
            </a:r>
            <a:r>
              <a:rPr lang="en-ID" dirty="0"/>
              <a:t>. </a:t>
            </a:r>
          </a:p>
          <a:p>
            <a:r>
              <a:rPr lang="en-ID" dirty="0" err="1"/>
              <a:t>Efek</a:t>
            </a:r>
            <a:r>
              <a:rPr lang="en-ID" dirty="0"/>
              <a:t> output.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upah</a:t>
            </a:r>
            <a:r>
              <a:rPr lang="en-ID" dirty="0"/>
              <a:t> di </a:t>
            </a:r>
            <a:r>
              <a:rPr lang="en-ID" dirty="0" err="1"/>
              <a:t>kota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produksi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harga</a:t>
            </a:r>
            <a:r>
              <a:rPr lang="en-ID" dirty="0"/>
              <a:t> </a:t>
            </a:r>
            <a:r>
              <a:rPr lang="en-ID" dirty="0" err="1"/>
              <a:t>penjualan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oleh </a:t>
            </a:r>
            <a:r>
              <a:rPr lang="en-ID" dirty="0" err="1"/>
              <a:t>perusahaan</a:t>
            </a:r>
            <a:r>
              <a:rPr lang="en-ID" dirty="0"/>
              <a:t>. Dari </a:t>
            </a:r>
            <a:r>
              <a:rPr lang="en-ID" dirty="0" err="1"/>
              <a:t>sisi</a:t>
            </a:r>
            <a:r>
              <a:rPr lang="en-ID" dirty="0"/>
              <a:t> </a:t>
            </a:r>
            <a:r>
              <a:rPr lang="en-ID" dirty="0" err="1"/>
              <a:t>konsumen</a:t>
            </a:r>
            <a:r>
              <a:rPr lang="en-ID" dirty="0"/>
              <a:t>,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harga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pembelian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rendah</a:t>
            </a:r>
            <a:r>
              <a:rPr lang="en-ID" dirty="0"/>
              <a:t> dan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produksi</a:t>
            </a:r>
            <a:r>
              <a:rPr lang="en-ID" dirty="0"/>
              <a:t> </a:t>
            </a:r>
            <a:r>
              <a:rPr lang="en-ID" dirty="0" err="1"/>
              <a:t>barangnya</a:t>
            </a:r>
            <a:r>
              <a:rPr lang="en-ID" dirty="0"/>
              <a:t> dan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permintaan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. </a:t>
            </a:r>
          </a:p>
          <a:p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aglomerasi</a:t>
            </a:r>
            <a:r>
              <a:rPr lang="en-ID" dirty="0"/>
              <a:t>. </a:t>
            </a:r>
            <a:r>
              <a:rPr lang="en-ID" dirty="0" err="1"/>
              <a:t>Meningkatnya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upah</a:t>
            </a:r>
            <a:r>
              <a:rPr lang="en-ID" dirty="0"/>
              <a:t> </a:t>
            </a:r>
            <a:r>
              <a:rPr lang="en-ID" dirty="0" err="1"/>
              <a:t>pekerja</a:t>
            </a:r>
            <a:r>
              <a:rPr lang="en-ID" dirty="0"/>
              <a:t> di </a:t>
            </a:r>
            <a:r>
              <a:rPr lang="en-ID" dirty="0" err="1"/>
              <a:t>kota</a:t>
            </a:r>
            <a:r>
              <a:rPr lang="en-ID" dirty="0"/>
              <a:t> dan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berkurangnya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permintaan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meredam</a:t>
            </a:r>
            <a:r>
              <a:rPr lang="en-ID" dirty="0"/>
              <a:t> dan </a:t>
            </a:r>
            <a:r>
              <a:rPr lang="en-ID" dirty="0" err="1"/>
              <a:t>menghambat</a:t>
            </a:r>
            <a:r>
              <a:rPr lang="en-ID" dirty="0"/>
              <a:t> proses </a:t>
            </a:r>
            <a:r>
              <a:rPr lang="en-ID" dirty="0" err="1"/>
              <a:t>aglomerasi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.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menurunkan</a:t>
            </a:r>
            <a:r>
              <a:rPr lang="en-ID" dirty="0"/>
              <a:t> </a:t>
            </a:r>
            <a:r>
              <a:rPr lang="en-ID" dirty="0" err="1"/>
              <a:t>produktivitas</a:t>
            </a:r>
            <a:r>
              <a:rPr lang="en-ID" dirty="0"/>
              <a:t> </a:t>
            </a:r>
            <a:r>
              <a:rPr lang="en-ID" dirty="0" err="1"/>
              <a:t>pekerja</a:t>
            </a:r>
            <a:r>
              <a:rPr lang="en-ID" dirty="0"/>
              <a:t>, yang pada </a:t>
            </a:r>
            <a:r>
              <a:rPr lang="en-ID" dirty="0" err="1"/>
              <a:t>akhirnya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yag</a:t>
            </a:r>
            <a:r>
              <a:rPr lang="en-ID" dirty="0"/>
              <a:t> </a:t>
            </a:r>
            <a:r>
              <a:rPr lang="en-ID" dirty="0" err="1"/>
              <a:t>diminta</a:t>
            </a:r>
            <a:r>
              <a:rPr lang="en-ID" dirty="0"/>
              <a:t> oleh </a:t>
            </a:r>
            <a:r>
              <a:rPr lang="en-ID" dirty="0" err="1"/>
              <a:t>perusahaan</a:t>
            </a:r>
            <a:r>
              <a:rPr lang="en-ID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3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5C37-3717-1143-A818-58409147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dirty="0" err="1"/>
              <a:t>Aglomerasi</a:t>
            </a:r>
            <a:r>
              <a:rPr lang="en-ID" b="1" dirty="0"/>
              <a:t> </a:t>
            </a:r>
            <a:r>
              <a:rPr lang="en-ID" b="1" dirty="0" err="1"/>
              <a:t>Ekonomi</a:t>
            </a:r>
            <a:r>
              <a:rPr lang="en-ID" b="1" dirty="0"/>
              <a:t> dan </a:t>
            </a:r>
            <a:r>
              <a:rPr lang="en-ID" b="1" dirty="0" err="1"/>
              <a:t>Kurva</a:t>
            </a:r>
            <a:r>
              <a:rPr lang="en-ID" b="1" dirty="0"/>
              <a:t> </a:t>
            </a:r>
            <a:r>
              <a:rPr lang="en-ID" b="1" dirty="0" err="1"/>
              <a:t>Permintaan</a:t>
            </a:r>
            <a:r>
              <a:rPr lang="en-ID" b="1" dirty="0"/>
              <a:t> Tenaga </a:t>
            </a:r>
            <a:r>
              <a:rPr lang="en-ID" b="1" dirty="0" err="1"/>
              <a:t>Kerja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98F83F-E53A-F347-AE60-8186371AF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885" y="1690687"/>
            <a:ext cx="6344649" cy="51628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5CA460-13B5-E94A-A243-0E1F762AF854}"/>
              </a:ext>
            </a:extLst>
          </p:cNvPr>
          <p:cNvSpPr/>
          <p:nvPr/>
        </p:nvSpPr>
        <p:spPr>
          <a:xfrm>
            <a:off x="7315958" y="1834899"/>
            <a:ext cx="40378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 dirty="0" err="1">
                <a:latin typeface="Calibri" panose="020F0502020204030204" pitchFamily="34" charset="0"/>
              </a:rPr>
              <a:t>Aglomerasi</a:t>
            </a:r>
            <a:r>
              <a:rPr lang="en-ID" sz="2800" dirty="0">
                <a:latin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</a:rPr>
              <a:t>ekonomi</a:t>
            </a:r>
            <a:r>
              <a:rPr lang="en-ID" sz="2800" dirty="0">
                <a:latin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</a:rPr>
              <a:t>akan</a:t>
            </a:r>
            <a:r>
              <a:rPr lang="en-ID" sz="2800" dirty="0">
                <a:latin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</a:rPr>
              <a:t>mendorong</a:t>
            </a:r>
            <a:r>
              <a:rPr lang="en-ID" sz="2800" dirty="0">
                <a:latin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</a:rPr>
              <a:t>kurva</a:t>
            </a:r>
            <a:r>
              <a:rPr lang="en-ID" sz="2800" dirty="0">
                <a:latin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</a:rPr>
              <a:t>permintaan</a:t>
            </a:r>
            <a:r>
              <a:rPr lang="en-ID" sz="2800" dirty="0">
                <a:latin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</a:rPr>
              <a:t>tenaga</a:t>
            </a:r>
            <a:r>
              <a:rPr lang="en-ID" sz="2800" dirty="0">
                <a:latin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</a:rPr>
              <a:t>kerja</a:t>
            </a:r>
            <a:r>
              <a:rPr lang="en-ID" sz="2800" dirty="0">
                <a:latin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</a:rPr>
              <a:t>menjadi</a:t>
            </a:r>
            <a:r>
              <a:rPr lang="en-ID" sz="2800" dirty="0">
                <a:latin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</a:rPr>
              <a:t>lebih</a:t>
            </a:r>
            <a:r>
              <a:rPr lang="en-ID" sz="2800" dirty="0">
                <a:latin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</a:rPr>
              <a:t>landai</a:t>
            </a:r>
            <a:r>
              <a:rPr lang="en-ID" sz="2800" dirty="0">
                <a:latin typeface="Calibri" panose="020F0502020204030204" pitchFamily="34" charset="0"/>
              </a:rPr>
              <a:t>, </a:t>
            </a:r>
            <a:r>
              <a:rPr lang="en-ID" sz="2800" dirty="0" err="1">
                <a:latin typeface="Calibri" panose="020F0502020204030204" pitchFamily="34" charset="0"/>
              </a:rPr>
              <a:t>permintaan</a:t>
            </a:r>
            <a:r>
              <a:rPr lang="en-ID" sz="2800" dirty="0">
                <a:latin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</a:rPr>
              <a:t>akan</a:t>
            </a:r>
            <a:r>
              <a:rPr lang="en-ID" sz="2800" dirty="0">
                <a:latin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</a:rPr>
              <a:t>tenaga</a:t>
            </a:r>
            <a:r>
              <a:rPr lang="en-ID" sz="2800" dirty="0">
                <a:latin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</a:rPr>
              <a:t>kerja</a:t>
            </a:r>
            <a:r>
              <a:rPr lang="en-ID" sz="2800" dirty="0">
                <a:latin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</a:rPr>
              <a:t>lebih</a:t>
            </a:r>
            <a:r>
              <a:rPr lang="en-ID" sz="2800" dirty="0">
                <a:latin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</a:rPr>
              <a:t>responsif</a:t>
            </a:r>
            <a:r>
              <a:rPr lang="en-ID" sz="2800" dirty="0">
                <a:latin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</a:rPr>
              <a:t>terhadap</a:t>
            </a:r>
            <a:r>
              <a:rPr lang="en-ID" sz="2800" dirty="0">
                <a:latin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</a:rPr>
              <a:t>perubahan</a:t>
            </a:r>
            <a:r>
              <a:rPr lang="en-ID" sz="2800" dirty="0">
                <a:latin typeface="Calibri" panose="020F0502020204030204" pitchFamily="34" charset="0"/>
              </a:rPr>
              <a:t> </a:t>
            </a:r>
            <a:r>
              <a:rPr lang="en-ID" sz="2800" dirty="0" err="1">
                <a:latin typeface="Calibri" panose="020F0502020204030204" pitchFamily="34" charset="0"/>
              </a:rPr>
              <a:t>gaji</a:t>
            </a:r>
            <a:r>
              <a:rPr lang="en-ID" sz="2800" dirty="0">
                <a:latin typeface="Calibri" panose="020F0502020204030204" pitchFamily="34" charset="0"/>
              </a:rPr>
              <a:t> yang </a:t>
            </a:r>
            <a:r>
              <a:rPr lang="en-ID" sz="2800" dirty="0" err="1">
                <a:latin typeface="Calibri" panose="020F0502020204030204" pitchFamily="34" charset="0"/>
              </a:rPr>
              <a:t>diminta</a:t>
            </a:r>
            <a:r>
              <a:rPr lang="en-ID" sz="2800" dirty="0">
                <a:latin typeface="Calibri" panose="020F0502020204030204" pitchFamily="34" charset="0"/>
              </a:rPr>
              <a:t> 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61120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14104-EEE2-BB4A-B187-EAA799B8E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/>
              <a:t>Shifting (</a:t>
            </a:r>
            <a:r>
              <a:rPr lang="en-ID" dirty="0" err="1"/>
              <a:t>Pergeseran</a:t>
            </a:r>
            <a:r>
              <a:rPr lang="en-ID" dirty="0"/>
              <a:t>) </a:t>
            </a:r>
            <a:r>
              <a:rPr lang="en-ID" dirty="0" err="1"/>
              <a:t>Kurva</a:t>
            </a:r>
            <a:r>
              <a:rPr lang="en-ID" dirty="0"/>
              <a:t> </a:t>
            </a:r>
            <a:r>
              <a:rPr lang="en-ID" dirty="0" err="1"/>
              <a:t>Permintaan</a:t>
            </a:r>
            <a:r>
              <a:rPr lang="en-ID" dirty="0"/>
              <a:t> Tenaga </a:t>
            </a:r>
            <a:r>
              <a:rPr lang="en-ID" dirty="0" err="1"/>
              <a:t>Kerja</a:t>
            </a:r>
            <a:r>
              <a:rPr lang="en-ID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8CDF1-5F34-7140-901D-0276DD892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Ada 5 </a:t>
            </a:r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menggeser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ID" dirty="0" err="1"/>
              <a:t>Permintaan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ekspor</a:t>
            </a:r>
            <a:r>
              <a:rPr lang="en-ID" dirty="0"/>
              <a:t>.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ekspor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barang-barang</a:t>
            </a:r>
            <a:r>
              <a:rPr lang="en-ID" dirty="0"/>
              <a:t> yang </a:t>
            </a:r>
            <a:r>
              <a:rPr lang="en-ID" dirty="0" err="1"/>
              <a:t>dihasilkan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kota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memproduksi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dan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permintaan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, </a:t>
            </a:r>
            <a:r>
              <a:rPr lang="en-ID" dirty="0" err="1"/>
              <a:t>kurva</a:t>
            </a:r>
            <a:r>
              <a:rPr lang="en-ID" dirty="0"/>
              <a:t> </a:t>
            </a:r>
            <a:r>
              <a:rPr lang="en-ID" dirty="0" err="1"/>
              <a:t>permintaan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bergeser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arah</a:t>
            </a:r>
            <a:r>
              <a:rPr lang="en-ID" dirty="0"/>
              <a:t> </a:t>
            </a:r>
            <a:r>
              <a:rPr lang="en-ID" dirty="0" err="1"/>
              <a:t>kanan</a:t>
            </a:r>
            <a:r>
              <a:rPr lang="en-ID" dirty="0"/>
              <a:t>.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ID" dirty="0" err="1"/>
              <a:t>Produktivitas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. </a:t>
            </a:r>
            <a:r>
              <a:rPr lang="en-ID" dirty="0" err="1"/>
              <a:t>Meningkatnya</a:t>
            </a:r>
            <a:r>
              <a:rPr lang="en-ID" dirty="0"/>
              <a:t> </a:t>
            </a:r>
            <a:r>
              <a:rPr lang="en-ID" dirty="0" err="1"/>
              <a:t>produktivitas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penurunan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produksi</a:t>
            </a:r>
            <a:r>
              <a:rPr lang="en-ID" dirty="0"/>
              <a:t>,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mengurangj</a:t>
            </a:r>
            <a:r>
              <a:rPr lang="en-ID" dirty="0"/>
              <a:t> </a:t>
            </a:r>
            <a:r>
              <a:rPr lang="en-ID" dirty="0" err="1"/>
              <a:t>harga</a:t>
            </a:r>
            <a:r>
              <a:rPr lang="en-ID" dirty="0"/>
              <a:t> </a:t>
            </a:r>
            <a:r>
              <a:rPr lang="en-ID" dirty="0" err="1"/>
              <a:t>jual</a:t>
            </a:r>
            <a:r>
              <a:rPr lang="en-ID" dirty="0"/>
              <a:t> </a:t>
            </a:r>
            <a:r>
              <a:rPr lang="en-ID" dirty="0" err="1"/>
              <a:t>produknya</a:t>
            </a:r>
            <a:r>
              <a:rPr lang="en-ID" dirty="0"/>
              <a:t>, dan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penjualan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dan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merekrut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.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ID" dirty="0" err="1"/>
              <a:t>Pajak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.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pajak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produksi</a:t>
            </a:r>
            <a:r>
              <a:rPr lang="en-ID" dirty="0"/>
              <a:t>,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harga</a:t>
            </a:r>
            <a:r>
              <a:rPr lang="en-ID" dirty="0"/>
              <a:t> </a:t>
            </a:r>
            <a:r>
              <a:rPr lang="en-ID" dirty="0" err="1"/>
              <a:t>jual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dan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kuantitas</a:t>
            </a:r>
            <a:r>
              <a:rPr lang="en-ID" dirty="0"/>
              <a:t> </a:t>
            </a:r>
            <a:r>
              <a:rPr lang="en-ID" dirty="0" err="1"/>
              <a:t>produki</a:t>
            </a:r>
            <a:r>
              <a:rPr lang="en-ID" dirty="0"/>
              <a:t> oleh </a:t>
            </a:r>
            <a:r>
              <a:rPr lang="en-ID" dirty="0" err="1"/>
              <a:t>perusahaan</a:t>
            </a:r>
            <a:r>
              <a:rPr lang="en-ID" dirty="0"/>
              <a:t>, yang pada </a:t>
            </a:r>
            <a:r>
              <a:rPr lang="en-ID" dirty="0" err="1"/>
              <a:t>akhirnya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mengurangi</a:t>
            </a:r>
            <a:r>
              <a:rPr lang="en-ID" dirty="0"/>
              <a:t> </a:t>
            </a:r>
            <a:r>
              <a:rPr lang="en-ID" dirty="0" err="1"/>
              <a:t>permintaan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.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 </a:t>
            </a:r>
            <a:r>
              <a:rPr lang="en-ID" dirty="0" err="1"/>
              <a:t>kawasan</a:t>
            </a:r>
            <a:r>
              <a:rPr lang="en-ID" dirty="0"/>
              <a:t> </a:t>
            </a:r>
            <a:r>
              <a:rPr lang="en-ID" dirty="0" err="1"/>
              <a:t>industri</a:t>
            </a:r>
            <a:r>
              <a:rPr lang="en-ID" dirty="0"/>
              <a:t>.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ID" dirty="0" err="1"/>
              <a:t>Kebijakan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lahan</a:t>
            </a:r>
            <a:r>
              <a:rPr lang="en-ID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6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1FDD3-FD50-3F4E-A587-AA89FB7C5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Kurva</a:t>
            </a:r>
            <a:r>
              <a:rPr lang="en-ID" dirty="0"/>
              <a:t> </a:t>
            </a:r>
            <a:r>
              <a:rPr lang="en-ID" dirty="0" err="1"/>
              <a:t>Penawaran</a:t>
            </a:r>
            <a:r>
              <a:rPr lang="en-ID" dirty="0"/>
              <a:t> Tenaga </a:t>
            </a:r>
            <a:r>
              <a:rPr lang="en-ID" dirty="0" err="1"/>
              <a:t>Kerja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1A9D8-FF2A-7C4E-A519-40EE37570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Kurva</a:t>
            </a:r>
            <a:r>
              <a:rPr lang="en-ID" dirty="0"/>
              <a:t> </a:t>
            </a:r>
            <a:r>
              <a:rPr lang="en-ID" dirty="0" err="1"/>
              <a:t>penawaran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kesediaan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pekerja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sehari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upah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disepakati</a:t>
            </a:r>
            <a:r>
              <a:rPr lang="en-ID" dirty="0"/>
              <a:t>. </a:t>
            </a:r>
          </a:p>
          <a:p>
            <a:r>
              <a:rPr lang="en-ID" dirty="0" err="1"/>
              <a:t>Terdapat</a:t>
            </a:r>
            <a:r>
              <a:rPr lang="en-ID" dirty="0"/>
              <a:t> 2 </a:t>
            </a:r>
            <a:r>
              <a:rPr lang="en-ID" dirty="0" err="1"/>
              <a:t>asumsi</a:t>
            </a:r>
            <a:r>
              <a:rPr lang="en-ID" dirty="0"/>
              <a:t> </a:t>
            </a:r>
            <a:r>
              <a:rPr lang="en-ID" dirty="0" err="1"/>
              <a:t>sederhana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pada </a:t>
            </a:r>
            <a:r>
              <a:rPr lang="en-ID" dirty="0" err="1"/>
              <a:t>kurva</a:t>
            </a:r>
            <a:r>
              <a:rPr lang="en-ID" dirty="0"/>
              <a:t> </a:t>
            </a:r>
            <a:r>
              <a:rPr lang="en-ID" dirty="0" err="1"/>
              <a:t>penawaran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pendek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: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ID" dirty="0" err="1"/>
              <a:t>Jumlah</a:t>
            </a:r>
            <a:r>
              <a:rPr lang="en-ID" dirty="0"/>
              <a:t> jam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perubahan</a:t>
            </a:r>
            <a:endParaRPr lang="en-ID" dirty="0"/>
          </a:p>
          <a:p>
            <a:pPr marL="914400" lvl="1" indent="-457200">
              <a:buFont typeface="+mj-lt"/>
              <a:buAutoNum type="arabicParenR"/>
            </a:pP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partisipasi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yang juga </a:t>
            </a:r>
            <a:r>
              <a:rPr lang="en-ID" dirty="0" err="1"/>
              <a:t>tetap</a:t>
            </a:r>
            <a:r>
              <a:rPr lang="en-ID" dirty="0"/>
              <a:t>. </a:t>
            </a:r>
          </a:p>
          <a:p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asumsi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,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upah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orang yang </a:t>
            </a:r>
            <a:r>
              <a:rPr lang="en-ID" dirty="0" err="1"/>
              <a:t>siap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dan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migrasi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kota</a:t>
            </a:r>
            <a:r>
              <a:rPr lang="en-ID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0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5449E-A948-CF4F-AAF0-BC0C57B5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Shifting (</a:t>
            </a:r>
            <a:r>
              <a:rPr lang="en-ID" dirty="0" err="1"/>
              <a:t>Pergeseran</a:t>
            </a:r>
            <a:r>
              <a:rPr lang="en-ID" dirty="0"/>
              <a:t>) </a:t>
            </a:r>
            <a:r>
              <a:rPr lang="en-ID" dirty="0" err="1"/>
              <a:t>Kurva</a:t>
            </a:r>
            <a:r>
              <a:rPr lang="en-ID" dirty="0"/>
              <a:t> </a:t>
            </a:r>
            <a:r>
              <a:rPr lang="en-ID" dirty="0" err="1"/>
              <a:t>Penawaran</a:t>
            </a:r>
            <a:r>
              <a:rPr lang="en-ID" dirty="0"/>
              <a:t> Tenaga </a:t>
            </a:r>
            <a:r>
              <a:rPr lang="en-ID" dirty="0" err="1"/>
              <a:t>Kerja</a:t>
            </a:r>
            <a:r>
              <a:rPr lang="en-ID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BE2F-D4EE-A84F-B75E-13BF09FA0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D" dirty="0"/>
              <a:t>Ada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yang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pergeseran</a:t>
            </a:r>
            <a:r>
              <a:rPr lang="en-ID" dirty="0"/>
              <a:t> </a:t>
            </a:r>
            <a:r>
              <a:rPr lang="en-ID" dirty="0" err="1"/>
              <a:t>kurva</a:t>
            </a:r>
            <a:r>
              <a:rPr lang="en-ID" dirty="0"/>
              <a:t> </a:t>
            </a:r>
            <a:r>
              <a:rPr lang="en-ID" dirty="0" err="1"/>
              <a:t>penawaran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, </a:t>
            </a:r>
            <a:r>
              <a:rPr lang="en-ID" dirty="0" err="1"/>
              <a:t>diantaranya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: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ID" i="1" dirty="0"/>
              <a:t>Amenities </a:t>
            </a:r>
            <a:r>
              <a:rPr lang="en-ID" dirty="0"/>
              <a:t>dan </a:t>
            </a:r>
            <a:r>
              <a:rPr lang="en-ID" i="1" dirty="0" err="1"/>
              <a:t>Disamenities</a:t>
            </a:r>
            <a:r>
              <a:rPr lang="en-ID" dirty="0"/>
              <a:t>. </a:t>
            </a:r>
            <a:r>
              <a:rPr lang="en-ID" dirty="0" err="1"/>
              <a:t>Segala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tarik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kota</a:t>
            </a:r>
            <a:r>
              <a:rPr lang="en-ID" dirty="0"/>
              <a:t>, </a:t>
            </a:r>
            <a:r>
              <a:rPr lang="en-ID" dirty="0" err="1"/>
              <a:t>diluar</a:t>
            </a:r>
            <a:r>
              <a:rPr lang="en-ID" dirty="0"/>
              <a:t> </a:t>
            </a:r>
            <a:r>
              <a:rPr lang="en-ID" dirty="0" err="1"/>
              <a:t>upah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,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i="1" dirty="0"/>
              <a:t>amenities</a:t>
            </a:r>
            <a:r>
              <a:rPr lang="en-ID" dirty="0"/>
              <a:t>. </a:t>
            </a:r>
            <a:r>
              <a:rPr lang="en-ID" dirty="0" err="1"/>
              <a:t>Misalkan</a:t>
            </a:r>
            <a:r>
              <a:rPr lang="en-ID" dirty="0"/>
              <a:t> </a:t>
            </a:r>
            <a:r>
              <a:rPr lang="en-ID" dirty="0" err="1"/>
              <a:t>ketersediaan</a:t>
            </a:r>
            <a:r>
              <a:rPr lang="en-ID" dirty="0"/>
              <a:t> </a:t>
            </a:r>
            <a:r>
              <a:rPr lang="en-ID" dirty="0" err="1"/>
              <a:t>infrastruktur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(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listrik</a:t>
            </a:r>
            <a:r>
              <a:rPr lang="en-ID" dirty="0"/>
              <a:t>, air, </a:t>
            </a:r>
            <a:r>
              <a:rPr lang="en-ID" dirty="0" err="1"/>
              <a:t>jalan</a:t>
            </a:r>
            <a:r>
              <a:rPr lang="en-ID" dirty="0"/>
              <a:t> dan lain-lain),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sarana</a:t>
            </a:r>
            <a:r>
              <a:rPr lang="en-ID" dirty="0"/>
              <a:t> </a:t>
            </a:r>
            <a:r>
              <a:rPr lang="en-ID" dirty="0" err="1"/>
              <a:t>perkotaan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lengkap</a:t>
            </a:r>
            <a:r>
              <a:rPr lang="en-ID" dirty="0"/>
              <a:t> (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sarana</a:t>
            </a:r>
            <a:r>
              <a:rPr lang="en-ID" dirty="0"/>
              <a:t> </a:t>
            </a:r>
            <a:r>
              <a:rPr lang="en-ID" dirty="0" err="1"/>
              <a:t>pendidikan</a:t>
            </a:r>
            <a:r>
              <a:rPr lang="en-ID" dirty="0"/>
              <a:t>, </a:t>
            </a:r>
            <a:r>
              <a:rPr lang="en-ID" dirty="0" err="1"/>
              <a:t>kesehatan</a:t>
            </a:r>
            <a:r>
              <a:rPr lang="en-ID" dirty="0"/>
              <a:t>, </a:t>
            </a:r>
            <a:r>
              <a:rPr lang="en-ID" dirty="0" err="1"/>
              <a:t>pusat</a:t>
            </a:r>
            <a:r>
              <a:rPr lang="en-ID" dirty="0"/>
              <a:t> </a:t>
            </a:r>
            <a:r>
              <a:rPr lang="en-ID" dirty="0" err="1"/>
              <a:t>belanja</a:t>
            </a:r>
            <a:r>
              <a:rPr lang="en-ID" dirty="0"/>
              <a:t> dan lain-lain). </a:t>
            </a:r>
            <a:r>
              <a:rPr lang="en-ID" dirty="0" err="1"/>
              <a:t>Mengingkatnya</a:t>
            </a:r>
            <a:r>
              <a:rPr lang="en-ID" dirty="0"/>
              <a:t> </a:t>
            </a:r>
            <a:r>
              <a:rPr lang="en-ID" dirty="0" err="1"/>
              <a:t>infrastruktur</a:t>
            </a:r>
            <a:r>
              <a:rPr lang="en-ID" dirty="0"/>
              <a:t> dan </a:t>
            </a:r>
            <a:r>
              <a:rPr lang="en-ID" dirty="0" err="1"/>
              <a:t>sarana</a:t>
            </a:r>
            <a:r>
              <a:rPr lang="en-ID" dirty="0"/>
              <a:t> </a:t>
            </a:r>
            <a:r>
              <a:rPr lang="en-ID" dirty="0" err="1"/>
              <a:t>perkotaan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menggeser</a:t>
            </a:r>
            <a:r>
              <a:rPr lang="en-ID" dirty="0"/>
              <a:t> </a:t>
            </a:r>
            <a:r>
              <a:rPr lang="en-ID" dirty="0" err="1"/>
              <a:t>kurva</a:t>
            </a:r>
            <a:r>
              <a:rPr lang="en-ID" dirty="0"/>
              <a:t> </a:t>
            </a:r>
            <a:r>
              <a:rPr lang="en-ID" dirty="0" err="1"/>
              <a:t>penawaran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(</a:t>
            </a:r>
            <a:r>
              <a:rPr lang="en-ID" dirty="0" err="1"/>
              <a:t>bergeser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kanan</a:t>
            </a:r>
            <a:r>
              <a:rPr lang="en-ID" dirty="0"/>
              <a:t> </a:t>
            </a:r>
            <a:r>
              <a:rPr lang="en-ID" dirty="0" err="1"/>
              <a:t>bawah</a:t>
            </a:r>
            <a:r>
              <a:rPr lang="en-ID" dirty="0"/>
              <a:t>).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ID" i="1" dirty="0" err="1"/>
              <a:t>Disamenities</a:t>
            </a:r>
            <a:r>
              <a:rPr lang="en-ID" dirty="0"/>
              <a:t>. </a:t>
            </a:r>
            <a:r>
              <a:rPr lang="en-ID" dirty="0" err="1"/>
              <a:t>Definisi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i="1" dirty="0" err="1"/>
              <a:t>disamenities</a:t>
            </a:r>
            <a:r>
              <a:rPr lang="en-ID" i="1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segala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dirty="0" err="1"/>
              <a:t>justru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menurunkan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tarik</a:t>
            </a:r>
            <a:r>
              <a:rPr lang="en-ID" dirty="0"/>
              <a:t> </a:t>
            </a:r>
            <a:r>
              <a:rPr lang="en-ID" dirty="0" err="1"/>
              <a:t>kota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dikunjungi</a:t>
            </a:r>
            <a:r>
              <a:rPr lang="en-ID" dirty="0"/>
              <a:t> oleh </a:t>
            </a:r>
            <a:r>
              <a:rPr lang="en-ID" dirty="0" err="1"/>
              <a:t>pekerja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kemacetan</a:t>
            </a:r>
            <a:r>
              <a:rPr lang="en-ID" dirty="0"/>
              <a:t>,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kejahatan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permukiman</a:t>
            </a:r>
            <a:r>
              <a:rPr lang="en-ID" dirty="0"/>
              <a:t> </a:t>
            </a:r>
            <a:r>
              <a:rPr lang="en-ID" dirty="0" err="1"/>
              <a:t>kumuh</a:t>
            </a:r>
            <a:r>
              <a:rPr lang="en-ID" dirty="0"/>
              <a:t>. </a:t>
            </a:r>
            <a:r>
              <a:rPr lang="en-ID" dirty="0" err="1"/>
              <a:t>Peningkatan</a:t>
            </a:r>
            <a:r>
              <a:rPr lang="en-ID" dirty="0"/>
              <a:t> pada </a:t>
            </a:r>
            <a:r>
              <a:rPr lang="en-ID" dirty="0" err="1"/>
              <a:t>disamenities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kurva</a:t>
            </a:r>
            <a:r>
              <a:rPr lang="en-ID" dirty="0"/>
              <a:t> </a:t>
            </a:r>
            <a:r>
              <a:rPr lang="en-ID" dirty="0" err="1"/>
              <a:t>penawaran</a:t>
            </a:r>
            <a:r>
              <a:rPr lang="en-ID" dirty="0"/>
              <a:t> </a:t>
            </a:r>
            <a:r>
              <a:rPr lang="en-ID" dirty="0" err="1"/>
              <a:t>bergeser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kiri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.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ID" dirty="0" err="1"/>
              <a:t>Besaran</a:t>
            </a:r>
            <a:r>
              <a:rPr lang="en-ID" dirty="0"/>
              <a:t> </a:t>
            </a:r>
            <a:r>
              <a:rPr lang="en-ID" dirty="0" err="1"/>
              <a:t>tarif</a:t>
            </a:r>
            <a:r>
              <a:rPr lang="en-ID" dirty="0"/>
              <a:t> </a:t>
            </a:r>
            <a:r>
              <a:rPr lang="en-ID" dirty="0" err="1"/>
              <a:t>pajak</a:t>
            </a:r>
            <a:r>
              <a:rPr lang="en-ID" dirty="0"/>
              <a:t> </a:t>
            </a:r>
            <a:r>
              <a:rPr lang="en-ID" dirty="0" err="1"/>
              <a:t>daerah</a:t>
            </a:r>
            <a:r>
              <a:rPr lang="en-ID" dirty="0"/>
              <a:t>.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tarif</a:t>
            </a:r>
            <a:r>
              <a:rPr lang="en-ID" dirty="0"/>
              <a:t> </a:t>
            </a:r>
            <a:r>
              <a:rPr lang="en-ID" dirty="0" err="1"/>
              <a:t>pajak</a:t>
            </a:r>
            <a:r>
              <a:rPr lang="en-ID" dirty="0"/>
              <a:t> </a:t>
            </a:r>
            <a:r>
              <a:rPr lang="en-ID" dirty="0" err="1"/>
              <a:t>daerah</a:t>
            </a:r>
            <a:r>
              <a:rPr lang="en-ID" dirty="0"/>
              <a:t> </a:t>
            </a:r>
            <a:r>
              <a:rPr lang="en-ID" dirty="0" err="1"/>
              <a:t>makaakan</a:t>
            </a:r>
            <a:r>
              <a:rPr lang="en-ID" dirty="0"/>
              <a:t> </a:t>
            </a:r>
            <a:r>
              <a:rPr lang="en-ID" dirty="0" err="1"/>
              <a:t>menurunkan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tarik</a:t>
            </a:r>
            <a:r>
              <a:rPr lang="en-ID" dirty="0"/>
              <a:t> </a:t>
            </a:r>
            <a:r>
              <a:rPr lang="en-ID" dirty="0" err="1"/>
              <a:t>pekerja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bermigrasi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kota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menggeser</a:t>
            </a:r>
            <a:r>
              <a:rPr lang="en-ID" dirty="0"/>
              <a:t> </a:t>
            </a:r>
            <a:r>
              <a:rPr lang="en-ID" dirty="0" err="1"/>
              <a:t>kurva</a:t>
            </a:r>
            <a:r>
              <a:rPr lang="en-ID" dirty="0"/>
              <a:t> </a:t>
            </a:r>
            <a:r>
              <a:rPr lang="en-ID" dirty="0" err="1"/>
              <a:t>penawaran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arah</a:t>
            </a:r>
            <a:r>
              <a:rPr lang="en-ID" dirty="0"/>
              <a:t> </a:t>
            </a:r>
            <a:r>
              <a:rPr lang="en-ID" dirty="0" err="1"/>
              <a:t>kiri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publik</a:t>
            </a:r>
            <a:r>
              <a:rPr lang="en-ID" dirty="0"/>
              <a:t>.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publik</a:t>
            </a:r>
            <a:r>
              <a:rPr lang="en-ID" dirty="0"/>
              <a:t> yang </a:t>
            </a:r>
            <a:r>
              <a:rPr lang="en-ID" dirty="0" err="1"/>
              <a:t>diberikan</a:t>
            </a:r>
            <a:r>
              <a:rPr lang="en-ID" dirty="0"/>
              <a:t> oleh </a:t>
            </a:r>
            <a:r>
              <a:rPr lang="en-ID" dirty="0" err="1"/>
              <a:t>pemerintah</a:t>
            </a:r>
            <a:r>
              <a:rPr lang="en-ID" dirty="0"/>
              <a:t> </a:t>
            </a:r>
            <a:r>
              <a:rPr lang="en-ID" dirty="0" err="1"/>
              <a:t>kota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masyarakatnya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keinginan</a:t>
            </a:r>
            <a:r>
              <a:rPr lang="en-ID" dirty="0"/>
              <a:t> </a:t>
            </a:r>
            <a:r>
              <a:rPr lang="en-ID" dirty="0" err="1"/>
              <a:t>pekerja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bermigrasi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kota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migrasi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kurva</a:t>
            </a:r>
            <a:r>
              <a:rPr lang="en-ID" dirty="0"/>
              <a:t> </a:t>
            </a:r>
            <a:r>
              <a:rPr lang="en-ID" dirty="0" err="1"/>
              <a:t>penawaran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kurva</a:t>
            </a:r>
            <a:r>
              <a:rPr lang="en-ID" dirty="0"/>
              <a:t> </a:t>
            </a:r>
            <a:r>
              <a:rPr lang="en-ID" dirty="0" err="1"/>
              <a:t>penawaran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bergeser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kanan</a:t>
            </a:r>
            <a:r>
              <a:rPr lang="en-ID" dirty="0"/>
              <a:t> </a:t>
            </a:r>
            <a:r>
              <a:rPr lang="en-ID" dirty="0" err="1"/>
              <a:t>bawah</a:t>
            </a:r>
            <a:r>
              <a:rPr lang="en-ID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54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924</Words>
  <Application>Microsoft Macintosh PowerPoint</Application>
  <PresentationFormat>Widescreen</PresentationFormat>
  <Paragraphs>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PERTUMBUHAN KESEMPATAN KERJA DI PERKOTAAN </vt:lpstr>
      <vt:lpstr>Pendahuluan</vt:lpstr>
      <vt:lpstr>Konsep Pembangunan Ekonomi di Daerah</vt:lpstr>
      <vt:lpstr>Kurva Permintaan Tenaga Kerja</vt:lpstr>
      <vt:lpstr>Faktor yang Mempengaruhi Kurva Permintaan Tenaga Kerja</vt:lpstr>
      <vt:lpstr>Aglomerasi Ekonomi dan Kurva Permintaan Tenaga Kerja</vt:lpstr>
      <vt:lpstr>Shifting (Pergeseran) Kurva Permintaan Tenaga Kerja </vt:lpstr>
      <vt:lpstr>Kurva Penawaran Tenaga Kerja</vt:lpstr>
      <vt:lpstr>Shifting (Pergeseran) Kurva Penawaran Tenaga Kerja </vt:lpstr>
      <vt:lpstr>Mekanisme Keseimbangan antara Kurva Penawaran dan Permintaan Tenaga Kerja: Pergeseran Permintaan </vt:lpstr>
      <vt:lpstr>Mekanisme Keseimbangan antara Kurva Penawaran dan Permintaan Tenaga Kerja: Pergeseran Penawaran </vt:lpstr>
      <vt:lpstr>Model Migrasi Harris-Todaro </vt:lpstr>
      <vt:lpstr>Migration with Full Urban Employment</vt:lpstr>
      <vt:lpstr>Implication of Model</vt:lpstr>
      <vt:lpstr>Implication of Model</vt:lpstr>
      <vt:lpstr>Implication of Model</vt:lpstr>
      <vt:lpstr>PowerPoint Presentation</vt:lpstr>
      <vt:lpstr>Migration with Urban Unemployment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PERTUMBUHAN KESEMPATAN KERJA DI PERKOTAAN </dc:title>
  <dc:creator>Microsoft Office User</dc:creator>
  <cp:lastModifiedBy>Microsoft Office User</cp:lastModifiedBy>
  <cp:revision>4</cp:revision>
  <dcterms:created xsi:type="dcterms:W3CDTF">2021-09-28T14:59:21Z</dcterms:created>
  <dcterms:modified xsi:type="dcterms:W3CDTF">2022-10-11T14:37:56Z</dcterms:modified>
</cp:coreProperties>
</file>