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66" r:id="rId4"/>
    <p:sldId id="267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2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1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573A8-57FF-43F6-B4B5-3B207841DAEE}" type="doc">
      <dgm:prSet loTypeId="urn:microsoft.com/office/officeart/2018/5/layout/CenteredIconLabelDescriptionList" loCatId="icon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C652EE9-9575-444F-8FEB-D69BB9F21E9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Penulisan</a:t>
          </a:r>
          <a:r>
            <a:rPr lang="en-US" dirty="0"/>
            <a:t> </a:t>
          </a:r>
          <a:r>
            <a:rPr lang="en-US" dirty="0" err="1"/>
            <a:t>nama</a:t>
          </a:r>
          <a:r>
            <a:rPr lang="en-US" dirty="0"/>
            <a:t>: </a:t>
          </a:r>
        </a:p>
      </dgm:t>
    </dgm:pt>
    <dgm:pt modelId="{A3D4C7C0-B8F9-4816-84FA-685BC3011C4C}" type="parTrans" cxnId="{14A9EFA3-C499-4D12-84B0-93B1F6542535}">
      <dgm:prSet/>
      <dgm:spPr/>
      <dgm:t>
        <a:bodyPr/>
        <a:lstStyle/>
        <a:p>
          <a:endParaRPr lang="en-US"/>
        </a:p>
      </dgm:t>
    </dgm:pt>
    <dgm:pt modelId="{4748DF6C-1232-4E8D-A3CE-781442FB68C2}" type="sibTrans" cxnId="{14A9EFA3-C499-4D12-84B0-93B1F6542535}">
      <dgm:prSet/>
      <dgm:spPr/>
      <dgm:t>
        <a:bodyPr/>
        <a:lstStyle/>
        <a:p>
          <a:endParaRPr lang="en-US"/>
        </a:p>
      </dgm:t>
    </dgm:pt>
    <dgm:pt modelId="{20BD766B-BCE1-4F18-8A0B-D3BAC979CC15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0" dirty="0" err="1"/>
            <a:t>Kelas</a:t>
          </a:r>
          <a:r>
            <a:rPr lang="en-US" sz="1600" b="0" dirty="0"/>
            <a:t>_ 3 digit </a:t>
          </a:r>
          <a:r>
            <a:rPr lang="en-US" sz="1600" b="0" dirty="0" err="1"/>
            <a:t>akhir</a:t>
          </a:r>
          <a:r>
            <a:rPr lang="en-US" sz="1600" b="0" dirty="0"/>
            <a:t> NPM_ </a:t>
          </a:r>
          <a:r>
            <a:rPr lang="en-US" sz="1600" b="0" dirty="0" err="1"/>
            <a:t>nama</a:t>
          </a:r>
          <a:endParaRPr lang="en-US" sz="1600" b="0" dirty="0"/>
        </a:p>
      </dgm:t>
    </dgm:pt>
    <dgm:pt modelId="{9F06FFD2-7E4E-485B-B560-4C056B2F5480}" type="parTrans" cxnId="{81D43FFD-7B26-4FF6-8044-38F08B2B1D8C}">
      <dgm:prSet/>
      <dgm:spPr/>
      <dgm:t>
        <a:bodyPr/>
        <a:lstStyle/>
        <a:p>
          <a:endParaRPr lang="en-US"/>
        </a:p>
      </dgm:t>
    </dgm:pt>
    <dgm:pt modelId="{060655CD-BD2F-4859-961B-EDC59D46E330}" type="sibTrans" cxnId="{81D43FFD-7B26-4FF6-8044-38F08B2B1D8C}">
      <dgm:prSet/>
      <dgm:spPr/>
      <dgm:t>
        <a:bodyPr/>
        <a:lstStyle/>
        <a:p>
          <a:endParaRPr lang="en-US"/>
        </a:p>
      </dgm:t>
    </dgm:pt>
    <dgm:pt modelId="{FEC6A970-28C5-455C-B4DE-8426B761FEF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600" b="1" dirty="0"/>
            <a:t>B_999_Cantika</a:t>
          </a:r>
        </a:p>
      </dgm:t>
    </dgm:pt>
    <dgm:pt modelId="{638C17EA-7CC3-4D25-A1E8-7DE3766B4BD3}" type="parTrans" cxnId="{5675A5BF-9628-41A7-B867-2B95AC98E0B6}">
      <dgm:prSet/>
      <dgm:spPr/>
      <dgm:t>
        <a:bodyPr/>
        <a:lstStyle/>
        <a:p>
          <a:endParaRPr lang="en-US"/>
        </a:p>
      </dgm:t>
    </dgm:pt>
    <dgm:pt modelId="{84F4BAD7-3253-4F93-8214-7DC04E793BEB}" type="sibTrans" cxnId="{5675A5BF-9628-41A7-B867-2B95AC98E0B6}">
      <dgm:prSet/>
      <dgm:spPr/>
      <dgm:t>
        <a:bodyPr/>
        <a:lstStyle/>
        <a:p>
          <a:endParaRPr lang="en-US"/>
        </a:p>
      </dgm:t>
    </dgm:pt>
    <dgm:pt modelId="{39333ECF-F6BE-417A-AC79-D68DF8E6EBDB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 err="1"/>
            <a:t>Tautan</a:t>
          </a:r>
          <a:r>
            <a:rPr lang="en-US" dirty="0"/>
            <a:t> Quiz:</a:t>
          </a:r>
        </a:p>
      </dgm:t>
    </dgm:pt>
    <dgm:pt modelId="{AEDC532A-F508-4943-AB6D-3359EB599C71}" type="parTrans" cxnId="{C38AD11C-7C16-42DA-B6F7-640FD3C5918B}">
      <dgm:prSet/>
      <dgm:spPr/>
      <dgm:t>
        <a:bodyPr/>
        <a:lstStyle/>
        <a:p>
          <a:endParaRPr lang="en-US"/>
        </a:p>
      </dgm:t>
    </dgm:pt>
    <dgm:pt modelId="{EB5AE3F9-6C5F-4516-A604-0103A509860D}" type="sibTrans" cxnId="{C38AD11C-7C16-42DA-B6F7-640FD3C5918B}">
      <dgm:prSet/>
      <dgm:spPr/>
      <dgm:t>
        <a:bodyPr/>
        <a:lstStyle/>
        <a:p>
          <a:endParaRPr lang="en-US"/>
        </a:p>
      </dgm:t>
    </dgm:pt>
    <dgm:pt modelId="{75B9E95F-08F8-47D3-988D-7B2805711A87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Reminder:</a:t>
          </a:r>
        </a:p>
      </dgm:t>
    </dgm:pt>
    <dgm:pt modelId="{89F428B7-E744-463E-A064-60F50D68C7A1}" type="parTrans" cxnId="{1C3D0A7C-5BB1-4801-ADCE-11EDB060D1DC}">
      <dgm:prSet/>
      <dgm:spPr/>
      <dgm:t>
        <a:bodyPr/>
        <a:lstStyle/>
        <a:p>
          <a:endParaRPr lang="en-US"/>
        </a:p>
      </dgm:t>
    </dgm:pt>
    <dgm:pt modelId="{6CCD02E7-D922-4310-8391-1C33D2387F81}" type="sibTrans" cxnId="{1C3D0A7C-5BB1-4801-ADCE-11EDB060D1DC}">
      <dgm:prSet/>
      <dgm:spPr/>
      <dgm:t>
        <a:bodyPr/>
        <a:lstStyle/>
        <a:p>
          <a:endParaRPr lang="en-US"/>
        </a:p>
      </dgm:t>
    </dgm:pt>
    <dgm:pt modelId="{3286B822-B85A-4A4E-B627-82614945DC2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 err="1"/>
            <a:t>Mengisi</a:t>
          </a:r>
          <a:r>
            <a:rPr lang="en-US" dirty="0"/>
            <a:t> daftar </a:t>
          </a:r>
          <a:r>
            <a:rPr lang="en-US" dirty="0" err="1"/>
            <a:t>hadir</a:t>
          </a:r>
          <a:r>
            <a:rPr lang="en-US" dirty="0"/>
            <a:t> di PACIS</a:t>
          </a:r>
        </a:p>
      </dgm:t>
    </dgm:pt>
    <dgm:pt modelId="{5B2067D8-B7B2-4650-973A-5BEB2BCDF5D8}" type="parTrans" cxnId="{4B8181DD-1FE2-4469-95F9-79E1FD0BF357}">
      <dgm:prSet/>
      <dgm:spPr/>
      <dgm:t>
        <a:bodyPr/>
        <a:lstStyle/>
        <a:p>
          <a:endParaRPr lang="en-US"/>
        </a:p>
      </dgm:t>
    </dgm:pt>
    <dgm:pt modelId="{8B290038-AC52-40B4-8DB9-8382230F9FB9}" type="sibTrans" cxnId="{4B8181DD-1FE2-4469-95F9-79E1FD0BF357}">
      <dgm:prSet/>
      <dgm:spPr/>
      <dgm:t>
        <a:bodyPr/>
        <a:lstStyle/>
        <a:p>
          <a:endParaRPr lang="en-US"/>
        </a:p>
      </dgm:t>
    </dgm:pt>
    <dgm:pt modelId="{700DA677-65EA-48FE-8543-B4C727D1DA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>
              <a:solidFill>
                <a:srgbClr val="FF0000"/>
              </a:solidFill>
            </a:rPr>
            <a:t>https://quizizz.com/join?gc=952581</a:t>
          </a:r>
          <a:r>
            <a:rPr lang="en-US" b="1" dirty="0"/>
            <a:t>Code:</a:t>
          </a:r>
          <a:endParaRPr lang="en-US" dirty="0"/>
        </a:p>
      </dgm:t>
    </dgm:pt>
    <dgm:pt modelId="{C5C62369-8784-48C9-8591-F595D85482DD}" type="parTrans" cxnId="{03033CED-0250-493A-8E75-33FACCAAFEAF}">
      <dgm:prSet/>
      <dgm:spPr/>
      <dgm:t>
        <a:bodyPr/>
        <a:lstStyle/>
        <a:p>
          <a:endParaRPr lang="en-US"/>
        </a:p>
      </dgm:t>
    </dgm:pt>
    <dgm:pt modelId="{21FEFA33-DB30-4BC2-AB1D-C214ECCEEE01}" type="sibTrans" cxnId="{03033CED-0250-493A-8E75-33FACCAAFEAF}">
      <dgm:prSet/>
      <dgm:spPr/>
      <dgm:t>
        <a:bodyPr/>
        <a:lstStyle/>
        <a:p>
          <a:endParaRPr lang="en-US"/>
        </a:p>
      </dgm:t>
    </dgm:pt>
    <dgm:pt modelId="{85D697CB-3FE4-419B-998C-C88191CED133}" type="pres">
      <dgm:prSet presAssocID="{8CC573A8-57FF-43F6-B4B5-3B207841DAEE}" presName="root" presStyleCnt="0">
        <dgm:presLayoutVars>
          <dgm:dir/>
          <dgm:resizeHandles val="exact"/>
        </dgm:presLayoutVars>
      </dgm:prSet>
      <dgm:spPr/>
    </dgm:pt>
    <dgm:pt modelId="{231C78EE-193F-4AF9-BE6E-9FF7EECEE8DE}" type="pres">
      <dgm:prSet presAssocID="{0C652EE9-9575-444F-8FEB-D69BB9F21E97}" presName="compNode" presStyleCnt="0"/>
      <dgm:spPr/>
    </dgm:pt>
    <dgm:pt modelId="{2200AA75-A7B7-45DE-8D08-9CD303D0CDA5}" type="pres">
      <dgm:prSet presAssocID="{0C652EE9-9575-444F-8FEB-D69BB9F21E97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2C76E6EC-8DFC-4FC8-8C97-5725CD6C633E}" type="pres">
      <dgm:prSet presAssocID="{0C652EE9-9575-444F-8FEB-D69BB9F21E97}" presName="iconSpace" presStyleCnt="0"/>
      <dgm:spPr/>
    </dgm:pt>
    <dgm:pt modelId="{E51C1BAF-AB02-4EE1-9D97-44CBF42C0DCB}" type="pres">
      <dgm:prSet presAssocID="{0C652EE9-9575-444F-8FEB-D69BB9F21E97}" presName="parTx" presStyleLbl="revTx" presStyleIdx="0" presStyleCnt="6">
        <dgm:presLayoutVars>
          <dgm:chMax val="0"/>
          <dgm:chPref val="0"/>
        </dgm:presLayoutVars>
      </dgm:prSet>
      <dgm:spPr/>
    </dgm:pt>
    <dgm:pt modelId="{84E25464-7D4C-4D9F-90A1-27F15D1F2295}" type="pres">
      <dgm:prSet presAssocID="{0C652EE9-9575-444F-8FEB-D69BB9F21E97}" presName="txSpace" presStyleCnt="0"/>
      <dgm:spPr/>
    </dgm:pt>
    <dgm:pt modelId="{D7D187FD-0930-4AC2-B433-F677130EC1D0}" type="pres">
      <dgm:prSet presAssocID="{0C652EE9-9575-444F-8FEB-D69BB9F21E97}" presName="desTx" presStyleLbl="revTx" presStyleIdx="1" presStyleCnt="6" custScaleX="108645">
        <dgm:presLayoutVars/>
      </dgm:prSet>
      <dgm:spPr/>
    </dgm:pt>
    <dgm:pt modelId="{8D1977CD-D4FF-4E70-828C-35EC167FCE3F}" type="pres">
      <dgm:prSet presAssocID="{4748DF6C-1232-4E8D-A3CE-781442FB68C2}" presName="sibTrans" presStyleCnt="0"/>
      <dgm:spPr/>
    </dgm:pt>
    <dgm:pt modelId="{6CE9EB7B-2CE2-495E-8101-7C241D70B383}" type="pres">
      <dgm:prSet presAssocID="{39333ECF-F6BE-417A-AC79-D68DF8E6EBDB}" presName="compNode" presStyleCnt="0"/>
      <dgm:spPr/>
    </dgm:pt>
    <dgm:pt modelId="{6AD4CCCE-13BD-40AA-A7BC-1357F45B7D39}" type="pres">
      <dgm:prSet presAssocID="{39333ECF-F6BE-417A-AC79-D68DF8E6EBD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D8EA2712-D6C2-475B-8AE3-6492C52B3BC4}" type="pres">
      <dgm:prSet presAssocID="{39333ECF-F6BE-417A-AC79-D68DF8E6EBDB}" presName="iconSpace" presStyleCnt="0"/>
      <dgm:spPr/>
    </dgm:pt>
    <dgm:pt modelId="{B1752CA0-6F02-4059-BE8C-DD21FE41A9D5}" type="pres">
      <dgm:prSet presAssocID="{39333ECF-F6BE-417A-AC79-D68DF8E6EBDB}" presName="parTx" presStyleLbl="revTx" presStyleIdx="2" presStyleCnt="6">
        <dgm:presLayoutVars>
          <dgm:chMax val="0"/>
          <dgm:chPref val="0"/>
        </dgm:presLayoutVars>
      </dgm:prSet>
      <dgm:spPr/>
    </dgm:pt>
    <dgm:pt modelId="{9F8CD5D9-5355-4AB5-8670-1BF52AF91823}" type="pres">
      <dgm:prSet presAssocID="{39333ECF-F6BE-417A-AC79-D68DF8E6EBDB}" presName="txSpace" presStyleCnt="0"/>
      <dgm:spPr/>
    </dgm:pt>
    <dgm:pt modelId="{F1BC45C3-8C18-4CA9-B2DF-592D17A0C8A2}" type="pres">
      <dgm:prSet presAssocID="{39333ECF-F6BE-417A-AC79-D68DF8E6EBDB}" presName="desTx" presStyleLbl="revTx" presStyleIdx="3" presStyleCnt="6" custScaleX="127240">
        <dgm:presLayoutVars/>
      </dgm:prSet>
      <dgm:spPr/>
    </dgm:pt>
    <dgm:pt modelId="{EDB23069-00E3-4AB9-BBDF-8925A04593DF}" type="pres">
      <dgm:prSet presAssocID="{EB5AE3F9-6C5F-4516-A604-0103A509860D}" presName="sibTrans" presStyleCnt="0"/>
      <dgm:spPr/>
    </dgm:pt>
    <dgm:pt modelId="{0F5144A7-B6BE-4BEB-8418-1BA586CC9BD8}" type="pres">
      <dgm:prSet presAssocID="{75B9E95F-08F8-47D3-988D-7B2805711A87}" presName="compNode" presStyleCnt="0"/>
      <dgm:spPr/>
    </dgm:pt>
    <dgm:pt modelId="{973D2746-FA74-46A9-9CC4-5BCD6D7C2B14}" type="pres">
      <dgm:prSet presAssocID="{75B9E95F-08F8-47D3-988D-7B2805711A87}" presName="iconRect" presStyleLbl="node1" presStyleIdx="2" presStyleCnt="3"/>
      <dgm:spPr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</dgm:spPr>
    </dgm:pt>
    <dgm:pt modelId="{CB3AB3C6-7BDA-43A0-8F26-56885E7CE8B2}" type="pres">
      <dgm:prSet presAssocID="{75B9E95F-08F8-47D3-988D-7B2805711A87}" presName="iconSpace" presStyleCnt="0"/>
      <dgm:spPr/>
    </dgm:pt>
    <dgm:pt modelId="{1F17BB33-DDB2-40E6-A2CD-C67132E04A4E}" type="pres">
      <dgm:prSet presAssocID="{75B9E95F-08F8-47D3-988D-7B2805711A87}" presName="parTx" presStyleLbl="revTx" presStyleIdx="4" presStyleCnt="6">
        <dgm:presLayoutVars>
          <dgm:chMax val="0"/>
          <dgm:chPref val="0"/>
        </dgm:presLayoutVars>
      </dgm:prSet>
      <dgm:spPr/>
    </dgm:pt>
    <dgm:pt modelId="{83A16EC1-B149-4B37-B28F-B2E667AD42D8}" type="pres">
      <dgm:prSet presAssocID="{75B9E95F-08F8-47D3-988D-7B2805711A87}" presName="txSpace" presStyleCnt="0"/>
      <dgm:spPr/>
    </dgm:pt>
    <dgm:pt modelId="{68FDDDDE-4D55-4666-A9E2-67DCCCD7199E}" type="pres">
      <dgm:prSet presAssocID="{75B9E95F-08F8-47D3-988D-7B2805711A87}" presName="desTx" presStyleLbl="revTx" presStyleIdx="5" presStyleCnt="6">
        <dgm:presLayoutVars/>
      </dgm:prSet>
      <dgm:spPr/>
    </dgm:pt>
  </dgm:ptLst>
  <dgm:cxnLst>
    <dgm:cxn modelId="{A45CC406-1F97-462B-B7DC-29138B7623BB}" type="presOf" srcId="{700DA677-65EA-48FE-8543-B4C727D1DA88}" destId="{F1BC45C3-8C18-4CA9-B2DF-592D17A0C8A2}" srcOrd="0" destOrd="0" presId="urn:microsoft.com/office/officeart/2018/5/layout/CenteredIconLabelDescriptionList"/>
    <dgm:cxn modelId="{C38AD11C-7C16-42DA-B6F7-640FD3C5918B}" srcId="{8CC573A8-57FF-43F6-B4B5-3B207841DAEE}" destId="{39333ECF-F6BE-417A-AC79-D68DF8E6EBDB}" srcOrd="1" destOrd="0" parTransId="{AEDC532A-F508-4943-AB6D-3359EB599C71}" sibTransId="{EB5AE3F9-6C5F-4516-A604-0103A509860D}"/>
    <dgm:cxn modelId="{C70DA033-F7FF-4112-94D5-3FCE6FB09E23}" type="presOf" srcId="{FEC6A970-28C5-455C-B4DE-8426B761FEF8}" destId="{D7D187FD-0930-4AC2-B433-F677130EC1D0}" srcOrd="0" destOrd="1" presId="urn:microsoft.com/office/officeart/2018/5/layout/CenteredIconLabelDescriptionList"/>
    <dgm:cxn modelId="{019EF265-06CC-4D1A-A1D8-0C24C3435588}" type="presOf" srcId="{0C652EE9-9575-444F-8FEB-D69BB9F21E97}" destId="{E51C1BAF-AB02-4EE1-9D97-44CBF42C0DCB}" srcOrd="0" destOrd="0" presId="urn:microsoft.com/office/officeart/2018/5/layout/CenteredIconLabelDescriptionList"/>
    <dgm:cxn modelId="{7EE77867-7009-4857-A5B4-FE1743CE40AB}" type="presOf" srcId="{8CC573A8-57FF-43F6-B4B5-3B207841DAEE}" destId="{85D697CB-3FE4-419B-998C-C88191CED133}" srcOrd="0" destOrd="0" presId="urn:microsoft.com/office/officeart/2018/5/layout/CenteredIconLabelDescriptionList"/>
    <dgm:cxn modelId="{1C3D0A7C-5BB1-4801-ADCE-11EDB060D1DC}" srcId="{8CC573A8-57FF-43F6-B4B5-3B207841DAEE}" destId="{75B9E95F-08F8-47D3-988D-7B2805711A87}" srcOrd="2" destOrd="0" parTransId="{89F428B7-E744-463E-A064-60F50D68C7A1}" sibTransId="{6CCD02E7-D922-4310-8391-1C33D2387F81}"/>
    <dgm:cxn modelId="{481CB88A-2F51-44C4-9947-8A4927E5C9DD}" type="presOf" srcId="{75B9E95F-08F8-47D3-988D-7B2805711A87}" destId="{1F17BB33-DDB2-40E6-A2CD-C67132E04A4E}" srcOrd="0" destOrd="0" presId="urn:microsoft.com/office/officeart/2018/5/layout/CenteredIconLabelDescriptionList"/>
    <dgm:cxn modelId="{29E04E9F-DB2F-4B20-A309-481C0D77C910}" type="presOf" srcId="{39333ECF-F6BE-417A-AC79-D68DF8E6EBDB}" destId="{B1752CA0-6F02-4059-BE8C-DD21FE41A9D5}" srcOrd="0" destOrd="0" presId="urn:microsoft.com/office/officeart/2018/5/layout/CenteredIconLabelDescriptionList"/>
    <dgm:cxn modelId="{14A9EFA3-C499-4D12-84B0-93B1F6542535}" srcId="{8CC573A8-57FF-43F6-B4B5-3B207841DAEE}" destId="{0C652EE9-9575-444F-8FEB-D69BB9F21E97}" srcOrd="0" destOrd="0" parTransId="{A3D4C7C0-B8F9-4816-84FA-685BC3011C4C}" sibTransId="{4748DF6C-1232-4E8D-A3CE-781442FB68C2}"/>
    <dgm:cxn modelId="{5675A5BF-9628-41A7-B867-2B95AC98E0B6}" srcId="{0C652EE9-9575-444F-8FEB-D69BB9F21E97}" destId="{FEC6A970-28C5-455C-B4DE-8426B761FEF8}" srcOrd="1" destOrd="0" parTransId="{638C17EA-7CC3-4D25-A1E8-7DE3766B4BD3}" sibTransId="{84F4BAD7-3253-4F93-8214-7DC04E793BEB}"/>
    <dgm:cxn modelId="{8848E2DB-B152-4845-9610-C9F94372E141}" type="presOf" srcId="{3286B822-B85A-4A4E-B627-82614945DC2D}" destId="{68FDDDDE-4D55-4666-A9E2-67DCCCD7199E}" srcOrd="0" destOrd="0" presId="urn:microsoft.com/office/officeart/2018/5/layout/CenteredIconLabelDescriptionList"/>
    <dgm:cxn modelId="{4B8181DD-1FE2-4469-95F9-79E1FD0BF357}" srcId="{75B9E95F-08F8-47D3-988D-7B2805711A87}" destId="{3286B822-B85A-4A4E-B627-82614945DC2D}" srcOrd="0" destOrd="0" parTransId="{5B2067D8-B7B2-4650-973A-5BEB2BCDF5D8}" sibTransId="{8B290038-AC52-40B4-8DB9-8382230F9FB9}"/>
    <dgm:cxn modelId="{03033CED-0250-493A-8E75-33FACCAAFEAF}" srcId="{39333ECF-F6BE-417A-AC79-D68DF8E6EBDB}" destId="{700DA677-65EA-48FE-8543-B4C727D1DA88}" srcOrd="0" destOrd="0" parTransId="{C5C62369-8784-48C9-8591-F595D85482DD}" sibTransId="{21FEFA33-DB30-4BC2-AB1D-C214ECCEEE01}"/>
    <dgm:cxn modelId="{81D43FFD-7B26-4FF6-8044-38F08B2B1D8C}" srcId="{0C652EE9-9575-444F-8FEB-D69BB9F21E97}" destId="{20BD766B-BCE1-4F18-8A0B-D3BAC979CC15}" srcOrd="0" destOrd="0" parTransId="{9F06FFD2-7E4E-485B-B560-4C056B2F5480}" sibTransId="{060655CD-BD2F-4859-961B-EDC59D46E330}"/>
    <dgm:cxn modelId="{7E7375FD-D229-4673-A4FD-936E267176D2}" type="presOf" srcId="{20BD766B-BCE1-4F18-8A0B-D3BAC979CC15}" destId="{D7D187FD-0930-4AC2-B433-F677130EC1D0}" srcOrd="0" destOrd="0" presId="urn:microsoft.com/office/officeart/2018/5/layout/CenteredIconLabelDescriptionList"/>
    <dgm:cxn modelId="{817341B5-31EC-4604-800E-207169C660F8}" type="presParOf" srcId="{85D697CB-3FE4-419B-998C-C88191CED133}" destId="{231C78EE-193F-4AF9-BE6E-9FF7EECEE8DE}" srcOrd="0" destOrd="0" presId="urn:microsoft.com/office/officeart/2018/5/layout/CenteredIconLabelDescriptionList"/>
    <dgm:cxn modelId="{3F95A8ED-9702-4A8A-AC43-11FBB28327D7}" type="presParOf" srcId="{231C78EE-193F-4AF9-BE6E-9FF7EECEE8DE}" destId="{2200AA75-A7B7-45DE-8D08-9CD303D0CDA5}" srcOrd="0" destOrd="0" presId="urn:microsoft.com/office/officeart/2018/5/layout/CenteredIconLabelDescriptionList"/>
    <dgm:cxn modelId="{917F98A1-83B3-42AC-A078-D0F216CC24D7}" type="presParOf" srcId="{231C78EE-193F-4AF9-BE6E-9FF7EECEE8DE}" destId="{2C76E6EC-8DFC-4FC8-8C97-5725CD6C633E}" srcOrd="1" destOrd="0" presId="urn:microsoft.com/office/officeart/2018/5/layout/CenteredIconLabelDescriptionList"/>
    <dgm:cxn modelId="{D5F90476-D1D4-4850-9A01-E026096E7A60}" type="presParOf" srcId="{231C78EE-193F-4AF9-BE6E-9FF7EECEE8DE}" destId="{E51C1BAF-AB02-4EE1-9D97-44CBF42C0DCB}" srcOrd="2" destOrd="0" presId="urn:microsoft.com/office/officeart/2018/5/layout/CenteredIconLabelDescriptionList"/>
    <dgm:cxn modelId="{9E20FFB4-671B-486A-854E-03BE2C3D4552}" type="presParOf" srcId="{231C78EE-193F-4AF9-BE6E-9FF7EECEE8DE}" destId="{84E25464-7D4C-4D9F-90A1-27F15D1F2295}" srcOrd="3" destOrd="0" presId="urn:microsoft.com/office/officeart/2018/5/layout/CenteredIconLabelDescriptionList"/>
    <dgm:cxn modelId="{F07FD227-4638-4F75-A4B3-B60C439A654F}" type="presParOf" srcId="{231C78EE-193F-4AF9-BE6E-9FF7EECEE8DE}" destId="{D7D187FD-0930-4AC2-B433-F677130EC1D0}" srcOrd="4" destOrd="0" presId="urn:microsoft.com/office/officeart/2018/5/layout/CenteredIconLabelDescriptionList"/>
    <dgm:cxn modelId="{0774E89B-B39D-4A84-86C9-5632157F1819}" type="presParOf" srcId="{85D697CB-3FE4-419B-998C-C88191CED133}" destId="{8D1977CD-D4FF-4E70-828C-35EC167FCE3F}" srcOrd="1" destOrd="0" presId="urn:microsoft.com/office/officeart/2018/5/layout/CenteredIconLabelDescriptionList"/>
    <dgm:cxn modelId="{CFED4856-B8FF-462F-AD78-1A69B27D8858}" type="presParOf" srcId="{85D697CB-3FE4-419B-998C-C88191CED133}" destId="{6CE9EB7B-2CE2-495E-8101-7C241D70B383}" srcOrd="2" destOrd="0" presId="urn:microsoft.com/office/officeart/2018/5/layout/CenteredIconLabelDescriptionList"/>
    <dgm:cxn modelId="{C5646AA0-CD04-4642-9928-1B1EF02DC4CD}" type="presParOf" srcId="{6CE9EB7B-2CE2-495E-8101-7C241D70B383}" destId="{6AD4CCCE-13BD-40AA-A7BC-1357F45B7D39}" srcOrd="0" destOrd="0" presId="urn:microsoft.com/office/officeart/2018/5/layout/CenteredIconLabelDescriptionList"/>
    <dgm:cxn modelId="{14975EA4-6B17-40CA-A3F7-FB5C229863B9}" type="presParOf" srcId="{6CE9EB7B-2CE2-495E-8101-7C241D70B383}" destId="{D8EA2712-D6C2-475B-8AE3-6492C52B3BC4}" srcOrd="1" destOrd="0" presId="urn:microsoft.com/office/officeart/2018/5/layout/CenteredIconLabelDescriptionList"/>
    <dgm:cxn modelId="{A84696A4-8309-4445-A369-78E6AF4ED10E}" type="presParOf" srcId="{6CE9EB7B-2CE2-495E-8101-7C241D70B383}" destId="{B1752CA0-6F02-4059-BE8C-DD21FE41A9D5}" srcOrd="2" destOrd="0" presId="urn:microsoft.com/office/officeart/2018/5/layout/CenteredIconLabelDescriptionList"/>
    <dgm:cxn modelId="{3667053F-37F6-4754-863A-811D55DC27FB}" type="presParOf" srcId="{6CE9EB7B-2CE2-495E-8101-7C241D70B383}" destId="{9F8CD5D9-5355-4AB5-8670-1BF52AF91823}" srcOrd="3" destOrd="0" presId="urn:microsoft.com/office/officeart/2018/5/layout/CenteredIconLabelDescriptionList"/>
    <dgm:cxn modelId="{48C512CB-44A1-4149-8728-E2D10E99AABB}" type="presParOf" srcId="{6CE9EB7B-2CE2-495E-8101-7C241D70B383}" destId="{F1BC45C3-8C18-4CA9-B2DF-592D17A0C8A2}" srcOrd="4" destOrd="0" presId="urn:microsoft.com/office/officeart/2018/5/layout/CenteredIconLabelDescriptionList"/>
    <dgm:cxn modelId="{3A021FD5-6591-454C-AEDD-33E4E70B10C0}" type="presParOf" srcId="{85D697CB-3FE4-419B-998C-C88191CED133}" destId="{EDB23069-00E3-4AB9-BBDF-8925A04593DF}" srcOrd="3" destOrd="0" presId="urn:microsoft.com/office/officeart/2018/5/layout/CenteredIconLabelDescriptionList"/>
    <dgm:cxn modelId="{742CB920-E842-48CC-86FB-228BE26B1BF4}" type="presParOf" srcId="{85D697CB-3FE4-419B-998C-C88191CED133}" destId="{0F5144A7-B6BE-4BEB-8418-1BA586CC9BD8}" srcOrd="4" destOrd="0" presId="urn:microsoft.com/office/officeart/2018/5/layout/CenteredIconLabelDescriptionList"/>
    <dgm:cxn modelId="{DE76EE2D-6D2D-4EA0-AAD1-44D9C1738731}" type="presParOf" srcId="{0F5144A7-B6BE-4BEB-8418-1BA586CC9BD8}" destId="{973D2746-FA74-46A9-9CC4-5BCD6D7C2B14}" srcOrd="0" destOrd="0" presId="urn:microsoft.com/office/officeart/2018/5/layout/CenteredIconLabelDescriptionList"/>
    <dgm:cxn modelId="{5273A56F-E1D5-407A-89B1-5D4956A8DF44}" type="presParOf" srcId="{0F5144A7-B6BE-4BEB-8418-1BA586CC9BD8}" destId="{CB3AB3C6-7BDA-43A0-8F26-56885E7CE8B2}" srcOrd="1" destOrd="0" presId="urn:microsoft.com/office/officeart/2018/5/layout/CenteredIconLabelDescriptionList"/>
    <dgm:cxn modelId="{BFB79293-EE44-4457-B449-0A2D5F7C6D05}" type="presParOf" srcId="{0F5144A7-B6BE-4BEB-8418-1BA586CC9BD8}" destId="{1F17BB33-DDB2-40E6-A2CD-C67132E04A4E}" srcOrd="2" destOrd="0" presId="urn:microsoft.com/office/officeart/2018/5/layout/CenteredIconLabelDescriptionList"/>
    <dgm:cxn modelId="{51D8AF56-0D12-49EE-9B25-33106415EEFC}" type="presParOf" srcId="{0F5144A7-B6BE-4BEB-8418-1BA586CC9BD8}" destId="{83A16EC1-B149-4B37-B28F-B2E667AD42D8}" srcOrd="3" destOrd="0" presId="urn:microsoft.com/office/officeart/2018/5/layout/CenteredIconLabelDescriptionList"/>
    <dgm:cxn modelId="{EF884789-1AE3-4C19-84D6-07017B740166}" type="presParOf" srcId="{0F5144A7-B6BE-4BEB-8418-1BA586CC9BD8}" destId="{68FDDDDE-4D55-4666-A9E2-67DCCCD7199E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0AA75-A7B7-45DE-8D08-9CD303D0CDA5}">
      <dsp:nvSpPr>
        <dsp:cNvPr id="0" name=""/>
        <dsp:cNvSpPr/>
      </dsp:nvSpPr>
      <dsp:spPr>
        <a:xfrm>
          <a:off x="1099775" y="1213451"/>
          <a:ext cx="1033049" cy="103304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1C1BAF-AB02-4EE1-9D97-44CBF42C0DCB}">
      <dsp:nvSpPr>
        <dsp:cNvPr id="0" name=""/>
        <dsp:cNvSpPr/>
      </dsp:nvSpPr>
      <dsp:spPr>
        <a:xfrm>
          <a:off x="140515" y="2334078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Penulisan</a:t>
          </a:r>
          <a:r>
            <a:rPr lang="en-US" sz="2900" kern="1200" dirty="0"/>
            <a:t> </a:t>
          </a:r>
          <a:r>
            <a:rPr lang="en-US" sz="2900" kern="1200" dirty="0" err="1"/>
            <a:t>nama</a:t>
          </a:r>
          <a:r>
            <a:rPr lang="en-US" sz="2900" kern="1200" dirty="0"/>
            <a:t>: </a:t>
          </a:r>
        </a:p>
      </dsp:txBody>
      <dsp:txXfrm>
        <a:off x="140515" y="2334078"/>
        <a:ext cx="2951570" cy="442735"/>
      </dsp:txXfrm>
    </dsp:sp>
    <dsp:sp modelId="{D7D187FD-0930-4AC2-B433-F677130EC1D0}">
      <dsp:nvSpPr>
        <dsp:cNvPr id="0" name=""/>
        <dsp:cNvSpPr/>
      </dsp:nvSpPr>
      <dsp:spPr>
        <a:xfrm>
          <a:off x="12933" y="2755170"/>
          <a:ext cx="3206733" cy="5573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 dirty="0" err="1"/>
            <a:t>Kelas</a:t>
          </a:r>
          <a:r>
            <a:rPr lang="en-US" sz="1600" b="0" kern="1200" dirty="0"/>
            <a:t>_ 3 digit </a:t>
          </a:r>
          <a:r>
            <a:rPr lang="en-US" sz="1600" b="0" kern="1200" dirty="0" err="1"/>
            <a:t>akhir</a:t>
          </a:r>
          <a:r>
            <a:rPr lang="en-US" sz="1600" b="0" kern="1200" dirty="0"/>
            <a:t> NPM_ </a:t>
          </a:r>
          <a:r>
            <a:rPr lang="en-US" sz="1600" b="0" kern="1200" dirty="0" err="1"/>
            <a:t>nama</a:t>
          </a:r>
          <a:endParaRPr lang="en-US" sz="1600" b="0" kern="1200" dirty="0"/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/>
            <a:t>B_999_Cantika</a:t>
          </a:r>
        </a:p>
      </dsp:txBody>
      <dsp:txXfrm>
        <a:off x="12933" y="2755170"/>
        <a:ext cx="3206733" cy="557341"/>
      </dsp:txXfrm>
    </dsp:sp>
    <dsp:sp modelId="{6AD4CCCE-13BD-40AA-A7BC-1357F45B7D39}">
      <dsp:nvSpPr>
        <dsp:cNvPr id="0" name=""/>
        <dsp:cNvSpPr/>
      </dsp:nvSpPr>
      <dsp:spPr>
        <a:xfrm>
          <a:off x="5097456" y="1225146"/>
          <a:ext cx="1033049" cy="103304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752CA0-6F02-4059-BE8C-DD21FE41A9D5}">
      <dsp:nvSpPr>
        <dsp:cNvPr id="0" name=""/>
        <dsp:cNvSpPr/>
      </dsp:nvSpPr>
      <dsp:spPr>
        <a:xfrm>
          <a:off x="4138196" y="2345773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 err="1"/>
            <a:t>Tautan</a:t>
          </a:r>
          <a:r>
            <a:rPr lang="en-US" sz="2900" kern="1200" dirty="0"/>
            <a:t> Quiz:</a:t>
          </a:r>
        </a:p>
      </dsp:txBody>
      <dsp:txXfrm>
        <a:off x="4138196" y="2345773"/>
        <a:ext cx="2951570" cy="442735"/>
      </dsp:txXfrm>
    </dsp:sp>
    <dsp:sp modelId="{F1BC45C3-8C18-4CA9-B2DF-592D17A0C8A2}">
      <dsp:nvSpPr>
        <dsp:cNvPr id="0" name=""/>
        <dsp:cNvSpPr/>
      </dsp:nvSpPr>
      <dsp:spPr>
        <a:xfrm>
          <a:off x="3736192" y="2790257"/>
          <a:ext cx="3755578" cy="51055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>
              <a:solidFill>
                <a:srgbClr val="FF0000"/>
              </a:solidFill>
            </a:rPr>
            <a:t>https://quizizz.com/join?gc=952581</a:t>
          </a:r>
          <a:r>
            <a:rPr lang="en-US" sz="1700" b="1" kern="1200" dirty="0"/>
            <a:t>Code:</a:t>
          </a:r>
          <a:endParaRPr lang="en-US" sz="1700" kern="1200" dirty="0"/>
        </a:p>
      </dsp:txBody>
      <dsp:txXfrm>
        <a:off x="3736192" y="2790257"/>
        <a:ext cx="3755578" cy="510558"/>
      </dsp:txXfrm>
    </dsp:sp>
    <dsp:sp modelId="{973D2746-FA74-46A9-9CC4-5BCD6D7C2B14}">
      <dsp:nvSpPr>
        <dsp:cNvPr id="0" name=""/>
        <dsp:cNvSpPr/>
      </dsp:nvSpPr>
      <dsp:spPr>
        <a:xfrm>
          <a:off x="8967556" y="1244639"/>
          <a:ext cx="1033049" cy="1033049"/>
        </a:xfrm>
        <a:prstGeom prst="rect">
          <a:avLst/>
        </a:prstGeom>
        <a:blipFill>
          <a:blip xmlns:r="http://schemas.openxmlformats.org/officeDocument/2006/relationships" r:embed="rId5">
            <a:duotone>
              <a:schemeClr val="accent2">
                <a:hueOff val="-14400000"/>
                <a:satOff val="-50003"/>
                <a:lumOff val="60001"/>
                <a:alphaOff val="0"/>
                <a:shade val="20000"/>
                <a:satMod val="200000"/>
              </a:schemeClr>
              <a:schemeClr val="accent2">
                <a:hueOff val="-14400000"/>
                <a:satOff val="-50003"/>
                <a:lumOff val="60001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000" r="-7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17BB33-DDB2-40E6-A2CD-C67132E04A4E}">
      <dsp:nvSpPr>
        <dsp:cNvPr id="0" name=""/>
        <dsp:cNvSpPr/>
      </dsp:nvSpPr>
      <dsp:spPr>
        <a:xfrm>
          <a:off x="8008295" y="2365266"/>
          <a:ext cx="2951570" cy="4427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2890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Reminder:</a:t>
          </a:r>
        </a:p>
      </dsp:txBody>
      <dsp:txXfrm>
        <a:off x="8008295" y="2365266"/>
        <a:ext cx="2951570" cy="442735"/>
      </dsp:txXfrm>
    </dsp:sp>
    <dsp:sp modelId="{68FDDDDE-4D55-4666-A9E2-67DCCCD7199E}">
      <dsp:nvSpPr>
        <dsp:cNvPr id="0" name=""/>
        <dsp:cNvSpPr/>
      </dsp:nvSpPr>
      <dsp:spPr>
        <a:xfrm>
          <a:off x="8008295" y="2848736"/>
          <a:ext cx="2951570" cy="43258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 err="1"/>
            <a:t>Mengisi</a:t>
          </a:r>
          <a:r>
            <a:rPr lang="en-US" sz="1700" kern="1200" dirty="0"/>
            <a:t> daftar </a:t>
          </a:r>
          <a:r>
            <a:rPr lang="en-US" sz="1700" kern="1200" dirty="0" err="1"/>
            <a:t>hadir</a:t>
          </a:r>
          <a:r>
            <a:rPr lang="en-US" sz="1700" kern="1200" dirty="0"/>
            <a:t> di PACIS</a:t>
          </a:r>
        </a:p>
      </dsp:txBody>
      <dsp:txXfrm>
        <a:off x="8008295" y="2848736"/>
        <a:ext cx="2951570" cy="4325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-108" charset="2"/>
              <a:buNone/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Rectangle 4">
            <a:extLst>
              <a:ext uri="{FF2B5EF4-FFF2-40B4-BE49-F238E27FC236}">
                <a16:creationId xmlns:a16="http://schemas.microsoft.com/office/drawing/2014/main" id="{7F1B81DE-BC6E-EE93-C32E-82E0FA372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7CEA93A-3B3B-C0E0-EC58-ADAE644330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DDDDDD"/>
                  </a:outerShdw>
                </a:effectLst>
                <a:latin typeface="Arial" pitchFamily="-108" charset="0"/>
                <a:ea typeface="+mn-ea"/>
              </a:defRPr>
            </a:lvl1pPr>
          </a:lstStyle>
          <a:p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1D6E8A2-EF47-19A1-D89E-731AB8B6E7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39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66B5C-B1A4-664D-47B8-457FD3B36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B81258-71D1-884F-8D3E-5E6D2F818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9B5B0C-246C-3653-58B1-D13AD64A1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146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51900" y="125413"/>
            <a:ext cx="2745317" cy="6000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25413"/>
            <a:ext cx="8039100" cy="6000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108ED9-0710-C689-203B-6A94BEC43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11793-EEA5-D02B-C002-6952EEA36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8EFBB-ADE1-FAD8-4EAE-749492024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41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  <a:lvl2pPr marL="914400" indent="-457200">
              <a:buFont typeface="Arial" panose="020B0604020202020204" pitchFamily="34" charset="0"/>
              <a:buChar char="•"/>
              <a:defRPr/>
            </a:lvl2pPr>
            <a:lvl3pPr marL="1257300" indent="-342900">
              <a:buFont typeface="Arial" panose="020B0604020202020204" pitchFamily="34" charset="0"/>
              <a:buChar char="•"/>
              <a:defRPr/>
            </a:lvl3pPr>
            <a:lvl4pPr marL="1714500" indent="-342900">
              <a:buFont typeface="Arial" panose="020B0604020202020204" pitchFamily="34" charset="0"/>
              <a:buChar char="•"/>
              <a:defRPr/>
            </a:lvl4pPr>
            <a:lvl5pPr marL="2171700" indent="-342900">
              <a:buFont typeface="Arial" panose="020B0604020202020204" pitchFamily="34" charset="0"/>
              <a:buChar char="•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B4D7E-3958-ECF4-BEE5-8C2F0E89FA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C4C032-6B56-2610-8B42-E8E5E7CF9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0A48D6-93CD-581B-1994-6502D5B78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57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5CB1E-8023-BBBB-EE34-112371F6B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C687F9-55A1-0554-B182-2EF9EBA0D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0E2F3-D16C-2CA8-0F6C-E9A11D89E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12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 sz="2800"/>
            </a:lvl1pPr>
            <a:lvl2pPr marL="800100" indent="-342900">
              <a:buFont typeface="Arial" panose="020B0604020202020204" pitchFamily="34" charset="0"/>
              <a:buChar char="•"/>
              <a:defRPr sz="24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657350" indent="-285750">
              <a:buFont typeface="Arial" panose="020B0604020202020204" pitchFamily="34" charset="0"/>
              <a:buChar char="•"/>
              <a:defRPr sz="1800"/>
            </a:lvl4pPr>
            <a:lvl5pPr marL="2114550" indent="-285750">
              <a:buFont typeface="Arial" panose="020B0604020202020204" pitchFamily="34" charset="0"/>
              <a:buChar char="•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8CC5E-BE45-91D1-99F2-EB9744F72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38C0E6-3539-D27C-127A-0A8696D6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587569-125C-9BFA-ECC5-92EC526C1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15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/>
            </a:lvl1pPr>
            <a:lvl2pPr marL="800100" indent="-342900">
              <a:buFont typeface="Arial" panose="020B0604020202020204" pitchFamily="34" charset="0"/>
              <a:buChar char="•"/>
              <a:defRPr sz="2000"/>
            </a:lvl2pPr>
            <a:lvl3pPr marL="1200150" indent="-285750">
              <a:buFont typeface="Arial" panose="020B0604020202020204" pitchFamily="34" charset="0"/>
              <a:buChar char="•"/>
              <a:defRPr sz="1800"/>
            </a:lvl3pPr>
            <a:lvl4pPr marL="1657350" indent="-285750">
              <a:buFont typeface="Arial" panose="020B0604020202020204" pitchFamily="34" charset="0"/>
              <a:buChar char="•"/>
              <a:defRPr sz="1600"/>
            </a:lvl4pPr>
            <a:lvl5pPr marL="2114550" indent="-285750">
              <a:buFont typeface="Arial" panose="020B0604020202020204" pitchFamily="34" charset="0"/>
              <a:buChar char="•"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6D22A9-98A5-F94F-996C-A93E46DB1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01156C-CB2F-9941-7D53-759267AC1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F7DBE6F-0311-3B5A-4034-62632E8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88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065E88-05DD-2EE9-D50B-886218004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15DF7-14BD-4A32-4B2B-EAD3F24F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E448F-DC2A-2185-903D-6615FFACA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93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5F5F09-10EA-8F58-3127-9CCBF3160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02654B6-FD2A-1486-4F37-AAA0ED6C4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E86C03-A0AE-DABD-1AE5-1DC943BCDC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3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F734E5-2DA1-0A1A-1DD7-657A573DD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7A9752-5777-218F-6F47-1E6492534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8DEBE9-60DF-367B-C485-BAE6FF78F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4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3F48B7-ABB6-5D0E-54A4-6A624122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68052D-3851-D4CE-ADD8-6A07F2837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610579-04FB-8682-F152-874EABD87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878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0697E38-BE06-A114-CC19-FA33A7761F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24417" y="1254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C96681F-9771-7323-F9E7-ED164694AF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id-ID" dirty="0"/>
              <a:t>Click to edit Master text styles</a:t>
            </a:r>
          </a:p>
          <a:p>
            <a:pPr lvl="1"/>
            <a:r>
              <a:rPr lang="en-US" altLang="id-ID" dirty="0"/>
              <a:t>Second level</a:t>
            </a:r>
          </a:p>
          <a:p>
            <a:pPr lvl="2"/>
            <a:r>
              <a:rPr lang="en-US" altLang="id-ID" dirty="0"/>
              <a:t>Third level</a:t>
            </a:r>
          </a:p>
          <a:p>
            <a:pPr lvl="3"/>
            <a:r>
              <a:rPr lang="en-US" altLang="id-ID" dirty="0"/>
              <a:t>Fourth level</a:t>
            </a:r>
          </a:p>
          <a:p>
            <a:pPr lvl="4"/>
            <a:r>
              <a:rPr lang="en-US" altLang="id-ID" dirty="0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B4C1A60-5BD2-608A-8F03-21C8CFC6424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8" charset="0"/>
                <a:ea typeface="+mn-ea"/>
              </a:defRPr>
            </a:lvl1pPr>
          </a:lstStyle>
          <a:p>
            <a:fld id="{F02C2755-2A9D-439B-9918-04E511764DFD}" type="datetimeFigureOut">
              <a:rPr lang="en-US" smtClean="0"/>
              <a:t>3/30/2023</a:t>
            </a:fld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89DBFFD-6EF9-2A30-4E3F-5E805FEC126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24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ＭＳ Ｐゴシック" pitchFamily="-111" charset="-128"/>
              </a:defRPr>
            </a:lvl1pPr>
          </a:lstStyle>
          <a:p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2277041-5690-6704-6DFC-3C005B40C71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EA0DA9-9C43-4B56-8922-23D97C6338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45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>
          <a:solidFill>
            <a:srgbClr val="0070C0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ＭＳ Ｐゴシック" pitchFamily="-111" charset="-128"/>
          <a:cs typeface="ＭＳ Ｐゴシック" pitchFamily="-111" charset="-128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  <a:ea typeface="ＭＳ Ｐゴシック" pitchFamily="-111" charset="-128"/>
          <a:cs typeface="ＭＳ Ｐゴシック" pitchFamily="-111" charset="-128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2"/>
          </a:solidFill>
          <a:effectLst>
            <a:outerShdw blurRad="38100" dist="38100" dir="2700000" algn="tl">
              <a:srgbClr val="DDDDDD"/>
            </a:outerShdw>
          </a:effectLst>
          <a:latin typeface="Arial" pitchFamily="-108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914400" indent="-4572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ＭＳ Ｐゴシック" pitchFamily="-108" charset="-128"/>
        </a:defRPr>
      </a:lvl2pPr>
      <a:lvl3pPr marL="12573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ＭＳ Ｐゴシック" pitchFamily="-108" charset="-128"/>
        </a:defRPr>
      </a:lvl3pPr>
      <a:lvl4pPr marL="1714500" indent="-342900" algn="l" rtl="0" eaLnBrk="1" fontAlgn="base" hangingPunct="1">
        <a:spcBef>
          <a:spcPct val="20000"/>
        </a:spcBef>
        <a:spcAft>
          <a:spcPct val="0"/>
        </a:spcAft>
        <a:buSzPct val="75000"/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4pPr>
      <a:lvl5pPr marL="21717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ＭＳ Ｐゴシック" pitchFamily="-108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08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CAC8ECE-33DC-1542-E7D4-4EC23398D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solidFill>
                  <a:srgbClr val="002060"/>
                </a:solidFill>
              </a:rPr>
              <a:t>Logika</a:t>
            </a:r>
            <a:r>
              <a:rPr lang="en-US" b="1" dirty="0">
                <a:solidFill>
                  <a:srgbClr val="002060"/>
                </a:solidFill>
              </a:rPr>
              <a:t> &amp; Bahasa </a:t>
            </a:r>
            <a:r>
              <a:rPr lang="en-US" b="1" dirty="0" err="1">
                <a:solidFill>
                  <a:srgbClr val="002060"/>
                </a:solidFill>
              </a:rPr>
              <a:t>Jurnalistik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8FD8DF-7F4C-2285-3989-2F6F8D164D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1457" y="5018882"/>
            <a:ext cx="10363200" cy="1500187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Program </a:t>
            </a:r>
            <a:r>
              <a:rPr lang="en-US" dirty="0" err="1">
                <a:solidFill>
                  <a:srgbClr val="002060"/>
                </a:solidFill>
              </a:rPr>
              <a:t>Studi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err="1">
                <a:solidFill>
                  <a:srgbClr val="002060"/>
                </a:solidFill>
              </a:rPr>
              <a:t>Jurnalistik</a:t>
            </a:r>
            <a:endParaRPr lang="en-US" dirty="0">
              <a:solidFill>
                <a:srgbClr val="002060"/>
              </a:solidFill>
            </a:endParaRPr>
          </a:p>
          <a:p>
            <a:r>
              <a:rPr lang="en-US" dirty="0">
                <a:solidFill>
                  <a:srgbClr val="002060"/>
                </a:solidFill>
              </a:rPr>
              <a:t>2022/2023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77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02527C-4A5E-97E6-AF17-9EF220371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5D6B49-76EE-60A5-03E5-5EFC38DB6C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Informal Fallacies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2B98D3-0A89-3A9D-A0D4-41FEA9CDB31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altLang="en-US" sz="2000" b="1" dirty="0"/>
              <a:t>Fallacies of Relevance</a:t>
            </a:r>
            <a:r>
              <a:rPr lang="en-GB" altLang="en-US" sz="2000" dirty="0"/>
              <a:t>: </a:t>
            </a:r>
            <a:r>
              <a:rPr lang="en-GB" altLang="en-US" sz="2000" dirty="0" err="1"/>
              <a:t>argumen</a:t>
            </a:r>
            <a:r>
              <a:rPr lang="en-GB" altLang="en-US" sz="2000" dirty="0"/>
              <a:t> yang </a:t>
            </a:r>
            <a:r>
              <a:rPr lang="en-GB" altLang="en-US" sz="2000" dirty="0" err="1"/>
              <a:t>diberikan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tidak</a:t>
            </a:r>
            <a:r>
              <a:rPr lang="en-GB" altLang="en-US" sz="2000" dirty="0"/>
              <a:t> </a:t>
            </a:r>
            <a:r>
              <a:rPr lang="en-GB" altLang="en-US" sz="2000" dirty="0" err="1"/>
              <a:t>relevan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dengan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simpulan</a:t>
            </a:r>
            <a:r>
              <a:rPr lang="en-GB" altLang="en-US" sz="2000" dirty="0"/>
              <a:t> yang </a:t>
            </a:r>
            <a:r>
              <a:rPr lang="en-GB" altLang="en-US" sz="2000" dirty="0" err="1"/>
              <a:t>dihasilkan</a:t>
            </a:r>
            <a:endParaRPr lang="en-GB" altLang="en-US" sz="2000" dirty="0"/>
          </a:p>
          <a:p>
            <a:endParaRPr lang="en-GB" altLang="en-US" sz="2000" dirty="0"/>
          </a:p>
          <a:p>
            <a:r>
              <a:rPr lang="en-GB" altLang="en-US" sz="2000" b="1" dirty="0"/>
              <a:t>Fallacies of Presumption</a:t>
            </a:r>
            <a:r>
              <a:rPr lang="en-GB" altLang="en-US" sz="2000" dirty="0"/>
              <a:t> : </a:t>
            </a:r>
            <a:r>
              <a:rPr lang="en-GB" altLang="en-US" sz="2000" dirty="0" err="1"/>
              <a:t>premis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atau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argumennya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berawal</a:t>
            </a:r>
            <a:r>
              <a:rPr lang="en-GB" altLang="en-US" sz="2000" dirty="0"/>
              <a:t> </a:t>
            </a:r>
            <a:r>
              <a:rPr lang="en-GB" altLang="en-US" sz="2000" dirty="0" err="1"/>
              <a:t>dari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asumsi</a:t>
            </a:r>
            <a:r>
              <a:rPr lang="en-GB" altLang="en-US" sz="2000" dirty="0"/>
              <a:t> yang salah</a:t>
            </a:r>
          </a:p>
          <a:p>
            <a:endParaRPr lang="en-GB" altLang="en-US" sz="2000" dirty="0"/>
          </a:p>
          <a:p>
            <a:r>
              <a:rPr lang="en-GB" altLang="en-US" sz="2000" b="1" dirty="0"/>
              <a:t>Fallacies of Ambiguity</a:t>
            </a:r>
            <a:r>
              <a:rPr lang="en-GB" altLang="en-US" sz="2000" dirty="0"/>
              <a:t>: </a:t>
            </a:r>
            <a:r>
              <a:rPr lang="en-GB" altLang="en-US" sz="2000" dirty="0" err="1"/>
              <a:t>kesalahan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berpikir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akibat</a:t>
            </a:r>
            <a:r>
              <a:rPr lang="en-GB" altLang="en-US" sz="2000" dirty="0"/>
              <a:t> </a:t>
            </a:r>
            <a:r>
              <a:rPr lang="en-GB" altLang="en-US" sz="2000" dirty="0" err="1"/>
              <a:t>penggunaan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bahasa</a:t>
            </a:r>
            <a:r>
              <a:rPr lang="en-GB" altLang="en-US" sz="2000" dirty="0"/>
              <a:t> yang </a:t>
            </a:r>
            <a:r>
              <a:rPr lang="en-GB" altLang="en-US" sz="2000" dirty="0" err="1"/>
              <a:t>kurang</a:t>
            </a:r>
            <a:r>
              <a:rPr lang="en-GB" altLang="en-US" sz="2000" dirty="0"/>
              <a:t> </a:t>
            </a:r>
            <a:r>
              <a:rPr lang="en-GB" altLang="en-US" sz="2000" dirty="0" err="1"/>
              <a:t>tepat</a:t>
            </a:r>
            <a:r>
              <a:rPr lang="en-GB" altLang="en-US" sz="2000" dirty="0"/>
              <a:t> dan </a:t>
            </a:r>
            <a:r>
              <a:rPr lang="en-GB" altLang="en-US" sz="2000" dirty="0" err="1"/>
              <a:t>berhati-hati</a:t>
            </a:r>
            <a:r>
              <a:rPr lang="en-GB" altLang="en-US" sz="2000" dirty="0"/>
              <a:t>.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E92BCB-C3D7-75AB-DFED-68B3B6B288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Fallacies of Relevance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53F7C3-BFE0-A495-9BB1-BFFEED7288B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000" dirty="0"/>
              <a:t>Appeal to force (argumentum ad baculum): </a:t>
            </a:r>
            <a:r>
              <a:rPr lang="en-GB" altLang="en-US" sz="2000" dirty="0" err="1"/>
              <a:t>menggunakan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pemaksaan</a:t>
            </a:r>
            <a:r>
              <a:rPr lang="en-GB" altLang="en-US" sz="2000" dirty="0"/>
              <a:t> dan </a:t>
            </a:r>
            <a:r>
              <a:rPr lang="en-GB" altLang="en-US" sz="2000" dirty="0" err="1"/>
              <a:t>ancaman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sebagai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landasan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argumen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Baju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berwarna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hijau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Siapa</a:t>
            </a:r>
            <a:r>
              <a:rPr lang="en-GB" altLang="en-US" sz="1800" dirty="0"/>
              <a:t> yang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setuju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berarti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buta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Jadi baju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berwarna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hijau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endParaRPr lang="en-GB" altLang="en-US" sz="1800" dirty="0"/>
          </a:p>
          <a:p>
            <a:pPr>
              <a:lnSpc>
                <a:spcPct val="90000"/>
              </a:lnSpc>
            </a:pPr>
            <a:r>
              <a:rPr lang="en-GB" altLang="en-US" sz="2000" dirty="0"/>
              <a:t>Appeal to pity (argumentum ad misericordiam): </a:t>
            </a:r>
            <a:r>
              <a:rPr lang="en-GB" altLang="en-US" sz="2000" dirty="0" err="1"/>
              <a:t>menggunakan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belas</a:t>
            </a:r>
            <a:r>
              <a:rPr lang="en-GB" altLang="en-US" sz="2000" dirty="0"/>
              <a:t> </a:t>
            </a:r>
            <a:r>
              <a:rPr lang="en-GB" altLang="en-US" sz="2000" dirty="0" err="1"/>
              <a:t>kasihan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sebagai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argumen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sudah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mengerjakan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tugas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selama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enam</a:t>
            </a:r>
            <a:r>
              <a:rPr lang="en-GB" altLang="en-US" sz="1800" dirty="0"/>
              <a:t> </a:t>
            </a:r>
            <a:r>
              <a:rPr lang="en-GB" altLang="en-US" sz="1800" dirty="0" err="1"/>
              <a:t>hari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tanpa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tidur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Tolong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terima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tugas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walaupun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terlambat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mengumpulkan</a:t>
            </a:r>
            <a:r>
              <a:rPr lang="en-GB" altLang="en-US" sz="1800" dirty="0"/>
              <a:t>.</a:t>
            </a:r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69376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53EF-DE9F-1FA8-90F2-C0AF77700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9C4FD-EED6-5330-5D56-445502A91F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Fallacies of Relevance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80C696-E35D-2CF8-2DB3-4C9124B5B37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000" dirty="0"/>
              <a:t>Appeal to emotion (argumentum ad populum): </a:t>
            </a:r>
            <a:r>
              <a:rPr lang="en-GB" altLang="en-US" sz="2000" dirty="0" err="1"/>
              <a:t>menggunakan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bahasa</a:t>
            </a:r>
            <a:r>
              <a:rPr lang="en-GB" altLang="en-US" sz="2000" dirty="0"/>
              <a:t> yang </a:t>
            </a:r>
            <a:r>
              <a:rPr lang="en-GB" altLang="en-US" sz="2000" dirty="0" err="1"/>
              <a:t>emosional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sebagai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argumen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ada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muslim</a:t>
            </a:r>
            <a:r>
              <a:rPr lang="en-GB" altLang="en-US" sz="1800" dirty="0"/>
              <a:t> yang </a:t>
            </a:r>
            <a:r>
              <a:rPr lang="en-GB" altLang="en-US" sz="1800" dirty="0" err="1"/>
              <a:t>bertakwa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percaya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kepada</a:t>
            </a:r>
            <a:r>
              <a:rPr lang="en-GB" altLang="en-US" sz="1800" dirty="0"/>
              <a:t> Israel yang </a:t>
            </a:r>
            <a:r>
              <a:rPr lang="en-GB" altLang="en-US" sz="1800" dirty="0" err="1"/>
              <a:t>membantai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muslim</a:t>
            </a:r>
            <a:r>
              <a:rPr lang="en-GB" altLang="en-US" sz="1800" dirty="0"/>
              <a:t> di </a:t>
            </a:r>
            <a:r>
              <a:rPr lang="en-GB" altLang="en-US" sz="1800" dirty="0" err="1"/>
              <a:t>Palestina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Jadi Israel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bisa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dipercaya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endParaRPr lang="en-GB" altLang="en-US" sz="1800" dirty="0"/>
          </a:p>
          <a:p>
            <a:pPr>
              <a:lnSpc>
                <a:spcPct val="90000"/>
              </a:lnSpc>
            </a:pPr>
            <a:r>
              <a:rPr lang="en-GB" altLang="en-US" sz="2000" dirty="0"/>
              <a:t>Appeal to Authority (argumentum ad </a:t>
            </a:r>
            <a:r>
              <a:rPr lang="en-GB" altLang="en-US" sz="2000" dirty="0" err="1"/>
              <a:t>verecundiam</a:t>
            </a:r>
            <a:r>
              <a:rPr lang="en-GB" altLang="en-US" sz="2000" dirty="0"/>
              <a:t>): </a:t>
            </a:r>
            <a:r>
              <a:rPr lang="en-GB" altLang="en-US" sz="2000" dirty="0" err="1"/>
              <a:t>menggunakan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pendapat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seseorang</a:t>
            </a:r>
            <a:r>
              <a:rPr lang="en-GB" altLang="en-US" sz="2000" dirty="0"/>
              <a:t> yang </a:t>
            </a:r>
            <a:r>
              <a:rPr lang="en-GB" altLang="en-US" sz="2000" dirty="0" err="1"/>
              <a:t>dianggap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ahli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atau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berkuasa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sebagai</a:t>
            </a:r>
            <a:r>
              <a:rPr lang="en-GB" altLang="en-US" sz="2000" dirty="0"/>
              <a:t> </a:t>
            </a:r>
            <a:r>
              <a:rPr lang="en-GB" altLang="en-US" sz="2000" dirty="0" err="1"/>
              <a:t>landasan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argumen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Presiden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menginstruksikan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bahwa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lumpur</a:t>
            </a:r>
            <a:r>
              <a:rPr lang="en-GB" altLang="en-US" sz="1800" dirty="0"/>
              <a:t> Lapindo </a:t>
            </a:r>
            <a:r>
              <a:rPr lang="en-GB" altLang="en-US" sz="1800" dirty="0" err="1"/>
              <a:t>merupakan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bencana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alam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Jadi </a:t>
            </a:r>
            <a:r>
              <a:rPr lang="en-GB" altLang="en-US" sz="1800" dirty="0" err="1"/>
              <a:t>lumpur</a:t>
            </a:r>
            <a:r>
              <a:rPr lang="en-GB" altLang="en-US" sz="1800" dirty="0"/>
              <a:t> Lapindo </a:t>
            </a:r>
            <a:r>
              <a:rPr lang="en-GB" altLang="en-US" sz="1800" dirty="0" err="1"/>
              <a:t>adalah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bencana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alam</a:t>
            </a:r>
            <a:endParaRPr lang="en-GB" altLang="en-US" sz="1800" dirty="0"/>
          </a:p>
          <a:p>
            <a:endParaRPr lang="en-US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8BF859-4207-2491-56FB-3A8501A0B5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Fallacies of Relevance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DC6BF6-6C3E-4D53-F1AA-BA916DA9F9A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i="1" dirty="0"/>
              <a:t>Ad Hominem</a:t>
            </a:r>
            <a:r>
              <a:rPr lang="en-US" altLang="en-US" sz="2000" dirty="0"/>
              <a:t> Argument: </a:t>
            </a:r>
            <a:r>
              <a:rPr lang="en-US" altLang="en-US" sz="2000" dirty="0" err="1"/>
              <a:t>menolak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argumen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karena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dikemukakan</a:t>
            </a:r>
            <a:r>
              <a:rPr lang="en-US" altLang="en-US" sz="2000" dirty="0"/>
              <a:t> oleh </a:t>
            </a:r>
            <a:r>
              <a:rPr lang="en-US" altLang="en-US" sz="2000" dirty="0" err="1"/>
              <a:t>seseorang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Mahasiswa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mengatakan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bahwa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dosen</a:t>
            </a:r>
            <a:r>
              <a:rPr lang="en-GB" altLang="en-US" sz="1800" dirty="0"/>
              <a:t> di </a:t>
            </a:r>
            <a:r>
              <a:rPr lang="en-GB" altLang="en-US" sz="1800" dirty="0" err="1"/>
              <a:t>Fikom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banyak</a:t>
            </a:r>
            <a:r>
              <a:rPr lang="en-GB" altLang="en-US" sz="1800" dirty="0"/>
              <a:t> yang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kompeten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Mahasiswa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adalah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mereka</a:t>
            </a:r>
            <a:r>
              <a:rPr lang="en-GB" altLang="en-US" sz="1800" dirty="0"/>
              <a:t> yang </a:t>
            </a:r>
            <a:r>
              <a:rPr lang="en-GB" altLang="en-US" sz="1800" dirty="0" err="1"/>
              <a:t>baru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belajar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Jadi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benar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kalau</a:t>
            </a:r>
            <a:r>
              <a:rPr lang="en-GB" altLang="en-US" sz="1800" dirty="0"/>
              <a:t> </a:t>
            </a:r>
            <a:r>
              <a:rPr lang="en-GB" altLang="en-US" sz="1800" dirty="0" err="1"/>
              <a:t>dosen</a:t>
            </a:r>
            <a:r>
              <a:rPr lang="en-GB" altLang="en-US" sz="1800" dirty="0"/>
              <a:t> di </a:t>
            </a:r>
            <a:r>
              <a:rPr lang="en-GB" altLang="en-US" sz="1800" dirty="0" err="1"/>
              <a:t>Fikom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kompeten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endParaRPr lang="en-GB" altLang="en-US" sz="1800" dirty="0"/>
          </a:p>
          <a:p>
            <a:pPr>
              <a:lnSpc>
                <a:spcPct val="90000"/>
              </a:lnSpc>
            </a:pPr>
            <a:r>
              <a:rPr lang="en-GB" altLang="en-US" sz="2000" dirty="0"/>
              <a:t>Appeal to Ignorance (argumentum ad </a:t>
            </a:r>
            <a:r>
              <a:rPr lang="en-GB" altLang="en-US" sz="2000" dirty="0" err="1"/>
              <a:t>ignoratiam</a:t>
            </a:r>
            <a:r>
              <a:rPr lang="en-GB" altLang="en-US" sz="2000" dirty="0"/>
              <a:t>): </a:t>
            </a:r>
            <a:r>
              <a:rPr lang="en-GB" altLang="en-US" sz="2000" dirty="0" err="1"/>
              <a:t>sesuatu</a:t>
            </a:r>
            <a:r>
              <a:rPr lang="en-GB" altLang="en-US" sz="2000" dirty="0"/>
              <a:t> </a:t>
            </a:r>
            <a:r>
              <a:rPr lang="en-GB" altLang="en-US" sz="2000" dirty="0" err="1"/>
              <a:t>harus</a:t>
            </a:r>
            <a:r>
              <a:rPr lang="en-GB" altLang="en-US" sz="2000" dirty="0"/>
              <a:t> </a:t>
            </a:r>
            <a:r>
              <a:rPr lang="en-GB" altLang="en-US" sz="2000" dirty="0" err="1"/>
              <a:t>diterima</a:t>
            </a:r>
            <a:r>
              <a:rPr lang="en-GB" altLang="en-US" sz="2000" dirty="0"/>
              <a:t> </a:t>
            </a:r>
            <a:r>
              <a:rPr lang="en-GB" altLang="en-US" sz="2000" dirty="0" err="1"/>
              <a:t>karena</a:t>
            </a:r>
            <a:r>
              <a:rPr lang="en-GB" altLang="en-US" sz="2000" dirty="0"/>
              <a:t> </a:t>
            </a:r>
            <a:r>
              <a:rPr lang="en-GB" altLang="en-US" sz="2000" dirty="0" err="1"/>
              <a:t>tidak</a:t>
            </a:r>
            <a:r>
              <a:rPr lang="en-GB" altLang="en-US" sz="2000" dirty="0"/>
              <a:t> </a:t>
            </a:r>
            <a:r>
              <a:rPr lang="en-GB" altLang="en-US" sz="2000" dirty="0" err="1"/>
              <a:t>bisa</a:t>
            </a:r>
            <a:r>
              <a:rPr lang="en-GB" altLang="en-US" sz="2000" dirty="0"/>
              <a:t> </a:t>
            </a:r>
            <a:r>
              <a:rPr lang="en-GB" altLang="en-US" sz="2000" dirty="0" err="1"/>
              <a:t>dibuktikan</a:t>
            </a:r>
            <a:r>
              <a:rPr lang="en-GB" altLang="en-US" sz="2000" dirty="0"/>
              <a:t> </a:t>
            </a:r>
            <a:r>
              <a:rPr lang="en-GB" altLang="en-US" sz="2000" dirty="0" err="1"/>
              <a:t>sebaliknya</a:t>
            </a:r>
            <a:endParaRPr lang="en-GB" altLang="en-US" sz="2000" dirty="0"/>
          </a:p>
          <a:p>
            <a:pPr lvl="1">
              <a:lnSpc>
                <a:spcPct val="90000"/>
              </a:lnSpc>
            </a:pP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ada</a:t>
            </a:r>
            <a:r>
              <a:rPr lang="en-GB" altLang="en-US" sz="1800" dirty="0"/>
              <a:t> yang </a:t>
            </a:r>
            <a:r>
              <a:rPr lang="en-GB" altLang="en-US" sz="1800" dirty="0" err="1"/>
              <a:t>bisa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membuktikan</a:t>
            </a:r>
            <a:r>
              <a:rPr lang="en-GB" altLang="en-US" sz="1800" dirty="0"/>
              <a:t>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korupsi</a:t>
            </a:r>
            <a:endParaRPr lang="en-GB" altLang="en-US" sz="1800" dirty="0"/>
          </a:p>
          <a:p>
            <a:pPr lvl="1">
              <a:lnSpc>
                <a:spcPct val="90000"/>
              </a:lnSpc>
            </a:pPr>
            <a:r>
              <a:rPr lang="en-GB" altLang="en-US" sz="1800" dirty="0"/>
              <a:t>Jadi </a:t>
            </a:r>
            <a:r>
              <a:rPr lang="en-GB" altLang="en-US" sz="1800" dirty="0" err="1"/>
              <a:t>saya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tidak</a:t>
            </a:r>
            <a:r>
              <a:rPr lang="en-GB" altLang="en-US" sz="1800" dirty="0"/>
              <a:t> </a:t>
            </a:r>
            <a:r>
              <a:rPr lang="en-GB" altLang="en-US" sz="1800" dirty="0" err="1"/>
              <a:t>pernah</a:t>
            </a:r>
            <a:r>
              <a:rPr lang="en-GB" altLang="en-US" sz="1800" dirty="0"/>
              <a:t> </a:t>
            </a:r>
            <a:r>
              <a:rPr lang="en-GB" altLang="en-US" sz="1800" dirty="0" err="1"/>
              <a:t>korupsi</a:t>
            </a:r>
            <a:endParaRPr lang="en-GB" alt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564896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9C5FED-B46C-2335-EEE9-08E7CE2F8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F36C9-F10D-1E6C-F8EC-58C3B1480A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Fallacies of Relevance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624241-B093-6327-8B68-63C5E36D4D5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Irrelevant Conclusion (</a:t>
            </a:r>
            <a:r>
              <a:rPr lang="en-US" altLang="en-US" i="1" dirty="0" err="1"/>
              <a:t>ignoratio</a:t>
            </a:r>
            <a:r>
              <a:rPr lang="en-US" altLang="en-US" i="1" dirty="0"/>
              <a:t> elenchi</a:t>
            </a:r>
            <a:r>
              <a:rPr lang="en-US" altLang="en-US" dirty="0"/>
              <a:t>): </a:t>
            </a:r>
            <a:r>
              <a:rPr lang="en-US" altLang="en-US" dirty="0" err="1"/>
              <a:t>argumen</a:t>
            </a:r>
            <a:r>
              <a:rPr lang="en-US" altLang="en-US" dirty="0"/>
              <a:t> yang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relevan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simpulannya</a:t>
            </a:r>
            <a:endParaRPr lang="en-US" altLang="en-US" dirty="0"/>
          </a:p>
          <a:p>
            <a:pPr lvl="1"/>
            <a:r>
              <a:rPr lang="en-GB" altLang="en-US" dirty="0"/>
              <a:t>Anak-</a:t>
            </a:r>
            <a:r>
              <a:rPr lang="en-GB" altLang="en-US" dirty="0" err="1"/>
              <a:t>anak</a:t>
            </a:r>
            <a:r>
              <a:rPr lang="en-GB" altLang="en-US" dirty="0"/>
              <a:t> </a:t>
            </a:r>
            <a:r>
              <a:rPr lang="en-GB" altLang="en-US" dirty="0" err="1"/>
              <a:t>membutuhkan</a:t>
            </a:r>
            <a:r>
              <a:rPr lang="en-GB" altLang="en-US" dirty="0"/>
              <a:t> </a:t>
            </a:r>
            <a:r>
              <a:rPr lang="en-GB" altLang="en-US" dirty="0" err="1"/>
              <a:t>perhatian</a:t>
            </a:r>
            <a:r>
              <a:rPr lang="en-GB" altLang="en-US" dirty="0"/>
              <a:t> yang </a:t>
            </a:r>
            <a:r>
              <a:rPr lang="en-GB" altLang="en-US" dirty="0" err="1"/>
              <a:t>cukup</a:t>
            </a:r>
            <a:r>
              <a:rPr lang="en-GB" altLang="en-US" dirty="0"/>
              <a:t> </a:t>
            </a:r>
            <a:r>
              <a:rPr lang="en-GB" altLang="en-US" dirty="0" err="1"/>
              <a:t>dari</a:t>
            </a:r>
            <a:r>
              <a:rPr lang="en-GB" altLang="en-US" dirty="0"/>
              <a:t> orang </a:t>
            </a:r>
            <a:r>
              <a:rPr lang="en-GB" altLang="en-US" dirty="0" err="1"/>
              <a:t>tuanya</a:t>
            </a:r>
            <a:endParaRPr lang="en-GB" altLang="en-US" dirty="0"/>
          </a:p>
          <a:p>
            <a:pPr lvl="1"/>
            <a:r>
              <a:rPr lang="en-GB" altLang="en-US" dirty="0"/>
              <a:t>Orang </a:t>
            </a:r>
            <a:r>
              <a:rPr lang="en-GB" altLang="en-US" dirty="0" err="1"/>
              <a:t>tua</a:t>
            </a:r>
            <a:r>
              <a:rPr lang="en-GB" altLang="en-US" dirty="0"/>
              <a:t> yang </a:t>
            </a:r>
            <a:r>
              <a:rPr lang="en-GB" altLang="en-US" dirty="0" err="1"/>
              <a:t>bekerja</a:t>
            </a:r>
            <a:r>
              <a:rPr lang="en-GB" altLang="en-US" dirty="0"/>
              <a:t> </a:t>
            </a:r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bisa</a:t>
            </a:r>
            <a:r>
              <a:rPr lang="en-GB" altLang="en-US" dirty="0"/>
              <a:t> </a:t>
            </a:r>
            <a:r>
              <a:rPr lang="en-GB" altLang="en-US" dirty="0" err="1"/>
              <a:t>memberikan</a:t>
            </a:r>
            <a:r>
              <a:rPr lang="en-GB" altLang="en-US" dirty="0"/>
              <a:t> </a:t>
            </a:r>
            <a:r>
              <a:rPr lang="en-GB" altLang="en-US" dirty="0" err="1"/>
              <a:t>perhatian</a:t>
            </a:r>
            <a:r>
              <a:rPr lang="en-GB" altLang="en-US" dirty="0"/>
              <a:t> yang </a:t>
            </a:r>
            <a:r>
              <a:rPr lang="en-GB" altLang="en-US" dirty="0" err="1"/>
              <a:t>cukup</a:t>
            </a:r>
            <a:r>
              <a:rPr lang="en-GB" altLang="en-US" dirty="0"/>
              <a:t> pada </a:t>
            </a:r>
            <a:r>
              <a:rPr lang="en-GB" altLang="en-US" dirty="0" err="1"/>
              <a:t>anak-anak</a:t>
            </a:r>
            <a:r>
              <a:rPr lang="en-GB" altLang="en-US" dirty="0"/>
              <a:t> </a:t>
            </a:r>
            <a:r>
              <a:rPr lang="en-GB" altLang="en-US" dirty="0" err="1"/>
              <a:t>mereka</a:t>
            </a:r>
            <a:endParaRPr lang="en-GB" altLang="en-US" dirty="0"/>
          </a:p>
          <a:p>
            <a:pPr lvl="1"/>
            <a:r>
              <a:rPr lang="en-GB" altLang="en-US" dirty="0"/>
              <a:t>Jadi, </a:t>
            </a:r>
            <a:r>
              <a:rPr lang="en-GB" altLang="en-US" dirty="0" err="1"/>
              <a:t>ibu</a:t>
            </a:r>
            <a:r>
              <a:rPr lang="en-GB" altLang="en-US" dirty="0"/>
              <a:t> </a:t>
            </a:r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boleh</a:t>
            </a:r>
            <a:r>
              <a:rPr lang="en-GB" altLang="en-US" dirty="0"/>
              <a:t> </a:t>
            </a:r>
            <a:r>
              <a:rPr lang="en-GB" altLang="en-US" dirty="0" err="1"/>
              <a:t>bekerja</a:t>
            </a:r>
            <a:endParaRPr lang="en-GB" alt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655B52-2BFB-FB89-C999-3F245B5688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dirty="0"/>
              <a:t>Fallacies of Presumption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BEDAAF-0FD2-D690-6A8F-9055C76E142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 sz="2000" dirty="0"/>
              <a:t>Accident: </a:t>
            </a:r>
            <a:r>
              <a:rPr lang="en-US" altLang="en-US" sz="2000" dirty="0" err="1"/>
              <a:t>menggunakan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asumsi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umum</a:t>
            </a:r>
            <a:r>
              <a:rPr lang="en-US" altLang="en-US" sz="2000" dirty="0"/>
              <a:t> pada </a:t>
            </a:r>
            <a:r>
              <a:rPr lang="en-US" altLang="en-US" sz="2000" dirty="0" err="1"/>
              <a:t>satu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kasus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menjadi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pengecualian</a:t>
            </a:r>
            <a:endParaRPr lang="en-US" altLang="en-US" sz="2000" dirty="0"/>
          </a:p>
          <a:p>
            <a:pPr lvl="1"/>
            <a:r>
              <a:rPr lang="en-US" altLang="en-US" sz="1800" dirty="0" err="1"/>
              <a:t>Semua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pembawa</a:t>
            </a:r>
            <a:r>
              <a:rPr lang="en-US" altLang="en-US" sz="1800" dirty="0"/>
              <a:t> acara di </a:t>
            </a:r>
            <a:r>
              <a:rPr lang="en-US" altLang="en-US" sz="1800" dirty="0" err="1"/>
              <a:t>televisi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berwajah</a:t>
            </a:r>
            <a:r>
              <a:rPr lang="en-US" altLang="en-US" sz="1800" dirty="0"/>
              <a:t> tampan</a:t>
            </a:r>
          </a:p>
          <a:p>
            <a:pPr lvl="1"/>
            <a:r>
              <a:rPr lang="en-US" altLang="en-US" sz="1800" dirty="0"/>
              <a:t>Tukul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pembawa</a:t>
            </a:r>
            <a:r>
              <a:rPr lang="en-US" altLang="en-US" sz="1800" dirty="0"/>
              <a:t> acara di </a:t>
            </a:r>
            <a:r>
              <a:rPr lang="en-US" altLang="en-US" sz="1800" dirty="0" err="1"/>
              <a:t>televisi</a:t>
            </a:r>
            <a:endParaRPr lang="en-US" altLang="en-US" sz="1800" dirty="0"/>
          </a:p>
          <a:p>
            <a:pPr lvl="1"/>
            <a:r>
              <a:rPr lang="en-US" altLang="en-US" sz="1800" dirty="0"/>
              <a:t>Jadi Tukul </a:t>
            </a:r>
            <a:r>
              <a:rPr lang="en-US" altLang="en-US" sz="1800" dirty="0" err="1"/>
              <a:t>berwajah</a:t>
            </a:r>
            <a:r>
              <a:rPr lang="en-US" altLang="en-US" sz="1800" dirty="0"/>
              <a:t> tampan</a:t>
            </a:r>
          </a:p>
          <a:p>
            <a:pPr lvl="1"/>
            <a:endParaRPr lang="en-US" altLang="en-US" sz="1800" dirty="0"/>
          </a:p>
          <a:p>
            <a:r>
              <a:rPr lang="en-US" altLang="en-US" sz="2000" dirty="0"/>
              <a:t>Converse Accident: </a:t>
            </a:r>
            <a:r>
              <a:rPr lang="en-US" altLang="en-US" sz="2000" dirty="0" err="1"/>
              <a:t>simpulan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khusus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diterapkan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kepada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umum</a:t>
            </a:r>
            <a:endParaRPr lang="en-US" altLang="en-US" sz="2000" dirty="0"/>
          </a:p>
          <a:p>
            <a:pPr lvl="1"/>
            <a:r>
              <a:rPr lang="en-GB" altLang="en-US" sz="1800" dirty="0"/>
              <a:t>Ariel yang orang </a:t>
            </a:r>
            <a:r>
              <a:rPr lang="en-GB" altLang="en-US" sz="1800" dirty="0" err="1"/>
              <a:t>Sunda</a:t>
            </a:r>
            <a:r>
              <a:rPr lang="en-GB" altLang="en-US" sz="1800" dirty="0"/>
              <a:t>, </a:t>
            </a:r>
            <a:r>
              <a:rPr lang="en-GB" altLang="en-US" sz="1800" dirty="0" err="1"/>
              <a:t>pandai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menyanyi</a:t>
            </a:r>
            <a:endParaRPr lang="en-GB" altLang="en-US" sz="1800" dirty="0"/>
          </a:p>
          <a:p>
            <a:pPr lvl="1"/>
            <a:r>
              <a:rPr lang="en-GB" altLang="en-US" sz="1800" dirty="0"/>
              <a:t>Jadi orang </a:t>
            </a:r>
            <a:r>
              <a:rPr lang="en-GB" altLang="en-US" sz="1800" dirty="0" err="1"/>
              <a:t>Sunda</a:t>
            </a:r>
            <a:r>
              <a:rPr lang="en-GB" altLang="en-US" sz="1800" dirty="0"/>
              <a:t> </a:t>
            </a:r>
            <a:r>
              <a:rPr lang="en-GB" altLang="en-US" sz="1800" dirty="0" err="1"/>
              <a:t>pandai</a:t>
            </a:r>
            <a:r>
              <a:rPr lang="en-GB" altLang="en-US" sz="1800" dirty="0"/>
              <a:t> </a:t>
            </a:r>
            <a:r>
              <a:rPr lang="en-GB" altLang="en-US" sz="1800" dirty="0" err="1"/>
              <a:t>menyanyi</a:t>
            </a:r>
            <a:endParaRPr lang="en-GB" alt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2738260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06E61F-BFC4-0B01-01DF-AB8690A1A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35DA0-D23D-4FB9-758F-A2B10E77F00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Fallacies of Presumption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4C3B9D-E16D-4921-F9FF-029223B815A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False Cause (</a:t>
            </a:r>
            <a:r>
              <a:rPr lang="en-US" altLang="en-US" i="1" dirty="0"/>
              <a:t>post hoc, ergo propter hoc</a:t>
            </a:r>
            <a:r>
              <a:rPr lang="en-US" altLang="en-US" dirty="0"/>
              <a:t>): </a:t>
            </a:r>
            <a:r>
              <a:rPr lang="en-US" altLang="en-US" dirty="0" err="1"/>
              <a:t>apa</a:t>
            </a:r>
            <a:r>
              <a:rPr lang="en-US" altLang="en-US" dirty="0"/>
              <a:t> yang </a:t>
            </a:r>
            <a:r>
              <a:rPr lang="en-US" altLang="en-US" dirty="0" err="1"/>
              <a:t>terjadi</a:t>
            </a:r>
            <a:r>
              <a:rPr lang="en-US" altLang="en-US" dirty="0"/>
              <a:t> </a:t>
            </a:r>
            <a:r>
              <a:rPr lang="en-US" altLang="en-US" dirty="0" err="1"/>
              <a:t>sebelumnya</a:t>
            </a:r>
            <a:r>
              <a:rPr lang="en-US" altLang="en-US" dirty="0"/>
              <a:t> </a:t>
            </a:r>
            <a:r>
              <a:rPr lang="en-US" altLang="en-US" dirty="0" err="1"/>
              <a:t>dianggap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</a:t>
            </a:r>
            <a:r>
              <a:rPr lang="en-US" altLang="en-US" dirty="0" err="1"/>
              <a:t>sebab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err="1"/>
              <a:t>Kemarin</a:t>
            </a:r>
            <a:r>
              <a:rPr lang="en-US" altLang="en-US" dirty="0"/>
              <a:t> </a:t>
            </a:r>
            <a:r>
              <a:rPr lang="en-US" altLang="en-US" dirty="0" err="1"/>
              <a:t>malam</a:t>
            </a:r>
            <a:r>
              <a:rPr lang="en-US" altLang="en-US" dirty="0"/>
              <a:t> </a:t>
            </a:r>
            <a:r>
              <a:rPr lang="en-US" altLang="en-US" dirty="0" err="1"/>
              <a:t>bulan</a:t>
            </a:r>
            <a:r>
              <a:rPr lang="en-US" altLang="en-US" dirty="0"/>
              <a:t> </a:t>
            </a:r>
            <a:r>
              <a:rPr lang="en-US" altLang="en-US" dirty="0" err="1"/>
              <a:t>purnama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 err="1"/>
              <a:t>Tadi</a:t>
            </a:r>
            <a:r>
              <a:rPr lang="en-US" altLang="en-US" dirty="0"/>
              <a:t> </a:t>
            </a:r>
            <a:r>
              <a:rPr lang="en-US" altLang="en-US" dirty="0" err="1"/>
              <a:t>pagi</a:t>
            </a:r>
            <a:r>
              <a:rPr lang="en-US" altLang="en-US" dirty="0"/>
              <a:t> </a:t>
            </a:r>
            <a:r>
              <a:rPr lang="en-US" altLang="en-US" dirty="0" err="1"/>
              <a:t>saya</a:t>
            </a:r>
            <a:r>
              <a:rPr lang="en-US" altLang="en-US" dirty="0"/>
              <a:t> </a:t>
            </a:r>
            <a:r>
              <a:rPr lang="en-US" altLang="en-US" dirty="0" err="1"/>
              <a:t>bangun</a:t>
            </a:r>
            <a:r>
              <a:rPr lang="en-US" altLang="en-US" dirty="0"/>
              <a:t> </a:t>
            </a:r>
            <a:r>
              <a:rPr lang="en-US" altLang="en-US" dirty="0" err="1"/>
              <a:t>kesiangan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US" altLang="en-US" dirty="0"/>
              <a:t>Jadi </a:t>
            </a:r>
            <a:r>
              <a:rPr lang="en-US" altLang="en-US" dirty="0" err="1"/>
              <a:t>bulan</a:t>
            </a:r>
            <a:r>
              <a:rPr lang="en-US" altLang="en-US" dirty="0"/>
              <a:t> </a:t>
            </a:r>
            <a:r>
              <a:rPr lang="en-US" altLang="en-US" dirty="0" err="1"/>
              <a:t>purnama</a:t>
            </a:r>
            <a:r>
              <a:rPr lang="en-US" altLang="en-US" dirty="0"/>
              <a:t> </a:t>
            </a:r>
            <a:r>
              <a:rPr lang="en-US" altLang="en-US" dirty="0" err="1"/>
              <a:t>menyebabkan</a:t>
            </a:r>
            <a:r>
              <a:rPr lang="en-US" altLang="en-US" dirty="0"/>
              <a:t> </a:t>
            </a:r>
            <a:r>
              <a:rPr lang="en-US" altLang="en-US" dirty="0" err="1"/>
              <a:t>saya</a:t>
            </a:r>
            <a:r>
              <a:rPr lang="en-US" altLang="en-US" dirty="0"/>
              <a:t> </a:t>
            </a:r>
            <a:r>
              <a:rPr lang="en-US" altLang="en-US" dirty="0" err="1"/>
              <a:t>bangun</a:t>
            </a:r>
            <a:r>
              <a:rPr lang="en-US" altLang="en-US" dirty="0"/>
              <a:t> </a:t>
            </a:r>
            <a:r>
              <a:rPr lang="en-US" altLang="en-US" dirty="0" err="1"/>
              <a:t>kesiangan</a:t>
            </a:r>
            <a:endParaRPr lang="en-US" altLang="en-US" dirty="0"/>
          </a:p>
          <a:p>
            <a:pPr lvl="1">
              <a:lnSpc>
                <a:spcPct val="90000"/>
              </a:lnSpc>
            </a:pPr>
            <a:endParaRPr lang="en-US" altLang="en-US" dirty="0"/>
          </a:p>
          <a:p>
            <a:pPr>
              <a:lnSpc>
                <a:spcPct val="90000"/>
              </a:lnSpc>
            </a:pPr>
            <a:r>
              <a:rPr lang="en-US" altLang="en-US" dirty="0"/>
              <a:t>Begging the Question (</a:t>
            </a:r>
            <a:r>
              <a:rPr lang="en-US" altLang="en-US" i="1" dirty="0" err="1"/>
              <a:t>petitio</a:t>
            </a:r>
            <a:r>
              <a:rPr lang="en-US" altLang="en-US" i="1" dirty="0"/>
              <a:t> principii</a:t>
            </a:r>
            <a:r>
              <a:rPr lang="en-US" altLang="en-US" dirty="0"/>
              <a:t>):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simpulan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salah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argumen</a:t>
            </a:r>
            <a:endParaRPr lang="en-GB" alt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4D252ED-66BD-1A08-B0C4-65A01BF28A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dirty="0"/>
              <a:t>Fallacies of Presumption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6910B5-9077-3365-3DF8-EE4336D83E0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dirty="0"/>
              <a:t>Begging the Question (</a:t>
            </a:r>
            <a:r>
              <a:rPr lang="en-US" altLang="en-US" i="1" dirty="0" err="1"/>
              <a:t>petitio</a:t>
            </a:r>
            <a:r>
              <a:rPr lang="en-US" altLang="en-US" i="1" dirty="0"/>
              <a:t> principii</a:t>
            </a:r>
            <a:r>
              <a:rPr lang="en-US" altLang="en-US" dirty="0"/>
              <a:t>): </a:t>
            </a:r>
            <a:r>
              <a:rPr lang="en-US" altLang="en-US" dirty="0" err="1"/>
              <a:t>menggunakan</a:t>
            </a:r>
            <a:r>
              <a:rPr lang="en-US" altLang="en-US" dirty="0"/>
              <a:t> </a:t>
            </a:r>
            <a:r>
              <a:rPr lang="en-US" altLang="en-US" dirty="0" err="1"/>
              <a:t>simpulan</a:t>
            </a:r>
            <a:r>
              <a:rPr lang="en-US" altLang="en-US" dirty="0"/>
              <a:t> </a:t>
            </a:r>
            <a:r>
              <a:rPr lang="en-US" altLang="en-US" dirty="0" err="1"/>
              <a:t>sebagai</a:t>
            </a:r>
            <a:r>
              <a:rPr lang="en-US" altLang="en-US" dirty="0"/>
              <a:t> salah </a:t>
            </a:r>
            <a:r>
              <a:rPr lang="en-US" altLang="en-US" dirty="0" err="1"/>
              <a:t>satu</a:t>
            </a:r>
            <a:r>
              <a:rPr lang="en-US" altLang="en-US" dirty="0"/>
              <a:t> </a:t>
            </a:r>
            <a:r>
              <a:rPr lang="en-US" altLang="en-US" dirty="0" err="1"/>
              <a:t>argumen</a:t>
            </a:r>
            <a:endParaRPr lang="en-US" altLang="en-US" dirty="0"/>
          </a:p>
          <a:p>
            <a:pPr lvl="1">
              <a:lnSpc>
                <a:spcPct val="90000"/>
              </a:lnSpc>
            </a:pPr>
            <a:r>
              <a:rPr lang="en-GB" altLang="en-US" dirty="0"/>
              <a:t>Saya </a:t>
            </a:r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pernah</a:t>
            </a:r>
            <a:r>
              <a:rPr lang="en-GB" altLang="en-US" dirty="0"/>
              <a:t> </a:t>
            </a:r>
            <a:r>
              <a:rPr lang="en-GB" altLang="en-US" dirty="0" err="1"/>
              <a:t>menerima</a:t>
            </a:r>
            <a:r>
              <a:rPr lang="en-GB" altLang="en-US" dirty="0"/>
              <a:t> dana DKP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Dana DKP </a:t>
            </a:r>
            <a:r>
              <a:rPr lang="en-GB" altLang="en-US" dirty="0" err="1"/>
              <a:t>bukan</a:t>
            </a:r>
            <a:r>
              <a:rPr lang="en-GB" altLang="en-US" dirty="0"/>
              <a:t> dana </a:t>
            </a:r>
            <a:r>
              <a:rPr lang="en-GB" altLang="en-US" dirty="0" err="1"/>
              <a:t>untuk</a:t>
            </a:r>
            <a:r>
              <a:rPr lang="en-GB" altLang="en-US" dirty="0"/>
              <a:t> </a:t>
            </a:r>
            <a:r>
              <a:rPr lang="en-GB" altLang="en-US" dirty="0" err="1"/>
              <a:t>kampanye</a:t>
            </a:r>
            <a:endParaRPr lang="en-GB" altLang="en-US" dirty="0"/>
          </a:p>
          <a:p>
            <a:pPr lvl="1">
              <a:lnSpc>
                <a:spcPct val="90000"/>
              </a:lnSpc>
            </a:pPr>
            <a:r>
              <a:rPr lang="en-GB" altLang="en-US" dirty="0"/>
              <a:t>Yang </a:t>
            </a:r>
            <a:r>
              <a:rPr lang="en-GB" altLang="en-US" dirty="0" err="1"/>
              <a:t>bukan</a:t>
            </a:r>
            <a:r>
              <a:rPr lang="en-GB" altLang="en-US" dirty="0"/>
              <a:t> dana </a:t>
            </a:r>
            <a:r>
              <a:rPr lang="en-GB" altLang="en-US" dirty="0" err="1"/>
              <a:t>untuk</a:t>
            </a:r>
            <a:r>
              <a:rPr lang="en-GB" altLang="en-US" dirty="0"/>
              <a:t> </a:t>
            </a:r>
            <a:r>
              <a:rPr lang="en-GB" altLang="en-US" dirty="0" err="1"/>
              <a:t>kampanye</a:t>
            </a:r>
            <a:r>
              <a:rPr lang="en-GB" altLang="en-US" dirty="0"/>
              <a:t> </a:t>
            </a:r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boleh</a:t>
            </a:r>
            <a:r>
              <a:rPr lang="en-GB" altLang="en-US" dirty="0"/>
              <a:t> </a:t>
            </a:r>
            <a:r>
              <a:rPr lang="en-GB" altLang="en-US" dirty="0" err="1"/>
              <a:t>digunakan</a:t>
            </a:r>
            <a:r>
              <a:rPr lang="en-GB" altLang="en-US" dirty="0"/>
              <a:t> oleh </a:t>
            </a:r>
            <a:r>
              <a:rPr lang="en-GB" altLang="en-US" dirty="0" err="1"/>
              <a:t>capres</a:t>
            </a:r>
            <a:endParaRPr lang="en-GB" altLang="en-US" dirty="0"/>
          </a:p>
          <a:p>
            <a:pPr lvl="1">
              <a:lnSpc>
                <a:spcPct val="90000"/>
              </a:lnSpc>
            </a:pPr>
            <a:r>
              <a:rPr lang="en-GB" altLang="en-US" dirty="0" err="1"/>
              <a:t>Capres</a:t>
            </a:r>
            <a:r>
              <a:rPr lang="en-GB" altLang="en-US" dirty="0"/>
              <a:t> </a:t>
            </a:r>
            <a:r>
              <a:rPr lang="en-GB" altLang="en-US" dirty="0" err="1"/>
              <a:t>hanya</a:t>
            </a:r>
            <a:r>
              <a:rPr lang="en-GB" altLang="en-US" dirty="0"/>
              <a:t> </a:t>
            </a:r>
            <a:r>
              <a:rPr lang="en-GB" altLang="en-US" dirty="0" err="1"/>
              <a:t>boleh</a:t>
            </a:r>
            <a:r>
              <a:rPr lang="en-GB" altLang="en-US" dirty="0"/>
              <a:t> </a:t>
            </a:r>
            <a:r>
              <a:rPr lang="en-GB" altLang="en-US" dirty="0" err="1"/>
              <a:t>menggunakan</a:t>
            </a:r>
            <a:r>
              <a:rPr lang="en-GB" altLang="en-US" dirty="0"/>
              <a:t> dana </a:t>
            </a:r>
            <a:r>
              <a:rPr lang="en-GB" altLang="en-US" dirty="0" err="1"/>
              <a:t>kampanye</a:t>
            </a:r>
            <a:r>
              <a:rPr lang="en-GB" altLang="en-US" dirty="0"/>
              <a:t> </a:t>
            </a:r>
            <a:r>
              <a:rPr lang="en-GB" altLang="en-US" dirty="0" err="1"/>
              <a:t>sesuai</a:t>
            </a:r>
            <a:r>
              <a:rPr lang="en-GB" altLang="en-US" dirty="0"/>
              <a:t> yang </a:t>
            </a:r>
            <a:r>
              <a:rPr lang="en-GB" altLang="en-US" dirty="0" err="1"/>
              <a:t>diatur</a:t>
            </a:r>
            <a:r>
              <a:rPr lang="en-GB" altLang="en-US" dirty="0"/>
              <a:t> oleh UU</a:t>
            </a:r>
          </a:p>
          <a:p>
            <a:pPr lvl="1">
              <a:lnSpc>
                <a:spcPct val="90000"/>
              </a:lnSpc>
            </a:pPr>
            <a:r>
              <a:rPr lang="en-GB" altLang="en-US" dirty="0"/>
              <a:t>Jadi </a:t>
            </a:r>
            <a:r>
              <a:rPr lang="en-GB" altLang="en-US" dirty="0" err="1"/>
              <a:t>saya</a:t>
            </a:r>
            <a:r>
              <a:rPr lang="en-GB" altLang="en-US" dirty="0"/>
              <a:t> </a:t>
            </a:r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pernah</a:t>
            </a:r>
            <a:r>
              <a:rPr lang="en-GB" altLang="en-US" dirty="0"/>
              <a:t> </a:t>
            </a:r>
            <a:r>
              <a:rPr lang="en-GB" altLang="en-US" dirty="0" err="1"/>
              <a:t>menerima</a:t>
            </a:r>
            <a:r>
              <a:rPr lang="en-GB" altLang="en-US" dirty="0"/>
              <a:t> dana DKP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891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46C41-FE40-F382-8F9B-B1451A01E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20A416-4451-80EC-2134-6EC1889260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Fallacies of Ambiguity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8C8065-11F1-2E21-0068-ADFD7F8151B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en-US" dirty="0"/>
              <a:t>Equivocation</a:t>
            </a:r>
          </a:p>
          <a:p>
            <a:pPr lvl="1"/>
            <a:r>
              <a:rPr lang="en-US" altLang="en-US" dirty="0"/>
              <a:t>Yang </a:t>
            </a:r>
            <a:r>
              <a:rPr lang="en-US" altLang="en-US" dirty="0" err="1"/>
              <a:t>ganjil</a:t>
            </a:r>
            <a:r>
              <a:rPr lang="en-US" altLang="en-US" dirty="0"/>
              <a:t>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menarik</a:t>
            </a:r>
            <a:r>
              <a:rPr lang="en-US" altLang="en-US" dirty="0"/>
              <a:t> </a:t>
            </a:r>
            <a:r>
              <a:rPr lang="en-US" altLang="en-US" dirty="0" err="1"/>
              <a:t>perhatian</a:t>
            </a:r>
            <a:endParaRPr lang="en-US" altLang="en-US" dirty="0"/>
          </a:p>
          <a:p>
            <a:pPr lvl="1"/>
            <a:r>
              <a:rPr lang="en-US" altLang="en-US" dirty="0"/>
              <a:t>Angka 17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bilangan</a:t>
            </a:r>
            <a:r>
              <a:rPr lang="en-US" altLang="en-US" dirty="0"/>
              <a:t> </a:t>
            </a:r>
            <a:r>
              <a:rPr lang="en-US" altLang="en-US" dirty="0" err="1"/>
              <a:t>ganjil</a:t>
            </a:r>
            <a:endParaRPr lang="en-US" altLang="en-US" dirty="0"/>
          </a:p>
          <a:p>
            <a:pPr lvl="1"/>
            <a:r>
              <a:rPr lang="en-US" altLang="en-US" dirty="0"/>
              <a:t>Angka 17 </a:t>
            </a:r>
            <a:r>
              <a:rPr lang="en-US" altLang="en-US" dirty="0" err="1"/>
              <a:t>selalu</a:t>
            </a:r>
            <a:r>
              <a:rPr lang="en-US" altLang="en-US" dirty="0"/>
              <a:t> </a:t>
            </a:r>
            <a:r>
              <a:rPr lang="en-US" altLang="en-US" dirty="0" err="1"/>
              <a:t>menarik</a:t>
            </a:r>
            <a:r>
              <a:rPr lang="en-US" altLang="en-US" dirty="0"/>
              <a:t> </a:t>
            </a:r>
            <a:r>
              <a:rPr lang="en-US" altLang="en-US" dirty="0" err="1"/>
              <a:t>perhatian</a:t>
            </a:r>
            <a:endParaRPr lang="en-US" altLang="en-US" dirty="0"/>
          </a:p>
          <a:p>
            <a:pPr lvl="1"/>
            <a:endParaRPr lang="en-US" altLang="en-US" dirty="0"/>
          </a:p>
          <a:p>
            <a:r>
              <a:rPr lang="en-US" altLang="en-US" dirty="0"/>
              <a:t>Amphiboly</a:t>
            </a:r>
          </a:p>
          <a:p>
            <a:pPr lvl="1"/>
            <a:r>
              <a:rPr lang="en-US" altLang="en-US" dirty="0"/>
              <a:t>Pak Adi </a:t>
            </a:r>
            <a:r>
              <a:rPr lang="en-US" altLang="en-US" dirty="0" err="1"/>
              <a:t>menembak</a:t>
            </a:r>
            <a:r>
              <a:rPr lang="en-US" altLang="en-US" dirty="0"/>
              <a:t> </a:t>
            </a:r>
            <a:r>
              <a:rPr lang="en-US" altLang="en-US" dirty="0" err="1"/>
              <a:t>burung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memakai</a:t>
            </a:r>
            <a:r>
              <a:rPr lang="en-US" altLang="en-US" dirty="0"/>
              <a:t> </a:t>
            </a:r>
            <a:r>
              <a:rPr lang="en-US" altLang="en-US" dirty="0" err="1"/>
              <a:t>sarung</a:t>
            </a:r>
            <a:endParaRPr lang="en-US" altLang="en-US" dirty="0"/>
          </a:p>
          <a:p>
            <a:pPr lvl="1"/>
            <a:r>
              <a:rPr lang="en-US" altLang="en-US" dirty="0"/>
              <a:t>Jadi </a:t>
            </a:r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burung</a:t>
            </a:r>
            <a:r>
              <a:rPr lang="en-US" altLang="en-US" dirty="0"/>
              <a:t> yang </a:t>
            </a:r>
            <a:r>
              <a:rPr lang="en-US" altLang="en-US" dirty="0" err="1"/>
              <a:t>memakai</a:t>
            </a:r>
            <a:r>
              <a:rPr lang="en-US" altLang="en-US" dirty="0"/>
              <a:t> </a:t>
            </a:r>
            <a:r>
              <a:rPr lang="en-US" altLang="en-US" dirty="0" err="1"/>
              <a:t>sarung</a:t>
            </a:r>
            <a:r>
              <a:rPr lang="en-US" altLang="en-US" dirty="0"/>
              <a:t> </a:t>
            </a:r>
            <a:r>
              <a:rPr lang="en-US" altLang="en-US" dirty="0" err="1"/>
              <a:t>rentan</a:t>
            </a:r>
            <a:r>
              <a:rPr lang="en-US" altLang="en-US" dirty="0"/>
              <a:t> </a:t>
            </a:r>
            <a:r>
              <a:rPr lang="en-US" altLang="en-US" dirty="0" err="1"/>
              <a:t>menjadi</a:t>
            </a:r>
            <a:r>
              <a:rPr lang="en-US" altLang="en-US" dirty="0"/>
              <a:t> korban </a:t>
            </a:r>
            <a:r>
              <a:rPr lang="en-US" altLang="en-US" dirty="0" err="1"/>
              <a:t>penembakan</a:t>
            </a:r>
            <a:endParaRPr lang="en-US" altLang="en-US" dirty="0"/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1FD6C8-AB54-60BE-6B19-3338AD4C63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altLang="en-US" dirty="0"/>
              <a:t>Fallacies of Ambiguity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991A0-36B6-8A0E-AB37-BE01461719D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altLang="en-US" dirty="0"/>
              <a:t>Accent </a:t>
            </a:r>
          </a:p>
          <a:p>
            <a:r>
              <a:rPr lang="en-US" altLang="en-US" dirty="0"/>
              <a:t>Composition </a:t>
            </a:r>
          </a:p>
          <a:p>
            <a:r>
              <a:rPr lang="en-US" altLang="en-US" dirty="0"/>
              <a:t>Division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4653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AEF3F77-4605-985E-B1E8-AAC84AB90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HEY! HO! LET’S GO!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E0A6C99A-492D-2F4D-5010-F8090A21AB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07380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4484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6FEFC6-9CFD-7832-4366-1F2E2E35D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dirty="0" err="1"/>
              <a:t>Klasifikasi</a:t>
            </a:r>
            <a:r>
              <a:rPr lang="en-US" altLang="id-ID" dirty="0"/>
              <a:t> &amp; </a:t>
            </a:r>
            <a:r>
              <a:rPr lang="en-US" altLang="id-ID" dirty="0" err="1"/>
              <a:t>Definisi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EC8B62D-5B90-3CD2-F9CB-59B6BBF52E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31D8790-A1AC-1F93-98B8-1BCCE86AE17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09600" indent="-609600" eaLnBrk="1" hangingPunct="1"/>
            <a:r>
              <a:rPr lang="en-US" altLang="id-ID" sz="2400" dirty="0" err="1"/>
              <a:t>Pekerjaan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budi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kita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untuk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menganalisis</a:t>
            </a:r>
            <a:r>
              <a:rPr lang="en-US" altLang="id-ID" sz="2400" dirty="0"/>
              <a:t>, </a:t>
            </a:r>
            <a:r>
              <a:rPr lang="en-US" altLang="id-ID" sz="2400" dirty="0" err="1"/>
              <a:t>membagi-bagi</a:t>
            </a:r>
            <a:r>
              <a:rPr lang="en-US" altLang="id-ID" sz="2400" dirty="0"/>
              <a:t>, </a:t>
            </a:r>
            <a:r>
              <a:rPr lang="en-US" altLang="id-ID" sz="2400" dirty="0" err="1"/>
              <a:t>menggolong-golongkan</a:t>
            </a:r>
            <a:r>
              <a:rPr lang="en-US" altLang="id-ID" sz="2400" dirty="0"/>
              <a:t>, dan </a:t>
            </a:r>
            <a:r>
              <a:rPr lang="en-US" altLang="id-ID" sz="2400" dirty="0" err="1"/>
              <a:t>menyusun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perngertian-pengertian</a:t>
            </a:r>
            <a:r>
              <a:rPr lang="en-US" altLang="id-ID" sz="2400" dirty="0"/>
              <a:t> dan </a:t>
            </a:r>
            <a:r>
              <a:rPr lang="en-US" altLang="id-ID" sz="2400" dirty="0" err="1"/>
              <a:t>benda-benda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menurut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kesamaan</a:t>
            </a:r>
            <a:r>
              <a:rPr lang="en-US" altLang="id-ID" sz="2400" dirty="0"/>
              <a:t> dan </a:t>
            </a:r>
            <a:r>
              <a:rPr lang="en-US" altLang="id-ID" sz="2400" dirty="0" err="1"/>
              <a:t>perbedaannya</a:t>
            </a:r>
            <a:r>
              <a:rPr lang="en-US" altLang="id-ID" sz="2400" dirty="0"/>
              <a:t>.</a:t>
            </a:r>
          </a:p>
          <a:p>
            <a:pPr marL="609600" indent="-609600" eaLnBrk="1" hangingPunct="1"/>
            <a:endParaRPr lang="en-US" altLang="id-ID" sz="2400" dirty="0"/>
          </a:p>
          <a:p>
            <a:pPr marL="609600" indent="-609600" eaLnBrk="1" hangingPunct="1"/>
            <a:r>
              <a:rPr lang="en-US" altLang="id-ID" sz="2400" dirty="0" err="1"/>
              <a:t>Klasifikasi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atau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kategorisasi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merupakan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landasan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bagi</a:t>
            </a:r>
            <a:r>
              <a:rPr lang="en-US" altLang="id-ID" sz="2400" dirty="0"/>
              <a:t> </a:t>
            </a:r>
            <a:r>
              <a:rPr lang="en-US" altLang="id-ID" sz="2400" dirty="0" err="1"/>
              <a:t>ilmu</a:t>
            </a:r>
            <a:r>
              <a:rPr lang="en-US" altLang="id-ID" sz="2400" dirty="0"/>
              <a:t> </a:t>
            </a:r>
            <a:r>
              <a:rPr lang="en-US" altLang="id-ID" sz="2400" dirty="0" err="1"/>
              <a:t>pengetahuan</a:t>
            </a:r>
            <a:r>
              <a:rPr lang="en-US" altLang="id-ID" sz="2400" dirty="0"/>
              <a:t> </a:t>
            </a:r>
            <a:r>
              <a:rPr lang="en-US" altLang="id-ID" sz="2400" dirty="0" err="1"/>
              <a:t>manusia</a:t>
            </a:r>
            <a:r>
              <a:rPr lang="en-US" altLang="id-ID" sz="2400" dirty="0"/>
              <a:t>.</a:t>
            </a:r>
          </a:p>
          <a:p>
            <a:endParaRPr lang="en-US" sz="240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AC9CF30-BE96-9445-6598-A7086B305D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3366" y="1535113"/>
            <a:ext cx="5389033" cy="639762"/>
          </a:xfrm>
        </p:spPr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Klasifikasi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86C0F07-BE77-8F16-31DD-AB2BCB22A4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6" y="2174875"/>
            <a:ext cx="5389033" cy="4273972"/>
          </a:xfrm>
        </p:spPr>
        <p:txBody>
          <a:bodyPr/>
          <a:lstStyle/>
          <a:p>
            <a:pPr marL="609600" indent="-609600" eaLnBrk="1" hangingPunct="1"/>
            <a:r>
              <a:rPr lang="en-US" altLang="id-ID" sz="1600" dirty="0" err="1"/>
              <a:t>Klasifikasi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harus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lengkap</a:t>
            </a:r>
            <a:endParaRPr lang="en-US" altLang="id-ID" sz="1600" dirty="0"/>
          </a:p>
          <a:p>
            <a:pPr marL="990600" lvl="1" indent="-533400" eaLnBrk="1" hangingPunct="1"/>
            <a:r>
              <a:rPr lang="en-US" altLang="id-ID" sz="1400" dirty="0"/>
              <a:t>Bagian-</a:t>
            </a:r>
            <a:r>
              <a:rPr lang="en-US" altLang="id-ID" sz="1400" dirty="0" err="1"/>
              <a:t>bagian</a:t>
            </a:r>
            <a:r>
              <a:rPr lang="en-US" altLang="id-ID" sz="1400" dirty="0"/>
              <a:t> yang </a:t>
            </a:r>
            <a:r>
              <a:rPr lang="en-US" altLang="id-ID" sz="1400" dirty="0" err="1"/>
              <a:t>kita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perinci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harus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meliputi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keseluruhan</a:t>
            </a:r>
            <a:r>
              <a:rPr lang="en-US" altLang="id-ID" sz="1400" dirty="0"/>
              <a:t>. </a:t>
            </a:r>
            <a:r>
              <a:rPr lang="en-US" altLang="id-ID" sz="1400" dirty="0" err="1"/>
              <a:t>Pembagian</a:t>
            </a:r>
            <a:r>
              <a:rPr lang="en-US" altLang="id-ID" sz="1400" dirty="0"/>
              <a:t> juga </a:t>
            </a:r>
            <a:r>
              <a:rPr lang="en-US" altLang="id-ID" sz="1400" dirty="0" err="1"/>
              <a:t>harus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terperinci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hingga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dapat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menampung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semua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kemungkinan</a:t>
            </a:r>
            <a:endParaRPr lang="en-US" altLang="id-ID" sz="1400" dirty="0"/>
          </a:p>
          <a:p>
            <a:pPr marL="990600" lvl="1" indent="-533400" eaLnBrk="1" hangingPunct="1"/>
            <a:endParaRPr lang="en-US" altLang="id-ID" sz="1400" dirty="0"/>
          </a:p>
          <a:p>
            <a:pPr marL="609600" indent="-609600" eaLnBrk="1" hangingPunct="1"/>
            <a:r>
              <a:rPr lang="en-US" altLang="id-ID" sz="1600" dirty="0" err="1"/>
              <a:t>Klasifikasi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harus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sungguh-sungguh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memisahkan</a:t>
            </a:r>
            <a:endParaRPr lang="en-US" altLang="id-ID" sz="1600" dirty="0"/>
          </a:p>
          <a:p>
            <a:pPr marL="990600" lvl="1" indent="-533400" eaLnBrk="1" hangingPunct="1"/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boleh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ada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tumpang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tindih</a:t>
            </a:r>
            <a:r>
              <a:rPr lang="en-US" altLang="id-ID" sz="1400" dirty="0"/>
              <a:t> </a:t>
            </a:r>
          </a:p>
          <a:p>
            <a:pPr marL="990600" lvl="1" indent="-533400" eaLnBrk="1" hangingPunct="1"/>
            <a:endParaRPr lang="en-US" altLang="id-ID" sz="1400" dirty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id-ID" sz="1600" dirty="0" err="1"/>
              <a:t>Klasifikasi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harus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menurut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dasar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sama</a:t>
            </a:r>
            <a:endParaRPr lang="en-US" altLang="id-ID" sz="1600" dirty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id-ID" sz="1400" dirty="0"/>
              <a:t>Harus </a:t>
            </a:r>
            <a:r>
              <a:rPr lang="en-US" altLang="id-ID" sz="1400" dirty="0" err="1"/>
              <a:t>konsisten</a:t>
            </a:r>
            <a:r>
              <a:rPr lang="en-US" altLang="id-ID" sz="1400" dirty="0"/>
              <a:t> dan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menggunakan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lebih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dari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satu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dasar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sekaligus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dalam</a:t>
            </a:r>
            <a:r>
              <a:rPr lang="en-US" altLang="id-ID" sz="1400" dirty="0"/>
              <a:t> </a:t>
            </a:r>
            <a:r>
              <a:rPr lang="en-US" altLang="id-ID" sz="1400" dirty="0" err="1"/>
              <a:t>pembagian</a:t>
            </a:r>
            <a:r>
              <a:rPr lang="en-US" altLang="id-ID" sz="1400" dirty="0"/>
              <a:t> yang </a:t>
            </a:r>
            <a:r>
              <a:rPr lang="en-US" altLang="id-ID" sz="1400" dirty="0" err="1"/>
              <a:t>sama</a:t>
            </a:r>
            <a:endParaRPr lang="en-US" altLang="id-ID" sz="1400" dirty="0"/>
          </a:p>
          <a:p>
            <a:pPr marL="990600" lvl="1" indent="-533400" eaLnBrk="1" hangingPunct="1">
              <a:lnSpc>
                <a:spcPct val="90000"/>
              </a:lnSpc>
            </a:pPr>
            <a:endParaRPr lang="en-US" altLang="id-ID" sz="1400" dirty="0"/>
          </a:p>
          <a:p>
            <a:pPr marL="609600" indent="-609600" eaLnBrk="1" hangingPunct="1">
              <a:lnSpc>
                <a:spcPct val="90000"/>
              </a:lnSpc>
            </a:pPr>
            <a:r>
              <a:rPr lang="en-US" altLang="id-ID" sz="1600" dirty="0" err="1"/>
              <a:t>Klasifikasi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harus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sesuai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tujuan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hendak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dicapai</a:t>
            </a:r>
            <a:endParaRPr lang="en-US" altLang="id-ID" sz="1600" dirty="0"/>
          </a:p>
          <a:p>
            <a:pPr marL="990600" lvl="1" indent="-533400" eaLnBrk="1" hangingPunct="1">
              <a:lnSpc>
                <a:spcPct val="90000"/>
              </a:lnSpc>
            </a:pPr>
            <a:r>
              <a:rPr lang="en-US" altLang="id-ID" sz="1400" dirty="0" err="1"/>
              <a:t>Untuk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mengetahui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prestasi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kelas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ini</a:t>
            </a:r>
            <a:r>
              <a:rPr lang="en-US" altLang="id-ID" sz="1400" dirty="0"/>
              <a:t>, </a:t>
            </a:r>
            <a:r>
              <a:rPr lang="en-US" altLang="id-ID" sz="1400" dirty="0" err="1"/>
              <a:t>saya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tidak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boleh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menggunakan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klasifikasi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ukuran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fisik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sebagai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dasarnya</a:t>
            </a:r>
            <a:r>
              <a:rPr lang="en-US" altLang="id-ID" sz="1400" dirty="0"/>
              <a:t>.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054031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9A454-5564-16D5-BAC3-60236AF36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id-ID" dirty="0" err="1"/>
              <a:t>Klasifikasi</a:t>
            </a:r>
            <a:r>
              <a:rPr lang="en-US" altLang="id-ID" dirty="0"/>
              <a:t> &amp; </a:t>
            </a:r>
            <a:r>
              <a:rPr lang="en-US" altLang="id-ID" dirty="0" err="1"/>
              <a:t>Definisi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1642A-4572-2220-C78F-E6D4080C8A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Klasifikasi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4FBA5-F74D-DE04-16D4-FB5BB4FB39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id-ID" sz="2000" dirty="0" err="1"/>
              <a:t>Keseluruhan</a:t>
            </a:r>
            <a:r>
              <a:rPr lang="en-US" altLang="id-ID" sz="2000" dirty="0"/>
              <a:t> dan </a:t>
            </a:r>
            <a:r>
              <a:rPr lang="en-US" altLang="id-ID" sz="2000" dirty="0" err="1"/>
              <a:t>bagian-bagiannya</a:t>
            </a:r>
            <a:endParaRPr lang="en-US" altLang="id-ID" sz="2000" dirty="0"/>
          </a:p>
          <a:p>
            <a:pPr lvl="1" eaLnBrk="1" hangingPunct="1"/>
            <a:r>
              <a:rPr lang="en-US" altLang="id-ID" sz="1600" dirty="0"/>
              <a:t>Jika </a:t>
            </a:r>
            <a:r>
              <a:rPr lang="en-US" altLang="id-ID" sz="1600" dirty="0" err="1"/>
              <a:t>klasifikasi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disusun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dengan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tepat</a:t>
            </a:r>
            <a:r>
              <a:rPr lang="en-US" altLang="id-ID" sz="1600" dirty="0"/>
              <a:t>, </a:t>
            </a:r>
            <a:r>
              <a:rPr lang="en-US" altLang="id-ID" sz="1600" dirty="0" err="1"/>
              <a:t>apa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diterima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untuk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keseluruhan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harus</a:t>
            </a:r>
            <a:r>
              <a:rPr lang="en-US" altLang="id-ID" sz="1600" dirty="0"/>
              <a:t> juga </a:t>
            </a:r>
            <a:r>
              <a:rPr lang="en-US" altLang="id-ID" sz="1600" dirty="0" err="1"/>
              <a:t>diterima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untuk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bagiannya</a:t>
            </a:r>
            <a:r>
              <a:rPr lang="en-US" altLang="id-ID" sz="1600" dirty="0"/>
              <a:t>, </a:t>
            </a:r>
            <a:r>
              <a:rPr lang="en-US" altLang="id-ID" sz="1600" dirty="0" err="1"/>
              <a:t>tetapi</a:t>
            </a:r>
            <a:r>
              <a:rPr lang="en-US" altLang="id-ID" sz="1600" dirty="0"/>
              <a:t> </a:t>
            </a:r>
            <a:r>
              <a:rPr lang="en-US" altLang="id-ID" sz="1600" dirty="0" err="1"/>
              <a:t>tidak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untuk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sebaliknya</a:t>
            </a:r>
            <a:r>
              <a:rPr lang="en-US" altLang="id-ID" sz="1600" dirty="0"/>
              <a:t>.</a:t>
            </a:r>
          </a:p>
          <a:p>
            <a:pPr lvl="1" eaLnBrk="1" hangingPunct="1"/>
            <a:endParaRPr lang="en-US" altLang="id-ID" sz="1800" dirty="0"/>
          </a:p>
          <a:p>
            <a:pPr eaLnBrk="1" hangingPunct="1"/>
            <a:r>
              <a:rPr lang="en-US" altLang="id-ID" sz="2000" dirty="0"/>
              <a:t>Batas-batas </a:t>
            </a:r>
            <a:r>
              <a:rPr lang="en-US" altLang="id-ID" sz="2000" dirty="0" err="1"/>
              <a:t>golongan</a:t>
            </a:r>
            <a:endParaRPr lang="en-US" altLang="id-ID" sz="2000" dirty="0"/>
          </a:p>
          <a:p>
            <a:pPr lvl="1" eaLnBrk="1" hangingPunct="1"/>
            <a:r>
              <a:rPr lang="en-US" altLang="id-ID" sz="1600" dirty="0" err="1"/>
              <a:t>Dalam</a:t>
            </a:r>
            <a:r>
              <a:rPr lang="en-US" altLang="id-ID" sz="1600" dirty="0"/>
              <a:t> </a:t>
            </a:r>
            <a:r>
              <a:rPr lang="en-US" altLang="id-ID" sz="1600" dirty="0" err="1"/>
              <a:t>ilmu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pengetahuan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diperlukan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pembatasan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ketat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dalam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klasifikasi</a:t>
            </a:r>
            <a:endParaRPr lang="en-US" altLang="id-ID" sz="1600" dirty="0"/>
          </a:p>
          <a:p>
            <a:pPr lvl="1" eaLnBrk="1" hangingPunct="1"/>
            <a:endParaRPr lang="en-US" altLang="id-ID" sz="1800" dirty="0"/>
          </a:p>
          <a:p>
            <a:pPr eaLnBrk="1" hangingPunct="1"/>
            <a:r>
              <a:rPr lang="en-US" altLang="id-ID" sz="2000" dirty="0"/>
              <a:t>Teknik ‘</a:t>
            </a:r>
            <a:r>
              <a:rPr lang="en-US" altLang="id-ID" sz="2000" dirty="0" err="1"/>
              <a:t>hitam-putih</a:t>
            </a:r>
            <a:r>
              <a:rPr lang="en-US" altLang="id-ID" sz="2000" dirty="0"/>
              <a:t>’</a:t>
            </a:r>
          </a:p>
          <a:p>
            <a:pPr lvl="1" eaLnBrk="1" hangingPunct="1"/>
            <a:r>
              <a:rPr lang="en-US" altLang="id-ID" sz="1600" dirty="0" err="1"/>
              <a:t>Kecenderungan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untuk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mengklasifikasikan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sesuatu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ke</a:t>
            </a:r>
            <a:r>
              <a:rPr lang="en-US" altLang="id-ID" sz="1600" dirty="0"/>
              <a:t> </a:t>
            </a:r>
            <a:r>
              <a:rPr lang="en-US" altLang="id-ID" sz="1600" dirty="0" err="1"/>
              <a:t>dalam</a:t>
            </a:r>
            <a:r>
              <a:rPr lang="en-US" altLang="id-ID" sz="1600" dirty="0"/>
              <a:t> dua </a:t>
            </a:r>
            <a:r>
              <a:rPr lang="en-US" altLang="id-ID" sz="1600" dirty="0" err="1"/>
              <a:t>golongan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bersifat</a:t>
            </a:r>
            <a:r>
              <a:rPr lang="en-US" altLang="id-ID" sz="1600" dirty="0"/>
              <a:t> </a:t>
            </a:r>
            <a:r>
              <a:rPr lang="en-US" altLang="id-ID" sz="1600" dirty="0" err="1"/>
              <a:t>oposisi</a:t>
            </a:r>
            <a:r>
              <a:rPr lang="en-US" altLang="id-ID" sz="1600" dirty="0"/>
              <a:t> biner </a:t>
            </a:r>
            <a:r>
              <a:rPr lang="en-US" altLang="id-ID" sz="1600" dirty="0" err="1"/>
              <a:t>merupakan</a:t>
            </a:r>
            <a:r>
              <a:rPr lang="en-US" altLang="id-ID" sz="1600" dirty="0"/>
              <a:t> </a:t>
            </a:r>
            <a:r>
              <a:rPr lang="en-US" altLang="id-ID" sz="1600" dirty="0" err="1"/>
              <a:t>klasifikasi</a:t>
            </a:r>
            <a:r>
              <a:rPr lang="en-US" altLang="id-ID" sz="1600" dirty="0"/>
              <a:t> yang </a:t>
            </a:r>
            <a:r>
              <a:rPr lang="en-US" altLang="id-ID" sz="1600" dirty="0" err="1"/>
              <a:t>tidak</a:t>
            </a:r>
            <a:r>
              <a:rPr lang="en-US" altLang="id-ID" sz="1600" dirty="0"/>
              <a:t> </a:t>
            </a:r>
            <a:r>
              <a:rPr lang="en-US" altLang="id-ID" sz="1600" dirty="0" err="1"/>
              <a:t>lengkap</a:t>
            </a:r>
            <a:r>
              <a:rPr lang="en-US" altLang="id-ID" sz="1600" dirty="0"/>
              <a:t>.</a:t>
            </a:r>
          </a:p>
          <a:p>
            <a:endParaRPr lang="en-US" sz="18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37A351-06B3-87D3-3804-78411D77B6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14809D-E221-D6B5-E4D6-001D6DA832D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2000" dirty="0" err="1"/>
              <a:t>Perumusan</a:t>
            </a:r>
            <a:r>
              <a:rPr lang="en-US" altLang="id-ID" sz="2000" dirty="0"/>
              <a:t> yang </a:t>
            </a:r>
            <a:r>
              <a:rPr lang="en-US" altLang="id-ID" sz="2000" dirty="0" err="1"/>
              <a:t>singkat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padat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jelas</a:t>
            </a:r>
            <a:r>
              <a:rPr lang="en-US" altLang="id-ID" sz="2000" dirty="0"/>
              <a:t>, dan </a:t>
            </a:r>
            <a:r>
              <a:rPr lang="en-US" altLang="id-ID" sz="2000" dirty="0" err="1"/>
              <a:t>tepat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untuk</a:t>
            </a:r>
            <a:r>
              <a:rPr lang="en-US" altLang="id-ID" sz="2000" dirty="0"/>
              <a:t> </a:t>
            </a:r>
            <a:r>
              <a:rPr lang="en-US" altLang="id-ID" sz="2000" dirty="0" err="1"/>
              <a:t>menerangkan</a:t>
            </a:r>
            <a:r>
              <a:rPr lang="en-US" altLang="id-ID" sz="2000" dirty="0"/>
              <a:t> ‘</a:t>
            </a:r>
            <a:r>
              <a:rPr lang="en-US" altLang="id-ID" sz="2000" dirty="0" err="1"/>
              <a:t>apa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sebenarnya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suatu</a:t>
            </a:r>
            <a:r>
              <a:rPr lang="en-US" altLang="id-ID" sz="2000" dirty="0"/>
              <a:t> </a:t>
            </a:r>
            <a:r>
              <a:rPr lang="en-US" altLang="id-ID" sz="2000" dirty="0" err="1"/>
              <a:t>hal</a:t>
            </a:r>
            <a:r>
              <a:rPr lang="en-US" altLang="id-ID" sz="2000" dirty="0"/>
              <a:t> </a:t>
            </a:r>
            <a:r>
              <a:rPr lang="en-US" altLang="id-ID" sz="2000" dirty="0" err="1"/>
              <a:t>tersebut</a:t>
            </a:r>
            <a:r>
              <a:rPr lang="en-US" altLang="id-ID" sz="2000" dirty="0"/>
              <a:t>’ </a:t>
            </a:r>
            <a:r>
              <a:rPr lang="en-US" altLang="id-ID" sz="2000" dirty="0" err="1"/>
              <a:t>sehingga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dapat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dimengerti</a:t>
            </a:r>
            <a:r>
              <a:rPr lang="en-US" altLang="id-ID" sz="2000" dirty="0"/>
              <a:t> dan </a:t>
            </a:r>
            <a:r>
              <a:rPr lang="en-US" altLang="id-ID" sz="2000" dirty="0" err="1"/>
              <a:t>dibedakan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dari</a:t>
            </a:r>
            <a:r>
              <a:rPr lang="en-US" altLang="id-ID" sz="2000" dirty="0"/>
              <a:t> </a:t>
            </a:r>
            <a:r>
              <a:rPr lang="en-US" altLang="id-ID" sz="2000" dirty="0" err="1"/>
              <a:t>semua</a:t>
            </a:r>
            <a:r>
              <a:rPr lang="en-US" altLang="id-ID" sz="2000" dirty="0"/>
              <a:t> </a:t>
            </a:r>
            <a:r>
              <a:rPr lang="en-US" altLang="id-ID" sz="2000" dirty="0" err="1"/>
              <a:t>hal</a:t>
            </a:r>
            <a:r>
              <a:rPr lang="en-US" altLang="id-ID" sz="2000" dirty="0"/>
              <a:t> di </a:t>
            </a:r>
            <a:r>
              <a:rPr lang="en-US" altLang="id-ID" sz="2000" dirty="0" err="1"/>
              <a:t>luar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dirinya</a:t>
            </a:r>
            <a:endParaRPr lang="en-US" altLang="id-ID" sz="2000" dirty="0"/>
          </a:p>
          <a:p>
            <a:pPr eaLnBrk="1" hangingPunct="1">
              <a:lnSpc>
                <a:spcPct val="90000"/>
              </a:lnSpc>
            </a:pPr>
            <a:endParaRPr lang="en-US" altLang="id-ID" sz="20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2000" dirty="0" err="1"/>
              <a:t>Definire</a:t>
            </a:r>
            <a:r>
              <a:rPr lang="en-US" altLang="id-ID" sz="2000" dirty="0"/>
              <a:t>: </a:t>
            </a:r>
            <a:r>
              <a:rPr lang="en-US" altLang="id-ID" sz="2000" dirty="0" err="1"/>
              <a:t>pembatasan</a:t>
            </a:r>
            <a:r>
              <a:rPr lang="en-US" altLang="id-ID" sz="2000" dirty="0"/>
              <a:t>, </a:t>
            </a:r>
            <a:r>
              <a:rPr lang="en-US" altLang="id-ID" sz="2000" dirty="0" err="1"/>
              <a:t>menandai</a:t>
            </a:r>
            <a:r>
              <a:rPr lang="en-US" altLang="id-ID" sz="2000" dirty="0"/>
              <a:t> batas-batas</a:t>
            </a:r>
          </a:p>
          <a:p>
            <a:pPr eaLnBrk="1" hangingPunct="1">
              <a:lnSpc>
                <a:spcPct val="90000"/>
              </a:lnSpc>
            </a:pPr>
            <a:endParaRPr lang="en-US" altLang="id-ID" sz="20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2000" dirty="0" err="1"/>
              <a:t>Jenis-jenis</a:t>
            </a:r>
            <a:r>
              <a:rPr lang="en-US" altLang="id-ID" sz="2000" dirty="0"/>
              <a:t> </a:t>
            </a:r>
            <a:r>
              <a:rPr lang="en-US" altLang="id-ID" sz="2000" dirty="0" err="1"/>
              <a:t>definisi</a:t>
            </a:r>
            <a:r>
              <a:rPr lang="en-US" altLang="id-ID" sz="2000" dirty="0"/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nominal (</a:t>
            </a:r>
            <a:r>
              <a:rPr lang="en-US" altLang="id-ID" sz="1800" dirty="0" err="1"/>
              <a:t>menurut</a:t>
            </a:r>
            <a:r>
              <a:rPr lang="en-US" altLang="id-ID" sz="1800" dirty="0"/>
              <a:t> arti kata)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riil</a:t>
            </a:r>
            <a:r>
              <a:rPr lang="en-US" altLang="id-ID" sz="1800" dirty="0"/>
              <a:t> (</a:t>
            </a:r>
            <a:r>
              <a:rPr lang="en-US" altLang="id-ID" sz="1800" dirty="0" err="1"/>
              <a:t>realitas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atau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hakikat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sesuatu</a:t>
            </a:r>
            <a:r>
              <a:rPr lang="en-US" altLang="id-ID" sz="1800" dirty="0"/>
              <a:t>)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3559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BF9E49-0725-0BC3-D3E5-19AC70C77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Klasifikasi</a:t>
            </a:r>
            <a:r>
              <a:rPr lang="en-US" dirty="0"/>
              <a:t> &amp; </a:t>
            </a:r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57CFC1-EDEE-A896-430E-2256270F0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599" y="1239892"/>
            <a:ext cx="5386917" cy="639762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Nominal &amp; </a:t>
            </a:r>
            <a:r>
              <a:rPr lang="en-US" dirty="0" err="1"/>
              <a:t>Definisi</a:t>
            </a:r>
            <a:r>
              <a:rPr lang="en-US" dirty="0"/>
              <a:t> </a:t>
            </a:r>
            <a:r>
              <a:rPr lang="en-US" dirty="0" err="1"/>
              <a:t>Riil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BB0DA2-A101-581D-2872-B93D11EED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" y="1879654"/>
            <a:ext cx="5386917" cy="3951288"/>
          </a:xfrm>
        </p:spPr>
        <p:txBody>
          <a:bodyPr/>
          <a:lstStyle/>
          <a:p>
            <a:r>
              <a:rPr lang="en-US" sz="1400" dirty="0" err="1"/>
              <a:t>Definisi</a:t>
            </a:r>
            <a:r>
              <a:rPr lang="en-US" sz="1400" dirty="0"/>
              <a:t> Nominal:</a:t>
            </a:r>
          </a:p>
          <a:p>
            <a:pPr lvl="1"/>
            <a:r>
              <a:rPr lang="en-US" altLang="id-ID" sz="1400" dirty="0" err="1"/>
              <a:t>Sinonim</a:t>
            </a:r>
            <a:r>
              <a:rPr lang="en-US" altLang="id-ID" sz="1400" dirty="0"/>
              <a:t>, </a:t>
            </a:r>
            <a:r>
              <a:rPr lang="en-US" altLang="id-ID" sz="1400" dirty="0" err="1"/>
              <a:t>menjelaskan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sesuatu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dengan</a:t>
            </a:r>
            <a:r>
              <a:rPr lang="en-US" altLang="id-ID" sz="1400" dirty="0"/>
              <a:t> kata yang </a:t>
            </a:r>
            <a:r>
              <a:rPr lang="en-US" altLang="id-ID" sz="1400" dirty="0" err="1"/>
              <a:t>lebih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umum</a:t>
            </a:r>
            <a:r>
              <a:rPr lang="en-US" altLang="id-ID" sz="1400" dirty="0"/>
              <a:t>.</a:t>
            </a:r>
          </a:p>
          <a:p>
            <a:pPr lvl="2"/>
            <a:r>
              <a:rPr lang="en-US" altLang="id-ID" sz="1400" dirty="0" err="1"/>
              <a:t>Semiotika</a:t>
            </a:r>
            <a:r>
              <a:rPr lang="en-US" altLang="id-ID" sz="1400" dirty="0"/>
              <a:t>=</a:t>
            </a:r>
            <a:r>
              <a:rPr lang="en-US" altLang="id-ID" sz="1400" dirty="0" err="1"/>
              <a:t>ilmu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tentang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tanda</a:t>
            </a:r>
            <a:endParaRPr lang="en-US" altLang="id-ID" sz="1400" dirty="0"/>
          </a:p>
          <a:p>
            <a:pPr lvl="1"/>
            <a:r>
              <a:rPr lang="en-US" altLang="id-ID" sz="1400" dirty="0" err="1"/>
              <a:t>Mengupas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asal-usul</a:t>
            </a:r>
            <a:r>
              <a:rPr lang="en-US" altLang="id-ID" sz="1400" dirty="0"/>
              <a:t> kata (</a:t>
            </a:r>
            <a:r>
              <a:rPr lang="en-US" altLang="id-ID" sz="1400" dirty="0" err="1"/>
              <a:t>etimologi</a:t>
            </a:r>
            <a:r>
              <a:rPr lang="en-US" altLang="id-ID" sz="1400" dirty="0"/>
              <a:t>)</a:t>
            </a:r>
          </a:p>
          <a:p>
            <a:pPr lvl="2"/>
            <a:r>
              <a:rPr lang="en-US" altLang="id-ID" sz="1400" dirty="0" err="1"/>
              <a:t>Semiotika</a:t>
            </a:r>
            <a:r>
              <a:rPr lang="en-US" altLang="id-ID" sz="1400" dirty="0"/>
              <a:t> </a:t>
            </a:r>
            <a:r>
              <a:rPr lang="en-US" altLang="id-ID" sz="1400" dirty="0">
                <a:sym typeface="Wingdings" panose="05000000000000000000" pitchFamily="2" charset="2"/>
              </a:rPr>
              <a:t> </a:t>
            </a:r>
            <a:r>
              <a:rPr lang="en-US" altLang="id-ID" sz="1400" dirty="0" err="1">
                <a:sym typeface="Wingdings" panose="05000000000000000000" pitchFamily="2" charset="2"/>
              </a:rPr>
              <a:t>semion</a:t>
            </a:r>
            <a:r>
              <a:rPr lang="en-US" altLang="id-ID" sz="1400" dirty="0">
                <a:sym typeface="Wingdings" panose="05000000000000000000" pitchFamily="2" charset="2"/>
              </a:rPr>
              <a:t> (</a:t>
            </a:r>
            <a:r>
              <a:rPr lang="en-US" altLang="id-ID" sz="1400" dirty="0" err="1">
                <a:sym typeface="Wingdings" panose="05000000000000000000" pitchFamily="2" charset="2"/>
              </a:rPr>
              <a:t>tanda</a:t>
            </a:r>
            <a:r>
              <a:rPr lang="en-US" altLang="id-ID" sz="1400" dirty="0">
                <a:sym typeface="Wingdings" panose="05000000000000000000" pitchFamily="2" charset="2"/>
              </a:rPr>
              <a:t>) + </a:t>
            </a:r>
            <a:r>
              <a:rPr lang="en-US" altLang="id-ID" sz="1400" dirty="0" err="1">
                <a:sym typeface="Wingdings" panose="05000000000000000000" pitchFamily="2" charset="2"/>
              </a:rPr>
              <a:t>otika</a:t>
            </a:r>
            <a:r>
              <a:rPr lang="en-US" altLang="id-ID" sz="1400" dirty="0">
                <a:sym typeface="Wingdings" panose="05000000000000000000" pitchFamily="2" charset="2"/>
              </a:rPr>
              <a:t> (</a:t>
            </a:r>
            <a:r>
              <a:rPr lang="en-US" altLang="id-ID" sz="1400" dirty="0" err="1">
                <a:sym typeface="Wingdings" panose="05000000000000000000" pitchFamily="2" charset="2"/>
              </a:rPr>
              <a:t>teknik</a:t>
            </a:r>
            <a:r>
              <a:rPr lang="en-US" altLang="id-ID" sz="1400" dirty="0">
                <a:sym typeface="Wingdings" panose="05000000000000000000" pitchFamily="2" charset="2"/>
              </a:rPr>
              <a:t>/</a:t>
            </a:r>
            <a:r>
              <a:rPr lang="en-US" altLang="id-ID" sz="1400" dirty="0" err="1">
                <a:sym typeface="Wingdings" panose="05000000000000000000" pitchFamily="2" charset="2"/>
              </a:rPr>
              <a:t>ilmu</a:t>
            </a:r>
            <a:r>
              <a:rPr lang="en-US" altLang="id-ID" sz="1400" dirty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en-US" altLang="id-ID" sz="1400" dirty="0" err="1"/>
              <a:t>Definisi</a:t>
            </a:r>
            <a:r>
              <a:rPr lang="en-US" altLang="id-ID" sz="1400" dirty="0"/>
              <a:t> nominal </a:t>
            </a:r>
            <a:r>
              <a:rPr lang="en-US" altLang="id-ID" sz="1400" dirty="0" err="1"/>
              <a:t>berguna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untuk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memberi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petunjuk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tentang</a:t>
            </a:r>
            <a:r>
              <a:rPr lang="en-US" altLang="id-ID" sz="1400" dirty="0"/>
              <a:t> arti </a:t>
            </a:r>
            <a:r>
              <a:rPr lang="en-US" altLang="id-ID" sz="1400" dirty="0" err="1"/>
              <a:t>sebuah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istilah</a:t>
            </a:r>
            <a:r>
              <a:rPr lang="en-US" altLang="id-ID" sz="1400" dirty="0"/>
              <a:t> dan </a:t>
            </a:r>
            <a:r>
              <a:rPr lang="en-US" altLang="id-ID" sz="1400" dirty="0" err="1"/>
              <a:t>menghindari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kesalahpahaman</a:t>
            </a:r>
            <a:r>
              <a:rPr lang="en-US" altLang="id-ID" sz="1400" dirty="0"/>
              <a:t>.</a:t>
            </a:r>
          </a:p>
          <a:p>
            <a:pPr lvl="1"/>
            <a:r>
              <a:rPr lang="en-US" altLang="id-ID" sz="1400" dirty="0" err="1"/>
              <a:t>Belumlah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definisi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dalam</a:t>
            </a:r>
            <a:r>
              <a:rPr lang="en-US" altLang="id-ID" sz="1400" dirty="0"/>
              <a:t> arti yang </a:t>
            </a:r>
            <a:r>
              <a:rPr lang="en-US" altLang="id-ID" sz="1400" dirty="0" err="1"/>
              <a:t>sebenarnya</a:t>
            </a:r>
            <a:endParaRPr lang="en-US" sz="1400" dirty="0"/>
          </a:p>
          <a:p>
            <a:r>
              <a:rPr lang="en-US" sz="1400" dirty="0" err="1"/>
              <a:t>Definisi</a:t>
            </a:r>
            <a:r>
              <a:rPr lang="en-US" sz="1400" dirty="0"/>
              <a:t> </a:t>
            </a:r>
            <a:r>
              <a:rPr lang="en-US" sz="1400" dirty="0" err="1"/>
              <a:t>Riil</a:t>
            </a:r>
            <a:r>
              <a:rPr lang="en-US" sz="1400" dirty="0"/>
              <a:t>:</a:t>
            </a:r>
          </a:p>
          <a:p>
            <a:pPr lvl="1"/>
            <a:r>
              <a:rPr lang="en-US" altLang="id-ID" sz="1400" dirty="0"/>
              <a:t>Sifat </a:t>
            </a:r>
            <a:r>
              <a:rPr lang="en-US" altLang="id-ID" sz="1400" dirty="0" err="1"/>
              <a:t>khas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atau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hakikat</a:t>
            </a:r>
            <a:r>
              <a:rPr lang="en-US" altLang="id-ID" sz="1400" dirty="0"/>
              <a:t> (</a:t>
            </a:r>
            <a:r>
              <a:rPr lang="en-US" altLang="id-ID" sz="1400" dirty="0" err="1"/>
              <a:t>definisi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logis</a:t>
            </a:r>
            <a:r>
              <a:rPr lang="en-US" altLang="id-ID" sz="1400" dirty="0"/>
              <a:t>/</a:t>
            </a:r>
            <a:r>
              <a:rPr lang="en-US" altLang="id-ID" sz="1400" dirty="0" err="1"/>
              <a:t>esensial</a:t>
            </a:r>
            <a:r>
              <a:rPr lang="en-US" altLang="id-ID" sz="1400" dirty="0"/>
              <a:t>)</a:t>
            </a:r>
          </a:p>
          <a:p>
            <a:pPr lvl="2"/>
            <a:r>
              <a:rPr lang="en-US" altLang="id-ID" sz="1400" dirty="0" err="1"/>
              <a:t>Menunjukkan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golongan</a:t>
            </a:r>
            <a:r>
              <a:rPr lang="en-US" altLang="id-ID" sz="1400" dirty="0"/>
              <a:t> yang di </a:t>
            </a:r>
            <a:r>
              <a:rPr lang="en-US" altLang="id-ID" sz="1400" dirty="0" err="1"/>
              <a:t>atasnya</a:t>
            </a:r>
            <a:r>
              <a:rPr lang="en-US" altLang="id-ID" sz="1400" dirty="0"/>
              <a:t> dan </a:t>
            </a:r>
            <a:r>
              <a:rPr lang="en-US" altLang="id-ID" sz="1400" dirty="0" err="1"/>
              <a:t>sifat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khas</a:t>
            </a:r>
            <a:r>
              <a:rPr lang="en-US" altLang="id-ID" sz="1400" dirty="0"/>
              <a:t> yang </a:t>
            </a:r>
            <a:r>
              <a:rPr lang="en-US" altLang="id-ID" sz="1400" dirty="0" err="1"/>
              <a:t>hanya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ada</a:t>
            </a:r>
            <a:r>
              <a:rPr lang="en-US" altLang="id-ID" sz="1400" dirty="0"/>
              <a:t> pada </a:t>
            </a:r>
            <a:r>
              <a:rPr lang="en-US" altLang="id-ID" sz="1400" dirty="0" err="1"/>
              <a:t>sesuatu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itu</a:t>
            </a:r>
            <a:r>
              <a:rPr lang="en-US" altLang="id-ID" sz="1400" dirty="0"/>
              <a:t>.</a:t>
            </a:r>
          </a:p>
          <a:p>
            <a:pPr lvl="1"/>
            <a:r>
              <a:rPr lang="en-US" altLang="id-ID" sz="1400" dirty="0"/>
              <a:t>Kumpulan </a:t>
            </a:r>
            <a:r>
              <a:rPr lang="en-US" altLang="id-ID" sz="1400" dirty="0" err="1"/>
              <a:t>sifat-sifat</a:t>
            </a:r>
            <a:r>
              <a:rPr lang="en-US" altLang="id-ID" sz="1400" dirty="0"/>
              <a:t> (</a:t>
            </a:r>
            <a:r>
              <a:rPr lang="en-US" altLang="id-ID" sz="1400" dirty="0" err="1"/>
              <a:t>definisi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deskriptif</a:t>
            </a:r>
            <a:r>
              <a:rPr lang="en-US" altLang="id-ID" sz="1400" dirty="0"/>
              <a:t>)</a:t>
            </a:r>
          </a:p>
          <a:p>
            <a:pPr lvl="2"/>
            <a:r>
              <a:rPr lang="en-US" altLang="id-ID" sz="1400" dirty="0"/>
              <a:t>Kumpulan </a:t>
            </a:r>
            <a:r>
              <a:rPr lang="en-US" altLang="id-ID" sz="1400" dirty="0" err="1"/>
              <a:t>sifat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sehingga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semua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sifat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tersebut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secara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bersama-sama</a:t>
            </a:r>
            <a:r>
              <a:rPr lang="en-US" altLang="id-ID" sz="1400" dirty="0"/>
              <a:t> </a:t>
            </a:r>
            <a:r>
              <a:rPr lang="en-US" altLang="id-ID" sz="1400" dirty="0" err="1"/>
              <a:t>cukup</a:t>
            </a:r>
            <a:r>
              <a:rPr lang="en-US" altLang="id-ID" sz="1400" dirty="0"/>
              <a:t> </a:t>
            </a:r>
            <a:r>
              <a:rPr lang="en-US" altLang="id-ID" sz="1400" dirty="0" err="1"/>
              <a:t>untuk</a:t>
            </a:r>
            <a:r>
              <a:rPr lang="en-US" altLang="id-ID" sz="1400" dirty="0"/>
              <a:t> </a:t>
            </a:r>
            <a:r>
              <a:rPr lang="en-US" altLang="id-ID" sz="1400" dirty="0" err="1"/>
              <a:t>menerangkan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sesuatu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itu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dengan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jelas</a:t>
            </a:r>
            <a:endParaRPr lang="en-US" altLang="id-ID" sz="1400" dirty="0"/>
          </a:p>
          <a:p>
            <a:pPr lvl="1"/>
            <a:r>
              <a:rPr lang="en-US" altLang="id-ID" sz="1400" dirty="0" err="1"/>
              <a:t>Sebab</a:t>
            </a:r>
            <a:r>
              <a:rPr lang="en-US" altLang="id-ID" sz="1400" dirty="0"/>
              <a:t> dan </a:t>
            </a:r>
            <a:r>
              <a:rPr lang="en-US" altLang="id-ID" sz="1400" dirty="0" err="1"/>
              <a:t>atau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tujuannya</a:t>
            </a:r>
            <a:r>
              <a:rPr lang="en-US" altLang="id-ID" sz="1400" dirty="0"/>
              <a:t> (</a:t>
            </a:r>
            <a:r>
              <a:rPr lang="en-US" altLang="id-ID" sz="1400" dirty="0" err="1"/>
              <a:t>definisi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kausal</a:t>
            </a:r>
            <a:r>
              <a:rPr lang="en-US" altLang="id-ID" sz="1400" dirty="0"/>
              <a:t> </a:t>
            </a:r>
            <a:r>
              <a:rPr lang="en-US" altLang="id-ID" sz="1400" dirty="0" err="1"/>
              <a:t>atau</a:t>
            </a:r>
            <a:r>
              <a:rPr lang="en-US" altLang="id-ID" sz="1400" dirty="0"/>
              <a:t> final)</a:t>
            </a:r>
          </a:p>
          <a:p>
            <a:pPr lvl="2"/>
            <a:r>
              <a:rPr lang="en-US" altLang="id-ID" sz="1400" dirty="0" err="1"/>
              <a:t>Menjelaskan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sesuatu</a:t>
            </a:r>
            <a:r>
              <a:rPr lang="en-US" altLang="id-ID" sz="1400" dirty="0"/>
              <a:t> </a:t>
            </a:r>
            <a:r>
              <a:rPr lang="en-US" altLang="id-ID" sz="1400" dirty="0" err="1"/>
              <a:t>dari</a:t>
            </a:r>
            <a:r>
              <a:rPr lang="en-US" altLang="id-ID" sz="1400" dirty="0"/>
              <a:t> </a:t>
            </a:r>
            <a:r>
              <a:rPr lang="en-US" altLang="id-ID" sz="1400" dirty="0" err="1"/>
              <a:t>sebab-sebab</a:t>
            </a:r>
            <a:r>
              <a:rPr lang="en-US" altLang="id-ID" sz="1400" dirty="0"/>
              <a:t> dan </a:t>
            </a:r>
            <a:r>
              <a:rPr lang="en-US" altLang="id-ID" sz="1400" dirty="0" err="1"/>
              <a:t>maksud-maksudnya</a:t>
            </a:r>
            <a:endParaRPr lang="en-US" altLang="id-ID" sz="1400" dirty="0"/>
          </a:p>
          <a:p>
            <a:pPr lvl="1"/>
            <a:endParaRPr lang="en-US" sz="1400" dirty="0"/>
          </a:p>
          <a:p>
            <a:endParaRPr lang="en-US" altLang="id-ID" sz="1400" dirty="0"/>
          </a:p>
          <a:p>
            <a:pPr lvl="1"/>
            <a:endParaRPr lang="en-US" altLang="id-ID" sz="1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5F8F42-BA4E-4F6A-A1F1-9C4065F09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0781" y="1239892"/>
            <a:ext cx="5389033" cy="639762"/>
          </a:xfrm>
        </p:spPr>
        <p:txBody>
          <a:bodyPr/>
          <a:lstStyle/>
          <a:p>
            <a:r>
              <a:rPr lang="en-US" dirty="0" err="1"/>
              <a:t>Aturan</a:t>
            </a:r>
            <a:r>
              <a:rPr lang="en-US" dirty="0"/>
              <a:t> </a:t>
            </a:r>
            <a:r>
              <a:rPr lang="en-US" dirty="0" err="1"/>
              <a:t>Definisi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0E1F04-C728-3F6C-73FD-4224EBD7CD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5485" y="1866742"/>
            <a:ext cx="5389033" cy="39512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harus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dapat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dibolak-balik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dengan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hal</a:t>
            </a:r>
            <a:r>
              <a:rPr lang="en-US" altLang="id-ID" sz="1800" dirty="0"/>
              <a:t> yang </a:t>
            </a:r>
            <a:r>
              <a:rPr lang="en-US" altLang="id-ID" sz="1800" dirty="0" err="1"/>
              <a:t>didefinisikan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tersebut</a:t>
            </a: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1800" dirty="0"/>
              <a:t>Hal yang </a:t>
            </a:r>
            <a:r>
              <a:rPr lang="en-US" altLang="id-ID" sz="1800" dirty="0" err="1"/>
              <a:t>didefinisikan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tidak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boleh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masuk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ke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dalam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definisi</a:t>
            </a: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boleh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negatif</a:t>
            </a: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harus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sungguh-sungguh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menjelaskan</a:t>
            </a: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harus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tepat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perumusannya</a:t>
            </a:r>
            <a:r>
              <a:rPr lang="en-US" altLang="id-ID" sz="1800" dirty="0"/>
              <a:t>, </a:t>
            </a:r>
            <a:r>
              <a:rPr lang="en-US" altLang="id-ID" sz="1800" dirty="0" err="1"/>
              <a:t>tidak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boleh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lebih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luas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atau</a:t>
            </a:r>
            <a:r>
              <a:rPr lang="en-US" altLang="id-ID" sz="1800" dirty="0"/>
              <a:t> </a:t>
            </a:r>
            <a:r>
              <a:rPr lang="en-US" altLang="id-ID" sz="1800" dirty="0" err="1"/>
              <a:t>lebih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sempit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dari</a:t>
            </a:r>
            <a:r>
              <a:rPr lang="en-US" altLang="id-ID" sz="1800" dirty="0"/>
              <a:t> yang </a:t>
            </a:r>
            <a:r>
              <a:rPr lang="en-US" altLang="id-ID" sz="1800" dirty="0" err="1"/>
              <a:t>harus</a:t>
            </a:r>
            <a:r>
              <a:rPr lang="en-US" altLang="id-ID" sz="1800" dirty="0"/>
              <a:t> </a:t>
            </a:r>
            <a:r>
              <a:rPr lang="en-US" altLang="id-ID" sz="1800" dirty="0" err="1"/>
              <a:t>didefinisikan</a:t>
            </a:r>
            <a:r>
              <a:rPr lang="en-US" altLang="id-ID" sz="1800" dirty="0"/>
              <a:t> </a:t>
            </a:r>
          </a:p>
          <a:p>
            <a:pPr eaLnBrk="1" hangingPunct="1">
              <a:lnSpc>
                <a:spcPct val="90000"/>
              </a:lnSpc>
            </a:pPr>
            <a:endParaRPr lang="en-US" altLang="id-ID" sz="1800" dirty="0"/>
          </a:p>
          <a:p>
            <a:pPr eaLnBrk="1" hangingPunct="1">
              <a:lnSpc>
                <a:spcPct val="90000"/>
              </a:lnSpc>
            </a:pPr>
            <a:r>
              <a:rPr lang="en-US" altLang="id-ID" sz="1800" dirty="0" err="1"/>
              <a:t>Definisi</a:t>
            </a:r>
            <a:r>
              <a:rPr lang="en-US" altLang="id-ID" sz="1800" dirty="0"/>
              <a:t> </a:t>
            </a:r>
            <a:r>
              <a:rPr lang="en-US" altLang="id-ID" sz="1800" dirty="0" err="1"/>
              <a:t>tidak</a:t>
            </a:r>
            <a:r>
              <a:rPr lang="en-US" altLang="id-ID" sz="1800" dirty="0"/>
              <a:t> </a:t>
            </a:r>
            <a:r>
              <a:rPr lang="en-US" altLang="id-ID" sz="1800" dirty="0" err="1"/>
              <a:t>boleh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memuat</a:t>
            </a:r>
            <a:r>
              <a:rPr lang="en-US" altLang="id-ID" sz="1800" dirty="0"/>
              <a:t> </a:t>
            </a:r>
            <a:r>
              <a:rPr lang="en-US" altLang="id-ID" sz="1800" dirty="0" err="1"/>
              <a:t>metafora</a:t>
            </a:r>
            <a:endParaRPr lang="en-US" altLang="id-ID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557621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191A05-869A-CD11-4C06-64953E0CB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Kritis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77685E3-447D-0AA5-D611-5BDD4A882C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052CE39-A068-2735-7133-1B5AB59EA35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000" dirty="0" err="1"/>
              <a:t>Mengidentifikasi</a:t>
            </a:r>
            <a:r>
              <a:rPr lang="en-US" sz="2000" dirty="0"/>
              <a:t> duduk </a:t>
            </a:r>
            <a:r>
              <a:rPr lang="en-US" sz="2000" dirty="0" err="1"/>
              <a:t>perkara</a:t>
            </a:r>
            <a:r>
              <a:rPr lang="en-US" sz="2000" dirty="0"/>
              <a:t>,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begitu</a:t>
            </a:r>
            <a:r>
              <a:rPr lang="en-US" sz="2000" dirty="0"/>
              <a:t> </a:t>
            </a:r>
            <a:r>
              <a:rPr lang="en-US" sz="2000" dirty="0" err="1"/>
              <a:t>saja</a:t>
            </a:r>
            <a:r>
              <a:rPr lang="en-US" sz="2000" dirty="0"/>
              <a:t> </a:t>
            </a:r>
            <a:r>
              <a:rPr lang="en-US" sz="2000" dirty="0" err="1"/>
              <a:t>menerima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seakan-akan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pasti</a:t>
            </a:r>
            <a:r>
              <a:rPr lang="en-US" sz="2000" dirty="0"/>
              <a:t> </a:t>
            </a:r>
            <a:r>
              <a:rPr lang="en-US" sz="2000" dirty="0" err="1"/>
              <a:t>benar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</a:t>
            </a:r>
            <a:r>
              <a:rPr lang="en-US" sz="2000" dirty="0" err="1"/>
              <a:t>tergesa-gesa</a:t>
            </a:r>
            <a:r>
              <a:rPr lang="en-US" sz="2000" dirty="0"/>
              <a:t> </a:t>
            </a:r>
            <a:r>
              <a:rPr lang="en-US" sz="2000" dirty="0" err="1"/>
              <a:t>mengambil</a:t>
            </a:r>
            <a:r>
              <a:rPr lang="en-US" sz="2000" dirty="0"/>
              <a:t> </a:t>
            </a:r>
            <a:r>
              <a:rPr lang="en-US" sz="2000" dirty="0" err="1"/>
              <a:t>kesimpulan</a:t>
            </a:r>
            <a:r>
              <a:rPr lang="en-US" sz="2000" dirty="0"/>
              <a:t> yang </a:t>
            </a:r>
            <a:r>
              <a:rPr lang="en-US" sz="2000" dirty="0" err="1"/>
              <a:t>berlaku</a:t>
            </a:r>
            <a:r>
              <a:rPr lang="en-US" sz="2000" dirty="0"/>
              <a:t> </a:t>
            </a:r>
            <a:r>
              <a:rPr lang="en-US" sz="2000" dirty="0" err="1"/>
              <a:t>umum</a:t>
            </a:r>
            <a:endParaRPr lang="en-US" sz="2000" dirty="0"/>
          </a:p>
          <a:p>
            <a:pPr>
              <a:lnSpc>
                <a:spcPct val="90000"/>
              </a:lnSpc>
              <a:defRPr/>
            </a:pPr>
            <a:endParaRPr lang="en-US" sz="2000" dirty="0"/>
          </a:p>
          <a:p>
            <a:pPr>
              <a:lnSpc>
                <a:spcPct val="90000"/>
              </a:lnSpc>
              <a:defRPr/>
            </a:pPr>
            <a:r>
              <a:rPr lang="en-US" sz="2000" dirty="0" err="1"/>
              <a:t>Bahkan</a:t>
            </a:r>
            <a:r>
              <a:rPr lang="en-US" sz="2000" dirty="0"/>
              <a:t> </a:t>
            </a:r>
            <a:r>
              <a:rPr lang="en-US" sz="2000" dirty="0" err="1"/>
              <a:t>sebuah</a:t>
            </a:r>
            <a:r>
              <a:rPr lang="en-US" sz="2000" dirty="0"/>
              <a:t> </a:t>
            </a:r>
            <a:r>
              <a:rPr lang="en-US" sz="2000" dirty="0" err="1"/>
              <a:t>teori</a:t>
            </a:r>
            <a:r>
              <a:rPr lang="en-US" sz="2000" dirty="0"/>
              <a:t> </a:t>
            </a:r>
            <a:r>
              <a:rPr lang="en-US" sz="2000" dirty="0" err="1"/>
              <a:t>maupun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ahli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terima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sikap</a:t>
            </a:r>
            <a:r>
              <a:rPr lang="en-US" sz="2000" dirty="0"/>
              <a:t> </a:t>
            </a:r>
            <a:r>
              <a:rPr lang="en-US" sz="2000" dirty="0" err="1"/>
              <a:t>kritis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93BAD6B-F6F2-3C47-3053-ED8D96007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Kritis</a:t>
            </a:r>
            <a:endParaRPr lang="en-US" dirty="0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FAEFCC1B-D55E-9BFB-D3F8-7E69BC56CA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3368" y="2174874"/>
            <a:ext cx="5998632" cy="4683125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pokok</a:t>
            </a:r>
            <a:r>
              <a:rPr lang="en-US" sz="1600" dirty="0"/>
              <a:t> </a:t>
            </a:r>
            <a:r>
              <a:rPr lang="en-US" sz="1600" dirty="0" err="1"/>
              <a:t>permasalahan</a:t>
            </a:r>
            <a:r>
              <a:rPr lang="en-US" sz="1600" dirty="0"/>
              <a:t> </a:t>
            </a:r>
            <a:r>
              <a:rPr lang="en-US" sz="1600" dirty="0" err="1"/>
              <a:t>apa</a:t>
            </a:r>
            <a:r>
              <a:rPr lang="en-US" sz="1600" dirty="0"/>
              <a:t> yang </a:t>
            </a:r>
            <a:r>
              <a:rPr lang="en-US" sz="1600" dirty="0" err="1"/>
              <a:t>sedang</a:t>
            </a:r>
            <a:r>
              <a:rPr lang="en-US" sz="1600" dirty="0"/>
              <a:t> </a:t>
            </a:r>
            <a:r>
              <a:rPr lang="en-US" sz="1600" dirty="0" err="1"/>
              <a:t>dikemukakan</a:t>
            </a:r>
            <a:endParaRPr lang="en-US" sz="1600" dirty="0"/>
          </a:p>
          <a:p>
            <a:pPr>
              <a:lnSpc>
                <a:spcPct val="90000"/>
              </a:lnSpc>
              <a:defRPr/>
            </a:pPr>
            <a:r>
              <a:rPr lang="en-US" sz="1600" dirty="0" err="1"/>
              <a:t>Apa</a:t>
            </a:r>
            <a:r>
              <a:rPr lang="en-US" sz="1600" dirty="0"/>
              <a:t> </a:t>
            </a:r>
            <a:r>
              <a:rPr lang="en-US" sz="1600" dirty="0" err="1"/>
              <a:t>dasar-dasar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alasan-alasannya</a:t>
            </a:r>
            <a:r>
              <a:rPr lang="en-US" sz="1600" dirty="0"/>
              <a:t>? </a:t>
            </a: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alasan-alasannya</a:t>
            </a:r>
            <a:r>
              <a:rPr lang="en-US" sz="1600" dirty="0"/>
              <a:t> </a:t>
            </a:r>
            <a:r>
              <a:rPr lang="en-US" sz="1600" dirty="0" err="1"/>
              <a:t>cukup</a:t>
            </a:r>
            <a:r>
              <a:rPr lang="en-US" sz="1600" dirty="0"/>
              <a:t>?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 err="1"/>
              <a:t>Bagaimana</a:t>
            </a:r>
            <a:r>
              <a:rPr lang="en-US" sz="1600" dirty="0"/>
              <a:t> </a:t>
            </a:r>
            <a:r>
              <a:rPr lang="en-US" sz="1600" dirty="0" err="1"/>
              <a:t>jalan</a:t>
            </a:r>
            <a:r>
              <a:rPr lang="en-US" sz="1600" dirty="0"/>
              <a:t> </a:t>
            </a:r>
            <a:r>
              <a:rPr lang="en-US" sz="1600" dirty="0" err="1"/>
              <a:t>pikiran</a:t>
            </a:r>
            <a:r>
              <a:rPr lang="en-US" sz="1600" dirty="0"/>
              <a:t> dan </a:t>
            </a:r>
            <a:r>
              <a:rPr lang="en-US" sz="1600" dirty="0" err="1"/>
              <a:t>langkah-langkahnya</a:t>
            </a:r>
            <a:r>
              <a:rPr lang="en-US" sz="1600" dirty="0"/>
              <a:t>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sistematika</a:t>
            </a:r>
            <a:r>
              <a:rPr lang="en-US" sz="1600" dirty="0"/>
              <a:t> </a:t>
            </a:r>
            <a:r>
              <a:rPr lang="en-US" sz="1600" dirty="0" err="1"/>
              <a:t>berpikirnya</a:t>
            </a:r>
            <a:r>
              <a:rPr lang="en-US" sz="1600" dirty="0"/>
              <a:t>?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itu</a:t>
            </a:r>
            <a:r>
              <a:rPr lang="en-US" sz="1600" dirty="0"/>
              <a:t> </a:t>
            </a:r>
            <a:r>
              <a:rPr lang="en-US" sz="1600" dirty="0" err="1"/>
              <a:t>benar</a:t>
            </a:r>
            <a:r>
              <a:rPr lang="en-US" sz="1600" dirty="0"/>
              <a:t>, </a:t>
            </a:r>
            <a:r>
              <a:rPr lang="en-US" sz="1600" dirty="0" err="1"/>
              <a:t>tepat</a:t>
            </a:r>
            <a:r>
              <a:rPr lang="en-US" sz="1600" dirty="0"/>
              <a:t>, </a:t>
            </a:r>
            <a:r>
              <a:rPr lang="en-US" sz="1600" dirty="0" err="1"/>
              <a:t>pasti</a:t>
            </a:r>
            <a:r>
              <a:rPr lang="en-US" sz="1600" dirty="0"/>
              <a:t>, </a:t>
            </a:r>
            <a:r>
              <a:rPr lang="en-US" sz="1600" dirty="0" err="1"/>
              <a:t>atau</a:t>
            </a:r>
            <a:r>
              <a:rPr lang="en-US" sz="1600" dirty="0"/>
              <a:t> </a:t>
            </a:r>
            <a:r>
              <a:rPr lang="en-US" sz="1600" dirty="0" err="1"/>
              <a:t>mungkin</a:t>
            </a:r>
            <a:r>
              <a:rPr lang="en-US" sz="1600" dirty="0"/>
              <a:t>?</a:t>
            </a:r>
          </a:p>
          <a:p>
            <a:pPr>
              <a:lnSpc>
                <a:spcPct val="90000"/>
              </a:lnSpc>
              <a:defRPr/>
            </a:pPr>
            <a:r>
              <a:rPr lang="en-US" sz="1600" dirty="0" err="1"/>
              <a:t>Apa</a:t>
            </a:r>
            <a:r>
              <a:rPr lang="en-US" sz="1600" dirty="0"/>
              <a:t> arti </a:t>
            </a:r>
            <a:r>
              <a:rPr lang="en-US" sz="1600" dirty="0" err="1"/>
              <a:t>istilah</a:t>
            </a:r>
            <a:r>
              <a:rPr lang="en-US" sz="1600" dirty="0"/>
              <a:t> yang </a:t>
            </a:r>
            <a:r>
              <a:rPr lang="en-US" sz="1600" dirty="0" err="1"/>
              <a:t>digunakan</a:t>
            </a:r>
            <a:r>
              <a:rPr lang="en-US" sz="1600" dirty="0"/>
              <a:t>? </a:t>
            </a:r>
            <a:r>
              <a:rPr lang="en-US" sz="1600" dirty="0" err="1"/>
              <a:t>Apa</a:t>
            </a:r>
            <a:r>
              <a:rPr lang="en-US" sz="1600" dirty="0"/>
              <a:t> </a:t>
            </a:r>
            <a:r>
              <a:rPr lang="en-US" sz="1600" dirty="0" err="1"/>
              <a:t>maksud</a:t>
            </a:r>
            <a:r>
              <a:rPr lang="en-US" sz="1600" dirty="0"/>
              <a:t> di </a:t>
            </a:r>
            <a:r>
              <a:rPr lang="en-US" sz="1600" dirty="0" err="1"/>
              <a:t>balik</a:t>
            </a:r>
            <a:r>
              <a:rPr lang="en-US" sz="1600" dirty="0"/>
              <a:t> </a:t>
            </a:r>
            <a:r>
              <a:rPr lang="en-US" sz="1600" dirty="0" err="1"/>
              <a:t>istilah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endParaRPr lang="en-US" sz="1600" dirty="0"/>
          </a:p>
          <a:p>
            <a:pPr>
              <a:defRPr/>
            </a:pP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subjek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melompat</a:t>
            </a:r>
            <a:r>
              <a:rPr lang="en-US" sz="1600" dirty="0"/>
              <a:t>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suatu</a:t>
            </a:r>
            <a:r>
              <a:rPr lang="en-US" sz="1600" dirty="0"/>
              <a:t> </a:t>
            </a:r>
            <a:r>
              <a:rPr lang="en-US" sz="1600" dirty="0" err="1"/>
              <a:t>kesimpulan</a:t>
            </a:r>
            <a:r>
              <a:rPr lang="en-US" sz="1600" dirty="0"/>
              <a:t> yang </a:t>
            </a:r>
            <a:r>
              <a:rPr lang="en-US" sz="1600" dirty="0" err="1"/>
              <a:t>umum</a:t>
            </a:r>
            <a:r>
              <a:rPr lang="en-US" sz="1600" dirty="0"/>
              <a:t>?</a:t>
            </a:r>
          </a:p>
          <a:p>
            <a:pPr>
              <a:defRPr/>
            </a:pP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ada</a:t>
            </a:r>
            <a:r>
              <a:rPr lang="en-US" sz="1600" dirty="0"/>
              <a:t> </a:t>
            </a:r>
            <a:r>
              <a:rPr lang="en-US" sz="1600" dirty="0" err="1"/>
              <a:t>prinsip</a:t>
            </a:r>
            <a:r>
              <a:rPr lang="en-US" sz="1600" dirty="0"/>
              <a:t> yang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dengan</a:t>
            </a:r>
            <a:r>
              <a:rPr lang="en-US" sz="1600" dirty="0"/>
              <a:t> </a:t>
            </a:r>
            <a:r>
              <a:rPr lang="en-US" sz="1600" dirty="0" err="1"/>
              <a:t>jelas</a:t>
            </a:r>
            <a:r>
              <a:rPr lang="en-US" sz="1600" dirty="0"/>
              <a:t> </a:t>
            </a:r>
            <a:r>
              <a:rPr lang="en-US" sz="1600" dirty="0" err="1"/>
              <a:t>dirumuskan</a:t>
            </a:r>
            <a:r>
              <a:rPr lang="en-US" sz="1600" dirty="0"/>
              <a:t>?</a:t>
            </a:r>
          </a:p>
          <a:p>
            <a:pPr>
              <a:defRPr/>
            </a:pPr>
            <a:r>
              <a:rPr lang="en-US" sz="1600" dirty="0" err="1"/>
              <a:t>Apakah</a:t>
            </a:r>
            <a:r>
              <a:rPr lang="en-US" sz="1600" dirty="0"/>
              <a:t> </a:t>
            </a:r>
            <a:r>
              <a:rPr lang="en-US" sz="1600" dirty="0" err="1"/>
              <a:t>informasi</a:t>
            </a:r>
            <a:r>
              <a:rPr lang="en-US" sz="1600" dirty="0"/>
              <a:t> yang </a:t>
            </a:r>
            <a:r>
              <a:rPr lang="en-US" sz="1600" dirty="0" err="1"/>
              <a:t>menjadi</a:t>
            </a:r>
            <a:r>
              <a:rPr lang="en-US" sz="1600" dirty="0"/>
              <a:t> </a:t>
            </a:r>
            <a:r>
              <a:rPr lang="en-US" sz="1600" dirty="0" err="1"/>
              <a:t>dasar</a:t>
            </a:r>
            <a:r>
              <a:rPr lang="en-US" sz="1600" dirty="0"/>
              <a:t> </a:t>
            </a:r>
            <a:r>
              <a:rPr lang="en-US" sz="1600" dirty="0" err="1"/>
              <a:t>pernyataan</a:t>
            </a:r>
            <a:r>
              <a:rPr lang="en-US" sz="1600" dirty="0"/>
              <a:t> </a:t>
            </a:r>
            <a:r>
              <a:rPr lang="en-US" sz="1600" dirty="0" err="1"/>
              <a:t>tersebut</a:t>
            </a:r>
            <a:r>
              <a:rPr lang="en-US" sz="1600" dirty="0"/>
              <a:t> </a:t>
            </a:r>
            <a:r>
              <a:rPr lang="en-US" sz="1600" dirty="0" err="1"/>
              <a:t>cukup</a:t>
            </a:r>
            <a:r>
              <a:rPr lang="en-US" sz="1600" dirty="0"/>
              <a:t>, </a:t>
            </a:r>
            <a:r>
              <a:rPr lang="en-US" sz="1600" dirty="0" err="1"/>
              <a:t>benar</a:t>
            </a:r>
            <a:r>
              <a:rPr lang="en-US" sz="1600" dirty="0"/>
              <a:t>, dan </a:t>
            </a:r>
            <a:r>
              <a:rPr lang="en-US" sz="1600" dirty="0" err="1"/>
              <a:t>tepat</a:t>
            </a:r>
            <a:r>
              <a:rPr lang="en-US" sz="1600" dirty="0"/>
              <a:t>?</a:t>
            </a:r>
          </a:p>
          <a:p>
            <a:pPr>
              <a:defRPr/>
            </a:pPr>
            <a:r>
              <a:rPr lang="en-US" sz="1600" dirty="0" err="1"/>
              <a:t>Apa</a:t>
            </a:r>
            <a:r>
              <a:rPr lang="en-US" sz="1600" dirty="0"/>
              <a:t> </a:t>
            </a:r>
            <a:r>
              <a:rPr lang="en-US" sz="1600" dirty="0" err="1"/>
              <a:t>konsekuensi-konsekuensinya</a:t>
            </a:r>
            <a:r>
              <a:rPr lang="en-US" sz="1600" dirty="0"/>
              <a:t>?</a:t>
            </a:r>
          </a:p>
          <a:p>
            <a:pPr>
              <a:defRPr/>
            </a:pPr>
            <a:r>
              <a:rPr lang="en-US" sz="1600" dirty="0"/>
              <a:t>Jika </a:t>
            </a:r>
            <a:r>
              <a:rPr lang="en-US" sz="1600" dirty="0" err="1"/>
              <a:t>tidak</a:t>
            </a:r>
            <a:r>
              <a:rPr lang="en-US" sz="1600" dirty="0"/>
              <a:t> </a:t>
            </a:r>
            <a:r>
              <a:rPr lang="en-US" sz="1600" dirty="0" err="1"/>
              <a:t>setuju</a:t>
            </a:r>
            <a:r>
              <a:rPr lang="en-US" sz="1600" dirty="0"/>
              <a:t>, </a:t>
            </a:r>
            <a:r>
              <a:rPr lang="en-US" sz="1600" dirty="0" err="1"/>
              <a:t>apa</a:t>
            </a:r>
            <a:r>
              <a:rPr lang="en-US" sz="1600" dirty="0"/>
              <a:t> </a:t>
            </a:r>
            <a:r>
              <a:rPr lang="en-US" sz="1600" dirty="0" err="1"/>
              <a:t>argumen</a:t>
            </a:r>
            <a:r>
              <a:rPr lang="en-US" sz="1600" dirty="0"/>
              <a:t> </a:t>
            </a:r>
            <a:r>
              <a:rPr lang="en-US" sz="1600" dirty="0" err="1"/>
              <a:t>balasan</a:t>
            </a:r>
            <a:r>
              <a:rPr lang="en-US" sz="1600" dirty="0"/>
              <a:t> yang </a:t>
            </a:r>
            <a:r>
              <a:rPr lang="en-US" sz="1600" dirty="0" err="1"/>
              <a:t>bisa</a:t>
            </a:r>
            <a:r>
              <a:rPr lang="en-US" sz="1600" dirty="0"/>
              <a:t> </a:t>
            </a:r>
            <a:r>
              <a:rPr lang="en-US" sz="1600" dirty="0" err="1"/>
              <a:t>kita</a:t>
            </a:r>
            <a:r>
              <a:rPr lang="en-US" sz="1600" dirty="0"/>
              <a:t> </a:t>
            </a:r>
            <a:r>
              <a:rPr lang="en-US" sz="1600" dirty="0" err="1"/>
              <a:t>kemukakan</a:t>
            </a:r>
            <a:r>
              <a:rPr lang="en-US" sz="1600" dirty="0"/>
              <a:t>?</a:t>
            </a: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3786982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B2EDC-4FE9-81BC-E8F8-834E36073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Pedoman</a:t>
            </a:r>
            <a:r>
              <a:rPr lang="en-US" altLang="en-US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altLang="en-US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Penalaran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2AA1CDC-A630-F066-8830-172F29074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sz="2400" dirty="0" err="1"/>
              <a:t>Pikirkan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jangan</a:t>
            </a:r>
            <a:r>
              <a:rPr lang="en-US" sz="2400" dirty="0"/>
              <a:t> </a:t>
            </a:r>
            <a:r>
              <a:rPr lang="en-US" sz="2400" dirty="0" err="1"/>
              <a:t>membeo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Pikirkanlah</a:t>
            </a:r>
            <a:r>
              <a:rPr lang="en-US" sz="2400" dirty="0"/>
              <a:t> </a:t>
            </a:r>
            <a:r>
              <a:rPr lang="en-US" sz="2400" dirty="0" err="1"/>
              <a:t>dulu</a:t>
            </a:r>
            <a:r>
              <a:rPr lang="en-US" sz="2400" dirty="0"/>
              <a:t> </a:t>
            </a:r>
            <a:r>
              <a:rPr lang="en-US" sz="2400" dirty="0" err="1"/>
              <a:t>sebelum</a:t>
            </a:r>
            <a:r>
              <a:rPr lang="en-US" sz="2400" dirty="0"/>
              <a:t> </a:t>
            </a:r>
            <a:r>
              <a:rPr lang="en-US" sz="2400" dirty="0" err="1"/>
              <a:t>bertindak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Pikirkan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objektif</a:t>
            </a:r>
            <a:r>
              <a:rPr lang="en-US" sz="2400" dirty="0"/>
              <a:t>, </a:t>
            </a:r>
            <a:r>
              <a:rPr lang="en-US" sz="2400" dirty="0" err="1"/>
              <a:t>waspada</a:t>
            </a:r>
            <a:r>
              <a:rPr lang="en-US" sz="2400" dirty="0"/>
              <a:t> </a:t>
            </a:r>
            <a:r>
              <a:rPr lang="en-US" sz="2400" dirty="0" err="1"/>
              <a:t>terhadap</a:t>
            </a:r>
            <a:r>
              <a:rPr lang="en-US" sz="2400" dirty="0"/>
              <a:t> </a:t>
            </a:r>
            <a:r>
              <a:rPr lang="en-US" sz="2400" dirty="0" err="1"/>
              <a:t>prasangka-prasangka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Pikirlah</a:t>
            </a:r>
            <a:r>
              <a:rPr lang="en-US" sz="2400" dirty="0"/>
              <a:t> </a:t>
            </a:r>
            <a:r>
              <a:rPr lang="en-US" sz="2400" dirty="0" err="1"/>
              <a:t>berulang-ulang</a:t>
            </a:r>
            <a:r>
              <a:rPr lang="en-US" sz="2400" dirty="0"/>
              <a:t>, </a:t>
            </a:r>
            <a:r>
              <a:rPr lang="en-US" sz="2400" dirty="0" err="1"/>
              <a:t>selalu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kembali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Berpikirlah</a:t>
            </a:r>
            <a:r>
              <a:rPr lang="en-US" sz="2400" dirty="0"/>
              <a:t> </a:t>
            </a:r>
            <a:r>
              <a:rPr lang="en-US" sz="2400" dirty="0" err="1"/>
              <a:t>jangka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terbuka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kritis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optimis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jujur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Bekerja</a:t>
            </a:r>
            <a:r>
              <a:rPr lang="en-US" sz="2400" dirty="0"/>
              <a:t> dan </a:t>
            </a:r>
            <a:r>
              <a:rPr lang="en-US" sz="2400" dirty="0" err="1"/>
              <a:t>berpikirlah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teratur</a:t>
            </a:r>
            <a:r>
              <a:rPr lang="en-US" sz="2400" dirty="0"/>
              <a:t> dan </a:t>
            </a:r>
            <a:r>
              <a:rPr lang="en-US" sz="2400" dirty="0" err="1"/>
              <a:t>berencana</a:t>
            </a:r>
            <a:endParaRPr lang="en-US" sz="2400" dirty="0"/>
          </a:p>
          <a:p>
            <a:pPr>
              <a:lnSpc>
                <a:spcPct val="90000"/>
              </a:lnSpc>
              <a:defRPr/>
            </a:pPr>
            <a:r>
              <a:rPr lang="en-US" sz="2400" dirty="0" err="1"/>
              <a:t>Bersikap</a:t>
            </a:r>
            <a:r>
              <a:rPr lang="en-US" sz="2400" dirty="0"/>
              <a:t> </a:t>
            </a:r>
            <a:r>
              <a:rPr lang="en-US" sz="2400" dirty="0" err="1"/>
              <a:t>dialektis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15325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60615-4A00-537D-2650-F5DDB0D69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Fallacies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F4BB4A7-6B57-04EE-EB66-7E4690346F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Berpikir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99060E-3A03-E59E-2900-349033FDC00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09600" indent="-609600"/>
            <a:r>
              <a:rPr lang="en-US" altLang="en-US" sz="2400" dirty="0" err="1"/>
              <a:t>Kondisi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lahir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dari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dasar</a:t>
            </a:r>
            <a:r>
              <a:rPr lang="en-US" altLang="en-US" sz="2400" dirty="0"/>
              <a:t> </a:t>
            </a:r>
            <a:r>
              <a:rPr lang="en-US" altLang="en-US" sz="2400" dirty="0" err="1"/>
              <a:t>logika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atau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penalaran</a:t>
            </a:r>
            <a:r>
              <a:rPr lang="en-US" altLang="en-US" sz="2400" dirty="0"/>
              <a:t> yang </a:t>
            </a:r>
            <a:r>
              <a:rPr lang="en-US" altLang="en-US" sz="2400" dirty="0" err="1"/>
              <a:t>tidak</a:t>
            </a:r>
            <a:r>
              <a:rPr lang="en-US" altLang="en-US" sz="2400" dirty="0"/>
              <a:t> </a:t>
            </a:r>
            <a:r>
              <a:rPr lang="en-US" altLang="en-US" sz="2400" dirty="0" err="1"/>
              <a:t>sah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karena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mengabaikan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hukum-hukum</a:t>
            </a:r>
            <a:r>
              <a:rPr lang="en-US" altLang="en-US" sz="2400" dirty="0"/>
              <a:t>, </a:t>
            </a:r>
            <a:r>
              <a:rPr lang="en-US" altLang="en-US" sz="2400" dirty="0" err="1"/>
              <a:t>aturan-aturan</a:t>
            </a:r>
            <a:r>
              <a:rPr lang="en-US" altLang="en-US" sz="2400" dirty="0"/>
              <a:t>, dan </a:t>
            </a:r>
            <a:r>
              <a:rPr lang="en-US" altLang="en-US" sz="2400" dirty="0" err="1"/>
              <a:t>prinsip-prinsip</a:t>
            </a:r>
            <a:r>
              <a:rPr lang="en-US" altLang="en-US" sz="2400" dirty="0"/>
              <a:t> </a:t>
            </a:r>
            <a:r>
              <a:rPr lang="en-US" altLang="en-US" sz="2400" dirty="0" err="1"/>
              <a:t>pemikiran</a:t>
            </a:r>
            <a:endParaRPr lang="en-US" altLang="en-US" sz="2400" dirty="0"/>
          </a:p>
          <a:p>
            <a:pPr marL="609600" indent="-609600"/>
            <a:endParaRPr lang="en-US" altLang="en-US" sz="2400" dirty="0"/>
          </a:p>
          <a:p>
            <a:pPr marL="609600" indent="-609600"/>
            <a:r>
              <a:rPr lang="en-US" altLang="en-US" sz="2400" dirty="0" err="1"/>
              <a:t>Aristotles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membagi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menjadi</a:t>
            </a:r>
            <a:r>
              <a:rPr lang="en-US" altLang="en-US" sz="2400" dirty="0"/>
              <a:t>:</a:t>
            </a:r>
          </a:p>
          <a:p>
            <a:pPr marL="990600" lvl="1" indent="-533400"/>
            <a:r>
              <a:rPr lang="en-US" altLang="en-US" sz="2000" b="1" dirty="0"/>
              <a:t>Formal Fallacies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bentuk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argumen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deduktif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sah</a:t>
            </a:r>
            <a:endParaRPr lang="en-US" altLang="en-US" sz="2000" dirty="0"/>
          </a:p>
          <a:p>
            <a:pPr marL="990600" lvl="1" indent="-533400"/>
            <a:r>
              <a:rPr lang="en-US" altLang="en-US" sz="2000" b="1" dirty="0"/>
              <a:t>Informal Fallacies</a:t>
            </a:r>
            <a:r>
              <a:rPr lang="en-US" altLang="en-US" sz="2000" dirty="0"/>
              <a:t>: </a:t>
            </a:r>
            <a:r>
              <a:rPr lang="en-US" altLang="en-US" sz="2000" dirty="0" err="1"/>
              <a:t>kegagalan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argumen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mendemonstrasikan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kebenaran</a:t>
            </a:r>
            <a:r>
              <a:rPr lang="en-US" altLang="en-US" sz="2000" dirty="0"/>
              <a:t> </a:t>
            </a:r>
            <a:r>
              <a:rPr lang="en-US" altLang="en-US" sz="2000" dirty="0" err="1"/>
              <a:t>simpulan</a:t>
            </a:r>
            <a:endParaRPr lang="en-US" altLang="en-US" sz="2000" dirty="0"/>
          </a:p>
          <a:p>
            <a:endParaRPr lang="en-US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5C8BE0-8E7F-6A00-CA61-6A6EFD0080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Formal Fallacies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154B218-6FEF-AA7B-A11C-554A508FFE44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Fallacy of Four Term (</a:t>
            </a:r>
            <a:r>
              <a:rPr lang="en-US" altLang="en-US" sz="2000" dirty="0" err="1"/>
              <a:t>Quaternio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terminorum</a:t>
            </a:r>
            <a:r>
              <a:rPr lang="en-US" altLang="en-US" sz="2000" dirty="0"/>
              <a:t>): </a:t>
            </a:r>
            <a:r>
              <a:rPr lang="en-US" altLang="en-US" sz="2000" dirty="0" err="1"/>
              <a:t>silogisme</a:t>
            </a:r>
            <a:r>
              <a:rPr lang="en-US" altLang="en-US" sz="2000" dirty="0"/>
              <a:t> yang </a:t>
            </a:r>
            <a:r>
              <a:rPr lang="en-US" altLang="en-US" sz="2000" dirty="0" err="1"/>
              <a:t>mengandung</a:t>
            </a:r>
            <a:r>
              <a:rPr lang="en-US" altLang="en-US" sz="2000" dirty="0"/>
              <a:t> </a:t>
            </a:r>
            <a:r>
              <a:rPr lang="en-US" altLang="en-US" sz="2000" dirty="0" err="1"/>
              <a:t>lebih</a:t>
            </a:r>
            <a:r>
              <a:rPr lang="en-US" altLang="en-US" sz="2000" dirty="0"/>
              <a:t> </a:t>
            </a:r>
            <a:r>
              <a:rPr lang="en-US" altLang="en-US" sz="2000" dirty="0" err="1"/>
              <a:t>dari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tiga</a:t>
            </a:r>
            <a:r>
              <a:rPr lang="en-US" altLang="en-US" sz="2000" dirty="0"/>
              <a:t> term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 err="1"/>
              <a:t>Semua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koruptor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tikus</a:t>
            </a:r>
            <a:endParaRPr lang="en-US" altLang="en-US" sz="1800" dirty="0"/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 err="1"/>
              <a:t>Semua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tikus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ekor</a:t>
            </a:r>
            <a:endParaRPr lang="en-US" altLang="en-US" sz="1800" dirty="0"/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 err="1"/>
              <a:t>Semua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koruptor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memiliki</a:t>
            </a:r>
            <a:r>
              <a:rPr lang="en-US" altLang="en-US" sz="1800" dirty="0"/>
              <a:t> </a:t>
            </a:r>
            <a:r>
              <a:rPr lang="en-US" altLang="en-US" sz="1800" dirty="0" err="1"/>
              <a:t>ekor</a:t>
            </a:r>
            <a:endParaRPr lang="en-US" altLang="en-US" sz="1800" dirty="0"/>
          </a:p>
          <a:p>
            <a:pPr marL="990600" lvl="1" indent="-533400">
              <a:lnSpc>
                <a:spcPct val="90000"/>
              </a:lnSpc>
            </a:pPr>
            <a:endParaRPr lang="en-US" altLang="en-US" sz="18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000" dirty="0"/>
              <a:t>Fallacy of Undistributed Middle: terminus </a:t>
            </a:r>
            <a:r>
              <a:rPr lang="en-US" altLang="en-US" sz="2000" dirty="0" err="1"/>
              <a:t>medius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tidak</a:t>
            </a:r>
            <a:r>
              <a:rPr lang="en-US" altLang="en-US" sz="2000" dirty="0"/>
              <a:t> </a:t>
            </a:r>
            <a:r>
              <a:rPr lang="en-US" altLang="en-US" sz="2000" dirty="0" err="1"/>
              <a:t>terdistribusikan</a:t>
            </a:r>
            <a:endParaRPr lang="en-US" altLang="en-US" sz="2000" dirty="0"/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 err="1"/>
              <a:t>Semua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kucing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</a:t>
            </a:r>
            <a:r>
              <a:rPr lang="en-US" altLang="en-US" sz="1800" dirty="0" err="1"/>
              <a:t>mamalia</a:t>
            </a:r>
            <a:endParaRPr lang="en-US" altLang="en-US" sz="1800" dirty="0"/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/>
              <a:t>Sebagian </a:t>
            </a:r>
            <a:r>
              <a:rPr lang="en-US" altLang="en-US" sz="1800" dirty="0" err="1"/>
              <a:t>mamalia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paus</a:t>
            </a:r>
          </a:p>
          <a:p>
            <a:pPr marL="990600" lvl="1" indent="-533400">
              <a:lnSpc>
                <a:spcPct val="90000"/>
              </a:lnSpc>
            </a:pPr>
            <a:r>
              <a:rPr lang="en-US" altLang="en-US" sz="1800" dirty="0"/>
              <a:t>Jadi </a:t>
            </a:r>
            <a:r>
              <a:rPr lang="en-US" altLang="en-US" sz="1800" dirty="0" err="1"/>
              <a:t>beberapa</a:t>
            </a:r>
            <a:r>
              <a:rPr lang="en-US" altLang="en-US" sz="1800" dirty="0"/>
              <a:t> </a:t>
            </a:r>
            <a:r>
              <a:rPr lang="en-US" altLang="en-US" sz="1800" dirty="0" err="1"/>
              <a:t>kucing</a:t>
            </a:r>
            <a:r>
              <a:rPr lang="en-US" altLang="en-US" sz="1800" dirty="0"/>
              <a:t> </a:t>
            </a:r>
            <a:r>
              <a:rPr lang="en-US" altLang="en-US" sz="1800" dirty="0" err="1"/>
              <a:t>adalah</a:t>
            </a:r>
            <a:r>
              <a:rPr lang="en-US" altLang="en-US" sz="1800" dirty="0"/>
              <a:t> paus</a:t>
            </a:r>
          </a:p>
        </p:txBody>
      </p:sp>
    </p:spTree>
    <p:extLst>
      <p:ext uri="{BB962C8B-B14F-4D97-AF65-F5344CB8AC3E}">
        <p14:creationId xmlns:p14="http://schemas.microsoft.com/office/powerpoint/2010/main" val="1323141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E2AD6-DB4C-86D3-780C-1D3BAFFE0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Fallacies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33B0D9-29A5-7F97-6C7A-7E54724B41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Formal Fallacies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5B9B5-CFBA-E4FC-952F-644C01FD47C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609600" indent="-609600"/>
            <a:r>
              <a:rPr lang="en-US" altLang="en-US" dirty="0"/>
              <a:t>Fallacy of Illicit Major: term mayor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terdistribusi</a:t>
            </a:r>
            <a:r>
              <a:rPr lang="en-US" altLang="en-US" dirty="0"/>
              <a:t> di </a:t>
            </a:r>
            <a:r>
              <a:rPr lang="en-US" altLang="en-US" dirty="0" err="1"/>
              <a:t>premis</a:t>
            </a:r>
            <a:r>
              <a:rPr lang="en-US" altLang="en-US" dirty="0"/>
              <a:t> mayor</a:t>
            </a:r>
          </a:p>
          <a:p>
            <a:pPr marL="990600" lvl="1" indent="-533400"/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ada</a:t>
            </a:r>
            <a:r>
              <a:rPr lang="en-US" altLang="en-US" dirty="0"/>
              <a:t> </a:t>
            </a:r>
            <a:r>
              <a:rPr lang="en-US" altLang="en-US" dirty="0" err="1"/>
              <a:t>kucing</a:t>
            </a:r>
            <a:r>
              <a:rPr lang="en-US" altLang="en-US" dirty="0"/>
              <a:t> yang </a:t>
            </a:r>
            <a:r>
              <a:rPr lang="en-US" altLang="en-US" dirty="0" err="1"/>
              <a:t>anjing</a:t>
            </a:r>
            <a:r>
              <a:rPr lang="en-US" altLang="en-US" dirty="0"/>
              <a:t> </a:t>
            </a:r>
          </a:p>
          <a:p>
            <a:pPr marL="990600" lvl="1" indent="-533400"/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anjing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mamalia</a:t>
            </a:r>
            <a:endParaRPr lang="en-US" altLang="en-US" dirty="0"/>
          </a:p>
          <a:p>
            <a:pPr marL="990600" lvl="1" indent="-533400"/>
            <a:r>
              <a:rPr lang="en-US" altLang="en-US" dirty="0" err="1"/>
              <a:t>Tiada</a:t>
            </a:r>
            <a:r>
              <a:rPr lang="en-US" altLang="en-US" dirty="0"/>
              <a:t> </a:t>
            </a:r>
            <a:r>
              <a:rPr lang="en-US" altLang="en-US" dirty="0" err="1"/>
              <a:t>kucing</a:t>
            </a:r>
            <a:r>
              <a:rPr lang="en-US" altLang="en-US" dirty="0"/>
              <a:t> yang </a:t>
            </a:r>
            <a:r>
              <a:rPr lang="en-US" altLang="en-US" dirty="0" err="1"/>
              <a:t>mamalia</a:t>
            </a:r>
            <a:endParaRPr lang="en-US" altLang="en-US" dirty="0"/>
          </a:p>
          <a:p>
            <a:pPr marL="990600" lvl="1" indent="-533400"/>
            <a:endParaRPr lang="en-US" altLang="en-US" dirty="0"/>
          </a:p>
          <a:p>
            <a:pPr marL="609600" indent="-609600"/>
            <a:r>
              <a:rPr lang="en-US" altLang="en-US" dirty="0"/>
              <a:t>Fallacy of Illicit Minor: term minor </a:t>
            </a:r>
            <a:r>
              <a:rPr lang="en-US" altLang="en-US" dirty="0" err="1"/>
              <a:t>tidak</a:t>
            </a:r>
            <a:r>
              <a:rPr lang="en-US" altLang="en-US" dirty="0"/>
              <a:t> </a:t>
            </a:r>
            <a:r>
              <a:rPr lang="en-US" altLang="en-US" dirty="0" err="1"/>
              <a:t>terdistribusi</a:t>
            </a:r>
            <a:r>
              <a:rPr lang="en-US" altLang="en-US" dirty="0"/>
              <a:t> di </a:t>
            </a:r>
            <a:r>
              <a:rPr lang="en-US" altLang="en-US" dirty="0" err="1"/>
              <a:t>premis</a:t>
            </a:r>
            <a:r>
              <a:rPr lang="en-US" altLang="en-US" dirty="0"/>
              <a:t> minor</a:t>
            </a:r>
          </a:p>
          <a:p>
            <a:pPr marL="990600" lvl="1" indent="-533400"/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ular</a:t>
            </a:r>
            <a:r>
              <a:rPr lang="en-US" altLang="en-US" dirty="0"/>
              <a:t> </a:t>
            </a:r>
            <a:r>
              <a:rPr lang="en-US" altLang="en-US" dirty="0" err="1"/>
              <a:t>adalah</a:t>
            </a:r>
            <a:r>
              <a:rPr lang="en-US" altLang="en-US" dirty="0"/>
              <a:t> </a:t>
            </a:r>
            <a:r>
              <a:rPr lang="en-US" altLang="en-US" dirty="0" err="1"/>
              <a:t>reptil</a:t>
            </a:r>
            <a:endParaRPr lang="en-US" altLang="en-US" dirty="0"/>
          </a:p>
          <a:p>
            <a:pPr marL="990600" lvl="1" indent="-533400"/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ular</a:t>
            </a:r>
            <a:r>
              <a:rPr lang="en-US" altLang="en-US" dirty="0"/>
              <a:t> </a:t>
            </a:r>
            <a:r>
              <a:rPr lang="en-US" altLang="en-US" dirty="0" err="1"/>
              <a:t>berbisa</a:t>
            </a:r>
            <a:endParaRPr lang="en-US" altLang="en-US" dirty="0"/>
          </a:p>
          <a:p>
            <a:pPr marL="990600" lvl="1" indent="-533400"/>
            <a:r>
              <a:rPr lang="en-US" altLang="en-US" dirty="0" err="1"/>
              <a:t>Semua</a:t>
            </a:r>
            <a:r>
              <a:rPr lang="en-US" altLang="en-US" dirty="0"/>
              <a:t> </a:t>
            </a:r>
            <a:r>
              <a:rPr lang="en-US" altLang="en-US" dirty="0" err="1"/>
              <a:t>reptil</a:t>
            </a:r>
            <a:r>
              <a:rPr lang="en-US" altLang="en-US" dirty="0"/>
              <a:t> </a:t>
            </a:r>
            <a:r>
              <a:rPr lang="en-US" altLang="en-US" dirty="0" err="1"/>
              <a:t>berbisa</a:t>
            </a:r>
            <a:endParaRPr lang="en-US" altLang="en-US" dirty="0"/>
          </a:p>
          <a:p>
            <a:endParaRPr lang="en-US" sz="20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3EAE11-353A-0F5F-A385-05EE56AC9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Formal Fallacies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CB210A-3E5C-70B2-4882-325493F7CF1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altLang="en-US" dirty="0"/>
              <a:t>Exclusive premises: </a:t>
            </a:r>
            <a:r>
              <a:rPr lang="en-GB" altLang="en-US" dirty="0" err="1"/>
              <a:t>semua</a:t>
            </a:r>
            <a:r>
              <a:rPr lang="en-GB" altLang="en-US" dirty="0"/>
              <a:t> </a:t>
            </a:r>
            <a:r>
              <a:rPr lang="en-GB" altLang="en-US" dirty="0" err="1"/>
              <a:t>premis</a:t>
            </a:r>
            <a:r>
              <a:rPr lang="en-GB" altLang="en-US" dirty="0"/>
              <a:t> </a:t>
            </a:r>
            <a:r>
              <a:rPr lang="en-GB" altLang="en-US" dirty="0" err="1"/>
              <a:t>negatif</a:t>
            </a:r>
            <a:endParaRPr lang="en-GB" altLang="en-US" dirty="0"/>
          </a:p>
          <a:p>
            <a:pPr lvl="1"/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ada</a:t>
            </a:r>
            <a:r>
              <a:rPr lang="en-GB" altLang="en-US" dirty="0"/>
              <a:t> </a:t>
            </a:r>
            <a:r>
              <a:rPr lang="en-GB" altLang="en-US" dirty="0" err="1"/>
              <a:t>mamalia</a:t>
            </a:r>
            <a:r>
              <a:rPr lang="en-GB" altLang="en-US" dirty="0"/>
              <a:t> yang ikan</a:t>
            </a:r>
          </a:p>
          <a:p>
            <a:pPr lvl="1"/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ada</a:t>
            </a:r>
            <a:r>
              <a:rPr lang="en-GB" altLang="en-US" dirty="0"/>
              <a:t> ikan yang paus</a:t>
            </a:r>
          </a:p>
          <a:p>
            <a:pPr lvl="1"/>
            <a:r>
              <a:rPr lang="en-GB" altLang="en-US" dirty="0" err="1"/>
              <a:t>Tidak</a:t>
            </a:r>
            <a:r>
              <a:rPr lang="en-GB" altLang="en-US" dirty="0"/>
              <a:t> </a:t>
            </a:r>
            <a:r>
              <a:rPr lang="en-GB" altLang="en-US" dirty="0" err="1"/>
              <a:t>ada</a:t>
            </a:r>
            <a:r>
              <a:rPr lang="en-GB" altLang="en-US" dirty="0"/>
              <a:t> paus yang </a:t>
            </a:r>
            <a:r>
              <a:rPr lang="en-GB" altLang="en-US" dirty="0" err="1"/>
              <a:t>mamalia</a:t>
            </a:r>
            <a:r>
              <a:rPr lang="en-GB" altLang="en-US" dirty="0"/>
              <a:t> </a:t>
            </a:r>
          </a:p>
          <a:p>
            <a:pPr lvl="1"/>
            <a:endParaRPr lang="en-GB" altLang="en-US" dirty="0"/>
          </a:p>
          <a:p>
            <a:r>
              <a:rPr lang="en-GB" altLang="en-US" dirty="0"/>
              <a:t>Affirmative conclusion from negative premises, </a:t>
            </a:r>
          </a:p>
          <a:p>
            <a:pPr lvl="1"/>
            <a:r>
              <a:rPr lang="en-GB" altLang="en-US" dirty="0" err="1"/>
              <a:t>Semua</a:t>
            </a:r>
            <a:r>
              <a:rPr lang="en-GB" altLang="en-US" dirty="0"/>
              <a:t> </a:t>
            </a:r>
            <a:r>
              <a:rPr lang="en-GB" altLang="en-US" dirty="0" err="1"/>
              <a:t>manusia</a:t>
            </a:r>
            <a:r>
              <a:rPr lang="en-GB" altLang="en-US" dirty="0"/>
              <a:t> </a:t>
            </a:r>
            <a:r>
              <a:rPr lang="en-GB" altLang="en-US" dirty="0" err="1"/>
              <a:t>harus</a:t>
            </a:r>
            <a:r>
              <a:rPr lang="en-GB" altLang="en-US" dirty="0"/>
              <a:t> </a:t>
            </a:r>
            <a:r>
              <a:rPr lang="en-GB" altLang="en-US" dirty="0" err="1"/>
              <a:t>makan</a:t>
            </a:r>
            <a:endParaRPr lang="en-GB" altLang="en-US" dirty="0"/>
          </a:p>
          <a:p>
            <a:pPr lvl="1"/>
            <a:r>
              <a:rPr lang="en-GB" altLang="en-US" dirty="0"/>
              <a:t>Tapi </a:t>
            </a:r>
            <a:r>
              <a:rPr lang="en-GB" altLang="en-US" dirty="0" err="1"/>
              <a:t>binatang</a:t>
            </a:r>
            <a:r>
              <a:rPr lang="en-GB" altLang="en-US" dirty="0"/>
              <a:t> </a:t>
            </a:r>
            <a:r>
              <a:rPr lang="en-GB" altLang="en-US" dirty="0" err="1"/>
              <a:t>bukanlah</a:t>
            </a:r>
            <a:r>
              <a:rPr lang="en-GB" altLang="en-US" dirty="0"/>
              <a:t> </a:t>
            </a:r>
            <a:r>
              <a:rPr lang="en-GB" altLang="en-US" dirty="0" err="1"/>
              <a:t>manusia</a:t>
            </a:r>
            <a:endParaRPr lang="en-GB" altLang="en-US" dirty="0"/>
          </a:p>
          <a:p>
            <a:pPr lvl="1"/>
            <a:r>
              <a:rPr lang="en-GB" altLang="en-US" dirty="0"/>
              <a:t>Binatang </a:t>
            </a:r>
            <a:r>
              <a:rPr lang="en-GB" altLang="en-US" dirty="0" err="1"/>
              <a:t>harus</a:t>
            </a:r>
            <a:r>
              <a:rPr lang="en-GB" altLang="en-US" dirty="0"/>
              <a:t> </a:t>
            </a:r>
            <a:r>
              <a:rPr lang="en-GB" altLang="en-US" dirty="0" err="1"/>
              <a:t>makan</a:t>
            </a:r>
            <a:endParaRPr lang="en-GB" alt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87701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" id="{86378352-BC8D-4E16-B649-697F4FD273B3}" vid="{923637D4-857D-4DF5-89C6-1839B12E5F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41</TotalTime>
  <Words>1317</Words>
  <Application>Microsoft Office PowerPoint</Application>
  <PresentationFormat>Widescreen</PresentationFormat>
  <Paragraphs>217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Wingdings</vt:lpstr>
      <vt:lpstr>Theme1</vt:lpstr>
      <vt:lpstr>Logika &amp; Bahasa Jurnalistik</vt:lpstr>
      <vt:lpstr>HEY! HO! LET’S GO!</vt:lpstr>
      <vt:lpstr>Klasifikasi &amp; Definisi</vt:lpstr>
      <vt:lpstr>Klasifikasi &amp; Definisi</vt:lpstr>
      <vt:lpstr>Klasifikasi &amp; Definisi</vt:lpstr>
      <vt:lpstr>Berpikir Kritis</vt:lpstr>
      <vt:lpstr>Pedoman Penalaran</vt:lpstr>
      <vt:lpstr>Fallacies</vt:lpstr>
      <vt:lpstr>Fallacies</vt:lpstr>
      <vt:lpstr>Fallacies</vt:lpstr>
      <vt:lpstr>Fallacies</vt:lpstr>
      <vt:lpstr>Fallacies</vt:lpstr>
      <vt:lpstr>Fallacies</vt:lpstr>
      <vt:lpstr>Fallacies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&amp; Bahasa Jurnalistik</dc:title>
  <dc:creator>nunik maharani</dc:creator>
  <cp:lastModifiedBy>nunik maharani</cp:lastModifiedBy>
  <cp:revision>16</cp:revision>
  <dcterms:created xsi:type="dcterms:W3CDTF">2023-03-30T07:44:58Z</dcterms:created>
  <dcterms:modified xsi:type="dcterms:W3CDTF">2023-03-30T08:26:16Z</dcterms:modified>
</cp:coreProperties>
</file>