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2" r:id="rId11"/>
    <p:sldId id="303" r:id="rId12"/>
    <p:sldId id="304" r:id="rId13"/>
    <p:sldId id="305" r:id="rId14"/>
    <p:sldId id="307" r:id="rId15"/>
    <p:sldId id="309" r:id="rId16"/>
    <p:sldId id="310" r:id="rId17"/>
    <p:sldId id="311" r:id="rId18"/>
    <p:sldId id="278" r:id="rId19"/>
    <p:sldId id="313" r:id="rId20"/>
    <p:sldId id="314" r:id="rId21"/>
    <p:sldId id="316" r:id="rId22"/>
    <p:sldId id="317" r:id="rId23"/>
    <p:sldId id="31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A0747-AEA1-B93F-6BB1-C425C25360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5B07C4-2E1F-9E96-5313-21467919B2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74638-1624-6832-03C2-0A8A53471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A422-5DFD-4C5B-AAD5-B15E15A7567F}" type="datetimeFigureOut">
              <a:rPr lang="en-ID" smtClean="0"/>
              <a:t>25/03/2026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F3F74-4B88-66D9-AAB0-DCBC8A3F8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C12D7-685B-0723-A661-5B2B00F44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8B92-53E8-48C6-9531-24B1571C2AF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56433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FD9AD-4B6E-3BE9-159D-F20FEDF57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9758E7-4AC1-DA1A-673C-5AD1065AF1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65279-D5B3-435B-C97C-2CC3521E2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A422-5DFD-4C5B-AAD5-B15E15A7567F}" type="datetimeFigureOut">
              <a:rPr lang="en-ID" smtClean="0"/>
              <a:t>25/03/2026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C0F6D-90B6-4C52-AB4B-C23EB0A7B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6FC945-31BD-0A35-30FA-F5697CBBB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8B92-53E8-48C6-9531-24B1571C2AF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47635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E01AB6-8DA7-91E1-3D14-E72EB6AE01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78AEE4-9703-ADCD-5800-A7E3320334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41C638-A264-45AB-5DF5-E69D72264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A422-5DFD-4C5B-AAD5-B15E15A7567F}" type="datetimeFigureOut">
              <a:rPr lang="en-ID" smtClean="0"/>
              <a:t>25/03/2026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12588-20A4-E5ED-C90F-D3BDFC338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23449-56D5-F7B0-380B-1DAF1576B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8B92-53E8-48C6-9531-24B1571C2AF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69864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141DA-1EF4-F065-0397-9B86E7E2E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58BBE-3C26-7211-D86F-4D76969A0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E437B-7325-0A75-FCC8-A83356B5D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A422-5DFD-4C5B-AAD5-B15E15A7567F}" type="datetimeFigureOut">
              <a:rPr lang="en-ID" smtClean="0"/>
              <a:t>25/03/2026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07DF7-0E8B-06E5-8CF3-2A487C925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9363F-BBD1-0CB1-23A5-EA48A04EF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8B92-53E8-48C6-9531-24B1571C2AF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84951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EA146-49D6-C269-FDEA-77383B390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A8C3B-E364-E1A9-DE12-28A26FAF7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A71C2-6393-059A-22A9-7DCBAF34F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A422-5DFD-4C5B-AAD5-B15E15A7567F}" type="datetimeFigureOut">
              <a:rPr lang="en-ID" smtClean="0"/>
              <a:t>25/03/2026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43AD7-6AC0-95CD-2E52-DFD9AF5A2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F1C0B-A9BF-0BF3-BAB8-2570175A8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8B92-53E8-48C6-9531-24B1571C2AF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41147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28B20-7D4D-B0BF-7D50-C9014C107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CF93B-F3F0-14DD-035C-95EF7BCBEB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3A3F84-7547-70E3-E5D7-0F11C5010A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510BA4-7D59-1C36-AE20-EB687D4A2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A422-5DFD-4C5B-AAD5-B15E15A7567F}" type="datetimeFigureOut">
              <a:rPr lang="en-ID" smtClean="0"/>
              <a:t>25/03/2026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DAE0E5-8450-59BE-C774-780518047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09E2A6-5E25-FB56-3553-BDF171289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8B92-53E8-48C6-9531-24B1571C2AF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49217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DDF77-EEAC-0960-63A7-AEA7DE8A9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12BD45-3CC3-0463-CE75-18E00247D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9C59A-1301-D5F3-0869-808C8E5AD0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FE169-25F5-64DC-E7B2-F830F2AA87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AC7291-0A2B-9464-F58E-A704BAB77D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E06CC4-CD42-0342-5BF2-3DF3A6553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A422-5DFD-4C5B-AAD5-B15E15A7567F}" type="datetimeFigureOut">
              <a:rPr lang="en-ID" smtClean="0"/>
              <a:t>25/03/2026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9F3BA9-2C94-E335-43E4-CCE5439C1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732424-1D46-2EB8-1574-CAE3866BD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8B92-53E8-48C6-9531-24B1571C2AF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64399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A2D8E-E12D-B5FD-DE26-82B53A4F2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7FB75A-AF5B-F44A-41F1-374B0CC34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A422-5DFD-4C5B-AAD5-B15E15A7567F}" type="datetimeFigureOut">
              <a:rPr lang="en-ID" smtClean="0"/>
              <a:t>25/03/2026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5661B3-B8B1-2D3B-E899-F2B9ABC3F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1CA0F2-7017-8674-6E9D-B648A6D05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8B92-53E8-48C6-9531-24B1571C2AF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58978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BE93FC-EE91-C5F3-5F12-11BA8468F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A422-5DFD-4C5B-AAD5-B15E15A7567F}" type="datetimeFigureOut">
              <a:rPr lang="en-ID" smtClean="0"/>
              <a:t>25/03/2026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55C7C8-86C3-8827-2533-7FFCFA9C7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404868-2A15-2C59-712E-DE0843857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8B92-53E8-48C6-9531-24B1571C2AF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73237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3835D-97D0-C453-BF65-3F072B5E2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1CAB8-8D55-67CC-7DED-64E22F5C7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6FFA12-AE95-BC23-9BD2-D3542FE374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1F81C9-9D62-47D5-29B8-7E2CF02D2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A422-5DFD-4C5B-AAD5-B15E15A7567F}" type="datetimeFigureOut">
              <a:rPr lang="en-ID" smtClean="0"/>
              <a:t>25/03/2026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04571A-954E-F310-17C0-B8688973F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42659D-5863-457C-B0AA-4B5C5B3F7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8B92-53E8-48C6-9531-24B1571C2AF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41078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E6992-6F6F-566E-7615-E5CAEA4E4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8BF548-B78A-F83F-D0EC-F8F4437F5D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5027F9-24F7-0D06-3B58-4A26A8E760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EBB8D6-B6BE-D0A5-6F28-304656541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A422-5DFD-4C5B-AAD5-B15E15A7567F}" type="datetimeFigureOut">
              <a:rPr lang="en-ID" smtClean="0"/>
              <a:t>25/03/2026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EB315E-3201-95E2-82FC-FD631BC1C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FB8CB2-FF3C-BB25-784D-CEF789EDF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8B92-53E8-48C6-9531-24B1571C2AF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06004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1D01FF-E39E-F235-0E96-110334DB5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82E08E-76FC-7EE4-FDF2-40107727C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EF5F-226F-89D9-F096-639E7FD5E1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EA422-5DFD-4C5B-AAD5-B15E15A7567F}" type="datetimeFigureOut">
              <a:rPr lang="en-ID" smtClean="0"/>
              <a:t>25/03/2026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FB2F3-0C8C-C46D-FCDB-4029AFDE8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7AD9BD-A5ED-E092-94A4-5CC16FE5A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C8B92-53E8-48C6-9531-24B1571C2AF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0266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210/clinem/dgab034" TargetMode="External"/><Relationship Id="rId2" Type="http://schemas.openxmlformats.org/officeDocument/2006/relationships/hyperlink" Target="https://doi.org/10.3390/jcm1214479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16/j.jopan.2022.09.008" TargetMode="External"/><Relationship Id="rId5" Type="http://schemas.openxmlformats.org/officeDocument/2006/relationships/hyperlink" Target="https://doi.org/10.1016/j.contraception.2012.08.002" TargetMode="External"/><Relationship Id="rId4" Type="http://schemas.openxmlformats.org/officeDocument/2006/relationships/hyperlink" Target="https://doi.org/10.1007/978-3-031-82990-1_1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CC7B8-69F0-0000-0975-FBB2875AE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0095" y="1263650"/>
            <a:ext cx="11015662" cy="238760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masis MT Pro Black" panose="02040A04050005020304" pitchFamily="18" charset="0"/>
              </a:rPr>
              <a:t>Hormonal Problems in the Female Reproductive System</a:t>
            </a:r>
            <a:br>
              <a:rPr lang="en-US" sz="2000" dirty="0">
                <a:latin typeface="Amasis MT Pro Black" panose="02040A04050005020304" pitchFamily="18" charset="0"/>
              </a:rPr>
            </a:br>
            <a:br>
              <a:rPr lang="en-US" sz="2000" dirty="0">
                <a:latin typeface="Amasis MT Pro Black" panose="02040A04050005020304" pitchFamily="18" charset="0"/>
              </a:rPr>
            </a:br>
            <a:r>
              <a:rPr lang="en-US" sz="5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Birth Control &amp; Family Planning</a:t>
            </a:r>
            <a:endParaRPr lang="en-ID" sz="5400" dirty="0">
              <a:latin typeface="Amasis MT Pro Black" panose="02040A040500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667FC1-5BD6-96D6-D83C-AA8529591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1156" y="6065044"/>
            <a:ext cx="9144000" cy="507206"/>
          </a:xfrm>
        </p:spPr>
        <p:txBody>
          <a:bodyPr/>
          <a:lstStyle/>
          <a:p>
            <a:r>
              <a:rPr lang="en-US" dirty="0" err="1"/>
              <a:t>Jatinangor</a:t>
            </a:r>
            <a:r>
              <a:rPr lang="en-US" dirty="0"/>
              <a:t>, 26 March  2026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81846C-99FD-3DC4-4FC3-E3BE15DC9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9"/>
            <a:ext cx="4067899" cy="165576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862ED2C-E2CE-CE36-BCC5-24EBB67DC6AD}"/>
              </a:ext>
            </a:extLst>
          </p:cNvPr>
          <p:cNvSpPr txBox="1">
            <a:spLocks/>
          </p:cNvSpPr>
          <p:nvPr/>
        </p:nvSpPr>
        <p:spPr>
          <a:xfrm>
            <a:off x="1631156" y="5022057"/>
            <a:ext cx="9144000" cy="93583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Restuning Widiasih, PhD</a:t>
            </a:r>
            <a:endParaRPr lang="en-ID" sz="40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916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Hormonal Contraception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Combined oral contraceptives (COC)</a:t>
            </a:r>
          </a:p>
          <a:p>
            <a:r>
              <a:rPr dirty="0"/>
              <a:t>Progestin (mini pill)</a:t>
            </a:r>
          </a:p>
          <a:p>
            <a:r>
              <a:rPr dirty="0"/>
              <a:t>Injection</a:t>
            </a:r>
          </a:p>
          <a:p>
            <a:r>
              <a:rPr dirty="0"/>
              <a:t>Implant/IUD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948BFC-7155-68C0-1971-661699443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928" y="2674138"/>
            <a:ext cx="5669766" cy="334129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756" y="365125"/>
            <a:ext cx="11018044" cy="1325563"/>
          </a:xfrm>
        </p:spPr>
        <p:txBody>
          <a:bodyPr/>
          <a:lstStyle/>
          <a:p>
            <a:r>
              <a:rPr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Mechanism of Hormonal Contraception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Affects reproductive hormones</a:t>
            </a:r>
          </a:p>
          <a:p>
            <a:r>
              <a:rPr dirty="0"/>
              <a:t>Prevents ovulation</a:t>
            </a:r>
          </a:p>
          <a:p>
            <a:r>
              <a:rPr dirty="0"/>
              <a:t>Thickens cervical mucus</a:t>
            </a:r>
          </a:p>
          <a:p>
            <a:r>
              <a:rPr dirty="0"/>
              <a:t>Thins endometrium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16DF52-4301-E255-1B75-96A0B4F19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360" y="1619236"/>
            <a:ext cx="3967192" cy="38195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601804-CD58-A883-13DA-F504B3DA0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95" y="4033840"/>
            <a:ext cx="5379274" cy="250692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34738" cy="1325563"/>
          </a:xfrm>
        </p:spPr>
        <p:txBody>
          <a:bodyPr/>
          <a:lstStyle/>
          <a:p>
            <a:r>
              <a:rPr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Indications of Hormonal Contraception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5569"/>
            <a:ext cx="10515600" cy="1553369"/>
          </a:xfrm>
        </p:spPr>
        <p:txBody>
          <a:bodyPr/>
          <a:lstStyle/>
          <a:p>
            <a:r>
              <a:rPr dirty="0"/>
              <a:t>Women of reproductive age</a:t>
            </a:r>
          </a:p>
          <a:p>
            <a:r>
              <a:rPr dirty="0"/>
              <a:t>Desire to delay or stop pregnancy</a:t>
            </a:r>
          </a:p>
          <a:p>
            <a:r>
              <a:rPr dirty="0"/>
              <a:t>Medical conditions (endometriosis, dysmenorrhea)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54881" y="28749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Contraindications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54881" y="42005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Smoking, obesity, hypertension</a:t>
            </a:r>
          </a:p>
          <a:p>
            <a:r>
              <a:rPr lang="en-US"/>
              <a:t>Requires medical evaluation</a:t>
            </a:r>
          </a:p>
          <a:p>
            <a:r>
              <a:rPr lang="en-US"/>
              <a:t>DVT, breast cancer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DD478B-B03D-0B7D-794F-693B16111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713" y="3311525"/>
            <a:ext cx="4877087" cy="168197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Nursing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t>Risk of pregnancy</a:t>
            </a:r>
          </a:p>
          <a:p>
            <a:r>
              <a:t>Anxiety</a:t>
            </a:r>
          </a:p>
          <a:p>
            <a:r>
              <a:t>Complications: weight changes, mood, headache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7BBC4D-154A-D2F8-C9CD-46C8B1D19B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sz="4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Intervention Plans</a:t>
            </a:r>
          </a:p>
          <a:p>
            <a:r>
              <a:rPr lang="en-US" dirty="0"/>
              <a:t>Education about methods</a:t>
            </a:r>
          </a:p>
          <a:p>
            <a:r>
              <a:rPr lang="en-US" dirty="0"/>
              <a:t>Counseling for side effects</a:t>
            </a:r>
          </a:p>
          <a:p>
            <a:r>
              <a:rPr lang="en-US" dirty="0"/>
              <a:t>Emotional support</a:t>
            </a:r>
          </a:p>
          <a:p>
            <a:endParaRPr lang="en-ID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B79C92-1DC1-E18E-7FBF-D9B19A803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410" y="3812536"/>
            <a:ext cx="3212315" cy="268033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Types of IUD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Hormonal: Mirena, Kyleena, Liletta, Skyla (release progestin)</a:t>
            </a:r>
          </a:p>
          <a:p>
            <a:r>
              <a:t>Non-hormonal: Copper IUD (effective up to 10 years, &gt;99%)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11993" y="28178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Mechanism of Hormonal IUD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90600" y="4050505"/>
            <a:ext cx="10515600" cy="2278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Thickens mucus</a:t>
            </a:r>
          </a:p>
          <a:p>
            <a:r>
              <a:rPr lang="en-US"/>
              <a:t>Prevents sperm entry</a:t>
            </a:r>
          </a:p>
          <a:p>
            <a:r>
              <a:rPr lang="en-US"/>
              <a:t>Thins uterine lining</a:t>
            </a:r>
          </a:p>
          <a:p>
            <a:r>
              <a:rPr lang="en-US"/>
              <a:t>Inhibits ovulation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9C77A6-0E64-CD3F-9FFD-82E9B37B0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001294"/>
            <a:ext cx="4269581" cy="241536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Mechanism of Non-Hormonal IUD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Copper ions toxic to sperm</a:t>
            </a:r>
          </a:p>
          <a:p>
            <a:r>
              <a:t>Local inflammation in uterus</a:t>
            </a:r>
          </a:p>
          <a:p>
            <a:r>
              <a:t>Does not affect hormones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AD7E4A-BB9F-D7EB-F523-94D5645D2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222" y="1690688"/>
            <a:ext cx="6028195" cy="435133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Indications &amp; Contraindications of IUD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4156"/>
            <a:ext cx="10515600" cy="1824832"/>
          </a:xfrm>
        </p:spPr>
        <p:txBody>
          <a:bodyPr/>
          <a:lstStyle/>
          <a:p>
            <a:r>
              <a:rPr dirty="0"/>
              <a:t>Indications: contraception, menorrhagia, prevent endometrial hyperplasia</a:t>
            </a:r>
          </a:p>
          <a:p>
            <a:r>
              <a:rPr dirty="0"/>
              <a:t>Contraindications: pregnancy, pelvic infection, unknown bleeding, uterine abnormalities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54881" y="32321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Side Effects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4352131"/>
            <a:ext cx="10515600" cy="1824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/>
              <a:t>Hormonal IUD: irregular bleeding, mood changes, acne</a:t>
            </a:r>
          </a:p>
          <a:p>
            <a:r>
              <a:rPr lang="en-ID"/>
              <a:t>Copper IUD: heavier periods, anemia risk</a:t>
            </a:r>
          </a:p>
          <a:p>
            <a:r>
              <a:rPr lang="en-ID"/>
              <a:t>Serious: perforation, expulsion</a:t>
            </a:r>
            <a:endParaRPr lang="en-ID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500062"/>
            <a:ext cx="10515600" cy="1325563"/>
          </a:xfrm>
        </p:spPr>
        <p:txBody>
          <a:bodyPr/>
          <a:lstStyle/>
          <a:p>
            <a:r>
              <a:rPr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t>Medical history</a:t>
            </a:r>
          </a:p>
          <a:p>
            <a:r>
              <a:t>Physical exam</a:t>
            </a:r>
          </a:p>
          <a:p>
            <a:r>
              <a:t>Patient education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643487-EF93-65D9-C51A-7A83E38A5F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904206"/>
            <a:ext cx="5181600" cy="2460625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Nursing Diagnosis</a:t>
            </a:r>
          </a:p>
          <a:p>
            <a:pPr marL="0" indent="0">
              <a:buNone/>
            </a:pPr>
            <a:endParaRPr lang="en-US" sz="40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ID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307930" y="2878930"/>
            <a:ext cx="5045869" cy="3726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Anxiety related to procedure</a:t>
            </a:r>
          </a:p>
          <a:p>
            <a:r>
              <a:rPr lang="en-US" dirty="0"/>
              <a:t>Risk of infection</a:t>
            </a:r>
          </a:p>
          <a:p>
            <a:r>
              <a:rPr lang="en-US" dirty="0"/>
              <a:t>Knowledge deficit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6C7B38-F0B3-0558-E054-B9E7695C5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930" y="3427798"/>
            <a:ext cx="2814658" cy="262891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Follow-up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Follow-up 4–6 weeks</a:t>
            </a:r>
          </a:p>
          <a:p>
            <a:r>
              <a:t>Check IUD string regularly</a:t>
            </a:r>
          </a:p>
          <a:p>
            <a:r>
              <a:t>Report infection, expulsion, pregnancy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DEC909-44A5-C842-630D-F62BBEB0D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251" y="3514038"/>
            <a:ext cx="4660118" cy="266292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Permanent Contraception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Tubectomy: cutting fallopian tubes prevents fertilization</a:t>
            </a:r>
          </a:p>
          <a:p>
            <a:r>
              <a:t>Vasectomy: cutting sperm duct prevents sperm in semen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D4F111-5248-1A6C-C7EB-490D61B8D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744" y="2943211"/>
            <a:ext cx="6748512" cy="368620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223E3-632C-297D-78F5-58E3F745B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Birth Control &amp; Family Planning</a:t>
            </a:r>
            <a:br>
              <a:rPr lang="en-ID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F5D84-2104-3C9B-A4E5-BD9716846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2550"/>
            <a:ext cx="10515600" cy="482441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Birth control (family planning)</a:t>
            </a:r>
            <a:r>
              <a:rPr lang="en-US" dirty="0"/>
              <a:t> refers to the use of methods or techniques to </a:t>
            </a:r>
            <a:r>
              <a:rPr lang="en-US" b="1" dirty="0"/>
              <a:t>prevent or delay pregnancy</a:t>
            </a:r>
            <a:r>
              <a:rPr lang="en-US" dirty="0"/>
              <a:t> and to </a:t>
            </a:r>
            <a:r>
              <a:rPr lang="en-US" b="1" dirty="0"/>
              <a:t>plan the number and spacing of children</a:t>
            </a:r>
            <a:r>
              <a:rPr lang="en-US" dirty="0"/>
              <a:t> according to individual or family needs.</a:t>
            </a:r>
          </a:p>
          <a:p>
            <a:r>
              <a:rPr lang="en-US" b="1" dirty="0"/>
              <a:t>Allows control over</a:t>
            </a:r>
            <a:r>
              <a:rPr lang="en-US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Number of children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Timing of pregnancy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Spacing between births</a:t>
            </a:r>
          </a:p>
          <a:p>
            <a:r>
              <a:rPr lang="en-US" dirty="0"/>
              <a:t>Can be achieved through: Natural </a:t>
            </a:r>
            <a:r>
              <a:rPr lang="en-US" dirty="0" err="1"/>
              <a:t>methods,Hormonal</a:t>
            </a:r>
            <a:r>
              <a:rPr lang="en-US" dirty="0"/>
              <a:t> methods, Devices (e.g., IUD), Surgical methods</a:t>
            </a:r>
          </a:p>
          <a:p>
            <a:r>
              <a:rPr lang="en-US" b="1" dirty="0"/>
              <a:t>Purpose of Family Planning</a:t>
            </a:r>
            <a:r>
              <a:rPr lang="en-US" dirty="0"/>
              <a:t>: Prevent unintended pregnancy, Improve maternal and child health, Support economic and social well-being, Reduce health risks related to pregnancy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110113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84" y="1237575"/>
            <a:ext cx="11070431" cy="1325563"/>
          </a:xfrm>
        </p:spPr>
        <p:txBody>
          <a:bodyPr/>
          <a:lstStyle/>
          <a:p>
            <a:r>
              <a:rPr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Indications of Permanent Contraception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516" y="2506662"/>
            <a:ext cx="10515600" cy="4351338"/>
          </a:xfrm>
        </p:spPr>
        <p:txBody>
          <a:bodyPr/>
          <a:lstStyle/>
          <a:p>
            <a:r>
              <a:rPr dirty="0"/>
              <a:t>Medical: risky pregnancy conditions</a:t>
            </a:r>
          </a:p>
          <a:p>
            <a:r>
              <a:rPr dirty="0"/>
              <a:t>Social/personal: desire to stop reproduction</a:t>
            </a:r>
          </a:p>
          <a:p>
            <a:r>
              <a:rPr dirty="0"/>
              <a:t>Counseling and informed consent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481AA04-5100-D683-8960-2D417C3F8D6C}"/>
              </a:ext>
            </a:extLst>
          </p:cNvPr>
          <p:cNvSpPr txBox="1">
            <a:spLocks/>
          </p:cNvSpPr>
          <p:nvPr/>
        </p:nvSpPr>
        <p:spPr>
          <a:xfrm>
            <a:off x="779858" y="381533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Contraindications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6AF7E2B-495C-5254-D363-423FD1E21827}"/>
              </a:ext>
            </a:extLst>
          </p:cNvPr>
          <p:cNvSpPr txBox="1">
            <a:spLocks/>
          </p:cNvSpPr>
          <p:nvPr/>
        </p:nvSpPr>
        <p:spPr>
          <a:xfrm>
            <a:off x="838200" y="495493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Absolute: active pelvic infection</a:t>
            </a:r>
          </a:p>
          <a:p>
            <a:r>
              <a:rPr lang="en-US" dirty="0"/>
              <a:t>Relative: young age, uncertainty</a:t>
            </a:r>
          </a:p>
          <a:p>
            <a:r>
              <a:rPr lang="en-US" dirty="0"/>
              <a:t>Requires full medical evaluation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5178DB-C9B8-556F-F873-DCEC00725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13" y="58392"/>
            <a:ext cx="4900636" cy="154962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Nursing Diagnosis &amp; Intervention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A2F0351-1890-507E-F539-C1996BF0898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52464" y="1825625"/>
            <a:ext cx="4989619" cy="336073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2730F5-B1ED-3792-4509-DCEF51BAB6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D" dirty="0"/>
              <a:t>Acute pain, infection risk, anxiety, body image disturbance</a:t>
            </a:r>
          </a:p>
          <a:p>
            <a:r>
              <a:rPr lang="en-ID" dirty="0"/>
              <a:t>Interventions: pain management, infection prevention, education, emotional support, collaboration</a:t>
            </a:r>
          </a:p>
          <a:p>
            <a:endParaRPr lang="en-ID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Comprehensive counseling and education are essential</a:t>
            </a:r>
          </a:p>
          <a:p>
            <a:r>
              <a:rPr dirty="0"/>
              <a:t>Decisions must be based on accurate information</a:t>
            </a:r>
          </a:p>
          <a:p>
            <a:r>
              <a:rPr dirty="0"/>
              <a:t>Regular check-ups are important</a:t>
            </a:r>
          </a:p>
          <a:p>
            <a:r>
              <a:rPr dirty="0"/>
              <a:t>Permanent contraception requires careful consideration</a:t>
            </a:r>
          </a:p>
          <a:p>
            <a:r>
              <a:rPr dirty="0"/>
              <a:t>Nurses play an important role</a:t>
            </a:r>
          </a:p>
          <a:p>
            <a:r>
              <a:rPr dirty="0"/>
              <a:t>Prioritize physical and psychological well-being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213FF-5F12-DD69-7621-B3CE0D679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References</a:t>
            </a:r>
            <a:endParaRPr lang="en-ID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F0662-3219-CDDE-CA53-D293EFCB9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Howard, S., &amp; </a:t>
            </a:r>
            <a:r>
              <a:rPr lang="en-US" dirty="0" err="1"/>
              <a:t>Benhabbour</a:t>
            </a:r>
            <a:r>
              <a:rPr lang="en-US" dirty="0"/>
              <a:t>, S. (2023). Non-Hormonal Contraception. </a:t>
            </a:r>
            <a:r>
              <a:rPr lang="en-US" i="1" dirty="0"/>
              <a:t>Journal of Clinical Medicine</a:t>
            </a:r>
            <a:r>
              <a:rPr lang="en-US" dirty="0"/>
              <a:t>, 12. </a:t>
            </a:r>
            <a:r>
              <a:rPr lang="en-US" dirty="0">
                <a:hlinkClick r:id="rId2"/>
              </a:rPr>
              <a:t>https://doi.org/10.3390/jcm12144791</a:t>
            </a:r>
            <a:r>
              <a:rPr lang="en-US" dirty="0"/>
              <a:t>.</a:t>
            </a:r>
          </a:p>
          <a:p>
            <a:r>
              <a:rPr lang="en-US" dirty="0"/>
              <a:t>Long, J., Lee, M., &amp; Blithe, D. (2021). Update on novel hormonal and non-hormonal male contraceptive development.. </a:t>
            </a:r>
            <a:r>
              <a:rPr lang="en-US" i="1" dirty="0"/>
              <a:t>The Journal of clinical endocrinology and metabolism</a:t>
            </a:r>
            <a:r>
              <a:rPr lang="en-US" dirty="0"/>
              <a:t>. </a:t>
            </a:r>
            <a:r>
              <a:rPr lang="en-US" dirty="0">
                <a:hlinkClick r:id="rId3"/>
              </a:rPr>
              <a:t>https://doi.org/10.1210/clinem/dgab034</a:t>
            </a:r>
            <a:r>
              <a:rPr lang="en-US" dirty="0"/>
              <a:t>.</a:t>
            </a:r>
          </a:p>
          <a:p>
            <a:r>
              <a:rPr lang="en-US" dirty="0"/>
              <a:t>Marinaro, J., &amp; Goldstein, M. (2025). Non-hormonal Contraception: Current and Emerging Targets.. </a:t>
            </a:r>
            <a:r>
              <a:rPr lang="en-US" i="1" dirty="0"/>
              <a:t>Advances in experimental medicine and biology</a:t>
            </a:r>
            <a:r>
              <a:rPr lang="en-US" dirty="0"/>
              <a:t>, 1469, 245-272 . </a:t>
            </a:r>
            <a:r>
              <a:rPr lang="en-US" dirty="0">
                <a:hlinkClick r:id="rId4"/>
              </a:rPr>
              <a:t>https://doi.org/10.1007/978-3-031-82990-1_11</a:t>
            </a:r>
            <a:r>
              <a:rPr lang="en-US" dirty="0"/>
              <a:t>.</a:t>
            </a:r>
          </a:p>
          <a:p>
            <a:r>
              <a:rPr lang="en-US" dirty="0" err="1"/>
              <a:t>Sitruk</a:t>
            </a:r>
            <a:r>
              <a:rPr lang="en-US" dirty="0"/>
              <a:t>-Ware, R., Nath, A., &amp; Mishell, D. (2013). Contraception technology: past, present and future.. </a:t>
            </a:r>
            <a:r>
              <a:rPr lang="en-US" i="1" dirty="0"/>
              <a:t>Contraception</a:t>
            </a:r>
            <a:r>
              <a:rPr lang="en-US" dirty="0"/>
              <a:t>, 87 3, 319-30 . </a:t>
            </a:r>
            <a:r>
              <a:rPr lang="en-US" dirty="0">
                <a:hlinkClick r:id="rId5"/>
              </a:rPr>
              <a:t>https://doi.org/10.1016/j.contraception.2012.08.002</a:t>
            </a:r>
            <a:r>
              <a:rPr lang="en-US" dirty="0"/>
              <a:t>.</a:t>
            </a:r>
          </a:p>
          <a:p>
            <a:r>
              <a:rPr lang="en-ID" dirty="0"/>
              <a:t>David, A., Pereira, K., Hartman, E., Dear, G., Thompson, J., &amp; Funk, E. (2023). Improving Nursing Knowledge and Patient Education about Aprepitant's Effects on Hormonal Contraception: A Performance Improvement Project.. </a:t>
            </a:r>
            <a:r>
              <a:rPr lang="en-ID" i="1" dirty="0"/>
              <a:t>Journal of </a:t>
            </a:r>
            <a:r>
              <a:rPr lang="en-ID" i="1" dirty="0" err="1"/>
              <a:t>perianesthesia</a:t>
            </a:r>
            <a:r>
              <a:rPr lang="en-ID" i="1" dirty="0"/>
              <a:t> nursing : official journal of the American Society of </a:t>
            </a:r>
            <a:r>
              <a:rPr lang="en-ID" i="1" dirty="0" err="1"/>
              <a:t>PeriAnesthesia</a:t>
            </a:r>
            <a:r>
              <a:rPr lang="en-ID" i="1" dirty="0"/>
              <a:t> Nurses</a:t>
            </a:r>
            <a:r>
              <a:rPr lang="en-ID" dirty="0"/>
              <a:t>. </a:t>
            </a:r>
            <a:r>
              <a:rPr lang="en-ID" dirty="0">
                <a:hlinkClick r:id="rId6"/>
              </a:rPr>
              <a:t>https://doi.org/10.1016/j.jopan.2022.09.008</a:t>
            </a:r>
            <a:r>
              <a:rPr lang="en-ID" dirty="0"/>
              <a:t>.</a:t>
            </a:r>
          </a:p>
          <a:p>
            <a:r>
              <a:rPr lang="en-US" dirty="0"/>
              <a:t>Madrazo, K., Pérez, M., Trujillo, D., Cabrera, E., &amp; Sánchez, D. (2023). Nursing Practice and Health Education. An articulation in the control of </a:t>
            </a:r>
            <a:r>
              <a:rPr lang="en-US" dirty="0" err="1"/>
              <a:t>preconceptional</a:t>
            </a:r>
            <a:r>
              <a:rPr lang="en-US" dirty="0"/>
              <a:t> risk. </a:t>
            </a:r>
            <a:r>
              <a:rPr lang="en-US" i="1" dirty="0"/>
              <a:t>SCT Proceedings in Interdisciplinary Insights and Innovations</a:t>
            </a:r>
            <a:r>
              <a:rPr lang="en-US" dirty="0"/>
              <a:t>. https://doi.org/10.56294/piii2023112.</a:t>
            </a:r>
          </a:p>
          <a:p>
            <a:endParaRPr lang="en-US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17745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dirty="0"/>
              <a:t>Main Hormones: Estrogen, Progesterone, LH, FSH</a:t>
            </a:r>
          </a:p>
          <a:p>
            <a:r>
              <a:rPr dirty="0"/>
              <a:t>These hormones are important for the menstrual cycle</a:t>
            </a:r>
          </a:p>
          <a:p>
            <a:r>
              <a:rPr dirty="0"/>
              <a:t>Menstrual Cycle → follicular, ovulation, luteal, menstruation</a:t>
            </a:r>
            <a:endParaRPr lang="en-US" dirty="0"/>
          </a:p>
          <a:p>
            <a:r>
              <a:rPr dirty="0"/>
              <a:t>Hormones fluctuate during the cycle</a:t>
            </a:r>
          </a:p>
          <a:p>
            <a:r>
              <a:rPr dirty="0"/>
              <a:t>Imbalance can cause irregular periods, infertility, mood changes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8DEEB1-21D8-C51F-0F1A-5663E57123D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93A303-7199-8A9D-B9DD-CAC696ADF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825625"/>
            <a:ext cx="5353089" cy="364810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Types of Contraceptive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Natural</a:t>
            </a:r>
          </a:p>
          <a:p>
            <a:r>
              <a:rPr dirty="0"/>
              <a:t>Intra Uterine Device (IUD)</a:t>
            </a:r>
          </a:p>
          <a:p>
            <a:r>
              <a:rPr dirty="0"/>
              <a:t>Hormonal</a:t>
            </a:r>
          </a:p>
          <a:p>
            <a:r>
              <a:rPr dirty="0"/>
              <a:t>Permanent Contraception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6BB6A5-883E-B17D-5F7B-B22944F9E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869" y="4025900"/>
            <a:ext cx="5637457" cy="24669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Natural Contraception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 method to prevent pregnancy without devices or hormones</a:t>
            </a:r>
          </a:p>
          <a:p>
            <a:r>
              <a:rPr dirty="0"/>
              <a:t>Effectiveness depends on discipline and user understanding</a:t>
            </a:r>
          </a:p>
          <a:p>
            <a:r>
              <a:rPr dirty="0"/>
              <a:t>Avoid sexual intercourse during fertile period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B3E4BA-9045-C837-CF00-BFB83ADAF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4811" y="3300404"/>
            <a:ext cx="3500446" cy="33604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Types of Natural Contraception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dirty="0"/>
              <a:t>Calendar Method: calculates fertile period (failure rate 9–25%)</a:t>
            </a:r>
          </a:p>
          <a:p>
            <a:r>
              <a:rPr dirty="0"/>
              <a:t>Basal Body Temperature: ovulation detection (1–20%)</a:t>
            </a:r>
          </a:p>
          <a:p>
            <a:r>
              <a:rPr dirty="0"/>
              <a:t>Cervical Mucus (Billings): observe mucus changes (2–23%)</a:t>
            </a:r>
          </a:p>
          <a:p>
            <a:r>
              <a:rPr dirty="0" err="1"/>
              <a:t>Symptothermal</a:t>
            </a:r>
            <a:r>
              <a:rPr dirty="0"/>
              <a:t>: combination method (1–13%)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8B78B36-AB1A-FF95-9436-E1FDDB6478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65119" y="1382950"/>
            <a:ext cx="3936207" cy="4972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Side Effects and Failure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dirty="0"/>
              <a:t>No direct medical side effects</a:t>
            </a:r>
          </a:p>
          <a:p>
            <a:r>
              <a:rPr dirty="0"/>
              <a:t>Possible psychological stress</a:t>
            </a:r>
          </a:p>
          <a:p>
            <a:r>
              <a:rPr dirty="0"/>
              <a:t>Failure depends on method and discipline</a:t>
            </a:r>
          </a:p>
          <a:p>
            <a:r>
              <a:rPr dirty="0"/>
              <a:t>Unplanned pregnancy rate 1–25% per year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5D703-2A92-E393-8509-D2185BB24BA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51D547-237E-B5D4-6458-45051D616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88322"/>
            <a:ext cx="4775923" cy="38909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Hormonal Problems and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4069" y="1718469"/>
            <a:ext cx="7855744" cy="1710531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dirty="0"/>
              <a:t>PCOS → irregular cycle</a:t>
            </a:r>
          </a:p>
          <a:p>
            <a:r>
              <a:rPr dirty="0"/>
              <a:t>Thyroid dysfunction → affects cycle</a:t>
            </a:r>
          </a:p>
          <a:p>
            <a:r>
              <a:rPr dirty="0"/>
              <a:t>Chronic stress → affects reproductive hormones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F85CBA-4885-A4C4-52D9-E21129CDB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5401" y="3677429"/>
            <a:ext cx="4207063" cy="27836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dirty="0"/>
              <a:t>Health history: menstruation, obstetric, contraception, medical</a:t>
            </a:r>
          </a:p>
          <a:p>
            <a:r>
              <a:rPr dirty="0"/>
              <a:t>Physical exam: vital signs, weight, gynecological</a:t>
            </a:r>
          </a:p>
          <a:p>
            <a:r>
              <a:rPr dirty="0"/>
              <a:t>Psychosocial: knowledge, motivation, partner support</a:t>
            </a:r>
          </a:p>
          <a:p>
            <a:r>
              <a:rPr dirty="0"/>
              <a:t>Additional data: menstrual diary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DA8222-376E-0001-21CE-E762E1A8E8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Knowledge deficit related to contraception</a:t>
            </a:r>
          </a:p>
          <a:p>
            <a:r>
              <a:rPr lang="en-US" dirty="0"/>
              <a:t>Risk of pregnancy due to ineffective method</a:t>
            </a:r>
          </a:p>
          <a:p>
            <a:r>
              <a:rPr lang="en-US" dirty="0"/>
              <a:t>Anxiety related to effectiveness</a:t>
            </a:r>
          </a:p>
          <a:p>
            <a:r>
              <a:rPr lang="en-US" dirty="0"/>
              <a:t>Interventions: education, emotional support, monitoring, collaboration</a:t>
            </a:r>
          </a:p>
          <a:p>
            <a:endParaRPr lang="en-ID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79355" y="517526"/>
            <a:ext cx="5857875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sz="3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Nursing Diagnosis &amp; Intervention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1005</Words>
  <Application>Microsoft Office PowerPoint</Application>
  <PresentationFormat>Widescreen</PresentationFormat>
  <Paragraphs>137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ADLaM Display</vt:lpstr>
      <vt:lpstr>Amasis MT Pro Black</vt:lpstr>
      <vt:lpstr>Arial</vt:lpstr>
      <vt:lpstr>Calibri</vt:lpstr>
      <vt:lpstr>Calibri Light</vt:lpstr>
      <vt:lpstr>Office Theme</vt:lpstr>
      <vt:lpstr>Hormonal Problems in the Female Reproductive System  Birth Control &amp; Family Planning</vt:lpstr>
      <vt:lpstr>Birth Control &amp; Family Planning </vt:lpstr>
      <vt:lpstr>Introduction</vt:lpstr>
      <vt:lpstr>Types of Contraceptive Methods</vt:lpstr>
      <vt:lpstr>Natural Contraception</vt:lpstr>
      <vt:lpstr>Types of Natural Contraception</vt:lpstr>
      <vt:lpstr>Side Effects and Failure Risk</vt:lpstr>
      <vt:lpstr>Hormonal Problems and Impact</vt:lpstr>
      <vt:lpstr>Assessment</vt:lpstr>
      <vt:lpstr>Hormonal Contraception</vt:lpstr>
      <vt:lpstr>Mechanism of Hormonal Contraception</vt:lpstr>
      <vt:lpstr>Indications of Hormonal Contraception</vt:lpstr>
      <vt:lpstr>Nursing Diagnosis</vt:lpstr>
      <vt:lpstr>Types of IUD</vt:lpstr>
      <vt:lpstr>Mechanism of Non-Hormonal IUD</vt:lpstr>
      <vt:lpstr>Indications &amp; Contraindications of IUD</vt:lpstr>
      <vt:lpstr>Assessment</vt:lpstr>
      <vt:lpstr>Follow-up Care</vt:lpstr>
      <vt:lpstr>Permanent Contraception</vt:lpstr>
      <vt:lpstr>Indications of Permanent Contraception</vt:lpstr>
      <vt:lpstr>Nursing Diagnosis &amp; Intervention</vt:lpstr>
      <vt:lpstr>Conclusion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Restuning Widiasih</dc:creator>
  <cp:lastModifiedBy>Restuning Widiasih</cp:lastModifiedBy>
  <cp:revision>12</cp:revision>
  <dcterms:created xsi:type="dcterms:W3CDTF">2025-01-03T06:43:13Z</dcterms:created>
  <dcterms:modified xsi:type="dcterms:W3CDTF">2026-03-25T00:25:19Z</dcterms:modified>
</cp:coreProperties>
</file>