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8" r:id="rId1"/>
  </p:sldMasterIdLst>
  <p:sldIdLst>
    <p:sldId id="256" r:id="rId2"/>
    <p:sldId id="265" r:id="rId3"/>
    <p:sldId id="266" r:id="rId4"/>
    <p:sldId id="278" r:id="rId5"/>
    <p:sldId id="273" r:id="rId6"/>
    <p:sldId id="274" r:id="rId7"/>
    <p:sldId id="268" r:id="rId8"/>
    <p:sldId id="275" r:id="rId9"/>
    <p:sldId id="276" r:id="rId10"/>
    <p:sldId id="277" r:id="rId11"/>
    <p:sldId id="267" r:id="rId12"/>
    <p:sldId id="269" r:id="rId13"/>
    <p:sldId id="257" r:id="rId14"/>
    <p:sldId id="258" r:id="rId15"/>
    <p:sldId id="259" r:id="rId16"/>
    <p:sldId id="260" r:id="rId17"/>
    <p:sldId id="261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2947"/>
  </p:normalViewPr>
  <p:slideViewPr>
    <p:cSldViewPr snapToGrid="0" snapToObjects="1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0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2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1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2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4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34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177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22087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400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B7C44F-49DC-A048-9C58-55640394B63D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0B6EC2-6BDE-674F-B870-FEC3F9BE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40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putan6.com/lifestyle/read/3857665/batik-djawa-hokokai-simpan-cerita-pahit-di-balik-motif-yang-rumit?source=searc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1834561"/>
          </a:xfrm>
        </p:spPr>
        <p:txBody>
          <a:bodyPr/>
          <a:lstStyle/>
          <a:p>
            <a:r>
              <a:rPr lang="en-US" sz="4400" dirty="0" err="1"/>
              <a:t>budaya</a:t>
            </a:r>
            <a:r>
              <a:rPr lang="en-US" sz="4400" dirty="0"/>
              <a:t>, </a:t>
            </a:r>
            <a:r>
              <a:rPr lang="en-US" sz="4400" dirty="0" err="1"/>
              <a:t>Peradaban</a:t>
            </a:r>
            <a:r>
              <a:rPr lang="en-US" sz="4400" dirty="0"/>
              <a:t>, </a:t>
            </a:r>
            <a:br>
              <a:rPr lang="en-US" sz="4400" dirty="0"/>
            </a:br>
            <a:r>
              <a:rPr lang="en-US" sz="4400" dirty="0" err="1"/>
              <a:t>SukuBangsa</a:t>
            </a:r>
            <a:r>
              <a:rPr lang="en-US" sz="4400" dirty="0"/>
              <a:t>,  </a:t>
            </a:r>
            <a:r>
              <a:rPr lang="en-US" sz="4400" dirty="0" err="1"/>
              <a:t>Ras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011168"/>
            <a:ext cx="9070848" cy="1128095"/>
          </a:xfrm>
        </p:spPr>
        <p:txBody>
          <a:bodyPr>
            <a:normAutofit/>
          </a:bodyPr>
          <a:lstStyle/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Dasar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/>
              <a:t>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err="1"/>
              <a:t>Kebudayaan</a:t>
            </a:r>
            <a:r>
              <a:rPr lang="en-US" sz="2400" b="1" dirty="0"/>
              <a:t>: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Hidup</a:t>
            </a:r>
            <a:r>
              <a:rPr lang="en-US" sz="2400" b="1" dirty="0"/>
              <a:t> </a:t>
            </a:r>
            <a:r>
              <a:rPr lang="en-US" sz="2400" b="1" dirty="0" err="1"/>
              <a:t>Bersama</a:t>
            </a:r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tujuan-tujuan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: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, </a:t>
            </a:r>
            <a:r>
              <a:rPr lang="en-US" sz="2400" dirty="0" err="1"/>
              <a:t>menafsirkan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tindakan-tindakan</a:t>
            </a:r>
            <a:r>
              <a:rPr lang="en-US" sz="2400" dirty="0"/>
              <a:t> yang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wujud</a:t>
            </a:r>
            <a:r>
              <a:rPr lang="en-US" sz="2400" dirty="0"/>
              <a:t> (</a:t>
            </a:r>
            <a:r>
              <a:rPr lang="en-US" sz="2400" i="1" dirty="0"/>
              <a:t>manifest</a:t>
            </a:r>
            <a:r>
              <a:rPr lang="en-US" sz="2400" dirty="0"/>
              <a:t>)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tersembunyi</a:t>
            </a:r>
            <a:r>
              <a:rPr lang="en-US" sz="2400" dirty="0"/>
              <a:t> (</a:t>
            </a:r>
            <a:r>
              <a:rPr lang="en-US" sz="2400" i="1" dirty="0"/>
              <a:t>latent</a:t>
            </a:r>
            <a:r>
              <a:rPr lang="en-US" sz="2400" dirty="0"/>
              <a:t>) </a:t>
            </a:r>
          </a:p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fungsinya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,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dioperasionalkan</a:t>
            </a:r>
            <a:r>
              <a:rPr lang="en-US" sz="2400" dirty="0"/>
              <a:t>, </a:t>
            </a:r>
            <a:r>
              <a:rPr lang="en-US" sz="2400" dirty="0" err="1"/>
              <a:t>dijabarkan</a:t>
            </a:r>
            <a:r>
              <a:rPr lang="en-US" sz="2400" dirty="0"/>
              <a:t>, </a:t>
            </a:r>
            <a:r>
              <a:rPr lang="en-US" sz="2400" dirty="0" err="1"/>
              <a:t>diwujudkan</a:t>
            </a:r>
            <a:r>
              <a:rPr lang="en-US" sz="2400" dirty="0"/>
              <a:t>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05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29184"/>
            <a:ext cx="10058400" cy="63398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Peradaban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904" y="1072896"/>
            <a:ext cx="10704576" cy="5205984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Civilization.</a:t>
            </a:r>
          </a:p>
          <a:p>
            <a:pPr algn="just"/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dipakai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puncaknya</a:t>
            </a:r>
            <a:r>
              <a:rPr lang="en-US" sz="2000" dirty="0"/>
              <a:t> </a:t>
            </a:r>
            <a:r>
              <a:rPr lang="en-US" sz="2000" dirty="0" err="1"/>
              <a:t>berwujud</a:t>
            </a:r>
            <a:r>
              <a:rPr lang="en-US" sz="2000" dirty="0"/>
              <a:t> </a:t>
            </a:r>
            <a:r>
              <a:rPr lang="en-US" sz="2000" dirty="0" err="1"/>
              <a:t>unsur-unsur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halus</a:t>
            </a:r>
            <a:r>
              <a:rPr lang="en-US" sz="2000" dirty="0"/>
              <a:t>, </a:t>
            </a:r>
            <a:r>
              <a:rPr lang="en-US" sz="2000" dirty="0" err="1"/>
              <a:t>indah</a:t>
            </a:r>
            <a:r>
              <a:rPr lang="en-US" sz="2000" dirty="0"/>
              <a:t>, </a:t>
            </a:r>
            <a:r>
              <a:rPr lang="en-US" sz="2000" dirty="0" err="1"/>
              <a:t>tinggi</a:t>
            </a:r>
            <a:r>
              <a:rPr lang="en-US" sz="2000" dirty="0"/>
              <a:t>, </a:t>
            </a:r>
            <a:r>
              <a:rPr lang="en-US" sz="2000" dirty="0" err="1"/>
              <a:t>sopan</a:t>
            </a:r>
            <a:r>
              <a:rPr lang="en-US" sz="2000" dirty="0"/>
              <a:t>, </a:t>
            </a:r>
            <a:r>
              <a:rPr lang="en-US" sz="2000" dirty="0" err="1"/>
              <a:t>luhur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sebagainya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pemilik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dikatakan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 yang </a:t>
            </a:r>
            <a:r>
              <a:rPr lang="en-US" sz="2000" dirty="0" err="1"/>
              <a:t>beradab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beradap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subyektif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relative</a:t>
            </a:r>
          </a:p>
          <a:p>
            <a:pPr algn="just"/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lain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pendukungnya.Dengan</a:t>
            </a:r>
            <a:r>
              <a:rPr lang="en-US" sz="2000" dirty="0"/>
              <a:t> </a:t>
            </a:r>
            <a:r>
              <a:rPr lang="en-US" sz="2000" dirty="0" err="1"/>
              <a:t>batasan-batasan</a:t>
            </a:r>
            <a:r>
              <a:rPr lang="en-US" sz="2000" dirty="0"/>
              <a:t> </a:t>
            </a:r>
            <a:r>
              <a:rPr lang="en-US" sz="2000" dirty="0" err="1"/>
              <a:t>pengertian</a:t>
            </a:r>
            <a:r>
              <a:rPr lang="en-US" sz="2000" dirty="0"/>
              <a:t> di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dipakai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hasil-hasil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(</a:t>
            </a:r>
            <a:r>
              <a:rPr lang="en-US" sz="2000" dirty="0" err="1"/>
              <a:t>unsur</a:t>
            </a:r>
            <a:r>
              <a:rPr lang="en-US" sz="2000" dirty="0"/>
              <a:t>) yang </a:t>
            </a:r>
            <a:r>
              <a:rPr lang="en-US" sz="2000" dirty="0" err="1"/>
              <a:t>bernilai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majuTinggi</a:t>
            </a:r>
            <a:r>
              <a:rPr lang="en-US" sz="2000" dirty="0"/>
              <a:t> </a:t>
            </a:r>
            <a:r>
              <a:rPr lang="en-US" sz="2000" dirty="0" err="1"/>
              <a:t>rendahnya</a:t>
            </a:r>
            <a:r>
              <a:rPr lang="en-US" sz="2000" dirty="0"/>
              <a:t> </a:t>
            </a:r>
            <a:r>
              <a:rPr lang="en-US" sz="2000" dirty="0" err="1"/>
              <a:t>peradaban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dipengaruhi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: </a:t>
            </a:r>
            <a:r>
              <a:rPr lang="en-US" sz="2000" dirty="0" err="1"/>
              <a:t>Pendidikan</a:t>
            </a:r>
            <a:r>
              <a:rPr lang="en-US" sz="2000" dirty="0"/>
              <a:t>, </a:t>
            </a:r>
            <a:r>
              <a:rPr lang="en-US" sz="2000" dirty="0" err="1"/>
              <a:t>Kemajuan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337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42366"/>
          </a:xfrm>
        </p:spPr>
        <p:txBody>
          <a:bodyPr/>
          <a:lstStyle/>
          <a:p>
            <a:r>
              <a:rPr lang="en-US" dirty="0" err="1"/>
              <a:t>Peradaban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0304"/>
            <a:ext cx="10058400" cy="4364736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en-US" sz="2800" dirty="0" err="1"/>
              <a:t>peradaban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lain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kebudayaan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mencapai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yang </a:t>
            </a:r>
            <a:r>
              <a:rPr lang="en-US" sz="2800" dirty="0" err="1"/>
              <a:t>diperoleh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pendukungnya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batasan-batasan</a:t>
            </a:r>
            <a:r>
              <a:rPr lang="en-US" sz="2800" dirty="0"/>
              <a:t> </a:t>
            </a:r>
            <a:r>
              <a:rPr lang="en-US" sz="2800" dirty="0" err="1"/>
              <a:t>pengertian</a:t>
            </a:r>
            <a:r>
              <a:rPr lang="en-US" sz="2800" dirty="0"/>
              <a:t> di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dirty="0" err="1"/>
              <a:t>peradaban</a:t>
            </a:r>
            <a:r>
              <a:rPr lang="en-US" sz="2800" dirty="0"/>
              <a:t>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dipakai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hasil-hasil</a:t>
            </a:r>
            <a:r>
              <a:rPr lang="en-US" sz="2800" dirty="0"/>
              <a:t> </a:t>
            </a:r>
            <a:r>
              <a:rPr lang="en-US" sz="2800" dirty="0" err="1"/>
              <a:t>kebudayaan</a:t>
            </a:r>
            <a:r>
              <a:rPr lang="en-US" sz="2800" dirty="0"/>
              <a:t> (</a:t>
            </a:r>
            <a:r>
              <a:rPr lang="en-US" sz="2800" dirty="0" err="1"/>
              <a:t>unsur</a:t>
            </a:r>
            <a:r>
              <a:rPr lang="en-US" sz="2800" dirty="0"/>
              <a:t>) yang </a:t>
            </a:r>
            <a:r>
              <a:rPr lang="en-US" sz="2800" dirty="0" err="1"/>
              <a:t>bernilai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maju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rendahnya</a:t>
            </a:r>
            <a:r>
              <a:rPr lang="en-US" sz="2800" dirty="0"/>
              <a:t> </a:t>
            </a:r>
            <a:r>
              <a:rPr lang="en-US" sz="2800" dirty="0" err="1"/>
              <a:t>peradaban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dipengaruhi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r>
              <a:rPr lang="en-US" sz="2800" dirty="0"/>
              <a:t>: </a:t>
            </a:r>
            <a:r>
              <a:rPr lang="en-US" sz="2800" dirty="0" err="1"/>
              <a:t>Pendidikan</a:t>
            </a:r>
            <a:r>
              <a:rPr lang="en-US" sz="2800" dirty="0"/>
              <a:t>, </a:t>
            </a:r>
            <a:r>
              <a:rPr lang="en-US" sz="2800" dirty="0" err="1"/>
              <a:t>Kemajuan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2521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0099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28928"/>
            <a:ext cx="10058400" cy="470611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mula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di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masing</a:t>
            </a:r>
            <a:r>
              <a:rPr lang="en-US" sz="2400" dirty="0"/>
              <a:t>, </a:t>
            </a:r>
            <a:r>
              <a:rPr lang="en-US" sz="2400" dirty="0" err="1"/>
              <a:t>mis</a:t>
            </a:r>
            <a:r>
              <a:rPr lang="en-US" sz="2400" dirty="0"/>
              <a:t>: orang </a:t>
            </a:r>
            <a:r>
              <a:rPr lang="en-US" sz="2400" dirty="0" err="1"/>
              <a:t>Eropa</a:t>
            </a:r>
            <a:r>
              <a:rPr lang="en-US" sz="2400" dirty="0"/>
              <a:t> / </a:t>
            </a:r>
            <a:r>
              <a:rPr lang="en-US" sz="2400" dirty="0" err="1"/>
              <a:t>Amerika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di </a:t>
            </a:r>
            <a:r>
              <a:rPr lang="en-US" sz="2400" dirty="0" err="1"/>
              <a:t>daerahnya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.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temuan-temuan</a:t>
            </a:r>
            <a:r>
              <a:rPr lang="en-US" sz="2400" dirty="0"/>
              <a:t> yang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endParaRPr lang="en-US" sz="2400" dirty="0"/>
          </a:p>
          <a:p>
            <a:r>
              <a:rPr lang="en-US" sz="2400" dirty="0" err="1"/>
              <a:t>Disekitaran</a:t>
            </a:r>
            <a:r>
              <a:rPr lang="en-US" sz="2400" dirty="0"/>
              <a:t> 2000 </a:t>
            </a:r>
            <a:r>
              <a:rPr lang="en-US" sz="2400" dirty="0" err="1"/>
              <a:t>tahun</a:t>
            </a:r>
            <a:r>
              <a:rPr lang="en-US" sz="2400" dirty="0"/>
              <a:t> yang </a:t>
            </a:r>
            <a:r>
              <a:rPr lang="en-US" sz="2400" dirty="0" err="1"/>
              <a:t>lalu</a:t>
            </a:r>
            <a:r>
              <a:rPr lang="en-US" sz="2400" dirty="0"/>
              <a:t>, orang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perjalanan</a:t>
            </a:r>
            <a:r>
              <a:rPr lang="en-US" sz="2400" dirty="0"/>
              <a:t>. Orang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perjalan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para </a:t>
            </a:r>
            <a:r>
              <a:rPr lang="en-US" sz="2400" dirty="0" err="1"/>
              <a:t>pedagang</a:t>
            </a:r>
            <a:r>
              <a:rPr lang="en-US" sz="2400" dirty="0"/>
              <a:t>, para </a:t>
            </a:r>
            <a:r>
              <a:rPr lang="en-US" sz="2400" dirty="0" err="1"/>
              <a:t>penjelajah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orang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perjalanan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 </a:t>
            </a:r>
            <a:r>
              <a:rPr lang="en-US" sz="2400" dirty="0" err="1"/>
              <a:t>pertemuan</a:t>
            </a:r>
            <a:r>
              <a:rPr lang="en-US" sz="2400" dirty="0"/>
              <a:t> orang yang </a:t>
            </a:r>
            <a:r>
              <a:rPr lang="en-US" sz="2400" dirty="0" err="1"/>
              <a:t>berbeda</a:t>
            </a:r>
            <a:r>
              <a:rPr lang="en-US" sz="2400" dirty="0"/>
              <a:t>:</a:t>
            </a:r>
          </a:p>
          <a:p>
            <a:r>
              <a:rPr lang="en-US" sz="2400" dirty="0"/>
              <a:t>- </a:t>
            </a:r>
            <a:r>
              <a:rPr lang="en-US" sz="2400" dirty="0" err="1"/>
              <a:t>Perbedaan</a:t>
            </a:r>
            <a:r>
              <a:rPr lang="en-US" sz="2400" dirty="0"/>
              <a:t> yang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keaadaan</a:t>
            </a:r>
            <a:r>
              <a:rPr lang="en-US" sz="2400" dirty="0"/>
              <a:t>  </a:t>
            </a:r>
            <a:r>
              <a:rPr lang="en-US" sz="2400" dirty="0" err="1"/>
              <a:t>ragawi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phisik</a:t>
            </a:r>
            <a:endParaRPr lang="en-US" sz="2400" dirty="0"/>
          </a:p>
          <a:p>
            <a:r>
              <a:rPr lang="en-US" sz="2400" dirty="0"/>
              <a:t>-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penampilan</a:t>
            </a:r>
            <a:r>
              <a:rPr lang="en-US" sz="2400" dirty="0"/>
              <a:t>  </a:t>
            </a:r>
            <a:r>
              <a:rPr lang="en-US" sz="2400" dirty="0" err="1"/>
              <a:t>pakaian</a:t>
            </a:r>
            <a:r>
              <a:rPr lang="en-US" sz="2400" dirty="0"/>
              <a:t>,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makan</a:t>
            </a:r>
            <a:r>
              <a:rPr lang="en-US" sz="2400" dirty="0"/>
              <a:t>,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masak</a:t>
            </a:r>
            <a:r>
              <a:rPr lang="en-US" sz="2400" dirty="0"/>
              <a:t>,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mandi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 </a:t>
            </a:r>
            <a:r>
              <a:rPr lang="en-US" sz="2400" dirty="0" err="1"/>
              <a:t>sehari-harinya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Perhatian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endParaRPr lang="en-US" sz="2400" dirty="0"/>
          </a:p>
          <a:p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antropologi</a:t>
            </a:r>
            <a:r>
              <a:rPr lang="en-US" sz="2400" dirty="0"/>
              <a:t> </a:t>
            </a:r>
            <a:r>
              <a:rPr lang="en-US" sz="2400" dirty="0" err="1"/>
              <a:t>ragawi</a:t>
            </a:r>
            <a:r>
              <a:rPr lang="en-US" sz="2400" dirty="0"/>
              <a:t> yang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memunculkan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4627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91134"/>
          </a:xfrm>
        </p:spPr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: </a:t>
            </a:r>
            <a:r>
              <a:rPr lang="en-US" dirty="0" err="1"/>
              <a:t>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3728"/>
            <a:ext cx="10058400" cy="4681728"/>
          </a:xfrm>
        </p:spPr>
        <p:txBody>
          <a:bodyPr>
            <a:noAutofit/>
          </a:bodyPr>
          <a:lstStyle/>
          <a:p>
            <a:r>
              <a:rPr lang="en-US" sz="2400" dirty="0" err="1"/>
              <a:t>Dahulu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bilogis</a:t>
            </a:r>
            <a:endParaRPr lang="en-US" sz="2400" dirty="0"/>
          </a:p>
          <a:p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di </a:t>
            </a:r>
            <a:r>
              <a:rPr lang="en-US" sz="2400" dirty="0" err="1"/>
              <a:t>dunia</a:t>
            </a:r>
            <a:r>
              <a:rPr lang="en-US" sz="2400" dirty="0"/>
              <a:t>: </a:t>
            </a:r>
          </a:p>
          <a:p>
            <a:r>
              <a:rPr lang="en-US" sz="2400" dirty="0" err="1"/>
              <a:t>Kaukasoid</a:t>
            </a:r>
            <a:endParaRPr lang="en-US" sz="2400" dirty="0"/>
          </a:p>
          <a:p>
            <a:r>
              <a:rPr lang="en-US" sz="2400" dirty="0"/>
              <a:t>Mongoloid</a:t>
            </a:r>
          </a:p>
          <a:p>
            <a:r>
              <a:rPr lang="en-US" sz="2400" dirty="0"/>
              <a:t>Negroid</a:t>
            </a:r>
          </a:p>
          <a:p>
            <a:r>
              <a:rPr lang="en-US" sz="2400" dirty="0" err="1"/>
              <a:t>Melanesoid</a:t>
            </a:r>
            <a:endParaRPr lang="en-US" sz="2400" dirty="0"/>
          </a:p>
          <a:p>
            <a:r>
              <a:rPr lang="en-US" sz="2400" dirty="0" err="1"/>
              <a:t>Berbicara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berbicara</a:t>
            </a:r>
            <a:r>
              <a:rPr lang="en-US" sz="2400" dirty="0"/>
              <a:t> </a:t>
            </a:r>
            <a:r>
              <a:rPr lang="en-US" sz="2400" dirty="0" err="1"/>
              <a:t>genetika</a:t>
            </a:r>
            <a:r>
              <a:rPr lang="en-US" sz="2400" dirty="0"/>
              <a:t>.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lambat</a:t>
            </a:r>
            <a:r>
              <a:rPr lang="en-US" sz="2400" dirty="0"/>
              <a:t> </a:t>
            </a:r>
            <a:r>
              <a:rPr lang="en-US" sz="2400" dirty="0" err="1"/>
              <a:t>laun</a:t>
            </a:r>
            <a:r>
              <a:rPr lang="en-US" sz="2400" dirty="0"/>
              <a:t> </a:t>
            </a:r>
            <a:r>
              <a:rPr lang="en-US" sz="2400" dirty="0" err="1"/>
              <a:t>genetika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</a:t>
            </a:r>
            <a:r>
              <a:rPr lang="en-US" sz="2400" dirty="0" err="1"/>
              <a:t>berbicara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endParaRPr lang="en-US" sz="2400" dirty="0"/>
          </a:p>
          <a:p>
            <a:r>
              <a:rPr lang="en-US" sz="2400" dirty="0"/>
              <a:t>1.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perkawinan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, </a:t>
            </a:r>
            <a:r>
              <a:rPr lang="en-US" sz="2400" dirty="0" err="1"/>
              <a:t>jadi</a:t>
            </a:r>
            <a:r>
              <a:rPr lang="en-US" sz="2400" dirty="0"/>
              <a:t> sia2 </a:t>
            </a:r>
            <a:r>
              <a:rPr lang="en-US" sz="2400" dirty="0" err="1"/>
              <a:t>berbicara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endParaRPr lang="en-US" sz="2400" dirty="0"/>
          </a:p>
          <a:p>
            <a:r>
              <a:rPr lang="en-US" sz="2400" dirty="0"/>
              <a:t>2. </a:t>
            </a:r>
            <a:r>
              <a:rPr lang="en-US" sz="2400" dirty="0" err="1"/>
              <a:t>distribusi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bawaan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batasnya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7200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7414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328" y="1536192"/>
            <a:ext cx="10838688" cy="5047488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</a:t>
            </a:r>
            <a:r>
              <a:rPr lang="en-US" sz="2400" dirty="0" err="1"/>
              <a:t>dikonsepsikan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yang </a:t>
            </a:r>
            <a:r>
              <a:rPr lang="en-US" sz="2400" dirty="0" err="1"/>
              <a:t>univesal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relatif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kontekstual</a:t>
            </a:r>
            <a:endParaRPr lang="en-US" sz="2400" dirty="0"/>
          </a:p>
          <a:p>
            <a:pPr algn="just"/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biologis</a:t>
            </a:r>
            <a:endParaRPr lang="en-US" sz="2400" dirty="0"/>
          </a:p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yang </a:t>
            </a:r>
            <a:r>
              <a:rPr lang="en-US" sz="2400" dirty="0" err="1"/>
              <a:t>pemeringkatan</a:t>
            </a:r>
            <a:r>
              <a:rPr lang="en-US" sz="2400" dirty="0"/>
              <a:t> </a:t>
            </a:r>
            <a:r>
              <a:rPr lang="en-US" sz="2400" dirty="0" err="1"/>
              <a:t>rasial</a:t>
            </a:r>
            <a:r>
              <a:rPr lang="en-US" sz="2400" dirty="0"/>
              <a:t> </a:t>
            </a:r>
            <a:r>
              <a:rPr lang="en-US" sz="2400" dirty="0" err="1"/>
              <a:t>keturunan</a:t>
            </a:r>
            <a:r>
              <a:rPr lang="en-US" sz="2400" dirty="0"/>
              <a:t> </a:t>
            </a:r>
            <a:r>
              <a:rPr lang="en-US" sz="2400" dirty="0" err="1"/>
              <a:t>perkawinan</a:t>
            </a:r>
            <a:r>
              <a:rPr lang="en-US" sz="2400" dirty="0"/>
              <a:t> </a:t>
            </a:r>
            <a:r>
              <a:rPr lang="en-US" sz="2400" dirty="0" err="1"/>
              <a:t>antarras</a:t>
            </a:r>
            <a:r>
              <a:rPr lang="en-US" sz="2400" dirty="0"/>
              <a:t> </a:t>
            </a:r>
            <a:r>
              <a:rPr lang="en-US" sz="2400" dirty="0" err="1"/>
              <a:t>ditempatkan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rendah</a:t>
            </a:r>
            <a:endParaRPr lang="en-US" sz="2400" dirty="0"/>
          </a:p>
          <a:p>
            <a:pPr algn="just"/>
            <a:r>
              <a:rPr lang="en-US" sz="2400" dirty="0"/>
              <a:t>--</a:t>
            </a:r>
            <a:r>
              <a:rPr lang="en-US" sz="2400" dirty="0" err="1"/>
              <a:t>Amerika</a:t>
            </a:r>
            <a:r>
              <a:rPr lang="en-US" sz="2400" dirty="0"/>
              <a:t> </a:t>
            </a:r>
            <a:r>
              <a:rPr lang="en-US" sz="2400" dirty="0" err="1"/>
              <a:t>Serikat</a:t>
            </a:r>
            <a:r>
              <a:rPr lang="en-US" sz="2400" dirty="0"/>
              <a:t>:</a:t>
            </a:r>
          </a:p>
          <a:p>
            <a:pPr algn="just"/>
            <a:r>
              <a:rPr lang="en-US" sz="2400" dirty="0"/>
              <a:t>   </a:t>
            </a:r>
            <a:r>
              <a:rPr lang="en-US" sz="2400" dirty="0" err="1"/>
              <a:t>Keturunan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perkawinan</a:t>
            </a:r>
            <a:r>
              <a:rPr lang="en-US" sz="2400" dirty="0"/>
              <a:t> </a:t>
            </a:r>
            <a:r>
              <a:rPr lang="en-US" sz="2400" dirty="0" err="1"/>
              <a:t>campur</a:t>
            </a:r>
            <a:r>
              <a:rPr lang="en-US" sz="2400" dirty="0"/>
              <a:t> orang </a:t>
            </a:r>
            <a:r>
              <a:rPr lang="en-US" sz="2400" dirty="0" err="1"/>
              <a:t>berkulit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orang </a:t>
            </a:r>
            <a:r>
              <a:rPr lang="en-US" sz="2400" dirty="0" err="1"/>
              <a:t>berkulit</a:t>
            </a:r>
            <a:r>
              <a:rPr lang="en-US" sz="2400" dirty="0"/>
              <a:t> </a:t>
            </a:r>
            <a:r>
              <a:rPr lang="en-US" sz="2400" dirty="0" err="1"/>
              <a:t>putih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digolongkan</a:t>
            </a:r>
            <a:r>
              <a:rPr lang="en-US" sz="2400" dirty="0"/>
              <a:t>     </a:t>
            </a:r>
            <a:r>
              <a:rPr lang="en-US" sz="2400" dirty="0" err="1"/>
              <a:t>sebagai</a:t>
            </a:r>
            <a:r>
              <a:rPr lang="en-US" sz="2400" dirty="0"/>
              <a:t> orang </a:t>
            </a:r>
            <a:r>
              <a:rPr lang="en-US" sz="2400" dirty="0" err="1"/>
              <a:t>berkulit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berwarna</a:t>
            </a:r>
            <a:endParaRPr lang="en-US" sz="2400" dirty="0"/>
          </a:p>
          <a:p>
            <a:pPr algn="just"/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;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dalma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.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gender,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konstruksi</a:t>
            </a:r>
            <a:r>
              <a:rPr lang="en-US" sz="2400" dirty="0"/>
              <a:t> </a:t>
            </a:r>
            <a:r>
              <a:rPr lang="en-US" sz="2400" dirty="0" err="1"/>
              <a:t>gagasan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2870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08254"/>
          </a:xfrm>
        </p:spPr>
        <p:txBody>
          <a:bodyPr>
            <a:normAutofit/>
          </a:bodyPr>
          <a:lstStyle/>
          <a:p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9344"/>
            <a:ext cx="10058400" cy="4742688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n-US" sz="2400" dirty="0" err="1">
                <a:cs typeface="Times New Roman" pitchFamily="1" charset="0"/>
              </a:rPr>
              <a:t>Masyarakat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liyan</a:t>
            </a:r>
            <a:r>
              <a:rPr lang="en-US" sz="2400" dirty="0">
                <a:cs typeface="Times New Roman" pitchFamily="1" charset="0"/>
              </a:rPr>
              <a:t> yang </a:t>
            </a:r>
            <a:r>
              <a:rPr lang="en-US" sz="2400" dirty="0" err="1">
                <a:cs typeface="Times New Roman" pitchFamily="1" charset="0"/>
              </a:rPr>
              <a:t>diperhatikan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ahli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antropologi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atau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ilmu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sejak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awal</a:t>
            </a:r>
            <a:r>
              <a:rPr lang="en-US" sz="2400" dirty="0">
                <a:cs typeface="Times New Roman" pitchFamily="1" charset="0"/>
              </a:rPr>
              <a:t>, </a:t>
            </a:r>
            <a:r>
              <a:rPr lang="en-US" sz="2400" dirty="0" err="1">
                <a:cs typeface="Times New Roman" pitchFamily="1" charset="0"/>
              </a:rPr>
              <a:t>umumnya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merupakan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satuan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sosial-budaya</a:t>
            </a:r>
            <a:r>
              <a:rPr lang="en-US" sz="2400" dirty="0">
                <a:cs typeface="Times New Roman" pitchFamily="1" charset="0"/>
              </a:rPr>
              <a:t> yang </a:t>
            </a:r>
            <a:r>
              <a:rPr lang="en-US" sz="2400" dirty="0" err="1">
                <a:cs typeface="Times New Roman" pitchFamily="1" charset="0"/>
              </a:rPr>
              <a:t>jelas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batas-batasnya</a:t>
            </a:r>
            <a:r>
              <a:rPr lang="en-US" sz="2400" dirty="0">
                <a:cs typeface="Times New Roman" pitchFamily="1" charset="0"/>
              </a:rPr>
              <a:t>, </a:t>
            </a:r>
            <a:r>
              <a:rPr lang="en-US" sz="2400" dirty="0" err="1">
                <a:cs typeface="Times New Roman" pitchFamily="1" charset="0"/>
              </a:rPr>
              <a:t>juga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batas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geografis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tempat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tinggalnya</a:t>
            </a:r>
            <a:endParaRPr lang="en-US" sz="2400" dirty="0">
              <a:cs typeface="Times New Roman" pitchFamily="1" charset="0"/>
            </a:endParaRPr>
          </a:p>
          <a:p>
            <a:pPr algn="just">
              <a:defRPr/>
            </a:pPr>
            <a:r>
              <a:rPr lang="en-US" sz="2400" dirty="0" err="1">
                <a:cs typeface="Times New Roman" pitchFamily="1" charset="0"/>
              </a:rPr>
              <a:t>Masyarakat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semacam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itu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biasanya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berkebudayaan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homogen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dan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berskala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kecil</a:t>
            </a:r>
            <a:r>
              <a:rPr lang="en-US" sz="2400" dirty="0">
                <a:cs typeface="Times New Roman" pitchFamily="1" charset="0"/>
              </a:rPr>
              <a:t>, </a:t>
            </a:r>
            <a:r>
              <a:rPr lang="en-US" sz="2400" dirty="0" err="1">
                <a:cs typeface="Times New Roman" pitchFamily="1" charset="0"/>
              </a:rPr>
              <a:t>dan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disebut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i="1" dirty="0">
                <a:cs typeface="Times New Roman" pitchFamily="1" charset="0"/>
              </a:rPr>
              <a:t>tribe</a:t>
            </a:r>
            <a:r>
              <a:rPr lang="en-US" sz="2400" dirty="0">
                <a:cs typeface="Times New Roman" pitchFamily="1" charset="0"/>
              </a:rPr>
              <a:t> (</a:t>
            </a:r>
            <a:r>
              <a:rPr lang="en-US" sz="2400" dirty="0" err="1">
                <a:cs typeface="Times New Roman" pitchFamily="1" charset="0"/>
              </a:rPr>
              <a:t>suku</a:t>
            </a:r>
            <a:r>
              <a:rPr lang="en-US" sz="2400" dirty="0">
                <a:cs typeface="Times New Roman" pitchFamily="1" charset="0"/>
              </a:rPr>
              <a:t>)</a:t>
            </a:r>
          </a:p>
          <a:p>
            <a:pPr algn="just">
              <a:defRPr/>
            </a:pPr>
            <a:r>
              <a:rPr lang="en-US" sz="2400" dirty="0" err="1">
                <a:cs typeface="Times New Roman" pitchFamily="1" charset="0"/>
              </a:rPr>
              <a:t>Pemerian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tentang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suku-suku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itu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bersifat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struktural-fungsional</a:t>
            </a:r>
            <a:r>
              <a:rPr lang="id-ID" sz="2400" dirty="0">
                <a:cs typeface="Times New Roman" pitchFamily="1" charset="0"/>
              </a:rPr>
              <a:t>: </a:t>
            </a:r>
            <a:r>
              <a:rPr lang="en-US" sz="2400" dirty="0" err="1">
                <a:cs typeface="Times New Roman" pitchFamily="1" charset="0"/>
              </a:rPr>
              <a:t>sebagai</a:t>
            </a:r>
            <a:r>
              <a:rPr lang="en-US" sz="2400" dirty="0">
                <a:cs typeface="Times New Roman" pitchFamily="1" charset="0"/>
              </a:rPr>
              <a:t>  </a:t>
            </a:r>
            <a:r>
              <a:rPr lang="en-US" sz="2400" dirty="0" err="1">
                <a:cs typeface="Times New Roman" pitchFamily="1" charset="0"/>
              </a:rPr>
              <a:t>satuan-satuan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monolitik</a:t>
            </a:r>
            <a:r>
              <a:rPr lang="en-US" sz="2400" dirty="0">
                <a:cs typeface="Times New Roman" pitchFamily="1" charset="0"/>
              </a:rPr>
              <a:t> yang </a:t>
            </a:r>
            <a:r>
              <a:rPr lang="en-US" sz="2400" dirty="0" err="1">
                <a:cs typeface="Times New Roman" pitchFamily="1" charset="0"/>
              </a:rPr>
              <a:t>kurang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lebih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tetap</a:t>
            </a:r>
            <a:r>
              <a:rPr lang="en-US" sz="2400" dirty="0">
                <a:cs typeface="Times New Roman" pitchFamily="1" charset="0"/>
              </a:rPr>
              <a:t>, </a:t>
            </a:r>
            <a:r>
              <a:rPr lang="en-US" sz="2400" dirty="0" err="1">
                <a:cs typeface="Times New Roman" pitchFamily="1" charset="0"/>
              </a:rPr>
              <a:t>dengan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suatu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sifat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dasar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sosial-budaya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tertentu</a:t>
            </a:r>
            <a:r>
              <a:rPr lang="en-US" sz="2400" dirty="0">
                <a:cs typeface="Times New Roman" pitchFamily="1" charset="0"/>
              </a:rPr>
              <a:t> yang </a:t>
            </a:r>
            <a:r>
              <a:rPr lang="en-US" sz="2400" dirty="0" err="1">
                <a:cs typeface="Times New Roman" pitchFamily="1" charset="0"/>
              </a:rPr>
              <a:t>unik</a:t>
            </a:r>
            <a:endParaRPr lang="en-US" sz="2400" dirty="0">
              <a:cs typeface="Times New Roman" pitchFamily="1" charset="0"/>
            </a:endParaRPr>
          </a:p>
          <a:p>
            <a:pPr algn="just">
              <a:defRPr/>
            </a:pPr>
            <a:r>
              <a:rPr lang="en-US" sz="2400" dirty="0" err="1">
                <a:cs typeface="Times New Roman" pitchFamily="1" charset="0"/>
              </a:rPr>
              <a:t>Kajian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dari</a:t>
            </a:r>
            <a:r>
              <a:rPr lang="en-US" sz="2400" dirty="0">
                <a:cs typeface="Times New Roman" pitchFamily="1" charset="0"/>
              </a:rPr>
              <a:t> para </a:t>
            </a:r>
            <a:r>
              <a:rPr lang="en-US" sz="2400" dirty="0" err="1">
                <a:cs typeface="Times New Roman" pitchFamily="1" charset="0"/>
              </a:rPr>
              <a:t>pendekar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antropologi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seperti</a:t>
            </a:r>
            <a:r>
              <a:rPr lang="en-US" sz="2400" dirty="0">
                <a:cs typeface="Times New Roman" pitchFamily="1" charset="0"/>
              </a:rPr>
              <a:t> Malinowski, Raymond Firth </a:t>
            </a:r>
            <a:r>
              <a:rPr lang="en-US" sz="2400" dirty="0" err="1">
                <a:cs typeface="Times New Roman" pitchFamily="1" charset="0"/>
              </a:rPr>
              <a:t>dan</a:t>
            </a:r>
            <a:r>
              <a:rPr lang="en-US" sz="2400" dirty="0">
                <a:cs typeface="Times New Roman" pitchFamily="1" charset="0"/>
              </a:rPr>
              <a:t>  </a:t>
            </a:r>
            <a:r>
              <a:rPr lang="en-US" sz="2400" dirty="0" err="1">
                <a:cs typeface="Times New Roman" pitchFamily="1" charset="0"/>
              </a:rPr>
              <a:t>lainnya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memperhatikan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masyarakat-masyarakat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kesukuan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tunggal</a:t>
            </a:r>
            <a:r>
              <a:rPr lang="en-US" sz="2400" dirty="0">
                <a:cs typeface="Times New Roman" pitchFamily="1" charset="0"/>
              </a:rPr>
              <a:t> (‘Orang Trobriand’, ‘Orang </a:t>
            </a:r>
            <a:r>
              <a:rPr lang="en-US" sz="2400" dirty="0" err="1">
                <a:cs typeface="Times New Roman" pitchFamily="1" charset="0"/>
              </a:rPr>
              <a:t>Kelantan,dll</a:t>
            </a:r>
            <a:r>
              <a:rPr lang="en-US" sz="2400" dirty="0">
                <a:cs typeface="Times New Roman" pitchFamily="1" charset="0"/>
              </a:rPr>
              <a:t>.) yang </a:t>
            </a:r>
            <a:r>
              <a:rPr lang="en-US" sz="2400" dirty="0" err="1">
                <a:cs typeface="Times New Roman" pitchFamily="1" charset="0"/>
              </a:rPr>
              <a:t>hidup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relatif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terpencil</a:t>
            </a:r>
            <a:r>
              <a:rPr lang="en-US" sz="2400" dirty="0">
                <a:cs typeface="Times New Roman" pitchFamily="1" charset="0"/>
              </a:rPr>
              <a:t> </a:t>
            </a:r>
            <a:r>
              <a:rPr lang="en-US" sz="2400" dirty="0" err="1">
                <a:cs typeface="Times New Roman" pitchFamily="1" charset="0"/>
              </a:rPr>
              <a:t>dan</a:t>
            </a:r>
            <a:r>
              <a:rPr lang="en-US" sz="2400" dirty="0">
                <a:cs typeface="Times New Roman" pitchFamily="1" charset="0"/>
              </a:rPr>
              <a:t> ‘</a:t>
            </a:r>
            <a:r>
              <a:rPr lang="en-US" sz="2400" dirty="0" err="1">
                <a:cs typeface="Times New Roman" pitchFamily="1" charset="0"/>
              </a:rPr>
              <a:t>otonom</a:t>
            </a:r>
            <a:r>
              <a:rPr lang="en-US" sz="2400" dirty="0">
                <a:cs typeface="Times New Roman" pitchFamily="1" charset="0"/>
              </a:rPr>
              <a:t>’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0251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783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Sukubangsa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76" y="1267968"/>
            <a:ext cx="10479024" cy="521817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 err="1">
                <a:solidFill>
                  <a:srgbClr val="4C3A00"/>
                </a:solidFill>
              </a:rPr>
              <a:t>Sejak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pertengahan</a:t>
            </a:r>
            <a:r>
              <a:rPr lang="en-US" altLang="en-US" sz="2800" dirty="0">
                <a:solidFill>
                  <a:srgbClr val="4C3A00"/>
                </a:solidFill>
              </a:rPr>
              <a:t> 1960-an: </a:t>
            </a:r>
            <a:r>
              <a:rPr lang="en-US" altLang="en-US" sz="2800" dirty="0" err="1">
                <a:solidFill>
                  <a:srgbClr val="4C3A00"/>
                </a:solidFill>
              </a:rPr>
              <a:t>konsep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i="1" dirty="0">
                <a:solidFill>
                  <a:srgbClr val="4C3A00"/>
                </a:solidFill>
              </a:rPr>
              <a:t>ethnic</a:t>
            </a:r>
            <a:r>
              <a:rPr lang="en-US" altLang="en-US" sz="2800" dirty="0">
                <a:solidFill>
                  <a:srgbClr val="4C3A00"/>
                </a:solidFill>
              </a:rPr>
              <a:t>, </a:t>
            </a:r>
            <a:r>
              <a:rPr lang="en-US" altLang="en-US" sz="2800" i="1" dirty="0">
                <a:solidFill>
                  <a:srgbClr val="4C3A00"/>
                </a:solidFill>
              </a:rPr>
              <a:t>ethnic group</a:t>
            </a:r>
            <a:r>
              <a:rPr lang="en-US" altLang="en-US" sz="2800" dirty="0">
                <a:solidFill>
                  <a:srgbClr val="4C3A00"/>
                </a:solidFill>
              </a:rPr>
              <a:t>, </a:t>
            </a:r>
            <a:r>
              <a:rPr lang="en-US" altLang="en-US" sz="2800" i="1" dirty="0">
                <a:solidFill>
                  <a:srgbClr val="4C3A00"/>
                </a:solidFill>
              </a:rPr>
              <a:t>ethnicity</a:t>
            </a:r>
            <a:r>
              <a:rPr lang="en-US" altLang="en-US" sz="2800" dirty="0">
                <a:solidFill>
                  <a:srgbClr val="4C3A00"/>
                </a:solidFill>
              </a:rPr>
              <a:t>  </a:t>
            </a:r>
            <a:r>
              <a:rPr lang="en-US" altLang="en-US" sz="2800" dirty="0" err="1">
                <a:solidFill>
                  <a:srgbClr val="4C3A00"/>
                </a:solidFill>
              </a:rPr>
              <a:t>muncul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berkembang</a:t>
            </a:r>
            <a:r>
              <a:rPr lang="en-US" altLang="en-US" sz="2800" dirty="0">
                <a:solidFill>
                  <a:srgbClr val="4C3A00"/>
                </a:solidFill>
              </a:rPr>
              <a:t> di </a:t>
            </a:r>
            <a:r>
              <a:rPr lang="en-US" altLang="en-US" sz="2800" dirty="0" err="1">
                <a:solidFill>
                  <a:srgbClr val="4C3A00"/>
                </a:solidFill>
              </a:rPr>
              <a:t>dalam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antropologi</a:t>
            </a:r>
            <a:endParaRPr lang="en-US" altLang="en-US" sz="2800" dirty="0">
              <a:solidFill>
                <a:srgbClr val="4C3A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 i="1" dirty="0" err="1">
                <a:solidFill>
                  <a:srgbClr val="4C3A00"/>
                </a:solidFill>
              </a:rPr>
              <a:t>Istilah</a:t>
            </a:r>
            <a:r>
              <a:rPr lang="en-US" altLang="en-US" sz="2800" i="1" dirty="0">
                <a:solidFill>
                  <a:srgbClr val="4C3A00"/>
                </a:solidFill>
              </a:rPr>
              <a:t> ethnic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muncul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bersamaan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dengan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atau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menyusul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tertutupnya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lapangan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studi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bagi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peneliti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Eropa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ke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daerah-daerah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bekas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jajahannya</a:t>
            </a:r>
            <a:r>
              <a:rPr lang="en-US" altLang="en-US" sz="2800" dirty="0">
                <a:solidFill>
                  <a:srgbClr val="4C3A00"/>
                </a:solidFill>
              </a:rPr>
              <a:t>.</a:t>
            </a:r>
            <a:endParaRPr lang="id-ID" altLang="en-US" sz="2800" dirty="0">
              <a:solidFill>
                <a:srgbClr val="4C3A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 err="1">
                <a:solidFill>
                  <a:srgbClr val="4C3A00"/>
                </a:solidFill>
              </a:rPr>
              <a:t>Perhatian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dari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liyan</a:t>
            </a:r>
            <a:r>
              <a:rPr lang="en-US" altLang="en-US" sz="2800" dirty="0">
                <a:solidFill>
                  <a:srgbClr val="4C3A00"/>
                </a:solidFill>
              </a:rPr>
              <a:t> yang </a:t>
            </a:r>
            <a:r>
              <a:rPr lang="en-US" altLang="en-US" sz="2800" dirty="0" err="1">
                <a:solidFill>
                  <a:srgbClr val="4C3A00"/>
                </a:solidFill>
              </a:rPr>
              <a:t>serba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jauh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sangat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berbeda</a:t>
            </a:r>
            <a:r>
              <a:rPr lang="en-US" altLang="en-US" sz="2800" dirty="0">
                <a:solidFill>
                  <a:srgbClr val="4C3A00"/>
                </a:solidFill>
              </a:rPr>
              <a:t>, </a:t>
            </a:r>
            <a:r>
              <a:rPr lang="en-US" altLang="en-US" sz="2800" dirty="0" err="1">
                <a:solidFill>
                  <a:srgbClr val="4C3A00"/>
                </a:solidFill>
              </a:rPr>
              <a:t>beralih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ke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tetangga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sendiri</a:t>
            </a:r>
            <a:r>
              <a:rPr lang="en-US" altLang="en-US" sz="2800" dirty="0">
                <a:solidFill>
                  <a:srgbClr val="4C3A00"/>
                </a:solidFill>
              </a:rPr>
              <a:t> yang </a:t>
            </a:r>
            <a:r>
              <a:rPr lang="en-US" altLang="en-US" sz="2800" dirty="0" err="1">
                <a:solidFill>
                  <a:srgbClr val="4C3A00"/>
                </a:solidFill>
              </a:rPr>
              <a:t>lebih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dekat</a:t>
            </a:r>
            <a:endParaRPr lang="en-US" altLang="en-US" sz="2800" dirty="0">
              <a:solidFill>
                <a:srgbClr val="4C3A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 err="1">
                <a:solidFill>
                  <a:srgbClr val="4C3A00"/>
                </a:solidFill>
              </a:rPr>
              <a:t>Pandangan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ahli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antropologi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salah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satu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adalah</a:t>
            </a:r>
            <a:r>
              <a:rPr lang="en-US" altLang="en-US" sz="2800" dirty="0">
                <a:solidFill>
                  <a:srgbClr val="4C3A00"/>
                </a:solidFill>
              </a:rPr>
              <a:t> , Fredrik Barth </a:t>
            </a:r>
            <a:r>
              <a:rPr lang="en-US" altLang="en-US" sz="2800" dirty="0" err="1">
                <a:solidFill>
                  <a:srgbClr val="4C3A00"/>
                </a:solidFill>
              </a:rPr>
              <a:t>mengubah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cara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pandang</a:t>
            </a:r>
            <a:r>
              <a:rPr lang="en-US" altLang="en-US" sz="2800" dirty="0">
                <a:solidFill>
                  <a:srgbClr val="4C3A00"/>
                </a:solidFill>
              </a:rPr>
              <a:t>: </a:t>
            </a:r>
            <a:r>
              <a:rPr lang="en-US" altLang="en-US" sz="2800" dirty="0" err="1">
                <a:solidFill>
                  <a:srgbClr val="4C3A00"/>
                </a:solidFill>
              </a:rPr>
              <a:t>sukubangsa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dilihat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sebagai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golongan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sosial</a:t>
            </a:r>
            <a:r>
              <a:rPr lang="en-US" altLang="en-US" sz="2800" dirty="0">
                <a:solidFill>
                  <a:srgbClr val="4C3A00"/>
                </a:solidFill>
              </a:rPr>
              <a:t> yang </a:t>
            </a:r>
            <a:r>
              <a:rPr lang="en-US" altLang="en-US" sz="2800" dirty="0" err="1">
                <a:solidFill>
                  <a:srgbClr val="4C3A00"/>
                </a:solidFill>
              </a:rPr>
              <a:t>identitasnya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bergantung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dari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interaksi</a:t>
            </a:r>
            <a:r>
              <a:rPr lang="en-US" altLang="en-US" sz="2800" dirty="0">
                <a:solidFill>
                  <a:srgbClr val="4C3A00"/>
                </a:solidFill>
              </a:rPr>
              <a:t> </a:t>
            </a:r>
            <a:r>
              <a:rPr lang="en-US" altLang="en-US" sz="2800" dirty="0" err="1">
                <a:solidFill>
                  <a:srgbClr val="4C3A00"/>
                </a:solidFill>
              </a:rPr>
              <a:t>dengan</a:t>
            </a:r>
            <a:r>
              <a:rPr lang="en-US" altLang="en-US" sz="2800" dirty="0">
                <a:solidFill>
                  <a:srgbClr val="4C3A00"/>
                </a:solidFill>
              </a:rPr>
              <a:t> orang lain</a:t>
            </a:r>
            <a:r>
              <a:rPr lang="id-ID" altLang="en-US" sz="2800" dirty="0">
                <a:solidFill>
                  <a:srgbClr val="4C3A00"/>
                </a:solidFill>
              </a:rPr>
              <a:t>, dalam konteks ruang dan waktu </a:t>
            </a:r>
            <a:endParaRPr lang="en-US" altLang="en-US" sz="2800" dirty="0">
              <a:solidFill>
                <a:srgbClr val="4C3A00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2567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Sukubangsa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2103120"/>
            <a:ext cx="10418064" cy="426110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Pct val="115000"/>
              <a:buFont typeface="Wingdings" charset="2"/>
              <a:buChar char="§"/>
            </a:pP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landasan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identifikasi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interaksi</a:t>
            </a:r>
            <a:endParaRPr lang="en-US" altLang="en-US" sz="2400" dirty="0"/>
          </a:p>
          <a:p>
            <a:pPr>
              <a:lnSpc>
                <a:spcPct val="90000"/>
              </a:lnSpc>
              <a:buClr>
                <a:schemeClr val="tx2"/>
              </a:buClr>
              <a:buSzPct val="115000"/>
              <a:buFont typeface="Wingdings" charset="2"/>
              <a:buChar char="§"/>
            </a:pPr>
            <a:r>
              <a:rPr lang="en-US" altLang="en-US" sz="2400" dirty="0"/>
              <a:t> </a:t>
            </a:r>
            <a:r>
              <a:rPr lang="en-US" altLang="en-US" sz="2400" dirty="0" err="1"/>
              <a:t>Penggunaan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bangsa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interaksi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muncul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</a:t>
            </a:r>
            <a:r>
              <a:rPr lang="en-US" altLang="en-US" sz="2400" dirty="0"/>
              <a:t>: 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altLang="en-US" sz="2400" dirty="0"/>
              <a:t>Ada motif/</a:t>
            </a:r>
            <a:r>
              <a:rPr lang="en-US" altLang="en-US" sz="2400" dirty="0" err="1"/>
              <a:t>kepentingan</a:t>
            </a:r>
            <a:r>
              <a:rPr lang="en-US" altLang="en-US" sz="2400" dirty="0"/>
              <a:t>/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menuntut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pengaktifan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kesukubangsaan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syarat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interaksi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. 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interaksi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dihadapi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merangsang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bangsa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identitasnya</a:t>
            </a:r>
            <a:r>
              <a:rPr lang="en-US" altLang="en-US" sz="2400" dirty="0"/>
              <a:t>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mengorganisasi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menggalang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solidaritas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menghadapi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persaingan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mendapatkan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akses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/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kontrol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sumber-sumber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daya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langka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karena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saling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bangsa</a:t>
            </a:r>
            <a:r>
              <a:rPr lang="en-US" altLang="en-US" sz="2400" dirty="0"/>
              <a:t>; </a:t>
            </a:r>
            <a:r>
              <a:rPr lang="en-US" altLang="en-US" sz="2400" dirty="0" err="1"/>
              <a:t>karena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perbedaan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umumnya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aktual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universal)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3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Perwujudan</a:t>
            </a:r>
            <a:r>
              <a:rPr lang="en-US" dirty="0"/>
              <a:t> </a:t>
            </a:r>
            <a:r>
              <a:rPr lang="en-US" dirty="0" err="1"/>
              <a:t>Sukubangsa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dirty="0" err="1"/>
              <a:t>Perwujudan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kesukubangsaan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interaksi</a:t>
            </a:r>
            <a:r>
              <a:rPr lang="id-ID" altLang="en-US" sz="2400" dirty="0"/>
              <a:t>: </a:t>
            </a:r>
            <a:r>
              <a:rPr lang="en-US" altLang="en-US" sz="2400" dirty="0"/>
              <a:t> </a:t>
            </a:r>
            <a:r>
              <a:rPr lang="id-ID" altLang="en-US" sz="2400" dirty="0" err="1"/>
              <a:t>p</a:t>
            </a:r>
            <a:r>
              <a:rPr lang="en-US" altLang="en-US" sz="2400" dirty="0" err="1"/>
              <a:t>engaktifan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simbol-simbol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positif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dianggap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bangsa</a:t>
            </a:r>
            <a:r>
              <a:rPr lang="en-US" altLang="en-US" sz="2400" dirty="0"/>
              <a:t> y</a:t>
            </a:r>
            <a:r>
              <a:rPr lang="id-ID" altLang="en-US" sz="2400" dirty="0" err="1"/>
              <a:t>bs</a:t>
            </a:r>
            <a:r>
              <a:rPr lang="id-ID" altLang="en-US" sz="2400" dirty="0"/>
              <a:t>.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merangsang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kesukubangsaan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ybs</a:t>
            </a:r>
            <a:r>
              <a:rPr lang="en-US" altLang="en-US" sz="2400" dirty="0"/>
              <a:t>. </a:t>
            </a:r>
          </a:p>
          <a:p>
            <a:r>
              <a:rPr lang="en-US" altLang="en-US" sz="2400" dirty="0" err="1"/>
              <a:t>Konteks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penting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perwujudan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kesukubangsaan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kondisi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situasi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mempertemukan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bangsa</a:t>
            </a:r>
            <a:endParaRPr lang="id-ID" altLang="en-US" sz="2400" dirty="0"/>
          </a:p>
          <a:p>
            <a:pPr lvl="1"/>
            <a:r>
              <a:rPr lang="en-US" altLang="en-US" sz="2400" dirty="0" err="1"/>
              <a:t>Masyarakat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heterogen</a:t>
            </a:r>
            <a:r>
              <a:rPr lang="en-US" altLang="en-US" sz="2400" dirty="0"/>
              <a:t>/</a:t>
            </a:r>
            <a:r>
              <a:rPr lang="en-US" altLang="en-US" sz="2400" dirty="0" err="1"/>
              <a:t>multietnik</a:t>
            </a:r>
            <a:r>
              <a:rPr lang="en-US" altLang="en-US" sz="2400" dirty="0"/>
              <a:t>/</a:t>
            </a:r>
            <a:r>
              <a:rPr lang="en-US" altLang="en-US" sz="2400" dirty="0" err="1"/>
              <a:t>majemuk</a:t>
            </a:r>
            <a:endParaRPr lang="en-US" altLang="en-US" sz="2000" dirty="0"/>
          </a:p>
          <a:p>
            <a:r>
              <a:rPr lang="en-US" altLang="en-US" sz="2400" dirty="0" err="1"/>
              <a:t>Kemajemukan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mengalihkan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perhatian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antropologi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kesatuan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kebudayaan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model-model yang </a:t>
            </a:r>
            <a:r>
              <a:rPr lang="en-US" altLang="en-US" sz="2400" dirty="0" err="1"/>
              <a:t>monolitik</a:t>
            </a:r>
            <a:r>
              <a:rPr lang="en-US" altLang="en-US" sz="2400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03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 err="1"/>
              <a:t>Istilah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dengar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sehari-hari</a:t>
            </a:r>
            <a:r>
              <a:rPr lang="en-US" sz="2400" dirty="0"/>
              <a:t>. Kita </a:t>
            </a:r>
            <a:r>
              <a:rPr lang="en-US" sz="2400" dirty="0" err="1"/>
              <a:t>tentu</a:t>
            </a:r>
            <a:r>
              <a:rPr lang="en-US" sz="2400" dirty="0"/>
              <a:t> </a:t>
            </a:r>
            <a:r>
              <a:rPr lang="en-US" sz="2400" dirty="0" err="1"/>
              <a:t>akrab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kata </a:t>
            </a:r>
            <a:r>
              <a:rPr lang="en-US" sz="2400" dirty="0" err="1"/>
              <a:t>budaya</a:t>
            </a:r>
            <a:r>
              <a:rPr lang="en-US" sz="2400" dirty="0"/>
              <a:t> 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mahluk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yang </a:t>
            </a:r>
            <a:r>
              <a:rPr lang="en-US" sz="2400" dirty="0" err="1"/>
              <a:t>berbudaya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Julukan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berbudaya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di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. </a:t>
            </a:r>
            <a:r>
              <a:rPr lang="en-US" sz="2400" dirty="0" err="1"/>
              <a:t>Bagi</a:t>
            </a:r>
            <a:r>
              <a:rPr lang="en-US" sz="2400" dirty="0"/>
              <a:t> Indonesia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negera</a:t>
            </a:r>
            <a:r>
              <a:rPr lang="en-US" sz="2400" dirty="0"/>
              <a:t> yang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kaya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. </a:t>
            </a:r>
            <a:r>
              <a:rPr lang="en-US" sz="2400" dirty="0" err="1"/>
              <a:t>Mengingat</a:t>
            </a:r>
            <a:r>
              <a:rPr lang="en-US" sz="2400" dirty="0"/>
              <a:t> di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penjuru</a:t>
            </a:r>
            <a:r>
              <a:rPr lang="en-US" sz="2400" dirty="0"/>
              <a:t> </a:t>
            </a:r>
            <a:r>
              <a:rPr lang="en-US" sz="2400" dirty="0" err="1"/>
              <a:t>wilayahnya</a:t>
            </a:r>
            <a:r>
              <a:rPr lang="en-US" sz="2400" dirty="0"/>
              <a:t>, </a:t>
            </a:r>
            <a:r>
              <a:rPr lang="en-US" sz="2400" dirty="0" err="1"/>
              <a:t>ditemukan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orang yang </a:t>
            </a:r>
            <a:r>
              <a:rPr lang="en-US" sz="2400" dirty="0" err="1"/>
              <a:t>berbeda-beda</a:t>
            </a:r>
            <a:r>
              <a:rPr lang="en-US" sz="2400" dirty="0"/>
              <a:t>.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sudahkah</a:t>
            </a:r>
            <a:r>
              <a:rPr lang="en-US" sz="2400" dirty="0"/>
              <a:t> </a:t>
            </a:r>
            <a:r>
              <a:rPr lang="en-US" sz="2400" dirty="0" err="1"/>
              <a:t>kamu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betul</a:t>
            </a:r>
            <a:r>
              <a:rPr lang="en-US" sz="2400" dirty="0"/>
              <a:t> </a:t>
            </a:r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? </a:t>
            </a:r>
          </a:p>
          <a:p>
            <a:r>
              <a:rPr lang="en-US" sz="2400" dirty="0" err="1"/>
              <a:t>Sebagai</a:t>
            </a:r>
            <a:r>
              <a:rPr lang="en-US" sz="2400" dirty="0"/>
              <a:t> </a:t>
            </a:r>
            <a:r>
              <a:rPr lang="en-US" sz="2400" dirty="0" err="1"/>
              <a:t>masyarakat</a:t>
            </a:r>
            <a:r>
              <a:rPr lang="en-US" sz="2400" dirty="0">
                <a:hlinkClick r:id="rId2"/>
              </a:rPr>
              <a:t> </a:t>
            </a:r>
            <a:r>
              <a:rPr lang="en-US" sz="2400" dirty="0"/>
              <a:t>yang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 </a:t>
            </a:r>
            <a:r>
              <a:rPr lang="en-US" sz="2400" dirty="0" err="1"/>
              <a:t>keanekaragaman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patut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agar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menghargai</a:t>
            </a:r>
            <a:r>
              <a:rPr lang="en-US" sz="2400" dirty="0"/>
              <a:t>, </a:t>
            </a:r>
            <a:r>
              <a:rPr lang="en-US" sz="2400" dirty="0" err="1"/>
              <a:t>menghormati</a:t>
            </a:r>
            <a:r>
              <a:rPr lang="en-US" sz="2400" dirty="0"/>
              <a:t>, </a:t>
            </a:r>
            <a:r>
              <a:rPr lang="en-US" sz="2400" dirty="0" err="1"/>
              <a:t>toleransi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mencintai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yang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</a:p>
          <a:p>
            <a:r>
              <a:rPr lang="en-US" sz="2400" dirty="0"/>
              <a:t>Kata </a:t>
            </a:r>
            <a:r>
              <a:rPr lang="en-US" sz="2400" dirty="0" err="1"/>
              <a:t>budaya</a:t>
            </a:r>
            <a:r>
              <a:rPr lang="en-US" sz="2400" dirty="0"/>
              <a:t>  </a:t>
            </a:r>
            <a:r>
              <a:rPr lang="en-US" sz="2400" dirty="0" err="1"/>
              <a:t>atau</a:t>
            </a:r>
            <a:r>
              <a:rPr lang="en-US" sz="2400" dirty="0"/>
              <a:t> yang </a:t>
            </a:r>
            <a:r>
              <a:rPr lang="en-US" sz="2400" dirty="0" err="1"/>
              <a:t>biasa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sebut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(culture)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sansekerta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budhayah</a:t>
            </a:r>
            <a:r>
              <a:rPr lang="en-US" sz="2400" dirty="0"/>
              <a:t>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jamak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buddhi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budi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akal</a:t>
            </a:r>
            <a:r>
              <a:rPr lang="en-US" sz="2400" dirty="0"/>
              <a:t>.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Bahasa </a:t>
            </a:r>
            <a:r>
              <a:rPr lang="en-US" sz="2400" dirty="0" err="1"/>
              <a:t>Inggris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kata culture yang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latin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colore</a:t>
            </a:r>
            <a:r>
              <a:rPr lang="en-US" sz="2400" dirty="0"/>
              <a:t> yang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mengolah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mengerjakan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7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7414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328" y="1316736"/>
            <a:ext cx="10716768" cy="5254752"/>
          </a:xfrm>
        </p:spPr>
        <p:txBody>
          <a:bodyPr>
            <a:noAutofit/>
          </a:bodyPr>
          <a:lstStyle/>
          <a:p>
            <a:r>
              <a:rPr lang="en-US" sz="2000" dirty="0" err="1"/>
              <a:t>Istilah</a:t>
            </a:r>
            <a:r>
              <a:rPr lang="en-US" sz="2000" dirty="0"/>
              <a:t> culture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Indonesia </a:t>
            </a:r>
            <a:r>
              <a:rPr lang="en-US" sz="2000" dirty="0" err="1"/>
              <a:t>dengan</a:t>
            </a:r>
            <a:r>
              <a:rPr lang="en-US" sz="2000" dirty="0"/>
              <a:t> kata </a:t>
            </a:r>
            <a:r>
              <a:rPr lang="en-US" sz="2000" dirty="0" err="1"/>
              <a:t>serapan</a:t>
            </a:r>
            <a:r>
              <a:rPr lang="en-US" sz="2000" dirty="0"/>
              <a:t> "</a:t>
            </a:r>
            <a:r>
              <a:rPr lang="en-US" sz="2000" dirty="0" err="1"/>
              <a:t>kultur</a:t>
            </a:r>
            <a:r>
              <a:rPr lang="en-US" sz="2000" dirty="0"/>
              <a:t>".  </a:t>
            </a:r>
          </a:p>
          <a:p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dikaitkan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budi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akal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yang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sekelompok</a:t>
            </a:r>
            <a:r>
              <a:rPr lang="en-US" sz="2000" dirty="0"/>
              <a:t> orang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diturunkan</a:t>
            </a:r>
            <a:r>
              <a:rPr lang="en-US" sz="2000" dirty="0"/>
              <a:t>/ </a:t>
            </a:r>
            <a:r>
              <a:rPr lang="en-US" sz="2000" dirty="0" err="1"/>
              <a:t>diwariskan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generasi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generasi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mendefinisikan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.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para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acuan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orang yang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lanjut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para </a:t>
            </a:r>
            <a:r>
              <a:rPr lang="en-US" sz="2000" dirty="0" err="1"/>
              <a:t>ahli</a:t>
            </a:r>
            <a:r>
              <a:rPr lang="en-US" sz="2000" dirty="0"/>
              <a:t> 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jadikan</a:t>
            </a:r>
            <a:r>
              <a:rPr lang="en-US" sz="2000" dirty="0"/>
              <a:t> </a:t>
            </a:r>
            <a:r>
              <a:rPr lang="en-US" sz="2000" dirty="0" err="1"/>
              <a:t>acuan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orang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yang </a:t>
            </a:r>
            <a:r>
              <a:rPr lang="en-US" sz="2000" dirty="0" err="1"/>
              <a:t>liyan</a:t>
            </a:r>
            <a:r>
              <a:rPr lang="en-US" sz="2000" dirty="0"/>
              <a:t> (yang </a:t>
            </a: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). </a:t>
            </a:r>
          </a:p>
          <a:p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bertindak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bertingkah</a:t>
            </a:r>
            <a:r>
              <a:rPr lang="en-US" sz="2000" dirty="0"/>
              <a:t> </a:t>
            </a:r>
            <a:r>
              <a:rPr lang="en-US" sz="2000" dirty="0" err="1"/>
              <a:t>laku</a:t>
            </a:r>
            <a:r>
              <a:rPr lang="en-US" sz="2000" dirty="0"/>
              <a:t>. Ada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batasan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,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satunya</a:t>
            </a:r>
            <a:r>
              <a:rPr lang="en-US" sz="2000" dirty="0"/>
              <a:t>: </a:t>
            </a:r>
            <a:r>
              <a:rPr lang="en-US" sz="2000" dirty="0" err="1"/>
              <a:t>seperangkat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,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norma</a:t>
            </a:r>
            <a:r>
              <a:rPr lang="en-US" sz="2000" dirty="0"/>
              <a:t> yang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bertingkah</a:t>
            </a:r>
            <a:r>
              <a:rPr lang="en-US" sz="2000" dirty="0"/>
              <a:t> </a:t>
            </a:r>
            <a:r>
              <a:rPr lang="en-US" sz="2000" dirty="0" err="1"/>
              <a:t>laku</a:t>
            </a:r>
            <a:r>
              <a:rPr lang="en-US" sz="20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882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375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2752" y="1463040"/>
            <a:ext cx="10863072" cy="4852416"/>
          </a:xfrm>
        </p:spPr>
        <p:txBody>
          <a:bodyPr>
            <a:normAutofit/>
          </a:bodyPr>
          <a:lstStyle/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para </a:t>
            </a:r>
            <a:r>
              <a:rPr lang="en-US" sz="2400" dirty="0" err="1"/>
              <a:t>ahli</a:t>
            </a:r>
            <a:r>
              <a:rPr lang="en-US" sz="2400" dirty="0"/>
              <a:t> 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jadikan</a:t>
            </a:r>
            <a:r>
              <a:rPr lang="en-US" sz="2400" dirty="0"/>
              <a:t> </a:t>
            </a:r>
            <a:r>
              <a:rPr lang="en-US" sz="2400" dirty="0" err="1"/>
              <a:t>acuan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orang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yang </a:t>
            </a:r>
            <a:r>
              <a:rPr lang="en-US" sz="2400" dirty="0" err="1"/>
              <a:t>liyan</a:t>
            </a:r>
            <a:r>
              <a:rPr lang="en-US" sz="2400" dirty="0"/>
              <a:t> (yang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). </a:t>
            </a:r>
          </a:p>
          <a:p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. Ada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batasan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,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satunya</a:t>
            </a:r>
            <a:r>
              <a:rPr lang="en-US" sz="2400" dirty="0"/>
              <a:t>: </a:t>
            </a:r>
            <a:r>
              <a:rPr lang="en-US" sz="2400" dirty="0" err="1"/>
              <a:t>seperangkat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,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norma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mendefinisikan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.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para </a:t>
            </a:r>
            <a:r>
              <a:rPr lang="en-US" sz="2400" dirty="0" err="1"/>
              <a:t>ahli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acuan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orang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93598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6800" y="1450848"/>
            <a:ext cx="10058400" cy="4852416"/>
          </a:xfrm>
        </p:spPr>
        <p:txBody>
          <a:bodyPr>
            <a:noAutofit/>
          </a:bodyPr>
          <a:lstStyle/>
          <a:p>
            <a:r>
              <a:rPr lang="en-US" sz="2400" dirty="0"/>
              <a:t>Ideal, </a:t>
            </a:r>
            <a:r>
              <a:rPr lang="en-US" sz="2400" dirty="0" err="1"/>
              <a:t>nilai</a:t>
            </a:r>
            <a:r>
              <a:rPr lang="en-US" sz="2400" dirty="0"/>
              <a:t>,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Kompleks</a:t>
            </a:r>
            <a:r>
              <a:rPr lang="en-US" sz="2400" dirty="0"/>
              <a:t> </a:t>
            </a:r>
            <a:r>
              <a:rPr lang="en-US" sz="2400" dirty="0" err="1"/>
              <a:t>gagasan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kebiasaan</a:t>
            </a:r>
            <a:r>
              <a:rPr lang="en-US" sz="2400" dirty="0"/>
              <a:t> yang </a:t>
            </a:r>
            <a:r>
              <a:rPr lang="en-US" sz="2400" dirty="0" err="1"/>
              <a:t>dipelajari</a:t>
            </a:r>
            <a:r>
              <a:rPr lang="en-US" sz="2400" dirty="0"/>
              <a:t>, yang </a:t>
            </a:r>
            <a:r>
              <a:rPr lang="en-US" sz="2400" dirty="0" err="1"/>
              <a:t>mengendalikan</a:t>
            </a:r>
            <a:r>
              <a:rPr lang="en-US" sz="2400" dirty="0"/>
              <a:t> </a:t>
            </a:r>
            <a:r>
              <a:rPr lang="en-US" sz="2400" dirty="0" err="1"/>
              <a:t>hasrat-hasrat</a:t>
            </a:r>
            <a:r>
              <a:rPr lang="en-US" sz="2400" dirty="0"/>
              <a:t> (</a:t>
            </a:r>
            <a:r>
              <a:rPr lang="en-US" sz="2400" i="1" dirty="0"/>
              <a:t>drives</a:t>
            </a:r>
            <a:r>
              <a:rPr lang="en-US" sz="2400" dirty="0"/>
              <a:t>),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membedakan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binatang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Gagasan</a:t>
            </a:r>
            <a:r>
              <a:rPr lang="en-US" sz="2400" dirty="0"/>
              <a:t>, </a:t>
            </a:r>
            <a:r>
              <a:rPr lang="en-US" sz="2400" dirty="0" err="1"/>
              <a:t>simbol</a:t>
            </a:r>
            <a:r>
              <a:rPr lang="en-US" sz="2400" dirty="0"/>
              <a:t>,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, yang </a:t>
            </a:r>
            <a:r>
              <a:rPr lang="en-US" sz="2400" dirty="0" err="1"/>
              <a:t>terpola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Berlandasan</a:t>
            </a:r>
            <a:r>
              <a:rPr lang="en-US" sz="2400" dirty="0"/>
              <a:t> </a:t>
            </a:r>
            <a:r>
              <a:rPr lang="en-US" sz="2400" dirty="0" err="1"/>
              <a:t>makna</a:t>
            </a:r>
            <a:r>
              <a:rPr lang="en-US" sz="2400" dirty="0"/>
              <a:t> yang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</a:p>
          <a:p>
            <a:r>
              <a:rPr lang="en-US" sz="2400" dirty="0"/>
              <a:t>Cara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adaptasi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Tradisi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yang </a:t>
            </a:r>
            <a:r>
              <a:rPr lang="en-US" sz="2400" dirty="0" err="1"/>
              <a:t>diwariskan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keturunan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yang </a:t>
            </a:r>
            <a:r>
              <a:rPr lang="en-US" sz="2400" dirty="0" err="1"/>
              <a:t>dipelajari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676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712" y="1731264"/>
            <a:ext cx="10381488" cy="454761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Identifikasi</a:t>
            </a:r>
            <a:r>
              <a:rPr lang="en-US" b="1" dirty="0"/>
              <a:t> </a:t>
            </a:r>
            <a:r>
              <a:rPr lang="en-US" b="1" dirty="0" err="1"/>
              <a:t>wujud</a:t>
            </a:r>
            <a:r>
              <a:rPr lang="en-US" b="1" dirty="0"/>
              <a:t> </a:t>
            </a:r>
            <a:r>
              <a:rPr lang="en-US" b="1" dirty="0" err="1"/>
              <a:t>kebudayaan</a:t>
            </a:r>
            <a:r>
              <a:rPr lang="en-US" b="1" dirty="0"/>
              <a:t> </a:t>
            </a:r>
            <a:r>
              <a:rPr lang="en-US" b="1" dirty="0" err="1"/>
              <a:t>tergantung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definisinya</a:t>
            </a:r>
            <a:r>
              <a:rPr lang="en-US" b="1" dirty="0"/>
              <a:t>; </a:t>
            </a:r>
            <a:r>
              <a:rPr lang="en-US" b="1" dirty="0" err="1"/>
              <a:t>berkisar</a:t>
            </a:r>
            <a:r>
              <a:rPr lang="en-US" b="1" dirty="0"/>
              <a:t> di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material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ideasional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/>
              <a:t>A. Kroeber &amp; T. Parsons (1958),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wujud</a:t>
            </a:r>
            <a:r>
              <a:rPr lang="en-US" b="1" dirty="0"/>
              <a:t>: </a:t>
            </a:r>
            <a:r>
              <a:rPr lang="en-US" dirty="0"/>
              <a:t>1. Sistem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konsep</a:t>
            </a:r>
            <a:br>
              <a:rPr lang="en-US" dirty="0"/>
            </a:br>
            <a:r>
              <a:rPr lang="en-US" dirty="0"/>
              <a:t>2. Sistem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berpola</a:t>
            </a:r>
            <a:r>
              <a:rPr lang="en-US" dirty="0"/>
              <a:t> </a:t>
            </a:r>
          </a:p>
          <a:p>
            <a:r>
              <a:rPr lang="en-US" b="1" dirty="0"/>
              <a:t>J.J. </a:t>
            </a:r>
            <a:r>
              <a:rPr lang="en-US" b="1" dirty="0" err="1"/>
              <a:t>Honigmann</a:t>
            </a:r>
            <a:r>
              <a:rPr lang="en-US" b="1" dirty="0"/>
              <a:t> (1973), </a:t>
            </a:r>
            <a:r>
              <a:rPr lang="en-US" b="1" dirty="0" err="1"/>
              <a:t>tiga</a:t>
            </a:r>
            <a:r>
              <a:rPr lang="en-US" b="1" dirty="0"/>
              <a:t> </a:t>
            </a:r>
            <a:r>
              <a:rPr lang="en-US" b="1" dirty="0" err="1"/>
              <a:t>wujud</a:t>
            </a:r>
            <a:r>
              <a:rPr lang="en-US" b="1" dirty="0"/>
              <a:t>: </a:t>
            </a:r>
            <a:r>
              <a:rPr lang="en-US" dirty="0"/>
              <a:t>1. </a:t>
            </a:r>
            <a:r>
              <a:rPr lang="en-US" dirty="0" err="1"/>
              <a:t>Gagasan</a:t>
            </a:r>
            <a:r>
              <a:rPr lang="en-US" dirty="0"/>
              <a:t> </a:t>
            </a:r>
          </a:p>
          <a:p>
            <a:r>
              <a:rPr lang="en-US" dirty="0"/>
              <a:t>2. </a:t>
            </a:r>
            <a:r>
              <a:rPr lang="en-US" dirty="0" err="1"/>
              <a:t>Kegiatan</a:t>
            </a:r>
            <a:r>
              <a:rPr lang="en-US" dirty="0"/>
              <a:t>/</a:t>
            </a:r>
            <a:r>
              <a:rPr lang="en-US" dirty="0" err="1"/>
              <a:t>tindakan</a:t>
            </a:r>
            <a:r>
              <a:rPr lang="en-US" dirty="0"/>
              <a:t> </a:t>
            </a:r>
          </a:p>
          <a:p>
            <a:r>
              <a:rPr lang="en-US" dirty="0"/>
              <a:t>3. Benda-</a:t>
            </a:r>
            <a:r>
              <a:rPr lang="en-US" dirty="0" err="1"/>
              <a:t>benda</a:t>
            </a:r>
            <a:r>
              <a:rPr lang="en-US" dirty="0"/>
              <a:t> (</a:t>
            </a:r>
            <a:r>
              <a:rPr lang="en-US" dirty="0" err="1"/>
              <a:t>artefak</a:t>
            </a:r>
            <a:r>
              <a:rPr lang="en-US" dirty="0"/>
              <a:t>) </a:t>
            </a:r>
          </a:p>
          <a:p>
            <a:r>
              <a:rPr lang="en-US" b="1" dirty="0" err="1"/>
              <a:t>Koentjaraningrat</a:t>
            </a:r>
            <a:r>
              <a:rPr lang="en-US" b="1" dirty="0"/>
              <a:t> (1996), </a:t>
            </a:r>
            <a:r>
              <a:rPr lang="en-US" b="1" dirty="0" err="1"/>
              <a:t>empat</a:t>
            </a:r>
            <a:r>
              <a:rPr lang="en-US" b="1" dirty="0"/>
              <a:t> </a:t>
            </a:r>
            <a:r>
              <a:rPr lang="en-US" b="1" dirty="0" err="1"/>
              <a:t>wujud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(</a:t>
            </a:r>
            <a:r>
              <a:rPr lang="en-US" dirty="0" err="1"/>
              <a:t>materi</a:t>
            </a:r>
            <a:r>
              <a:rPr lang="en-US" dirty="0"/>
              <a:t>, </a:t>
            </a:r>
            <a:r>
              <a:rPr lang="en-US" dirty="0" err="1"/>
              <a:t>benda-benda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&amp;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berpola</a:t>
            </a:r>
            <a:r>
              <a:rPr lang="en-US" dirty="0"/>
              <a:t> (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) 3. Sistem </a:t>
            </a:r>
            <a:r>
              <a:rPr lang="en-US" dirty="0" err="1"/>
              <a:t>gagasan</a:t>
            </a:r>
            <a:r>
              <a:rPr lang="en-US" dirty="0"/>
              <a:t> (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4. Sistem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ideologis</a:t>
            </a:r>
            <a:r>
              <a:rPr lang="en-US" dirty="0"/>
              <a:t> (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) </a:t>
            </a:r>
          </a:p>
          <a:p>
            <a:r>
              <a:rPr lang="en-US" b="1" dirty="0"/>
              <a:t>J.P. </a:t>
            </a:r>
            <a:r>
              <a:rPr lang="en-US" b="1" dirty="0" err="1"/>
              <a:t>Spradley</a:t>
            </a:r>
            <a:r>
              <a:rPr lang="en-US" b="1" dirty="0"/>
              <a:t>, C. Geertz, P. </a:t>
            </a:r>
            <a:r>
              <a:rPr lang="en-US" b="1" dirty="0" err="1"/>
              <a:t>Suparlan</a:t>
            </a:r>
            <a:r>
              <a:rPr lang="en-US" b="1" dirty="0"/>
              <a:t>, </a:t>
            </a:r>
            <a:r>
              <a:rPr lang="en-US" b="1" dirty="0" err="1"/>
              <a:t>dll</a:t>
            </a:r>
            <a:r>
              <a:rPr lang="en-US" b="1" dirty="0"/>
              <a:t>.:</a:t>
            </a:r>
            <a:br>
              <a:rPr lang="en-US" b="1" dirty="0"/>
            </a:b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pikiran</a:t>
            </a:r>
            <a:r>
              <a:rPr lang="en-US" dirty="0"/>
              <a:t> </a:t>
            </a:r>
          </a:p>
          <a:p>
            <a:r>
              <a:rPr lang="en-US" dirty="0" err="1"/>
              <a:t>manusia</a:t>
            </a:r>
            <a:r>
              <a:rPr lang="en-US" dirty="0"/>
              <a:t>;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terungkap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2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328" y="642594"/>
            <a:ext cx="10405872" cy="808254"/>
          </a:xfrm>
        </p:spPr>
        <p:txBody>
          <a:bodyPr>
            <a:normAutofit/>
          </a:bodyPr>
          <a:lstStyle/>
          <a:p>
            <a:r>
              <a:rPr lang="en-US" sz="4000" dirty="0" err="1"/>
              <a:t>Hubungan</a:t>
            </a:r>
            <a:r>
              <a:rPr lang="en-US" sz="4000" dirty="0"/>
              <a:t> </a:t>
            </a:r>
            <a:r>
              <a:rPr lang="en-US" sz="4000" dirty="0" err="1"/>
              <a:t>Peradaban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Budaya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1597152"/>
            <a:ext cx="11106912" cy="493776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.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peradaban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endParaRPr lang="en-US" sz="2400" dirty="0"/>
          </a:p>
          <a:p>
            <a:pPr algn="just"/>
            <a:r>
              <a:rPr lang="en-US" sz="2400" dirty="0"/>
              <a:t>Fairchild, 1980:41,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peradaban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pendukungnya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Koentjaranigrat</a:t>
            </a:r>
            <a:r>
              <a:rPr lang="en-US" sz="2400" dirty="0"/>
              <a:t> (1990 : 182)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menyebut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yang </a:t>
            </a:r>
            <a:r>
              <a:rPr lang="en-US" sz="2400" dirty="0" err="1"/>
              <a:t>halus</a:t>
            </a:r>
            <a:r>
              <a:rPr lang="en-US" sz="2400" dirty="0"/>
              <a:t>, </a:t>
            </a:r>
            <a:r>
              <a:rPr lang="en-US" sz="2400" dirty="0" err="1"/>
              <a:t>maju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indah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kesenian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, </a:t>
            </a:r>
            <a:r>
              <a:rPr lang="en-US" sz="2400" dirty="0" err="1"/>
              <a:t>bahasa</a:t>
            </a:r>
            <a:r>
              <a:rPr lang="en-US" sz="2400" dirty="0"/>
              <a:t>, </a:t>
            </a:r>
            <a:r>
              <a:rPr lang="en-US" sz="2400" dirty="0" err="1"/>
              <a:t>kekerabatan</a:t>
            </a:r>
            <a:r>
              <a:rPr lang="en-US" sz="2400" dirty="0"/>
              <a:t>, </a:t>
            </a:r>
            <a:r>
              <a:rPr lang="en-US" sz="2400" dirty="0" err="1"/>
              <a:t>kepercayaan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.   </a:t>
            </a:r>
          </a:p>
          <a:p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beradab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menjadikan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pedomannya</a:t>
            </a:r>
            <a:r>
              <a:rPr lang="en-US" sz="2400" dirty="0"/>
              <a:t>.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00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sesama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; </a:t>
            </a:r>
            <a:r>
              <a:rPr lang="en-US" sz="2400" dirty="0" err="1"/>
              <a:t>dipelajari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berkat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;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diwariskan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biologis</a:t>
            </a:r>
            <a:r>
              <a:rPr lang="en-US" sz="2400" dirty="0"/>
              <a:t>/</a:t>
            </a:r>
            <a:r>
              <a:rPr lang="en-US" sz="2400" dirty="0" err="1"/>
              <a:t>genetik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simbolik</a:t>
            </a:r>
            <a:r>
              <a:rPr lang="en-US" sz="2400" dirty="0"/>
              <a:t>, </a:t>
            </a:r>
            <a:r>
              <a:rPr lang="en-US" sz="2400" dirty="0" err="1"/>
              <a:t>berlandaskan</a:t>
            </a:r>
            <a:r>
              <a:rPr lang="en-US" sz="2400" dirty="0"/>
              <a:t> </a:t>
            </a:r>
            <a:r>
              <a:rPr lang="en-US" sz="2400" dirty="0" err="1"/>
              <a:t>pemaknaan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kesepakatan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milik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(</a:t>
            </a:r>
            <a:r>
              <a:rPr lang="en-US" sz="2400" i="1" dirty="0"/>
              <a:t>shared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(</a:t>
            </a:r>
            <a:r>
              <a:rPr lang="en-US" sz="2400" dirty="0" err="1"/>
              <a:t>golongan</a:t>
            </a:r>
            <a:r>
              <a:rPr lang="en-US" sz="2400" dirty="0"/>
              <a:t>), </a:t>
            </a:r>
            <a:r>
              <a:rPr lang="en-US" sz="2400" dirty="0" err="1"/>
              <a:t>mengabaikan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-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9255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07235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502229"/>
            <a:ext cx="10058400" cy="4532811"/>
          </a:xfrm>
        </p:spPr>
        <p:txBody>
          <a:bodyPr>
            <a:normAutofit/>
          </a:bodyPr>
          <a:lstStyle/>
          <a:p>
            <a:r>
              <a:rPr lang="en-US" sz="2800" dirty="0" err="1"/>
              <a:t>Kebudayaan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yang </a:t>
            </a:r>
            <a:r>
              <a:rPr lang="en-US" sz="2800" dirty="0" err="1"/>
              <a:t>disadari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dijelaskan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pemangkunya</a:t>
            </a:r>
            <a:r>
              <a:rPr lang="en-US" sz="2800" dirty="0"/>
              <a:t> (</a:t>
            </a:r>
            <a:r>
              <a:rPr lang="en-US" sz="2800" i="1" dirty="0"/>
              <a:t>explicit culture</a:t>
            </a:r>
            <a:r>
              <a:rPr lang="en-US" sz="2800" dirty="0"/>
              <a:t>); </a:t>
            </a:r>
            <a:r>
              <a:rPr lang="en-US" sz="2800" dirty="0" err="1"/>
              <a:t>ada</a:t>
            </a:r>
            <a:r>
              <a:rPr lang="en-US" sz="2800" dirty="0"/>
              <a:t> pula yang </a:t>
            </a: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disadari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dijelaskan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pemangkunya</a:t>
            </a:r>
            <a:r>
              <a:rPr lang="en-US" sz="2800" dirty="0"/>
              <a:t> (</a:t>
            </a:r>
            <a:r>
              <a:rPr lang="en-US" sz="2800" i="1" dirty="0"/>
              <a:t>tacit culture</a:t>
            </a:r>
            <a:r>
              <a:rPr lang="en-US" sz="2800" dirty="0"/>
              <a:t>) </a:t>
            </a:r>
          </a:p>
          <a:p>
            <a:r>
              <a:rPr lang="en-US" sz="2800" dirty="0" err="1"/>
              <a:t>Kebudayaan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berpola</a:t>
            </a:r>
            <a:r>
              <a:rPr lang="en-US" sz="2800" dirty="0"/>
              <a:t>, </a:t>
            </a:r>
            <a:r>
              <a:rPr lang="en-US" sz="2800" dirty="0" err="1"/>
              <a:t>unsur-unsurnya</a:t>
            </a:r>
            <a:r>
              <a:rPr lang="en-US" sz="2800" dirty="0"/>
              <a:t>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terkait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terpadu</a:t>
            </a:r>
            <a:r>
              <a:rPr lang="en-US" sz="2800" dirty="0"/>
              <a:t>,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aspek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 </a:t>
            </a:r>
            <a:r>
              <a:rPr lang="en-US" sz="2800" dirty="0" err="1"/>
              <a:t>kebudayaan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menimbulkan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aspek-aspek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unsur-unsur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8003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373</TotalTime>
  <Words>1673</Words>
  <Application>Microsoft Office PowerPoint</Application>
  <PresentationFormat>Widescreen</PresentationFormat>
  <Paragraphs>106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Century Gothic</vt:lpstr>
      <vt:lpstr>Garamond</vt:lpstr>
      <vt:lpstr>Times New Roman</vt:lpstr>
      <vt:lpstr>Wingdings</vt:lpstr>
      <vt:lpstr>Savon</vt:lpstr>
      <vt:lpstr>budaya, Peradaban,  SukuBangsa,  Ras</vt:lpstr>
      <vt:lpstr>Kebudayaan</vt:lpstr>
      <vt:lpstr>Kebudayaan</vt:lpstr>
      <vt:lpstr>PowerPoint Presentation</vt:lpstr>
      <vt:lpstr>Definisi Kebudayaan</vt:lpstr>
      <vt:lpstr>Wujud Kebudayaan</vt:lpstr>
      <vt:lpstr>Hubungan Peradaban dengan Budaya</vt:lpstr>
      <vt:lpstr>Ciri Kebudayaan</vt:lpstr>
      <vt:lpstr>PowerPoint Presentation</vt:lpstr>
      <vt:lpstr>PowerPoint Presentation</vt:lpstr>
      <vt:lpstr>Pengertian Peradaban</vt:lpstr>
      <vt:lpstr>Peradaban</vt:lpstr>
      <vt:lpstr>Pandangan mengenai Ras</vt:lpstr>
      <vt:lpstr>Apa itu: Ras</vt:lpstr>
      <vt:lpstr>Ras sebagai konsep sosial</vt:lpstr>
      <vt:lpstr>Suku bangsa</vt:lpstr>
      <vt:lpstr>Sukubangsa</vt:lpstr>
      <vt:lpstr>Fungsi Sukubangsa dalam Kehidupan Sosial</vt:lpstr>
      <vt:lpstr>Perwujudan Sukubangsa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Kebudayaan, Suku Bangsa, Peradapan, Ras</dc:title>
  <dc:creator>Budiawati Supangkat</dc:creator>
  <cp:lastModifiedBy>ardi maulana</cp:lastModifiedBy>
  <cp:revision>30</cp:revision>
  <dcterms:created xsi:type="dcterms:W3CDTF">2021-09-05T20:11:46Z</dcterms:created>
  <dcterms:modified xsi:type="dcterms:W3CDTF">2024-08-25T10:44:00Z</dcterms:modified>
</cp:coreProperties>
</file>