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Montserrat" panose="00000500000000000000" pitchFamily="2" charset="0"/>
      <p:regular r:id="rId26"/>
      <p:bold r:id="rId27"/>
      <p:italic r:id="rId28"/>
      <p:boldItalic r:id="rId29"/>
    </p:embeddedFont>
    <p:embeddedFont>
      <p:font typeface="Montserrat Bold" panose="00000800000000000000" pitchFamily="2" charset="0"/>
      <p:regular r:id="rId30"/>
      <p:bold r:id="rId31"/>
    </p:embeddedFont>
    <p:embeddedFont>
      <p:font typeface="Montserrat Medium" panose="00000600000000000000" pitchFamily="2" charset="0"/>
      <p:regular r:id="rId32"/>
      <p:italic r:id="rId33"/>
    </p:embeddedFont>
    <p:embeddedFont>
      <p:font typeface="Montserrat Ultra-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sciencedirect.com/science/article/abs/pii/S014976342300359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sciencedirect.com/science/article/pii/S259009782500016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816610" y="-82554"/>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887670" y="4338951"/>
            <a:ext cx="14967132" cy="721995"/>
          </a:xfrm>
          <a:prstGeom prst="rect">
            <a:avLst/>
          </a:prstGeom>
        </p:spPr>
        <p:txBody>
          <a:bodyPr lIns="0" tIns="0" rIns="0" bIns="0" rtlCol="0" anchor="t">
            <a:spAutoFit/>
          </a:bodyPr>
          <a:lstStyle/>
          <a:p>
            <a:pPr algn="l">
              <a:lnSpc>
                <a:spcPts val="5610"/>
              </a:lnSpc>
            </a:pPr>
            <a:r>
              <a:rPr lang="en-US" sz="5100" b="1">
                <a:solidFill>
                  <a:srgbClr val="1211CA"/>
                </a:solidFill>
                <a:latin typeface="Montserrat Ultra-Bold"/>
                <a:ea typeface="Montserrat Ultra-Bold"/>
                <a:cs typeface="Montserrat Ultra-Bold"/>
                <a:sym typeface="Montserrat Ultra-Bold"/>
              </a:rPr>
              <a:t>SEXUALLY TRANSMITTED DISEASES (STDS),</a:t>
            </a:r>
          </a:p>
        </p:txBody>
      </p:sp>
      <p:sp>
        <p:nvSpPr>
          <p:cNvPr id="6" name="TextBox 6"/>
          <p:cNvSpPr txBox="1"/>
          <p:nvPr/>
        </p:nvSpPr>
        <p:spPr>
          <a:xfrm>
            <a:off x="1887670" y="5273679"/>
            <a:ext cx="10629375" cy="721995"/>
          </a:xfrm>
          <a:prstGeom prst="rect">
            <a:avLst/>
          </a:prstGeom>
        </p:spPr>
        <p:txBody>
          <a:bodyPr lIns="0" tIns="0" rIns="0" bIns="0" rtlCol="0" anchor="t">
            <a:spAutoFit/>
          </a:bodyPr>
          <a:lstStyle/>
          <a:p>
            <a:pPr algn="l">
              <a:lnSpc>
                <a:spcPts val="5610"/>
              </a:lnSpc>
            </a:pPr>
            <a:r>
              <a:rPr lang="en-US" sz="5100" b="1">
                <a:solidFill>
                  <a:srgbClr val="F9B314"/>
                </a:solidFill>
                <a:latin typeface="Montserrat Ultra-Bold"/>
                <a:ea typeface="Montserrat Ultra-Bold"/>
                <a:cs typeface="Montserrat Ultra-Bold"/>
                <a:sym typeface="Montserrat Ultra-Bold"/>
              </a:rPr>
              <a:t>TORCH INFECTIONS, AND HPV</a:t>
            </a:r>
          </a:p>
        </p:txBody>
      </p:sp>
      <p:sp>
        <p:nvSpPr>
          <p:cNvPr id="7" name="TextBox 7"/>
          <p:cNvSpPr txBox="1"/>
          <p:nvPr/>
        </p:nvSpPr>
        <p:spPr>
          <a:xfrm>
            <a:off x="1887670" y="6815776"/>
            <a:ext cx="9288593" cy="471805"/>
          </a:xfrm>
          <a:prstGeom prst="rect">
            <a:avLst/>
          </a:prstGeom>
        </p:spPr>
        <p:txBody>
          <a:bodyPr lIns="0" tIns="0" rIns="0" bIns="0" rtlCol="0" anchor="t">
            <a:spAutoFit/>
          </a:bodyPr>
          <a:lstStyle/>
          <a:p>
            <a:pPr algn="l">
              <a:lnSpc>
                <a:spcPts val="3920"/>
              </a:lnSpc>
            </a:pPr>
            <a:r>
              <a:rPr lang="en-US" sz="2800" b="1" spc="963">
                <a:solidFill>
                  <a:srgbClr val="101010"/>
                </a:solidFill>
                <a:latin typeface="Montserrat Medium"/>
                <a:ea typeface="Montserrat Medium"/>
                <a:cs typeface="Montserrat Medium"/>
                <a:sym typeface="Montserrat Medium"/>
              </a:rPr>
              <a:t>Restuning Widiasih, PhD</a:t>
            </a:r>
          </a:p>
        </p:txBody>
      </p:sp>
      <p:grpSp>
        <p:nvGrpSpPr>
          <p:cNvPr id="8" name="Group 8"/>
          <p:cNvGrpSpPr/>
          <p:nvPr/>
        </p:nvGrpSpPr>
        <p:grpSpPr>
          <a:xfrm>
            <a:off x="14500955" y="1866623"/>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10" name="TextBox 10"/>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7081534" y="8991484"/>
            <a:ext cx="177766" cy="266816"/>
          </a:xfrm>
          <a:custGeom>
            <a:avLst/>
            <a:gdLst/>
            <a:ahLst/>
            <a:cxnLst/>
            <a:rect l="l" t="t" r="r" b="b"/>
            <a:pathLst>
              <a:path w="177766" h="266816">
                <a:moveTo>
                  <a:pt x="0" y="0"/>
                </a:moveTo>
                <a:lnTo>
                  <a:pt x="177766" y="0"/>
                </a:lnTo>
                <a:lnTo>
                  <a:pt x="177766" y="266816"/>
                </a:lnTo>
                <a:lnTo>
                  <a:pt x="0" y="2668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3224652" y="937040"/>
            <a:ext cx="1781284" cy="541001"/>
          </a:xfrm>
          <a:custGeom>
            <a:avLst/>
            <a:gdLst/>
            <a:ahLst/>
            <a:cxnLst/>
            <a:rect l="l" t="t" r="r" b="b"/>
            <a:pathLst>
              <a:path w="1781284" h="541001">
                <a:moveTo>
                  <a:pt x="0" y="0"/>
                </a:moveTo>
                <a:lnTo>
                  <a:pt x="1781285" y="0"/>
                </a:lnTo>
                <a:lnTo>
                  <a:pt x="1781285" y="541001"/>
                </a:lnTo>
                <a:lnTo>
                  <a:pt x="0" y="541001"/>
                </a:lnTo>
                <a:lnTo>
                  <a:pt x="0" y="0"/>
                </a:lnTo>
                <a:close/>
              </a:path>
            </a:pathLst>
          </a:custGeom>
          <a:blipFill>
            <a:blip r:embed="rId4"/>
            <a:stretch>
              <a:fillRect/>
            </a:stretch>
          </a:blipFill>
        </p:spPr>
      </p:sp>
      <p:sp>
        <p:nvSpPr>
          <p:cNvPr id="13" name="Freeform 13"/>
          <p:cNvSpPr/>
          <p:nvPr/>
        </p:nvSpPr>
        <p:spPr>
          <a:xfrm>
            <a:off x="15128985" y="807066"/>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5"/>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6" name="Freeform 6"/>
          <p:cNvSpPr/>
          <p:nvPr/>
        </p:nvSpPr>
        <p:spPr>
          <a:xfrm>
            <a:off x="4051935" y="0"/>
            <a:ext cx="10184130" cy="10287000"/>
          </a:xfrm>
          <a:custGeom>
            <a:avLst/>
            <a:gdLst/>
            <a:ahLst/>
            <a:cxnLst/>
            <a:rect l="l" t="t" r="r" b="b"/>
            <a:pathLst>
              <a:path w="10184130" h="10287000">
                <a:moveTo>
                  <a:pt x="0" y="0"/>
                </a:moveTo>
                <a:lnTo>
                  <a:pt x="10184130" y="0"/>
                </a:lnTo>
                <a:lnTo>
                  <a:pt x="10184130" y="10287000"/>
                </a:lnTo>
                <a:lnTo>
                  <a:pt x="0" y="10287000"/>
                </a:lnTo>
                <a:lnTo>
                  <a:pt x="0" y="0"/>
                </a:lnTo>
                <a:close/>
              </a:path>
            </a:pathLst>
          </a:custGeom>
          <a:blipFill>
            <a:blip r:embed="rId3"/>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2317686" y="2184625"/>
            <a:ext cx="5686484" cy="5917751"/>
          </a:xfrm>
          <a:custGeom>
            <a:avLst/>
            <a:gdLst/>
            <a:ahLst/>
            <a:cxnLst/>
            <a:rect l="l" t="t" r="r" b="b"/>
            <a:pathLst>
              <a:path w="5686484" h="5917751">
                <a:moveTo>
                  <a:pt x="0" y="0"/>
                </a:moveTo>
                <a:lnTo>
                  <a:pt x="5686484" y="0"/>
                </a:lnTo>
                <a:lnTo>
                  <a:pt x="5686484" y="5917750"/>
                </a:lnTo>
                <a:lnTo>
                  <a:pt x="0" y="5917750"/>
                </a:lnTo>
                <a:lnTo>
                  <a:pt x="0" y="0"/>
                </a:lnTo>
                <a:close/>
              </a:path>
            </a:pathLst>
          </a:custGeom>
          <a:blipFill>
            <a:blip r:embed="rId3"/>
            <a:stretch>
              <a:fillRect l="-49346" r="-58787"/>
            </a:stretch>
          </a:blipFill>
        </p:spPr>
      </p:sp>
      <p:sp>
        <p:nvSpPr>
          <p:cNvPr id="10" name="TextBox 10"/>
          <p:cNvSpPr txBox="1"/>
          <p:nvPr/>
        </p:nvSpPr>
        <p:spPr>
          <a:xfrm>
            <a:off x="1028700" y="2867620"/>
            <a:ext cx="6950801"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Clinical Manifestations</a:t>
            </a:r>
          </a:p>
        </p:txBody>
      </p:sp>
      <p:sp>
        <p:nvSpPr>
          <p:cNvPr id="11" name="TextBox 11"/>
          <p:cNvSpPr txBox="1"/>
          <p:nvPr/>
        </p:nvSpPr>
        <p:spPr>
          <a:xfrm>
            <a:off x="1028700" y="3602014"/>
            <a:ext cx="10811192"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Ultra-Bold"/>
                <a:ea typeface="Montserrat Ultra-Bold"/>
                <a:cs typeface="Montserrat Ultra-Bold"/>
                <a:sym typeface="Montserrat Ultra-Bold"/>
              </a:rPr>
              <a:t>STDs (Sexually Transmitted Diseases)</a:t>
            </a:r>
          </a:p>
        </p:txBody>
      </p:sp>
      <p:sp>
        <p:nvSpPr>
          <p:cNvPr id="12" name="TextBox 12"/>
          <p:cNvSpPr txBox="1"/>
          <p:nvPr/>
        </p:nvSpPr>
        <p:spPr>
          <a:xfrm>
            <a:off x="1056830" y="5095648"/>
            <a:ext cx="10811192" cy="1099185"/>
          </a:xfrm>
          <a:prstGeom prst="rect">
            <a:avLst/>
          </a:prstGeom>
        </p:spPr>
        <p:txBody>
          <a:bodyPr lIns="0" tIns="0" rIns="0" bIns="0" rtlCol="0" anchor="t">
            <a:spAutoFit/>
          </a:bodyPr>
          <a:lstStyle/>
          <a:p>
            <a:pPr algn="just">
              <a:lnSpc>
                <a:spcPts val="2940"/>
              </a:lnSpc>
            </a:pPr>
            <a:r>
              <a:rPr lang="en-US" sz="2100">
                <a:solidFill>
                  <a:srgbClr val="2D262A"/>
                </a:solidFill>
                <a:latin typeface="Montserrat Medium"/>
                <a:ea typeface="Montserrat Medium"/>
                <a:cs typeface="Montserrat Medium"/>
                <a:sym typeface="Montserrat Medium"/>
              </a:rPr>
              <a:t>Abnormal genital discharge (purulent, foul-smelling), Genital ulcers or sores (painful or painless), Dysuria (painful urination), Lower abdominal or pelvic pain, Dyspareunia (pain during intercourse).</a:t>
            </a:r>
          </a:p>
        </p:txBody>
      </p:sp>
      <p:sp>
        <p:nvSpPr>
          <p:cNvPr id="13" name="TextBox 13"/>
          <p:cNvSpPr txBox="1"/>
          <p:nvPr/>
        </p:nvSpPr>
        <p:spPr>
          <a:xfrm>
            <a:off x="1028700" y="4672738"/>
            <a:ext cx="2966777"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Common symptoms:</a:t>
            </a:r>
          </a:p>
        </p:txBody>
      </p:sp>
      <p:sp>
        <p:nvSpPr>
          <p:cNvPr id="14" name="TextBox 14"/>
          <p:cNvSpPr txBox="1"/>
          <p:nvPr/>
        </p:nvSpPr>
        <p:spPr>
          <a:xfrm>
            <a:off x="1028700" y="6792678"/>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Advanced/complications:</a:t>
            </a:r>
          </a:p>
        </p:txBody>
      </p:sp>
      <p:sp>
        <p:nvSpPr>
          <p:cNvPr id="15" name="TextBox 15"/>
          <p:cNvSpPr txBox="1"/>
          <p:nvPr/>
        </p:nvSpPr>
        <p:spPr>
          <a:xfrm>
            <a:off x="1028700" y="7215588"/>
            <a:ext cx="10754932" cy="109918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Pelvic Inflammatory Disease (PID)</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InfertilityEctopic pregnancy</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Systemic symptoms (fever, rash in syphilis)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1037288" y="1498296"/>
            <a:ext cx="6927334" cy="6743219"/>
          </a:xfrm>
          <a:custGeom>
            <a:avLst/>
            <a:gdLst/>
            <a:ahLst/>
            <a:cxnLst/>
            <a:rect l="l" t="t" r="r" b="b"/>
            <a:pathLst>
              <a:path w="6927334" h="6743219">
                <a:moveTo>
                  <a:pt x="0" y="0"/>
                </a:moveTo>
                <a:lnTo>
                  <a:pt x="6927334" y="0"/>
                </a:lnTo>
                <a:lnTo>
                  <a:pt x="6927334" y="6743219"/>
                </a:lnTo>
                <a:lnTo>
                  <a:pt x="0" y="6743219"/>
                </a:lnTo>
                <a:lnTo>
                  <a:pt x="0" y="0"/>
                </a:lnTo>
                <a:close/>
              </a:path>
            </a:pathLst>
          </a:custGeom>
          <a:blipFill>
            <a:blip r:embed="rId3"/>
            <a:stretch>
              <a:fillRect/>
            </a:stretch>
          </a:blipFill>
        </p:spPr>
      </p:sp>
      <p:sp>
        <p:nvSpPr>
          <p:cNvPr id="10" name="TextBox 10"/>
          <p:cNvSpPr txBox="1"/>
          <p:nvPr/>
        </p:nvSpPr>
        <p:spPr>
          <a:xfrm>
            <a:off x="1028700" y="2867620"/>
            <a:ext cx="6950801"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Clinical Manifestations</a:t>
            </a:r>
          </a:p>
        </p:txBody>
      </p:sp>
      <p:sp>
        <p:nvSpPr>
          <p:cNvPr id="11" name="TextBox 11"/>
          <p:cNvSpPr txBox="1"/>
          <p:nvPr/>
        </p:nvSpPr>
        <p:spPr>
          <a:xfrm>
            <a:off x="1028700" y="3602014"/>
            <a:ext cx="10811192"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Ultra-Bold"/>
                <a:ea typeface="Montserrat Ultra-Bold"/>
                <a:cs typeface="Montserrat Ultra-Bold"/>
                <a:sym typeface="Montserrat Ultra-Bold"/>
              </a:rPr>
              <a:t>TORCH Infections (Maternal–Fetal)</a:t>
            </a:r>
          </a:p>
        </p:txBody>
      </p:sp>
      <p:sp>
        <p:nvSpPr>
          <p:cNvPr id="12" name="TextBox 12"/>
          <p:cNvSpPr txBox="1"/>
          <p:nvPr/>
        </p:nvSpPr>
        <p:spPr>
          <a:xfrm>
            <a:off x="1028700" y="5095648"/>
            <a:ext cx="10811192" cy="221361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2D262A"/>
                </a:solidFill>
                <a:latin typeface="Montserrat Medium"/>
                <a:ea typeface="Montserrat Medium"/>
                <a:cs typeface="Montserrat Medium"/>
                <a:sym typeface="Montserrat Medium"/>
              </a:rPr>
              <a:t>Congenital abnormalities (e.g., microcephaly, hydrocephalus) </a:t>
            </a:r>
          </a:p>
          <a:p>
            <a:pPr marL="453390" lvl="1" indent="-226695" algn="l">
              <a:lnSpc>
                <a:spcPts val="2940"/>
              </a:lnSpc>
              <a:buFont typeface="Arial"/>
              <a:buChar char="•"/>
            </a:pPr>
            <a:r>
              <a:rPr lang="en-US" sz="2100">
                <a:solidFill>
                  <a:srgbClr val="2D262A"/>
                </a:solidFill>
                <a:latin typeface="Montserrat Medium"/>
                <a:ea typeface="Montserrat Medium"/>
                <a:cs typeface="Montserrat Medium"/>
                <a:sym typeface="Montserrat Medium"/>
              </a:rPr>
              <a:t>Low birth weight / prematurity </a:t>
            </a:r>
          </a:p>
          <a:p>
            <a:pPr marL="453390" lvl="1" indent="-226695" algn="l">
              <a:lnSpc>
                <a:spcPts val="2940"/>
              </a:lnSpc>
              <a:buFont typeface="Arial"/>
              <a:buChar char="•"/>
            </a:pPr>
            <a:r>
              <a:rPr lang="en-US" sz="2100">
                <a:solidFill>
                  <a:srgbClr val="2D262A"/>
                </a:solidFill>
                <a:latin typeface="Montserrat Medium"/>
                <a:ea typeface="Montserrat Medium"/>
                <a:cs typeface="Montserrat Medium"/>
                <a:sym typeface="Montserrat Medium"/>
              </a:rPr>
              <a:t>Jaundice and hepatosplenomegaly </a:t>
            </a:r>
          </a:p>
          <a:p>
            <a:pPr marL="453390" lvl="1" indent="-226695" algn="l">
              <a:lnSpc>
                <a:spcPts val="2940"/>
              </a:lnSpc>
              <a:buFont typeface="Arial"/>
              <a:buChar char="•"/>
            </a:pPr>
            <a:r>
              <a:rPr lang="en-US" sz="2100">
                <a:solidFill>
                  <a:srgbClr val="2D262A"/>
                </a:solidFill>
                <a:latin typeface="Montserrat Medium"/>
                <a:ea typeface="Montserrat Medium"/>
                <a:cs typeface="Montserrat Medium"/>
                <a:sym typeface="Montserrat Medium"/>
              </a:rPr>
              <a:t>Skin rash (e.g., “blueberry muffin” lesions) </a:t>
            </a:r>
          </a:p>
          <a:p>
            <a:pPr marL="453390" lvl="1" indent="-226695" algn="l">
              <a:lnSpc>
                <a:spcPts val="2940"/>
              </a:lnSpc>
              <a:buFont typeface="Arial"/>
              <a:buChar char="•"/>
            </a:pPr>
            <a:r>
              <a:rPr lang="en-US" sz="2100">
                <a:solidFill>
                  <a:srgbClr val="2D262A"/>
                </a:solidFill>
                <a:latin typeface="Montserrat Medium"/>
                <a:ea typeface="Montserrat Medium"/>
                <a:cs typeface="Montserrat Medium"/>
                <a:sym typeface="Montserrat Medium"/>
              </a:rPr>
              <a:t>Neurological deficits (seizures, developmental delay) </a:t>
            </a:r>
          </a:p>
          <a:p>
            <a:pPr marL="453390" lvl="1" indent="-226695" algn="l">
              <a:lnSpc>
                <a:spcPts val="2940"/>
              </a:lnSpc>
              <a:buFont typeface="Arial"/>
              <a:buChar char="•"/>
            </a:pPr>
            <a:r>
              <a:rPr lang="en-US" sz="2100">
                <a:solidFill>
                  <a:srgbClr val="2D262A"/>
                </a:solidFill>
                <a:latin typeface="Montserrat Medium"/>
                <a:ea typeface="Montserrat Medium"/>
                <a:cs typeface="Montserrat Medium"/>
                <a:sym typeface="Montserrat Medium"/>
              </a:rPr>
              <a:t>Hearing loss or vision impairment</a:t>
            </a:r>
          </a:p>
        </p:txBody>
      </p:sp>
      <p:sp>
        <p:nvSpPr>
          <p:cNvPr id="13" name="TextBox 13"/>
          <p:cNvSpPr txBox="1"/>
          <p:nvPr/>
        </p:nvSpPr>
        <p:spPr>
          <a:xfrm>
            <a:off x="1028700" y="4672738"/>
            <a:ext cx="2966777"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In the fetus/newborn:</a:t>
            </a:r>
          </a:p>
        </p:txBody>
      </p:sp>
      <p:sp>
        <p:nvSpPr>
          <p:cNvPr id="14" name="TextBox 14"/>
          <p:cNvSpPr txBox="1"/>
          <p:nvPr/>
        </p:nvSpPr>
        <p:spPr>
          <a:xfrm>
            <a:off x="1028700" y="7736205"/>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Pregnancy outcomes:</a:t>
            </a:r>
          </a:p>
        </p:txBody>
      </p:sp>
      <p:sp>
        <p:nvSpPr>
          <p:cNvPr id="15" name="TextBox 15"/>
          <p:cNvSpPr txBox="1"/>
          <p:nvPr/>
        </p:nvSpPr>
        <p:spPr>
          <a:xfrm>
            <a:off x="1028700" y="8159115"/>
            <a:ext cx="10754932" cy="727710"/>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Miscarriage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Stillbirth</a:t>
            </a:r>
          </a:p>
        </p:txBody>
      </p:sp>
      <p:sp>
        <p:nvSpPr>
          <p:cNvPr id="16" name="TextBox 16"/>
          <p:cNvSpPr txBox="1"/>
          <p:nvPr/>
        </p:nvSpPr>
        <p:spPr>
          <a:xfrm>
            <a:off x="15166155" y="8588872"/>
            <a:ext cx="2246306" cy="271283"/>
          </a:xfrm>
          <a:prstGeom prst="rect">
            <a:avLst/>
          </a:prstGeom>
        </p:spPr>
        <p:txBody>
          <a:bodyPr lIns="0" tIns="0" rIns="0" bIns="0" rtlCol="0" anchor="t">
            <a:spAutoFit/>
          </a:bodyPr>
          <a:lstStyle/>
          <a:p>
            <a:pPr algn="just">
              <a:lnSpc>
                <a:spcPts val="2154"/>
              </a:lnSpc>
            </a:pPr>
            <a:r>
              <a:rPr lang="en-US" sz="1539" b="1" u="sng">
                <a:solidFill>
                  <a:srgbClr val="2D262A"/>
                </a:solidFill>
                <a:latin typeface="Montserrat Medium"/>
                <a:ea typeface="Montserrat Medium"/>
                <a:cs typeface="Montserrat Medium"/>
                <a:sym typeface="Montserrat Medium"/>
                <a:hlinkClick r:id="rId4" tooltip="https://www.sciencedirect.com/science/article/abs/pii/S0149763423003597"/>
              </a:rPr>
              <a:t>(Devaraju et al.,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0115512" y="2134967"/>
            <a:ext cx="7296949" cy="6330080"/>
          </a:xfrm>
          <a:custGeom>
            <a:avLst/>
            <a:gdLst/>
            <a:ahLst/>
            <a:cxnLst/>
            <a:rect l="l" t="t" r="r" b="b"/>
            <a:pathLst>
              <a:path w="7296949" h="6330080">
                <a:moveTo>
                  <a:pt x="0" y="0"/>
                </a:moveTo>
                <a:lnTo>
                  <a:pt x="7296949" y="0"/>
                </a:lnTo>
                <a:lnTo>
                  <a:pt x="7296949" y="6330080"/>
                </a:lnTo>
                <a:lnTo>
                  <a:pt x="0" y="6330080"/>
                </a:lnTo>
                <a:lnTo>
                  <a:pt x="0" y="0"/>
                </a:lnTo>
                <a:close/>
              </a:path>
            </a:pathLst>
          </a:custGeom>
          <a:blipFill>
            <a:blip r:embed="rId3"/>
            <a:stretch>
              <a:fillRect l="-3166" r="-11357" b="-2312"/>
            </a:stretch>
          </a:blipFill>
        </p:spPr>
      </p:sp>
      <p:sp>
        <p:nvSpPr>
          <p:cNvPr id="10" name="TextBox 10"/>
          <p:cNvSpPr txBox="1"/>
          <p:nvPr/>
        </p:nvSpPr>
        <p:spPr>
          <a:xfrm>
            <a:off x="1028700" y="2867620"/>
            <a:ext cx="6950801"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Clinical Manifestations</a:t>
            </a:r>
          </a:p>
        </p:txBody>
      </p:sp>
      <p:sp>
        <p:nvSpPr>
          <p:cNvPr id="11" name="TextBox 11"/>
          <p:cNvSpPr txBox="1"/>
          <p:nvPr/>
        </p:nvSpPr>
        <p:spPr>
          <a:xfrm>
            <a:off x="1028700" y="3606379"/>
            <a:ext cx="10811192"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Ultra-Bold"/>
                <a:ea typeface="Montserrat Ultra-Bold"/>
                <a:cs typeface="Montserrat Ultra-Bold"/>
                <a:sym typeface="Montserrat Ultra-Bold"/>
              </a:rPr>
              <a:t>HPV (Human Papillomavirus)</a:t>
            </a:r>
          </a:p>
        </p:txBody>
      </p:sp>
      <p:sp>
        <p:nvSpPr>
          <p:cNvPr id="12" name="TextBox 12"/>
          <p:cNvSpPr txBox="1"/>
          <p:nvPr/>
        </p:nvSpPr>
        <p:spPr>
          <a:xfrm>
            <a:off x="1028700" y="5161216"/>
            <a:ext cx="10811192" cy="72771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2D262A"/>
                </a:solidFill>
                <a:latin typeface="Montserrat Medium"/>
                <a:ea typeface="Montserrat Medium"/>
                <a:cs typeface="Montserrat Medium"/>
                <a:sym typeface="Montserrat Medium"/>
              </a:rPr>
              <a:t>Genital warts (condyloma acuminata) </a:t>
            </a:r>
          </a:p>
          <a:p>
            <a:pPr marL="453390" lvl="1" indent="-226695" algn="l">
              <a:lnSpc>
                <a:spcPts val="2940"/>
              </a:lnSpc>
              <a:buFont typeface="Arial"/>
              <a:buChar char="•"/>
            </a:pPr>
            <a:r>
              <a:rPr lang="en-US" sz="2100">
                <a:solidFill>
                  <a:srgbClr val="2D262A"/>
                </a:solidFill>
                <a:latin typeface="Montserrat Medium"/>
                <a:ea typeface="Montserrat Medium"/>
                <a:cs typeface="Montserrat Medium"/>
                <a:sym typeface="Montserrat Medium"/>
              </a:rPr>
              <a:t>Often asymptomatic in early stages </a:t>
            </a:r>
          </a:p>
        </p:txBody>
      </p:sp>
      <p:sp>
        <p:nvSpPr>
          <p:cNvPr id="13" name="TextBox 13"/>
          <p:cNvSpPr txBox="1"/>
          <p:nvPr/>
        </p:nvSpPr>
        <p:spPr>
          <a:xfrm>
            <a:off x="1028700" y="4672738"/>
            <a:ext cx="4067125"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Common manifestations:</a:t>
            </a:r>
          </a:p>
        </p:txBody>
      </p:sp>
      <p:sp>
        <p:nvSpPr>
          <p:cNvPr id="14" name="TextBox 14"/>
          <p:cNvSpPr txBox="1"/>
          <p:nvPr/>
        </p:nvSpPr>
        <p:spPr>
          <a:xfrm>
            <a:off x="1028700" y="6208472"/>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Pre-cancerous changes:</a:t>
            </a:r>
          </a:p>
        </p:txBody>
      </p:sp>
      <p:sp>
        <p:nvSpPr>
          <p:cNvPr id="15" name="TextBox 15"/>
          <p:cNvSpPr txBox="1"/>
          <p:nvPr/>
        </p:nvSpPr>
        <p:spPr>
          <a:xfrm>
            <a:off x="1028700" y="6696950"/>
            <a:ext cx="10754932" cy="727710"/>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Cervical dysplasia (CIN 1–3)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Abnormal Pap smear results </a:t>
            </a:r>
          </a:p>
        </p:txBody>
      </p:sp>
      <p:sp>
        <p:nvSpPr>
          <p:cNvPr id="16" name="TextBox 16"/>
          <p:cNvSpPr txBox="1"/>
          <p:nvPr/>
        </p:nvSpPr>
        <p:spPr>
          <a:xfrm>
            <a:off x="1028700" y="7744207"/>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Advanced disease:</a:t>
            </a:r>
          </a:p>
        </p:txBody>
      </p:sp>
      <p:sp>
        <p:nvSpPr>
          <p:cNvPr id="17" name="TextBox 17"/>
          <p:cNvSpPr txBox="1"/>
          <p:nvPr/>
        </p:nvSpPr>
        <p:spPr>
          <a:xfrm>
            <a:off x="1028700" y="8232685"/>
            <a:ext cx="10754932" cy="727710"/>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Cervical cancer (bleeding, pelvic pain)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Other cancers (anal, oropharyngeal) </a:t>
            </a:r>
          </a:p>
        </p:txBody>
      </p:sp>
      <p:sp>
        <p:nvSpPr>
          <p:cNvPr id="18" name="TextBox 18"/>
          <p:cNvSpPr txBox="1"/>
          <p:nvPr/>
        </p:nvSpPr>
        <p:spPr>
          <a:xfrm>
            <a:off x="14724367" y="8586836"/>
            <a:ext cx="2534933" cy="265703"/>
          </a:xfrm>
          <a:prstGeom prst="rect">
            <a:avLst/>
          </a:prstGeom>
        </p:spPr>
        <p:txBody>
          <a:bodyPr lIns="0" tIns="0" rIns="0" bIns="0" rtlCol="0" anchor="t">
            <a:spAutoFit/>
          </a:bodyPr>
          <a:lstStyle/>
          <a:p>
            <a:pPr algn="just">
              <a:lnSpc>
                <a:spcPts val="2154"/>
              </a:lnSpc>
            </a:pPr>
            <a:r>
              <a:rPr lang="en-US" sz="1539" u="sng">
                <a:solidFill>
                  <a:srgbClr val="2D262A"/>
                </a:solidFill>
                <a:latin typeface="Montserrat"/>
                <a:ea typeface="Montserrat"/>
                <a:cs typeface="Montserrat"/>
                <a:sym typeface="Montserrat"/>
                <a:hlinkClick r:id="rId4" tooltip="https://www.sciencedirect.com/science/article/pii/S2590097825000163"/>
              </a:rPr>
              <a:t>(Beniwal &amp; Saharan, 2025)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TextBox 9"/>
          <p:cNvSpPr txBox="1"/>
          <p:nvPr/>
        </p:nvSpPr>
        <p:spPr>
          <a:xfrm>
            <a:off x="1028700" y="2432752"/>
            <a:ext cx="6448950"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Diagnostics</a:t>
            </a:r>
          </a:p>
        </p:txBody>
      </p:sp>
      <p:sp>
        <p:nvSpPr>
          <p:cNvPr id="10" name="TextBox 10"/>
          <p:cNvSpPr txBox="1"/>
          <p:nvPr/>
        </p:nvSpPr>
        <p:spPr>
          <a:xfrm>
            <a:off x="1028700" y="3186537"/>
            <a:ext cx="11441902"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Physical ExaminationGenital inspection (discharge, ulcers, lesions)</a:t>
            </a:r>
          </a:p>
        </p:txBody>
      </p:sp>
      <p:sp>
        <p:nvSpPr>
          <p:cNvPr id="11" name="TextBox 11"/>
          <p:cNvSpPr txBox="1"/>
          <p:nvPr/>
        </p:nvSpPr>
        <p:spPr>
          <a:xfrm>
            <a:off x="1028700" y="3704697"/>
            <a:ext cx="15243929" cy="4692823"/>
          </a:xfrm>
          <a:prstGeom prst="rect">
            <a:avLst/>
          </a:prstGeom>
        </p:spPr>
        <p:txBody>
          <a:bodyPr lIns="0" tIns="0" rIns="0" bIns="0" rtlCol="0" anchor="t">
            <a:spAutoFit/>
          </a:bodyPr>
          <a:lstStyle/>
          <a:p>
            <a:pPr marL="453390" lvl="1" indent="-226695" algn="just">
              <a:lnSpc>
                <a:spcPts val="3696"/>
              </a:lnSpc>
              <a:buAutoNum type="arabicPeriod"/>
            </a:pPr>
            <a:r>
              <a:rPr lang="en-US" sz="2100" dirty="0">
                <a:solidFill>
                  <a:srgbClr val="2D262A"/>
                </a:solidFill>
                <a:latin typeface="Montserrat Medium"/>
                <a:ea typeface="Montserrat Medium"/>
                <a:cs typeface="Montserrat Medium"/>
                <a:sym typeface="Montserrat Medium"/>
              </a:rPr>
              <a:t>Pelvic examination (cervicitis, tenderness)</a:t>
            </a:r>
          </a:p>
          <a:p>
            <a:pPr marL="453390" lvl="1" indent="-226695" algn="just">
              <a:lnSpc>
                <a:spcPts val="3696"/>
              </a:lnSpc>
              <a:buAutoNum type="arabicPeriod"/>
            </a:pPr>
            <a:r>
              <a:rPr lang="en-US" sz="2100" dirty="0">
                <a:solidFill>
                  <a:srgbClr val="2D262A"/>
                </a:solidFill>
                <a:latin typeface="Montserrat Medium"/>
                <a:ea typeface="Montserrat Medium"/>
                <a:cs typeface="Montserrat Medium"/>
                <a:sym typeface="Montserrat Medium"/>
              </a:rPr>
              <a:t>Laboratory Tests NAAT/PCR → Chlamydia, Gonorrhea (gold standard) Serology → Syphilis (VDRL, RPR, TPHA)HIV test → ELISA, rapid </a:t>
            </a:r>
            <a:r>
              <a:rPr lang="en-US" sz="2100" dirty="0" err="1">
                <a:solidFill>
                  <a:srgbClr val="2D262A"/>
                </a:solidFill>
                <a:latin typeface="Montserrat Medium"/>
                <a:ea typeface="Montserrat Medium"/>
                <a:cs typeface="Montserrat Medium"/>
                <a:sym typeface="Montserrat Medium"/>
              </a:rPr>
              <a:t>testMicroscopy</a:t>
            </a:r>
            <a:r>
              <a:rPr lang="en-US" sz="2100" dirty="0">
                <a:solidFill>
                  <a:srgbClr val="2D262A"/>
                </a:solidFill>
                <a:latin typeface="Montserrat Medium"/>
                <a:ea typeface="Montserrat Medium"/>
                <a:cs typeface="Montserrat Medium"/>
                <a:sym typeface="Montserrat Medium"/>
              </a:rPr>
              <a:t> → Trichomonas (wet mount), Urine test (for asymptomatic screening)</a:t>
            </a:r>
          </a:p>
          <a:p>
            <a:pPr marL="453390" lvl="1" indent="-226695" algn="just">
              <a:lnSpc>
                <a:spcPts val="3696"/>
              </a:lnSpc>
              <a:buAutoNum type="arabicPeriod"/>
            </a:pPr>
            <a:r>
              <a:rPr lang="en-US" sz="2100" dirty="0">
                <a:solidFill>
                  <a:srgbClr val="2D262A"/>
                </a:solidFill>
                <a:latin typeface="Montserrat Medium"/>
                <a:ea typeface="Montserrat Medium"/>
                <a:cs typeface="Montserrat Medium"/>
                <a:sym typeface="Montserrat Medium"/>
              </a:rPr>
              <a:t>TORCH Infections (Maternal–Fetal)a. Maternal </a:t>
            </a:r>
            <a:r>
              <a:rPr lang="en-US" sz="2100" dirty="0" err="1">
                <a:solidFill>
                  <a:srgbClr val="2D262A"/>
                </a:solidFill>
                <a:latin typeface="Montserrat Medium"/>
                <a:ea typeface="Montserrat Medium"/>
                <a:cs typeface="Montserrat Medium"/>
                <a:sym typeface="Montserrat Medium"/>
              </a:rPr>
              <a:t>ScreeningTORCH</a:t>
            </a:r>
            <a:r>
              <a:rPr lang="en-US" sz="2100" dirty="0">
                <a:solidFill>
                  <a:srgbClr val="2D262A"/>
                </a:solidFill>
                <a:latin typeface="Montserrat Medium"/>
                <a:ea typeface="Montserrat Medium"/>
                <a:cs typeface="Montserrat Medium"/>
                <a:sym typeface="Montserrat Medium"/>
              </a:rPr>
              <a:t> panel (IgM, IgG antibodies), Serology </a:t>
            </a:r>
            <a:r>
              <a:rPr lang="en-US" sz="2100" dirty="0" err="1">
                <a:solidFill>
                  <a:srgbClr val="2D262A"/>
                </a:solidFill>
                <a:latin typeface="Montserrat Medium"/>
                <a:ea typeface="Montserrat Medium"/>
                <a:cs typeface="Montserrat Medium"/>
                <a:sym typeface="Montserrat Medium"/>
              </a:rPr>
              <a:t>for:ToxoplasmaRubellaCMVHSVb</a:t>
            </a:r>
            <a:r>
              <a:rPr lang="en-US" sz="2100" dirty="0">
                <a:solidFill>
                  <a:srgbClr val="2D262A"/>
                </a:solidFill>
                <a:latin typeface="Montserrat Medium"/>
                <a:ea typeface="Montserrat Medium"/>
                <a:cs typeface="Montserrat Medium"/>
                <a:sym typeface="Montserrat Medium"/>
              </a:rPr>
              <a:t>. Fetal </a:t>
            </a:r>
            <a:r>
              <a:rPr lang="en-US" sz="2100" dirty="0" err="1">
                <a:solidFill>
                  <a:srgbClr val="2D262A"/>
                </a:solidFill>
                <a:latin typeface="Montserrat Medium"/>
                <a:ea typeface="Montserrat Medium"/>
                <a:cs typeface="Montserrat Medium"/>
                <a:sym typeface="Montserrat Medium"/>
              </a:rPr>
              <a:t>AssessmentUltrasound</a:t>
            </a:r>
            <a:r>
              <a:rPr lang="en-US" sz="2100" dirty="0">
                <a:solidFill>
                  <a:srgbClr val="2D262A"/>
                </a:solidFill>
                <a:latin typeface="Montserrat Medium"/>
                <a:ea typeface="Montserrat Medium"/>
                <a:cs typeface="Montserrat Medium"/>
                <a:sym typeface="Montserrat Medium"/>
              </a:rPr>
              <a:t> → detect congenital </a:t>
            </a:r>
            <a:r>
              <a:rPr lang="en-US" sz="2100" dirty="0" err="1">
                <a:solidFill>
                  <a:srgbClr val="2D262A"/>
                </a:solidFill>
                <a:latin typeface="Montserrat Medium"/>
                <a:ea typeface="Montserrat Medium"/>
                <a:cs typeface="Montserrat Medium"/>
                <a:sym typeface="Montserrat Medium"/>
              </a:rPr>
              <a:t>anomaliesAmniocentesis</a:t>
            </a:r>
            <a:r>
              <a:rPr lang="en-US" sz="2100" dirty="0">
                <a:solidFill>
                  <a:srgbClr val="2D262A"/>
                </a:solidFill>
                <a:latin typeface="Montserrat Medium"/>
                <a:ea typeface="Montserrat Medium"/>
                <a:cs typeface="Montserrat Medium"/>
                <a:sym typeface="Montserrat Medium"/>
              </a:rPr>
              <a:t> + PCR → confirm fetal </a:t>
            </a:r>
            <a:r>
              <a:rPr lang="en-US" sz="2100" dirty="0" err="1">
                <a:solidFill>
                  <a:srgbClr val="2D262A"/>
                </a:solidFill>
                <a:latin typeface="Montserrat Medium"/>
                <a:ea typeface="Montserrat Medium"/>
                <a:cs typeface="Montserrat Medium"/>
                <a:sym typeface="Montserrat Medium"/>
              </a:rPr>
              <a:t>infectionc</a:t>
            </a:r>
            <a:r>
              <a:rPr lang="en-US" sz="2100" dirty="0">
                <a:solidFill>
                  <a:srgbClr val="2D262A"/>
                </a:solidFill>
                <a:latin typeface="Montserrat Medium"/>
                <a:ea typeface="Montserrat Medium"/>
                <a:cs typeface="Montserrat Medium"/>
                <a:sym typeface="Montserrat Medium"/>
              </a:rPr>
              <a:t>. Neonatal </a:t>
            </a:r>
            <a:r>
              <a:rPr lang="en-US" sz="2100" dirty="0" err="1">
                <a:solidFill>
                  <a:srgbClr val="2D262A"/>
                </a:solidFill>
                <a:latin typeface="Montserrat Medium"/>
                <a:ea typeface="Montserrat Medium"/>
                <a:cs typeface="Montserrat Medium"/>
                <a:sym typeface="Montserrat Medium"/>
              </a:rPr>
              <a:t>DiagnosisBlood</a:t>
            </a:r>
            <a:r>
              <a:rPr lang="en-US" sz="2100" dirty="0">
                <a:solidFill>
                  <a:srgbClr val="2D262A"/>
                </a:solidFill>
                <a:latin typeface="Montserrat Medium"/>
                <a:ea typeface="Montserrat Medium"/>
                <a:cs typeface="Montserrat Medium"/>
                <a:sym typeface="Montserrat Medium"/>
              </a:rPr>
              <a:t> tests (IgM antibodies)PCR (viral detection)</a:t>
            </a:r>
          </a:p>
          <a:p>
            <a:pPr marL="453390" lvl="1" indent="-226695" algn="just">
              <a:lnSpc>
                <a:spcPts val="3696"/>
              </a:lnSpc>
              <a:buAutoNum type="arabicPeriod"/>
            </a:pPr>
            <a:r>
              <a:rPr lang="en-US" sz="2100" dirty="0">
                <a:solidFill>
                  <a:srgbClr val="2D262A"/>
                </a:solidFill>
                <a:latin typeface="Montserrat Medium"/>
                <a:ea typeface="Montserrat Medium"/>
                <a:cs typeface="Montserrat Medium"/>
                <a:sym typeface="Montserrat Medium"/>
              </a:rPr>
              <a:t>HPV (Human Papillomavirus)a. </a:t>
            </a:r>
            <a:r>
              <a:rPr lang="en-US" sz="2100" dirty="0" err="1">
                <a:solidFill>
                  <a:srgbClr val="2D262A"/>
                </a:solidFill>
                <a:latin typeface="Montserrat Medium"/>
                <a:ea typeface="Montserrat Medium"/>
                <a:cs typeface="Montserrat Medium"/>
                <a:sym typeface="Montserrat Medium"/>
              </a:rPr>
              <a:t>ScreeningPap</a:t>
            </a:r>
            <a:r>
              <a:rPr lang="en-US" sz="2100" dirty="0">
                <a:solidFill>
                  <a:srgbClr val="2D262A"/>
                </a:solidFill>
                <a:latin typeface="Montserrat Medium"/>
                <a:ea typeface="Montserrat Medium"/>
                <a:cs typeface="Montserrat Medium"/>
                <a:sym typeface="Montserrat Medium"/>
              </a:rPr>
              <a:t> smear (cytology) → detect cervical cell </a:t>
            </a:r>
            <a:r>
              <a:rPr lang="en-US" sz="2100" dirty="0" err="1">
                <a:solidFill>
                  <a:srgbClr val="2D262A"/>
                </a:solidFill>
                <a:latin typeface="Montserrat Medium"/>
                <a:ea typeface="Montserrat Medium"/>
                <a:cs typeface="Montserrat Medium"/>
                <a:sym typeface="Montserrat Medium"/>
              </a:rPr>
              <a:t>changesHPV</a:t>
            </a:r>
            <a:r>
              <a:rPr lang="en-US" sz="2100" dirty="0">
                <a:solidFill>
                  <a:srgbClr val="2D262A"/>
                </a:solidFill>
                <a:latin typeface="Montserrat Medium"/>
                <a:ea typeface="Montserrat Medium"/>
                <a:cs typeface="Montserrat Medium"/>
                <a:sym typeface="Montserrat Medium"/>
              </a:rPr>
              <a:t> DNA test → identify high-risk HPV </a:t>
            </a:r>
            <a:r>
              <a:rPr lang="en-US" sz="2100" dirty="0" err="1">
                <a:solidFill>
                  <a:srgbClr val="2D262A"/>
                </a:solidFill>
                <a:latin typeface="Montserrat Medium"/>
                <a:ea typeface="Montserrat Medium"/>
                <a:cs typeface="Montserrat Medium"/>
                <a:sym typeface="Montserrat Medium"/>
              </a:rPr>
              <a:t>typesb</a:t>
            </a:r>
            <a:r>
              <a:rPr lang="en-US" sz="2100" dirty="0">
                <a:solidFill>
                  <a:srgbClr val="2D262A"/>
                </a:solidFill>
                <a:latin typeface="Montserrat Medium"/>
                <a:ea typeface="Montserrat Medium"/>
                <a:cs typeface="Montserrat Medium"/>
                <a:sym typeface="Montserrat Medium"/>
              </a:rPr>
              <a:t>. Diagnostic </a:t>
            </a:r>
            <a:r>
              <a:rPr lang="en-US" sz="2100" dirty="0" err="1">
                <a:solidFill>
                  <a:srgbClr val="2D262A"/>
                </a:solidFill>
                <a:latin typeface="Montserrat Medium"/>
                <a:ea typeface="Montserrat Medium"/>
                <a:cs typeface="Montserrat Medium"/>
                <a:sym typeface="Montserrat Medium"/>
              </a:rPr>
              <a:t>ProceduresColposcopy</a:t>
            </a:r>
            <a:r>
              <a:rPr lang="en-US" sz="2100" dirty="0">
                <a:solidFill>
                  <a:srgbClr val="2D262A"/>
                </a:solidFill>
                <a:latin typeface="Montserrat Medium"/>
                <a:ea typeface="Montserrat Medium"/>
                <a:cs typeface="Montserrat Medium"/>
                <a:sym typeface="Montserrat Medium"/>
              </a:rPr>
              <a:t> → visualize abnormal cervical </a:t>
            </a:r>
            <a:r>
              <a:rPr lang="en-US" sz="2100" dirty="0" err="1">
                <a:solidFill>
                  <a:srgbClr val="2D262A"/>
                </a:solidFill>
                <a:latin typeface="Montserrat Medium"/>
                <a:ea typeface="Montserrat Medium"/>
                <a:cs typeface="Montserrat Medium"/>
                <a:sym typeface="Montserrat Medium"/>
              </a:rPr>
              <a:t>tissueBiopsy</a:t>
            </a:r>
            <a:r>
              <a:rPr lang="en-US" sz="2100" dirty="0">
                <a:solidFill>
                  <a:srgbClr val="2D262A"/>
                </a:solidFill>
                <a:latin typeface="Montserrat Medium"/>
                <a:ea typeface="Montserrat Medium"/>
                <a:cs typeface="Montserrat Medium"/>
                <a:sym typeface="Montserrat Medium"/>
              </a:rPr>
              <a:t> → confirm dysplasia or cancer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4535037" y="1986574"/>
            <a:ext cx="2724263" cy="2724263"/>
          </a:xfrm>
          <a:custGeom>
            <a:avLst/>
            <a:gdLst/>
            <a:ahLst/>
            <a:cxnLst/>
            <a:rect l="l" t="t" r="r" b="b"/>
            <a:pathLst>
              <a:path w="2724263" h="2724263">
                <a:moveTo>
                  <a:pt x="0" y="0"/>
                </a:moveTo>
                <a:lnTo>
                  <a:pt x="2724263" y="0"/>
                </a:lnTo>
                <a:lnTo>
                  <a:pt x="2724263" y="2724264"/>
                </a:lnTo>
                <a:lnTo>
                  <a:pt x="0" y="27242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028700" y="2867620"/>
            <a:ext cx="6950801"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Management</a:t>
            </a:r>
          </a:p>
        </p:txBody>
      </p:sp>
      <p:sp>
        <p:nvSpPr>
          <p:cNvPr id="11" name="TextBox 11"/>
          <p:cNvSpPr txBox="1"/>
          <p:nvPr/>
        </p:nvSpPr>
        <p:spPr>
          <a:xfrm>
            <a:off x="1028700" y="3602014"/>
            <a:ext cx="10811192"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Ultra-Bold"/>
                <a:ea typeface="Montserrat Ultra-Bold"/>
                <a:cs typeface="Montserrat Ultra-Bold"/>
                <a:sym typeface="Montserrat Ultra-Bold"/>
              </a:rPr>
              <a:t>STDs (Sexually Transmitted Diseases)</a:t>
            </a:r>
          </a:p>
        </p:txBody>
      </p:sp>
      <p:sp>
        <p:nvSpPr>
          <p:cNvPr id="12" name="TextBox 12"/>
          <p:cNvSpPr txBox="1"/>
          <p:nvPr/>
        </p:nvSpPr>
        <p:spPr>
          <a:xfrm>
            <a:off x="1056830" y="5143500"/>
            <a:ext cx="6922671" cy="2213610"/>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2D262A"/>
                </a:solidFill>
                <a:latin typeface="Montserrat Bold"/>
                <a:ea typeface="Montserrat Bold"/>
                <a:cs typeface="Montserrat Bold"/>
                <a:sym typeface="Montserrat Bold"/>
              </a:rPr>
              <a:t>Antibiotics (bacterial infections): </a:t>
            </a:r>
          </a:p>
          <a:p>
            <a:pPr marL="906780" lvl="2" indent="-302260" algn="l">
              <a:lnSpc>
                <a:spcPts val="2940"/>
              </a:lnSpc>
              <a:buFont typeface="Arial"/>
              <a:buChar char="⚬"/>
            </a:pPr>
            <a:r>
              <a:rPr lang="en-US" sz="2100">
                <a:solidFill>
                  <a:srgbClr val="2D262A"/>
                </a:solidFill>
                <a:latin typeface="Montserrat Medium"/>
                <a:ea typeface="Montserrat Medium"/>
                <a:cs typeface="Montserrat Medium"/>
                <a:sym typeface="Montserrat Medium"/>
              </a:rPr>
              <a:t>Gonorrhea → Ceftriaxone </a:t>
            </a:r>
          </a:p>
          <a:p>
            <a:pPr marL="906780" lvl="2" indent="-302260" algn="l">
              <a:lnSpc>
                <a:spcPts val="2940"/>
              </a:lnSpc>
              <a:buFont typeface="Arial"/>
              <a:buChar char="⚬"/>
            </a:pPr>
            <a:r>
              <a:rPr lang="en-US" sz="2100">
                <a:solidFill>
                  <a:srgbClr val="2D262A"/>
                </a:solidFill>
                <a:latin typeface="Montserrat Medium"/>
                <a:ea typeface="Montserrat Medium"/>
                <a:cs typeface="Montserrat Medium"/>
                <a:sym typeface="Montserrat Medium"/>
              </a:rPr>
              <a:t>Chlamydia → Azithromycin / Doxycycline </a:t>
            </a:r>
          </a:p>
          <a:p>
            <a:pPr marL="906780" lvl="2" indent="-302260" algn="l">
              <a:lnSpc>
                <a:spcPts val="2940"/>
              </a:lnSpc>
              <a:buFont typeface="Arial"/>
              <a:buChar char="⚬"/>
            </a:pPr>
            <a:r>
              <a:rPr lang="en-US" sz="2100">
                <a:solidFill>
                  <a:srgbClr val="2D262A"/>
                </a:solidFill>
                <a:latin typeface="Montserrat Medium"/>
                <a:ea typeface="Montserrat Medium"/>
                <a:cs typeface="Montserrat Medium"/>
                <a:sym typeface="Montserrat Medium"/>
              </a:rPr>
              <a:t>Syphilis → Penicillin G </a:t>
            </a:r>
          </a:p>
          <a:p>
            <a:pPr marL="453390" lvl="1" indent="-226695" algn="l">
              <a:lnSpc>
                <a:spcPts val="2940"/>
              </a:lnSpc>
              <a:buFont typeface="Arial"/>
              <a:buChar char="•"/>
            </a:pPr>
            <a:r>
              <a:rPr lang="en-US" sz="2100">
                <a:solidFill>
                  <a:srgbClr val="2D262A"/>
                </a:solidFill>
                <a:latin typeface="Montserrat Bold"/>
                <a:ea typeface="Montserrat Bold"/>
                <a:cs typeface="Montserrat Bold"/>
                <a:sym typeface="Montserrat Bold"/>
              </a:rPr>
              <a:t>Antiprotozoal: </a:t>
            </a:r>
          </a:p>
          <a:p>
            <a:pPr marL="906780" lvl="2" indent="-302260" algn="l">
              <a:lnSpc>
                <a:spcPts val="2940"/>
              </a:lnSpc>
              <a:buFont typeface="Arial"/>
              <a:buChar char="⚬"/>
            </a:pPr>
            <a:r>
              <a:rPr lang="en-US" sz="2100">
                <a:solidFill>
                  <a:srgbClr val="2D262A"/>
                </a:solidFill>
                <a:latin typeface="Montserrat Medium"/>
                <a:ea typeface="Montserrat Medium"/>
                <a:cs typeface="Montserrat Medium"/>
                <a:sym typeface="Montserrat Medium"/>
              </a:rPr>
              <a:t>Trichomoniasis → Metronidazole </a:t>
            </a:r>
          </a:p>
        </p:txBody>
      </p:sp>
      <p:sp>
        <p:nvSpPr>
          <p:cNvPr id="13" name="TextBox 13"/>
          <p:cNvSpPr txBox="1"/>
          <p:nvPr/>
        </p:nvSpPr>
        <p:spPr>
          <a:xfrm>
            <a:off x="1028700" y="4672738"/>
            <a:ext cx="450195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Pharmacological Treatment</a:t>
            </a:r>
          </a:p>
        </p:txBody>
      </p:sp>
      <p:sp>
        <p:nvSpPr>
          <p:cNvPr id="14" name="TextBox 14"/>
          <p:cNvSpPr txBox="1"/>
          <p:nvPr/>
        </p:nvSpPr>
        <p:spPr>
          <a:xfrm>
            <a:off x="7979501" y="4672738"/>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Supportive Care</a:t>
            </a:r>
          </a:p>
        </p:txBody>
      </p:sp>
      <p:sp>
        <p:nvSpPr>
          <p:cNvPr id="15" name="TextBox 15"/>
          <p:cNvSpPr txBox="1"/>
          <p:nvPr/>
        </p:nvSpPr>
        <p:spPr>
          <a:xfrm>
            <a:off x="7979501" y="5143500"/>
            <a:ext cx="6508397" cy="109918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Pain management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Hydration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Treatment of complications (e.g., PID)</a:t>
            </a:r>
          </a:p>
        </p:txBody>
      </p:sp>
      <p:sp>
        <p:nvSpPr>
          <p:cNvPr id="16" name="TextBox 16"/>
          <p:cNvSpPr txBox="1"/>
          <p:nvPr/>
        </p:nvSpPr>
        <p:spPr>
          <a:xfrm>
            <a:off x="7992559" y="6529160"/>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Additional Management</a:t>
            </a:r>
          </a:p>
        </p:txBody>
      </p:sp>
      <p:sp>
        <p:nvSpPr>
          <p:cNvPr id="17" name="TextBox 17"/>
          <p:cNvSpPr txBox="1"/>
          <p:nvPr/>
        </p:nvSpPr>
        <p:spPr>
          <a:xfrm>
            <a:off x="7992559" y="6952070"/>
            <a:ext cx="6508397" cy="109918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Partner treatment (contact tracing)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Counseling on safe sexual practices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Follow-up testing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4013803" y="1771432"/>
            <a:ext cx="2939405" cy="2939405"/>
          </a:xfrm>
          <a:custGeom>
            <a:avLst/>
            <a:gdLst/>
            <a:ahLst/>
            <a:cxnLst/>
            <a:rect l="l" t="t" r="r" b="b"/>
            <a:pathLst>
              <a:path w="2939405" h="2939405">
                <a:moveTo>
                  <a:pt x="0" y="0"/>
                </a:moveTo>
                <a:lnTo>
                  <a:pt x="2939405" y="0"/>
                </a:lnTo>
                <a:lnTo>
                  <a:pt x="2939405" y="2939406"/>
                </a:lnTo>
                <a:lnTo>
                  <a:pt x="0" y="2939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028700" y="2867620"/>
            <a:ext cx="6950801"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Management</a:t>
            </a:r>
          </a:p>
        </p:txBody>
      </p:sp>
      <p:sp>
        <p:nvSpPr>
          <p:cNvPr id="11" name="TextBox 11"/>
          <p:cNvSpPr txBox="1"/>
          <p:nvPr/>
        </p:nvSpPr>
        <p:spPr>
          <a:xfrm>
            <a:off x="1028700" y="4672738"/>
            <a:ext cx="450195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Pharmacological Treatment</a:t>
            </a:r>
          </a:p>
        </p:txBody>
      </p:sp>
      <p:sp>
        <p:nvSpPr>
          <p:cNvPr id="12" name="TextBox 12"/>
          <p:cNvSpPr txBox="1"/>
          <p:nvPr/>
        </p:nvSpPr>
        <p:spPr>
          <a:xfrm>
            <a:off x="8348346" y="4672738"/>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Supportive Care</a:t>
            </a:r>
          </a:p>
        </p:txBody>
      </p:sp>
      <p:sp>
        <p:nvSpPr>
          <p:cNvPr id="13" name="TextBox 13"/>
          <p:cNvSpPr txBox="1"/>
          <p:nvPr/>
        </p:nvSpPr>
        <p:spPr>
          <a:xfrm>
            <a:off x="8348346" y="5095648"/>
            <a:ext cx="6152610" cy="109918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Neonatal intensive care if needed</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Management of complications (seizures, jaundice)</a:t>
            </a:r>
          </a:p>
        </p:txBody>
      </p:sp>
      <p:sp>
        <p:nvSpPr>
          <p:cNvPr id="14" name="TextBox 14"/>
          <p:cNvSpPr txBox="1"/>
          <p:nvPr/>
        </p:nvSpPr>
        <p:spPr>
          <a:xfrm>
            <a:off x="8348346" y="6539865"/>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Obstetric Management</a:t>
            </a:r>
          </a:p>
        </p:txBody>
      </p:sp>
      <p:sp>
        <p:nvSpPr>
          <p:cNvPr id="15" name="TextBox 15"/>
          <p:cNvSpPr txBox="1"/>
          <p:nvPr/>
        </p:nvSpPr>
        <p:spPr>
          <a:xfrm>
            <a:off x="8348346" y="6962775"/>
            <a:ext cx="6508397" cy="109918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Routine antenatal screening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Monitoring fetal growth (ultrasound)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Prevention of vertical transmission</a:t>
            </a:r>
          </a:p>
        </p:txBody>
      </p:sp>
      <p:sp>
        <p:nvSpPr>
          <p:cNvPr id="16" name="TextBox 16"/>
          <p:cNvSpPr txBox="1"/>
          <p:nvPr/>
        </p:nvSpPr>
        <p:spPr>
          <a:xfrm>
            <a:off x="1028700" y="5105400"/>
            <a:ext cx="6508397" cy="184213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Toxoplasmosis → Spiramycin/Pyrimethamine + Sulfadiazine</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Syphilis (maternal) → Penicillin</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Herpes simplex (HSV) → Acyclovir</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CMV → Ganciclovir (selected cases)</a:t>
            </a:r>
          </a:p>
        </p:txBody>
      </p:sp>
      <p:sp>
        <p:nvSpPr>
          <p:cNvPr id="17" name="TextBox 17"/>
          <p:cNvSpPr txBox="1"/>
          <p:nvPr/>
        </p:nvSpPr>
        <p:spPr>
          <a:xfrm>
            <a:off x="1028700" y="3602014"/>
            <a:ext cx="10811192"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Ultra-Bold"/>
                <a:ea typeface="Montserrat Ultra-Bold"/>
                <a:cs typeface="Montserrat Ultra-Bold"/>
                <a:sym typeface="Montserrat Ultra-Bold"/>
              </a:rPr>
              <a:t>TORCH Infections (Maternal–Fetal)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4856742" y="1099046"/>
            <a:ext cx="2402558" cy="2402558"/>
          </a:xfrm>
          <a:custGeom>
            <a:avLst/>
            <a:gdLst/>
            <a:ahLst/>
            <a:cxnLst/>
            <a:rect l="l" t="t" r="r" b="b"/>
            <a:pathLst>
              <a:path w="2402558" h="2402558">
                <a:moveTo>
                  <a:pt x="0" y="0"/>
                </a:moveTo>
                <a:lnTo>
                  <a:pt x="2402558" y="0"/>
                </a:lnTo>
                <a:lnTo>
                  <a:pt x="2402558" y="2402558"/>
                </a:lnTo>
                <a:lnTo>
                  <a:pt x="0" y="24025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028700" y="2867620"/>
            <a:ext cx="6950801"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Management</a:t>
            </a:r>
          </a:p>
        </p:txBody>
      </p:sp>
      <p:sp>
        <p:nvSpPr>
          <p:cNvPr id="11" name="TextBox 11"/>
          <p:cNvSpPr txBox="1"/>
          <p:nvPr/>
        </p:nvSpPr>
        <p:spPr>
          <a:xfrm>
            <a:off x="1028700" y="4672738"/>
            <a:ext cx="450195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Treatment of Manifestations</a:t>
            </a:r>
          </a:p>
        </p:txBody>
      </p:sp>
      <p:sp>
        <p:nvSpPr>
          <p:cNvPr id="12" name="TextBox 12"/>
          <p:cNvSpPr txBox="1"/>
          <p:nvPr/>
        </p:nvSpPr>
        <p:spPr>
          <a:xfrm>
            <a:off x="8348346" y="4672738"/>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Cancer Management</a:t>
            </a:r>
          </a:p>
        </p:txBody>
      </p:sp>
      <p:sp>
        <p:nvSpPr>
          <p:cNvPr id="13" name="TextBox 13"/>
          <p:cNvSpPr txBox="1"/>
          <p:nvPr/>
        </p:nvSpPr>
        <p:spPr>
          <a:xfrm>
            <a:off x="8348346" y="5095648"/>
            <a:ext cx="6152610" cy="727710"/>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Surgery, chemotherapy, or radiotherapy (depending on stage)</a:t>
            </a:r>
          </a:p>
        </p:txBody>
      </p:sp>
      <p:sp>
        <p:nvSpPr>
          <p:cNvPr id="14" name="TextBox 14"/>
          <p:cNvSpPr txBox="1"/>
          <p:nvPr/>
        </p:nvSpPr>
        <p:spPr>
          <a:xfrm>
            <a:off x="8348346" y="6539865"/>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Prevention</a:t>
            </a:r>
          </a:p>
        </p:txBody>
      </p:sp>
      <p:sp>
        <p:nvSpPr>
          <p:cNvPr id="15" name="TextBox 15"/>
          <p:cNvSpPr txBox="1"/>
          <p:nvPr/>
        </p:nvSpPr>
        <p:spPr>
          <a:xfrm>
            <a:off x="8348346" y="6962775"/>
            <a:ext cx="6508397" cy="727710"/>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HPV vaccination (primary prevention)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Routine screening (Pap smear, HPV test)</a:t>
            </a:r>
          </a:p>
        </p:txBody>
      </p:sp>
      <p:sp>
        <p:nvSpPr>
          <p:cNvPr id="16" name="TextBox 16"/>
          <p:cNvSpPr txBox="1"/>
          <p:nvPr/>
        </p:nvSpPr>
        <p:spPr>
          <a:xfrm>
            <a:off x="1028700" y="3606379"/>
            <a:ext cx="10811192"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Ultra-Bold"/>
                <a:ea typeface="Montserrat Ultra-Bold"/>
                <a:cs typeface="Montserrat Ultra-Bold"/>
                <a:sym typeface="Montserrat Ultra-Bold"/>
              </a:rPr>
              <a:t>HPV (Human Papillomavirus)</a:t>
            </a:r>
          </a:p>
        </p:txBody>
      </p:sp>
      <p:sp>
        <p:nvSpPr>
          <p:cNvPr id="17" name="TextBox 17"/>
          <p:cNvSpPr txBox="1"/>
          <p:nvPr/>
        </p:nvSpPr>
        <p:spPr>
          <a:xfrm>
            <a:off x="1028700" y="5105400"/>
            <a:ext cx="6508397" cy="2585085"/>
          </a:xfrm>
          <a:prstGeom prst="rect">
            <a:avLst/>
          </a:prstGeom>
        </p:spPr>
        <p:txBody>
          <a:bodyPr lIns="0" tIns="0" rIns="0" bIns="0" rtlCol="0" anchor="t">
            <a:spAutoFit/>
          </a:bodyPr>
          <a:lstStyle/>
          <a:p>
            <a:pPr algn="just">
              <a:lnSpc>
                <a:spcPts val="2940"/>
              </a:lnSpc>
            </a:pPr>
            <a:r>
              <a:rPr lang="en-US" sz="2100">
                <a:solidFill>
                  <a:srgbClr val="2D262A"/>
                </a:solidFill>
                <a:latin typeface="Montserrat Bold"/>
                <a:ea typeface="Montserrat Bold"/>
                <a:cs typeface="Montserrat Bold"/>
                <a:sym typeface="Montserrat Bold"/>
              </a:rPr>
              <a:t>No cure for the virus itself, but management includes: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Topical therapy (imiquimod, podophyllin)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Cryotherapy / laser / surgical removal of warts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Treatment of cervical dysplasia (LEEP, biopsy)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sp>
        <p:nvSpPr>
          <p:cNvPr id="2" name="Freeform 2"/>
          <p:cNvSpPr/>
          <p:nvPr/>
        </p:nvSpPr>
        <p:spPr>
          <a:xfrm>
            <a:off x="-21841" y="0"/>
            <a:ext cx="18309841" cy="10459497"/>
          </a:xfrm>
          <a:custGeom>
            <a:avLst/>
            <a:gdLst/>
            <a:ahLst/>
            <a:cxnLst/>
            <a:rect l="l" t="t" r="r" b="b"/>
            <a:pathLst>
              <a:path w="18309841" h="10459497">
                <a:moveTo>
                  <a:pt x="0" y="0"/>
                </a:moveTo>
                <a:lnTo>
                  <a:pt x="18309841" y="0"/>
                </a:lnTo>
                <a:lnTo>
                  <a:pt x="18309841" y="10459497"/>
                </a:lnTo>
                <a:lnTo>
                  <a:pt x="0" y="10459497"/>
                </a:lnTo>
                <a:lnTo>
                  <a:pt x="0" y="0"/>
                </a:lnTo>
                <a:close/>
              </a:path>
            </a:pathLst>
          </a:custGeom>
          <a:blipFill>
            <a:blip r:embed="rId2">
              <a:alphaModFix amt="21999"/>
            </a:blip>
            <a:stretch>
              <a:fillRect/>
            </a:stretch>
          </a:blipFill>
        </p:spPr>
      </p:sp>
      <p:grpSp>
        <p:nvGrpSpPr>
          <p:cNvPr id="3" name="Group 3"/>
          <p:cNvGrpSpPr/>
          <p:nvPr/>
        </p:nvGrpSpPr>
        <p:grpSpPr>
          <a:xfrm>
            <a:off x="14500955" y="9012429"/>
            <a:ext cx="2758345" cy="245871"/>
            <a:chOff x="0" y="0"/>
            <a:chExt cx="726478" cy="64756"/>
          </a:xfrm>
        </p:grpSpPr>
        <p:sp>
          <p:nvSpPr>
            <p:cNvPr id="4" name="Freeform 4"/>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5" name="TextBox 5"/>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574847"/>
            <a:ext cx="1856645" cy="68071"/>
            <a:chOff x="0" y="0"/>
            <a:chExt cx="488993" cy="17928"/>
          </a:xfrm>
        </p:grpSpPr>
        <p:sp>
          <p:nvSpPr>
            <p:cNvPr id="7" name="Freeform 7"/>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8" name="TextBox 8"/>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3"/>
            <a:stretch>
              <a:fillRect/>
            </a:stretch>
          </a:blipFill>
        </p:spPr>
      </p:sp>
      <p:sp>
        <p:nvSpPr>
          <p:cNvPr id="10" name="TextBox 10"/>
          <p:cNvSpPr txBox="1"/>
          <p:nvPr/>
        </p:nvSpPr>
        <p:spPr>
          <a:xfrm>
            <a:off x="1028700" y="2440876"/>
            <a:ext cx="6448950" cy="542036"/>
          </a:xfrm>
          <a:prstGeom prst="rect">
            <a:avLst/>
          </a:prstGeom>
        </p:spPr>
        <p:txBody>
          <a:bodyPr lIns="0" tIns="0" rIns="0" bIns="0" rtlCol="0" anchor="t">
            <a:spAutoFit/>
          </a:bodyPr>
          <a:lstStyle/>
          <a:p>
            <a:pPr algn="l">
              <a:lnSpc>
                <a:spcPts val="4041"/>
              </a:lnSpc>
            </a:pPr>
            <a:r>
              <a:rPr lang="en-US" sz="4299" b="1">
                <a:solidFill>
                  <a:srgbClr val="1211CA"/>
                </a:solidFill>
                <a:latin typeface="Montserrat Ultra-Bold"/>
                <a:ea typeface="Montserrat Ultra-Bold"/>
                <a:cs typeface="Montserrat Ultra-Bold"/>
                <a:sym typeface="Montserrat Ultra-Bold"/>
              </a:rPr>
              <a:t>Nursing Care</a:t>
            </a:r>
          </a:p>
        </p:txBody>
      </p:sp>
      <p:sp>
        <p:nvSpPr>
          <p:cNvPr id="11" name="TextBox 11"/>
          <p:cNvSpPr txBox="1"/>
          <p:nvPr/>
        </p:nvSpPr>
        <p:spPr>
          <a:xfrm>
            <a:off x="1028700" y="3484086"/>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Monitoring</a:t>
            </a:r>
          </a:p>
        </p:txBody>
      </p:sp>
      <p:sp>
        <p:nvSpPr>
          <p:cNvPr id="12" name="TextBox 12"/>
          <p:cNvSpPr txBox="1"/>
          <p:nvPr/>
        </p:nvSpPr>
        <p:spPr>
          <a:xfrm>
            <a:off x="1028700" y="3906996"/>
            <a:ext cx="6152610" cy="3699510"/>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Assess vital signs and general condition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Observe symptoms: </a:t>
            </a:r>
          </a:p>
          <a:p>
            <a:pPr marL="906780" lvl="2" indent="-302260" algn="just">
              <a:lnSpc>
                <a:spcPts val="2940"/>
              </a:lnSpc>
              <a:buFont typeface="Arial"/>
              <a:buChar char="⚬"/>
            </a:pPr>
            <a:r>
              <a:rPr lang="en-US" sz="2100">
                <a:solidFill>
                  <a:srgbClr val="2D262A"/>
                </a:solidFill>
                <a:latin typeface="Montserrat Medium"/>
                <a:ea typeface="Montserrat Medium"/>
                <a:cs typeface="Montserrat Medium"/>
                <a:sym typeface="Montserrat Medium"/>
              </a:rPr>
              <a:t>STDs → discharge, pain, ulcers </a:t>
            </a:r>
          </a:p>
          <a:p>
            <a:pPr marL="906780" lvl="2" indent="-302260" algn="just">
              <a:lnSpc>
                <a:spcPts val="2940"/>
              </a:lnSpc>
              <a:buFont typeface="Arial"/>
              <a:buChar char="⚬"/>
            </a:pPr>
            <a:r>
              <a:rPr lang="en-US" sz="2100">
                <a:solidFill>
                  <a:srgbClr val="2D262A"/>
                </a:solidFill>
                <a:latin typeface="Montserrat Medium"/>
                <a:ea typeface="Montserrat Medium"/>
                <a:cs typeface="Montserrat Medium"/>
                <a:sym typeface="Montserrat Medium"/>
              </a:rPr>
              <a:t>TORCH → fetal growth, neonatal condition </a:t>
            </a:r>
          </a:p>
          <a:p>
            <a:pPr marL="906780" lvl="2" indent="-302260" algn="just">
              <a:lnSpc>
                <a:spcPts val="2940"/>
              </a:lnSpc>
              <a:buFont typeface="Arial"/>
              <a:buChar char="⚬"/>
            </a:pPr>
            <a:r>
              <a:rPr lang="en-US" sz="2100">
                <a:solidFill>
                  <a:srgbClr val="2D262A"/>
                </a:solidFill>
                <a:latin typeface="Montserrat Medium"/>
                <a:ea typeface="Montserrat Medium"/>
                <a:cs typeface="Montserrat Medium"/>
                <a:sym typeface="Montserrat Medium"/>
              </a:rPr>
              <a:t>HPV → lesions, abnormal bleeding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Monitor treatment response and side effects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Evaluate laboratory results and follow-up tests</a:t>
            </a:r>
          </a:p>
        </p:txBody>
      </p:sp>
      <p:sp>
        <p:nvSpPr>
          <p:cNvPr id="13" name="TextBox 13"/>
          <p:cNvSpPr txBox="1"/>
          <p:nvPr/>
        </p:nvSpPr>
        <p:spPr>
          <a:xfrm>
            <a:off x="9144000" y="3484086"/>
            <a:ext cx="36230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Prevention</a:t>
            </a:r>
          </a:p>
        </p:txBody>
      </p:sp>
      <p:sp>
        <p:nvSpPr>
          <p:cNvPr id="14" name="TextBox 14"/>
          <p:cNvSpPr txBox="1"/>
          <p:nvPr/>
        </p:nvSpPr>
        <p:spPr>
          <a:xfrm>
            <a:off x="9144000" y="3906996"/>
            <a:ext cx="6508397" cy="3328035"/>
          </a:xfrm>
          <a:prstGeom prst="rect">
            <a:avLst/>
          </a:prstGeom>
        </p:spPr>
        <p:txBody>
          <a:bodyPr lIns="0" tIns="0" rIns="0" bIns="0" rtlCol="0" anchor="t">
            <a:spAutoFit/>
          </a:bodyPr>
          <a:lstStyle/>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Explain disease process and transmission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Promote safe sexual practices (condom use, limiting partners)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Encourage screening and early detection (Pap smear, STI testing)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Educate pregnant women about TORCH prevention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Promote HPV vaccination </a:t>
            </a:r>
          </a:p>
          <a:p>
            <a:pPr marL="453390" lvl="1" indent="-226695" algn="just">
              <a:lnSpc>
                <a:spcPts val="2940"/>
              </a:lnSpc>
              <a:buFont typeface="Arial"/>
              <a:buChar char="•"/>
            </a:pPr>
            <a:r>
              <a:rPr lang="en-US" sz="2100">
                <a:solidFill>
                  <a:srgbClr val="2D262A"/>
                </a:solidFill>
                <a:latin typeface="Montserrat Medium"/>
                <a:ea typeface="Montserrat Medium"/>
                <a:cs typeface="Montserrat Medium"/>
                <a:sym typeface="Montserrat Medium"/>
              </a:rPr>
              <a:t>Emphasize medication adherence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2709206" y="2591639"/>
            <a:ext cx="5086397" cy="5354102"/>
          </a:xfrm>
          <a:custGeom>
            <a:avLst/>
            <a:gdLst/>
            <a:ahLst/>
            <a:cxnLst/>
            <a:rect l="l" t="t" r="r" b="b"/>
            <a:pathLst>
              <a:path w="5086397" h="5354102">
                <a:moveTo>
                  <a:pt x="0" y="0"/>
                </a:moveTo>
                <a:lnTo>
                  <a:pt x="5086397" y="0"/>
                </a:lnTo>
                <a:lnTo>
                  <a:pt x="5086397" y="5354102"/>
                </a:lnTo>
                <a:lnTo>
                  <a:pt x="0" y="5354102"/>
                </a:lnTo>
                <a:lnTo>
                  <a:pt x="0" y="0"/>
                </a:lnTo>
                <a:close/>
              </a:path>
            </a:pathLst>
          </a:custGeom>
          <a:blipFill>
            <a:blip r:embed="rId3"/>
            <a:stretch>
              <a:fillRect/>
            </a:stretch>
          </a:blipFill>
        </p:spPr>
      </p:sp>
      <p:sp>
        <p:nvSpPr>
          <p:cNvPr id="10" name="TextBox 10"/>
          <p:cNvSpPr txBox="1"/>
          <p:nvPr/>
        </p:nvSpPr>
        <p:spPr>
          <a:xfrm>
            <a:off x="1028700" y="3105476"/>
            <a:ext cx="7323425" cy="542036"/>
          </a:xfrm>
          <a:prstGeom prst="rect">
            <a:avLst/>
          </a:prstGeom>
        </p:spPr>
        <p:txBody>
          <a:bodyPr lIns="0" tIns="0" rIns="0" bIns="0" rtlCol="0" anchor="t">
            <a:spAutoFit/>
          </a:bodyPr>
          <a:lstStyle/>
          <a:p>
            <a:pPr algn="l">
              <a:lnSpc>
                <a:spcPts val="4041"/>
              </a:lnSpc>
            </a:pPr>
            <a:r>
              <a:rPr lang="en-US" sz="4299" b="1">
                <a:solidFill>
                  <a:srgbClr val="1211CA"/>
                </a:solidFill>
                <a:latin typeface="Montserrat Ultra-Bold"/>
                <a:ea typeface="Montserrat Ultra-Bold"/>
                <a:cs typeface="Montserrat Ultra-Bold"/>
                <a:sym typeface="Montserrat Ultra-Bold"/>
              </a:rPr>
              <a:t>Support (Holistic Care)</a:t>
            </a:r>
          </a:p>
        </p:txBody>
      </p:sp>
      <p:sp>
        <p:nvSpPr>
          <p:cNvPr id="11" name="TextBox 11"/>
          <p:cNvSpPr txBox="1"/>
          <p:nvPr/>
        </p:nvSpPr>
        <p:spPr>
          <a:xfrm>
            <a:off x="1028700" y="3792696"/>
            <a:ext cx="11410401" cy="2799589"/>
          </a:xfrm>
          <a:prstGeom prst="rect">
            <a:avLst/>
          </a:prstGeom>
        </p:spPr>
        <p:txBody>
          <a:bodyPr lIns="0" tIns="0" rIns="0" bIns="0" rtlCol="0" anchor="t">
            <a:spAutoFit/>
          </a:bodyPr>
          <a:lstStyle/>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Provide psychological support (reduce stigma, anxiety) </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Maintain patient privacy and confidentiality </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Offer counseling for patients and partners </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Support coping strategies for chronic conditions (e.g., HIV, cancer risk) </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Coordinate multidisciplinary care (doctor, counselor, social worker)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1616191" y="3975679"/>
            <a:ext cx="5643109" cy="4615447"/>
          </a:xfrm>
          <a:custGeom>
            <a:avLst/>
            <a:gdLst/>
            <a:ahLst/>
            <a:cxnLst/>
            <a:rect l="l" t="t" r="r" b="b"/>
            <a:pathLst>
              <a:path w="5643109" h="4615447">
                <a:moveTo>
                  <a:pt x="0" y="0"/>
                </a:moveTo>
                <a:lnTo>
                  <a:pt x="5643109" y="0"/>
                </a:lnTo>
                <a:lnTo>
                  <a:pt x="5643109" y="4615447"/>
                </a:lnTo>
                <a:lnTo>
                  <a:pt x="0" y="4615447"/>
                </a:lnTo>
                <a:lnTo>
                  <a:pt x="0" y="0"/>
                </a:lnTo>
                <a:close/>
              </a:path>
            </a:pathLst>
          </a:custGeom>
          <a:blipFill>
            <a:blip r:embed="rId3"/>
            <a:stretch>
              <a:fillRect l="-17944" r="-4815"/>
            </a:stretch>
          </a:blipFill>
        </p:spPr>
      </p:sp>
      <p:sp>
        <p:nvSpPr>
          <p:cNvPr id="10" name="TextBox 10"/>
          <p:cNvSpPr txBox="1"/>
          <p:nvPr/>
        </p:nvSpPr>
        <p:spPr>
          <a:xfrm>
            <a:off x="11337034" y="1713658"/>
            <a:ext cx="5922266" cy="529209"/>
          </a:xfrm>
          <a:prstGeom prst="rect">
            <a:avLst/>
          </a:prstGeom>
        </p:spPr>
        <p:txBody>
          <a:bodyPr lIns="0" tIns="0" rIns="0" bIns="0" rtlCol="0" anchor="t">
            <a:spAutoFit/>
          </a:bodyPr>
          <a:lstStyle/>
          <a:p>
            <a:pPr algn="r">
              <a:lnSpc>
                <a:spcPts val="3947"/>
              </a:lnSpc>
            </a:pPr>
            <a:r>
              <a:rPr lang="en-US" sz="4200" b="1">
                <a:solidFill>
                  <a:srgbClr val="1211CA"/>
                </a:solidFill>
                <a:latin typeface="Montserrat Ultra-Bold"/>
                <a:ea typeface="Montserrat Ultra-Bold"/>
                <a:cs typeface="Montserrat Ultra-Bold"/>
                <a:sym typeface="Montserrat Ultra-Bold"/>
              </a:rPr>
              <a:t>Introduction</a:t>
            </a:r>
          </a:p>
        </p:txBody>
      </p:sp>
      <p:sp>
        <p:nvSpPr>
          <p:cNvPr id="11" name="TextBox 11"/>
          <p:cNvSpPr txBox="1"/>
          <p:nvPr/>
        </p:nvSpPr>
        <p:spPr>
          <a:xfrm>
            <a:off x="1028700" y="2375535"/>
            <a:ext cx="8115300" cy="7101840"/>
          </a:xfrm>
          <a:prstGeom prst="rect">
            <a:avLst/>
          </a:prstGeom>
        </p:spPr>
        <p:txBody>
          <a:bodyPr lIns="0" tIns="0" rIns="0" bIns="0" rtlCol="0" anchor="t">
            <a:spAutoFit/>
          </a:bodyPr>
          <a:lstStyle/>
          <a:p>
            <a:pPr algn="l">
              <a:lnSpc>
                <a:spcPts val="3359"/>
              </a:lnSpc>
            </a:pPr>
            <a:r>
              <a:rPr lang="en-US" sz="2400" b="1">
                <a:solidFill>
                  <a:srgbClr val="1211CA"/>
                </a:solidFill>
                <a:latin typeface="Montserrat Bold"/>
                <a:ea typeface="Montserrat Bold"/>
                <a:cs typeface="Montserrat Bold"/>
                <a:sym typeface="Montserrat Bold"/>
              </a:rPr>
              <a:t>Sexually transmitted diseases (STDs)</a:t>
            </a:r>
            <a:r>
              <a:rPr lang="en-US" sz="2400" b="1">
                <a:solidFill>
                  <a:srgbClr val="1211CA"/>
                </a:solidFill>
                <a:latin typeface="Montserrat Medium"/>
                <a:ea typeface="Montserrat Medium"/>
                <a:cs typeface="Montserrat Medium"/>
                <a:sym typeface="Montserrat Medium"/>
              </a:rPr>
              <a:t> </a:t>
            </a:r>
            <a:r>
              <a:rPr lang="en-US" sz="2400">
                <a:solidFill>
                  <a:srgbClr val="2D262A"/>
                </a:solidFill>
                <a:latin typeface="Montserrat"/>
                <a:ea typeface="Montserrat"/>
                <a:cs typeface="Montserrat"/>
                <a:sym typeface="Montserrat"/>
              </a:rPr>
              <a:t>are infections transmitted primarily through sexual contact. </a:t>
            </a:r>
          </a:p>
          <a:p>
            <a:pPr algn="l">
              <a:lnSpc>
                <a:spcPts val="3359"/>
              </a:lnSpc>
            </a:pPr>
            <a:endParaRPr lang="en-US" sz="2400">
              <a:solidFill>
                <a:srgbClr val="2D262A"/>
              </a:solidFill>
              <a:latin typeface="Montserrat"/>
              <a:ea typeface="Montserrat"/>
              <a:cs typeface="Montserrat"/>
              <a:sym typeface="Montserrat"/>
            </a:endParaRPr>
          </a:p>
          <a:p>
            <a:pPr algn="l">
              <a:lnSpc>
                <a:spcPts val="3359"/>
              </a:lnSpc>
            </a:pPr>
            <a:r>
              <a:rPr lang="en-US" sz="2400" b="1">
                <a:solidFill>
                  <a:srgbClr val="1211CA"/>
                </a:solidFill>
                <a:latin typeface="Montserrat Bold"/>
                <a:ea typeface="Montserrat Bold"/>
                <a:cs typeface="Montserrat Bold"/>
                <a:sym typeface="Montserrat Bold"/>
              </a:rPr>
              <a:t>TORCH infections</a:t>
            </a:r>
            <a:r>
              <a:rPr lang="en-US" sz="2400">
                <a:solidFill>
                  <a:srgbClr val="2D262A"/>
                </a:solidFill>
                <a:latin typeface="Montserrat"/>
                <a:ea typeface="Montserrat"/>
                <a:cs typeface="Montserrat"/>
                <a:sym typeface="Montserrat"/>
              </a:rPr>
              <a:t> refer to a group of maternal–fetal infections that can be transmitted during pregnancy and are associated with significant risks of congenital abnormalities and neonatal morbidity. </a:t>
            </a:r>
          </a:p>
          <a:p>
            <a:pPr algn="l">
              <a:lnSpc>
                <a:spcPts val="3359"/>
              </a:lnSpc>
            </a:pPr>
            <a:endParaRPr lang="en-US" sz="2400">
              <a:solidFill>
                <a:srgbClr val="2D262A"/>
              </a:solidFill>
              <a:latin typeface="Montserrat"/>
              <a:ea typeface="Montserrat"/>
              <a:cs typeface="Montserrat"/>
              <a:sym typeface="Montserrat"/>
            </a:endParaRPr>
          </a:p>
          <a:p>
            <a:pPr algn="l">
              <a:lnSpc>
                <a:spcPts val="3359"/>
              </a:lnSpc>
            </a:pPr>
            <a:r>
              <a:rPr lang="en-US" sz="2400" b="1">
                <a:solidFill>
                  <a:srgbClr val="1211CA"/>
                </a:solidFill>
                <a:latin typeface="Montserrat Bold"/>
                <a:ea typeface="Montserrat Bold"/>
                <a:cs typeface="Montserrat Bold"/>
                <a:sym typeface="Montserrat Bold"/>
              </a:rPr>
              <a:t>Human papillomavirus (HPV)</a:t>
            </a:r>
            <a:r>
              <a:rPr lang="en-US" sz="2400">
                <a:solidFill>
                  <a:srgbClr val="2D262A"/>
                </a:solidFill>
                <a:latin typeface="Montserrat"/>
                <a:ea typeface="Montserrat"/>
                <a:cs typeface="Montserrat"/>
                <a:sym typeface="Montserrat"/>
              </a:rPr>
              <a:t> is a common sexually transmitted virus with oncogenic potential, responsible for the majority of cervical cancer cases and other anogenital malignancies.</a:t>
            </a:r>
          </a:p>
          <a:p>
            <a:pPr algn="l">
              <a:lnSpc>
                <a:spcPts val="3359"/>
              </a:lnSpc>
            </a:pPr>
            <a:endParaRPr lang="en-US" sz="2400">
              <a:solidFill>
                <a:srgbClr val="2D262A"/>
              </a:solidFill>
              <a:latin typeface="Montserrat"/>
              <a:ea typeface="Montserrat"/>
              <a:cs typeface="Montserrat"/>
              <a:sym typeface="Montserrat"/>
            </a:endParaRPr>
          </a:p>
          <a:p>
            <a:pPr algn="l">
              <a:lnSpc>
                <a:spcPts val="3359"/>
              </a:lnSpc>
            </a:pPr>
            <a:r>
              <a:rPr lang="en-US" sz="2400">
                <a:solidFill>
                  <a:srgbClr val="2D262A"/>
                </a:solidFill>
                <a:latin typeface="Montserrat"/>
                <a:ea typeface="Montserrat"/>
                <a:cs typeface="Montserrat"/>
                <a:sym typeface="Montserrat"/>
              </a:rPr>
              <a:t>Together, these conditions represent major public health concerns due to their high prevalence, potential complications, and impact on reproductive, maternal, and child health.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1610857" y="3000701"/>
            <a:ext cx="5108233" cy="5108233"/>
          </a:xfrm>
          <a:custGeom>
            <a:avLst/>
            <a:gdLst/>
            <a:ahLst/>
            <a:cxnLst/>
            <a:rect l="l" t="t" r="r" b="b"/>
            <a:pathLst>
              <a:path w="5108233" h="5108233">
                <a:moveTo>
                  <a:pt x="0" y="0"/>
                </a:moveTo>
                <a:lnTo>
                  <a:pt x="5108233" y="0"/>
                </a:lnTo>
                <a:lnTo>
                  <a:pt x="5108233" y="5108234"/>
                </a:lnTo>
                <a:lnTo>
                  <a:pt x="0" y="51082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028700" y="3105476"/>
            <a:ext cx="7323425" cy="542036"/>
          </a:xfrm>
          <a:prstGeom prst="rect">
            <a:avLst/>
          </a:prstGeom>
        </p:spPr>
        <p:txBody>
          <a:bodyPr lIns="0" tIns="0" rIns="0" bIns="0" rtlCol="0" anchor="t">
            <a:spAutoFit/>
          </a:bodyPr>
          <a:lstStyle/>
          <a:p>
            <a:pPr algn="l">
              <a:lnSpc>
                <a:spcPts val="4041"/>
              </a:lnSpc>
            </a:pPr>
            <a:r>
              <a:rPr lang="en-US" sz="4299" b="1">
                <a:solidFill>
                  <a:srgbClr val="1211CA"/>
                </a:solidFill>
                <a:latin typeface="Montserrat Ultra-Bold"/>
                <a:ea typeface="Montserrat Ultra-Bold"/>
                <a:cs typeface="Montserrat Ultra-Bold"/>
                <a:sym typeface="Montserrat Ultra-Bold"/>
              </a:rPr>
              <a:t>Prevention</a:t>
            </a:r>
          </a:p>
        </p:txBody>
      </p:sp>
      <p:sp>
        <p:nvSpPr>
          <p:cNvPr id="11" name="TextBox 11"/>
          <p:cNvSpPr txBox="1"/>
          <p:nvPr/>
        </p:nvSpPr>
        <p:spPr>
          <a:xfrm>
            <a:off x="1073823" y="4380532"/>
            <a:ext cx="11410401" cy="3371089"/>
          </a:xfrm>
          <a:prstGeom prst="rect">
            <a:avLst/>
          </a:prstGeom>
        </p:spPr>
        <p:txBody>
          <a:bodyPr lIns="0" tIns="0" rIns="0" bIns="0" rtlCol="0" anchor="t">
            <a:spAutoFit/>
          </a:bodyPr>
          <a:lstStyle/>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Promote safe sexual behavior: </a:t>
            </a:r>
          </a:p>
          <a:p>
            <a:pPr marL="1036317" lvl="2" indent="-345439" algn="just">
              <a:lnSpc>
                <a:spcPts val="4535"/>
              </a:lnSpc>
              <a:buFont typeface="Arial"/>
              <a:buChar char="⚬"/>
            </a:pPr>
            <a:r>
              <a:rPr lang="en-US" sz="2399">
                <a:solidFill>
                  <a:srgbClr val="2D262A"/>
                </a:solidFill>
                <a:latin typeface="Montserrat Medium"/>
                <a:ea typeface="Montserrat Medium"/>
                <a:cs typeface="Montserrat Medium"/>
                <a:sym typeface="Montserrat Medium"/>
              </a:rPr>
              <a:t>Consistent condom use </a:t>
            </a:r>
          </a:p>
          <a:p>
            <a:pPr marL="1036317" lvl="2" indent="-345439" algn="just">
              <a:lnSpc>
                <a:spcPts val="4535"/>
              </a:lnSpc>
              <a:buFont typeface="Arial"/>
              <a:buChar char="⚬"/>
            </a:pPr>
            <a:r>
              <a:rPr lang="en-US" sz="2399">
                <a:solidFill>
                  <a:srgbClr val="2D262A"/>
                </a:solidFill>
                <a:latin typeface="Montserrat Medium"/>
                <a:ea typeface="Montserrat Medium"/>
                <a:cs typeface="Montserrat Medium"/>
                <a:sym typeface="Montserrat Medium"/>
              </a:rPr>
              <a:t>Limiting sexual partners </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HPV Vaccination Campaign </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Personal hygiene &amp; reproductive health awareness</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Safe sex, HPV vaccine, screening</a:t>
            </a:r>
          </a:p>
        </p:txBody>
      </p:sp>
      <p:sp>
        <p:nvSpPr>
          <p:cNvPr id="12" name="TextBox 12"/>
          <p:cNvSpPr txBox="1"/>
          <p:nvPr/>
        </p:nvSpPr>
        <p:spPr>
          <a:xfrm>
            <a:off x="1073823" y="3828487"/>
            <a:ext cx="6763013" cy="396240"/>
          </a:xfrm>
          <a:prstGeom prst="rect">
            <a:avLst/>
          </a:prstGeom>
        </p:spPr>
        <p:txBody>
          <a:bodyPr lIns="0" tIns="0" rIns="0" bIns="0" rtlCol="0" anchor="t">
            <a:spAutoFit/>
          </a:bodyPr>
          <a:lstStyle/>
          <a:p>
            <a:pPr algn="l">
              <a:lnSpc>
                <a:spcPts val="3359"/>
              </a:lnSpc>
            </a:pPr>
            <a:r>
              <a:rPr lang="en-US" sz="2399" b="1">
                <a:solidFill>
                  <a:srgbClr val="1211CA"/>
                </a:solidFill>
                <a:latin typeface="Montserrat Bold"/>
                <a:ea typeface="Montserrat Bold"/>
                <a:cs typeface="Montserrat Bold"/>
                <a:sym typeface="Montserrat Bold"/>
              </a:rPr>
              <a:t>PROTECT (Individual Protection)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2018706" y="3647512"/>
            <a:ext cx="4406747" cy="4114800"/>
          </a:xfrm>
          <a:custGeom>
            <a:avLst/>
            <a:gdLst/>
            <a:ahLst/>
            <a:cxnLst/>
            <a:rect l="l" t="t" r="r" b="b"/>
            <a:pathLst>
              <a:path w="4406747" h="4114800">
                <a:moveTo>
                  <a:pt x="0" y="0"/>
                </a:moveTo>
                <a:lnTo>
                  <a:pt x="4406747" y="0"/>
                </a:lnTo>
                <a:lnTo>
                  <a:pt x="44067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028700" y="3105476"/>
            <a:ext cx="7323425" cy="542036"/>
          </a:xfrm>
          <a:prstGeom prst="rect">
            <a:avLst/>
          </a:prstGeom>
        </p:spPr>
        <p:txBody>
          <a:bodyPr lIns="0" tIns="0" rIns="0" bIns="0" rtlCol="0" anchor="t">
            <a:spAutoFit/>
          </a:bodyPr>
          <a:lstStyle/>
          <a:p>
            <a:pPr algn="l">
              <a:lnSpc>
                <a:spcPts val="4041"/>
              </a:lnSpc>
            </a:pPr>
            <a:r>
              <a:rPr lang="en-US" sz="4299" b="1">
                <a:solidFill>
                  <a:srgbClr val="1211CA"/>
                </a:solidFill>
                <a:latin typeface="Montserrat Ultra-Bold"/>
                <a:ea typeface="Montserrat Ultra-Bold"/>
                <a:cs typeface="Montserrat Ultra-Bold"/>
                <a:sym typeface="Montserrat Ultra-Bold"/>
              </a:rPr>
              <a:t>Prevention</a:t>
            </a:r>
          </a:p>
        </p:txBody>
      </p:sp>
      <p:sp>
        <p:nvSpPr>
          <p:cNvPr id="11" name="TextBox 11"/>
          <p:cNvSpPr txBox="1"/>
          <p:nvPr/>
        </p:nvSpPr>
        <p:spPr>
          <a:xfrm>
            <a:off x="1073823" y="4380532"/>
            <a:ext cx="11410401" cy="2799589"/>
          </a:xfrm>
          <a:prstGeom prst="rect">
            <a:avLst/>
          </a:prstGeom>
        </p:spPr>
        <p:txBody>
          <a:bodyPr lIns="0" tIns="0" rIns="0" bIns="0" rtlCol="0" anchor="t">
            <a:spAutoFit/>
          </a:bodyPr>
          <a:lstStyle/>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Routine screening programs: </a:t>
            </a:r>
          </a:p>
          <a:p>
            <a:pPr marL="1036317" lvl="2" indent="-345439" algn="just">
              <a:lnSpc>
                <a:spcPts val="4535"/>
              </a:lnSpc>
              <a:buFont typeface="Arial"/>
              <a:buChar char="⚬"/>
            </a:pPr>
            <a:r>
              <a:rPr lang="en-US" sz="2399">
                <a:solidFill>
                  <a:srgbClr val="2D262A"/>
                </a:solidFill>
                <a:latin typeface="Montserrat Medium"/>
                <a:ea typeface="Montserrat Medium"/>
                <a:cs typeface="Montserrat Medium"/>
                <a:sym typeface="Montserrat Medium"/>
              </a:rPr>
              <a:t>Pap smear &amp; HPV test </a:t>
            </a:r>
          </a:p>
          <a:p>
            <a:pPr marL="1036317" lvl="2" indent="-345439" algn="just">
              <a:lnSpc>
                <a:spcPts val="4535"/>
              </a:lnSpc>
              <a:buFont typeface="Arial"/>
              <a:buChar char="⚬"/>
            </a:pPr>
            <a:r>
              <a:rPr lang="en-US" sz="2399">
                <a:solidFill>
                  <a:srgbClr val="2D262A"/>
                </a:solidFill>
                <a:latin typeface="Montserrat Medium"/>
                <a:ea typeface="Montserrat Medium"/>
                <a:cs typeface="Montserrat Medium"/>
                <a:sym typeface="Montserrat Medium"/>
              </a:rPr>
              <a:t>STI testing (PCR, serology) </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Premarital &amp; antenatal screening (TORCH) </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Early treatment to prevent complications</a:t>
            </a:r>
          </a:p>
        </p:txBody>
      </p:sp>
      <p:sp>
        <p:nvSpPr>
          <p:cNvPr id="12" name="TextBox 12"/>
          <p:cNvSpPr txBox="1"/>
          <p:nvPr/>
        </p:nvSpPr>
        <p:spPr>
          <a:xfrm>
            <a:off x="1073823" y="3828487"/>
            <a:ext cx="7505801" cy="396240"/>
          </a:xfrm>
          <a:prstGeom prst="rect">
            <a:avLst/>
          </a:prstGeom>
        </p:spPr>
        <p:txBody>
          <a:bodyPr lIns="0" tIns="0" rIns="0" bIns="0" rtlCol="0" anchor="t">
            <a:spAutoFit/>
          </a:bodyPr>
          <a:lstStyle/>
          <a:p>
            <a:pPr algn="l">
              <a:lnSpc>
                <a:spcPts val="3359"/>
              </a:lnSpc>
            </a:pPr>
            <a:r>
              <a:rPr lang="en-US" sz="2399" b="1">
                <a:solidFill>
                  <a:srgbClr val="1211CA"/>
                </a:solidFill>
                <a:latin typeface="Montserrat Bold"/>
                <a:ea typeface="Montserrat Bold"/>
                <a:cs typeface="Montserrat Bold"/>
                <a:sym typeface="Montserrat Bold"/>
              </a:rPr>
              <a:t>PREVENT (Early Detection &amp; Risk Reduction)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2214119" y="2675020"/>
            <a:ext cx="4456877" cy="5075119"/>
          </a:xfrm>
          <a:custGeom>
            <a:avLst/>
            <a:gdLst/>
            <a:ahLst/>
            <a:cxnLst/>
            <a:rect l="l" t="t" r="r" b="b"/>
            <a:pathLst>
              <a:path w="4456877" h="5075119">
                <a:moveTo>
                  <a:pt x="0" y="0"/>
                </a:moveTo>
                <a:lnTo>
                  <a:pt x="4456877" y="0"/>
                </a:lnTo>
                <a:lnTo>
                  <a:pt x="4456877" y="5075119"/>
                </a:lnTo>
                <a:lnTo>
                  <a:pt x="0" y="5075119"/>
                </a:lnTo>
                <a:lnTo>
                  <a:pt x="0" y="0"/>
                </a:lnTo>
                <a:close/>
              </a:path>
            </a:pathLst>
          </a:custGeom>
          <a:blipFill>
            <a:blip r:embed="rId3"/>
            <a:stretch>
              <a:fillRect/>
            </a:stretch>
          </a:blipFill>
        </p:spPr>
      </p:sp>
      <p:sp>
        <p:nvSpPr>
          <p:cNvPr id="10" name="TextBox 10"/>
          <p:cNvSpPr txBox="1"/>
          <p:nvPr/>
        </p:nvSpPr>
        <p:spPr>
          <a:xfrm>
            <a:off x="1028700" y="3105476"/>
            <a:ext cx="7323425" cy="542036"/>
          </a:xfrm>
          <a:prstGeom prst="rect">
            <a:avLst/>
          </a:prstGeom>
        </p:spPr>
        <p:txBody>
          <a:bodyPr lIns="0" tIns="0" rIns="0" bIns="0" rtlCol="0" anchor="t">
            <a:spAutoFit/>
          </a:bodyPr>
          <a:lstStyle/>
          <a:p>
            <a:pPr algn="l">
              <a:lnSpc>
                <a:spcPts val="4041"/>
              </a:lnSpc>
            </a:pPr>
            <a:r>
              <a:rPr lang="en-US" sz="4299" b="1">
                <a:solidFill>
                  <a:srgbClr val="1211CA"/>
                </a:solidFill>
                <a:latin typeface="Montserrat Ultra-Bold"/>
                <a:ea typeface="Montserrat Ultra-Bold"/>
                <a:cs typeface="Montserrat Ultra-Bold"/>
                <a:sym typeface="Montserrat Ultra-Bold"/>
              </a:rPr>
              <a:t>Prevention</a:t>
            </a:r>
          </a:p>
        </p:txBody>
      </p:sp>
      <p:sp>
        <p:nvSpPr>
          <p:cNvPr id="11" name="TextBox 11"/>
          <p:cNvSpPr txBox="1"/>
          <p:nvPr/>
        </p:nvSpPr>
        <p:spPr>
          <a:xfrm>
            <a:off x="1073823" y="4380532"/>
            <a:ext cx="11410401" cy="2228089"/>
          </a:xfrm>
          <a:prstGeom prst="rect">
            <a:avLst/>
          </a:prstGeom>
        </p:spPr>
        <p:txBody>
          <a:bodyPr lIns="0" tIns="0" rIns="0" bIns="0" rtlCol="0" anchor="t">
            <a:spAutoFit/>
          </a:bodyPr>
          <a:lstStyle/>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Peer education programs (student ambassadors) </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Social media campaigns: </a:t>
            </a:r>
          </a:p>
          <a:p>
            <a:pPr marL="1036317" lvl="2" indent="-345439" algn="just">
              <a:lnSpc>
                <a:spcPts val="4535"/>
              </a:lnSpc>
              <a:buFont typeface="Arial"/>
              <a:buChar char="⚬"/>
            </a:pPr>
            <a:r>
              <a:rPr lang="en-US" sz="2399">
                <a:solidFill>
                  <a:srgbClr val="2D262A"/>
                </a:solidFill>
                <a:latin typeface="Montserrat Medium"/>
                <a:ea typeface="Montserrat Medium"/>
                <a:cs typeface="Montserrat Medium"/>
                <a:sym typeface="Montserrat Medium"/>
              </a:rPr>
              <a:t>Instagram / TikTok health education </a:t>
            </a:r>
          </a:p>
          <a:p>
            <a:pPr marL="518158" lvl="1" indent="-259079" algn="just">
              <a:lnSpc>
                <a:spcPts val="4535"/>
              </a:lnSpc>
              <a:buFont typeface="Arial"/>
              <a:buChar char="•"/>
            </a:pPr>
            <a:r>
              <a:rPr lang="en-US" sz="2399">
                <a:solidFill>
                  <a:srgbClr val="2D262A"/>
                </a:solidFill>
                <a:latin typeface="Montserrat Medium"/>
                <a:ea typeface="Montserrat Medium"/>
                <a:cs typeface="Montserrat Medium"/>
                <a:sym typeface="Montserrat Medium"/>
              </a:rPr>
              <a:t>School &amp; university-based reproductive health education</a:t>
            </a:r>
          </a:p>
        </p:txBody>
      </p:sp>
      <p:sp>
        <p:nvSpPr>
          <p:cNvPr id="12" name="TextBox 12"/>
          <p:cNvSpPr txBox="1"/>
          <p:nvPr/>
        </p:nvSpPr>
        <p:spPr>
          <a:xfrm>
            <a:off x="1073823" y="3828487"/>
            <a:ext cx="8070177" cy="396240"/>
          </a:xfrm>
          <a:prstGeom prst="rect">
            <a:avLst/>
          </a:prstGeom>
        </p:spPr>
        <p:txBody>
          <a:bodyPr lIns="0" tIns="0" rIns="0" bIns="0" rtlCol="0" anchor="t">
            <a:spAutoFit/>
          </a:bodyPr>
          <a:lstStyle/>
          <a:p>
            <a:pPr algn="l">
              <a:lnSpc>
                <a:spcPts val="3359"/>
              </a:lnSpc>
            </a:pPr>
            <a:r>
              <a:rPr lang="en-US" sz="2399" b="1">
                <a:solidFill>
                  <a:srgbClr val="1211CA"/>
                </a:solidFill>
                <a:latin typeface="Montserrat Bold"/>
                <a:ea typeface="Montserrat Bold"/>
                <a:cs typeface="Montserrat Bold"/>
                <a:sym typeface="Montserrat Bold"/>
              </a:rPr>
              <a:t>PROMOTE (Education &amp; Community Awareness)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565153" y="6641838"/>
            <a:ext cx="3595041" cy="3645162"/>
          </a:xfrm>
          <a:custGeom>
            <a:avLst/>
            <a:gdLst/>
            <a:ahLst/>
            <a:cxnLst/>
            <a:rect l="l" t="t" r="r" b="b"/>
            <a:pathLst>
              <a:path w="3595041" h="3645162">
                <a:moveTo>
                  <a:pt x="0" y="0"/>
                </a:moveTo>
                <a:lnTo>
                  <a:pt x="3595041" y="0"/>
                </a:lnTo>
                <a:lnTo>
                  <a:pt x="3595041" y="3645162"/>
                </a:lnTo>
                <a:lnTo>
                  <a:pt x="0" y="3645162"/>
                </a:lnTo>
                <a:lnTo>
                  <a:pt x="0" y="0"/>
                </a:lnTo>
                <a:close/>
              </a:path>
            </a:pathLst>
          </a:custGeom>
          <a:blipFill>
            <a:blip r:embed="rId3"/>
            <a:stretch>
              <a:fillRect/>
            </a:stretch>
          </a:blipFill>
        </p:spPr>
      </p:sp>
      <p:sp>
        <p:nvSpPr>
          <p:cNvPr id="10" name="TextBox 10"/>
          <p:cNvSpPr txBox="1"/>
          <p:nvPr/>
        </p:nvSpPr>
        <p:spPr>
          <a:xfrm>
            <a:off x="5482288" y="3745057"/>
            <a:ext cx="7323425" cy="542036"/>
          </a:xfrm>
          <a:prstGeom prst="rect">
            <a:avLst/>
          </a:prstGeom>
        </p:spPr>
        <p:txBody>
          <a:bodyPr lIns="0" tIns="0" rIns="0" bIns="0" rtlCol="0" anchor="t">
            <a:spAutoFit/>
          </a:bodyPr>
          <a:lstStyle/>
          <a:p>
            <a:pPr algn="ctr">
              <a:lnSpc>
                <a:spcPts val="4041"/>
              </a:lnSpc>
            </a:pPr>
            <a:r>
              <a:rPr lang="en-US" sz="4299" b="1">
                <a:solidFill>
                  <a:srgbClr val="1211CA"/>
                </a:solidFill>
                <a:latin typeface="Montserrat Ultra-Bold"/>
                <a:ea typeface="Montserrat Ultra-Bold"/>
                <a:cs typeface="Montserrat Ultra-Bold"/>
                <a:sym typeface="Montserrat Ultra-Bold"/>
              </a:rPr>
              <a:t>DISCUSSION</a:t>
            </a:r>
          </a:p>
        </p:txBody>
      </p:sp>
      <p:sp>
        <p:nvSpPr>
          <p:cNvPr id="11" name="TextBox 11"/>
          <p:cNvSpPr txBox="1"/>
          <p:nvPr/>
        </p:nvSpPr>
        <p:spPr>
          <a:xfrm>
            <a:off x="4160194" y="4518378"/>
            <a:ext cx="10711855" cy="1813753"/>
          </a:xfrm>
          <a:prstGeom prst="rect">
            <a:avLst/>
          </a:prstGeom>
        </p:spPr>
        <p:txBody>
          <a:bodyPr lIns="0" tIns="0" rIns="0" bIns="0" rtlCol="0" anchor="t">
            <a:spAutoFit/>
          </a:bodyPr>
          <a:lstStyle/>
          <a:p>
            <a:pPr marL="864763" lvl="1" indent="-432381" algn="just">
              <a:lnSpc>
                <a:spcPts val="7570"/>
              </a:lnSpc>
              <a:buFont typeface="Arial"/>
              <a:buChar char="•"/>
            </a:pPr>
            <a:r>
              <a:rPr lang="en-US" sz="4005" b="1">
                <a:solidFill>
                  <a:srgbClr val="2D262A"/>
                </a:solidFill>
                <a:latin typeface="Montserrat Medium"/>
                <a:ea typeface="Montserrat Medium"/>
                <a:cs typeface="Montserrat Medium"/>
                <a:sym typeface="Montserrat Medium"/>
              </a:rPr>
              <a:t>Why is HPV vaccine important?</a:t>
            </a:r>
          </a:p>
          <a:p>
            <a:pPr marL="864763" lvl="1" indent="-432381" algn="just">
              <a:lnSpc>
                <a:spcPts val="7570"/>
              </a:lnSpc>
              <a:buFont typeface="Arial"/>
              <a:buChar char="•"/>
            </a:pPr>
            <a:r>
              <a:rPr lang="en-US" sz="4005" b="1">
                <a:solidFill>
                  <a:srgbClr val="2D262A"/>
                </a:solidFill>
                <a:latin typeface="Montserrat Medium"/>
                <a:ea typeface="Montserrat Medium"/>
                <a:cs typeface="Montserrat Medium"/>
                <a:sym typeface="Montserrat Medium"/>
              </a:rPr>
              <a:t>Role of nurse?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TextBox 9"/>
          <p:cNvSpPr txBox="1"/>
          <p:nvPr/>
        </p:nvSpPr>
        <p:spPr>
          <a:xfrm>
            <a:off x="1028700" y="3499064"/>
            <a:ext cx="7323425" cy="542036"/>
          </a:xfrm>
          <a:prstGeom prst="rect">
            <a:avLst/>
          </a:prstGeom>
        </p:spPr>
        <p:txBody>
          <a:bodyPr lIns="0" tIns="0" rIns="0" bIns="0" rtlCol="0" anchor="t">
            <a:spAutoFit/>
          </a:bodyPr>
          <a:lstStyle/>
          <a:p>
            <a:pPr algn="l">
              <a:lnSpc>
                <a:spcPts val="4041"/>
              </a:lnSpc>
            </a:pPr>
            <a:r>
              <a:rPr lang="en-US" sz="4299" b="1">
                <a:solidFill>
                  <a:srgbClr val="1211CA"/>
                </a:solidFill>
                <a:latin typeface="Montserrat Ultra-Bold"/>
                <a:ea typeface="Montserrat Ultra-Bold"/>
                <a:cs typeface="Montserrat Ultra-Bold"/>
                <a:sym typeface="Montserrat Ultra-Bold"/>
              </a:rPr>
              <a:t>References</a:t>
            </a:r>
          </a:p>
        </p:txBody>
      </p:sp>
      <p:sp>
        <p:nvSpPr>
          <p:cNvPr id="10" name="TextBox 10"/>
          <p:cNvSpPr txBox="1"/>
          <p:nvPr/>
        </p:nvSpPr>
        <p:spPr>
          <a:xfrm>
            <a:off x="1028700" y="4293338"/>
            <a:ext cx="15877696" cy="2663421"/>
          </a:xfrm>
          <a:prstGeom prst="rect">
            <a:avLst/>
          </a:prstGeom>
        </p:spPr>
        <p:txBody>
          <a:bodyPr lIns="0" tIns="0" rIns="0" bIns="0" rtlCol="0" anchor="t">
            <a:spAutoFit/>
          </a:bodyPr>
          <a:lstStyle/>
          <a:p>
            <a:pPr marL="453390" lvl="1" indent="-226695" algn="just">
              <a:lnSpc>
                <a:spcPts val="2982"/>
              </a:lnSpc>
              <a:buFont typeface="Arial"/>
              <a:buChar char="•"/>
            </a:pPr>
            <a:r>
              <a:rPr lang="en-US" sz="2100">
                <a:solidFill>
                  <a:srgbClr val="2D262A"/>
                </a:solidFill>
                <a:latin typeface="Montserrat Medium"/>
                <a:ea typeface="Montserrat Medium"/>
                <a:cs typeface="Montserrat Medium"/>
                <a:sym typeface="Montserrat Medium"/>
              </a:rPr>
              <a:t>World Health Organization (WHO). (2023). Sexually transmitted infections (STIs).https://www.who.int/news-room/fact-sheets/detail/sexually-transmitted-infections-(stis)</a:t>
            </a:r>
          </a:p>
          <a:p>
            <a:pPr marL="453390" lvl="1" indent="-226695" algn="just">
              <a:lnSpc>
                <a:spcPts val="2982"/>
              </a:lnSpc>
              <a:buFont typeface="Arial"/>
              <a:buChar char="•"/>
            </a:pPr>
            <a:r>
              <a:rPr lang="en-US" sz="2100">
                <a:solidFill>
                  <a:srgbClr val="2D262A"/>
                </a:solidFill>
                <a:latin typeface="Montserrat Medium"/>
                <a:ea typeface="Montserrat Medium"/>
                <a:cs typeface="Montserrat Medium"/>
                <a:sym typeface="Montserrat Medium"/>
              </a:rPr>
              <a:t>Centers for Disease Control and Prevention (CDC). (2024). Sexually Transmitted Infections Treatment Guidelines.https://www.cdc.gov/std</a:t>
            </a:r>
          </a:p>
          <a:p>
            <a:pPr marL="453390" lvl="1" indent="-226695" algn="just">
              <a:lnSpc>
                <a:spcPts val="2982"/>
              </a:lnSpc>
              <a:buFont typeface="Arial"/>
              <a:buChar char="•"/>
            </a:pPr>
            <a:r>
              <a:rPr lang="en-US" sz="2100">
                <a:solidFill>
                  <a:srgbClr val="2D262A"/>
                </a:solidFill>
                <a:latin typeface="Montserrat Medium"/>
                <a:ea typeface="Montserrat Medium"/>
                <a:cs typeface="Montserrat Medium"/>
                <a:sym typeface="Montserrat Medium"/>
              </a:rPr>
              <a:t>World Health Organization (WHO). (2023). Congenital infections (TORCH).</a:t>
            </a:r>
          </a:p>
          <a:p>
            <a:pPr marL="453390" lvl="1" indent="-226695" algn="just">
              <a:lnSpc>
                <a:spcPts val="2982"/>
              </a:lnSpc>
              <a:buFont typeface="Arial"/>
              <a:buChar char="•"/>
            </a:pPr>
            <a:r>
              <a:rPr lang="en-US" sz="2100">
                <a:solidFill>
                  <a:srgbClr val="2D262A"/>
                </a:solidFill>
                <a:latin typeface="Montserrat Medium"/>
                <a:ea typeface="Montserrat Medium"/>
                <a:cs typeface="Montserrat Medium"/>
                <a:sym typeface="Montserrat Medium"/>
              </a:rPr>
              <a:t>Centers for Disease Control and Prevention (CDC). (2023). Human Papillomavirus (HPV).https://www.cdc.gov/hpv</a:t>
            </a:r>
          </a:p>
          <a:p>
            <a:pPr marL="453390" lvl="1" indent="-226695" algn="just">
              <a:lnSpc>
                <a:spcPts val="2982"/>
              </a:lnSpc>
              <a:buFont typeface="Arial"/>
              <a:buChar char="•"/>
            </a:pPr>
            <a:r>
              <a:rPr lang="en-US" sz="2100">
                <a:solidFill>
                  <a:srgbClr val="2D262A"/>
                </a:solidFill>
                <a:latin typeface="Montserrat Medium"/>
                <a:ea typeface="Montserrat Medium"/>
                <a:cs typeface="Montserrat Medium"/>
                <a:sym typeface="Montserrat Medium"/>
              </a:rPr>
              <a:t>Kliegman, R., et al. (2020). Nelson Textbook of Pediatrics (21st ed.). Elsevier.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5529655" y="258275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028700" y="2810470"/>
            <a:ext cx="11826434"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1. Sexually Transmitted Diseases (STDs)/ </a:t>
            </a:r>
          </a:p>
        </p:txBody>
      </p:sp>
      <p:sp>
        <p:nvSpPr>
          <p:cNvPr id="9" name="TextBox 9"/>
          <p:cNvSpPr txBox="1"/>
          <p:nvPr/>
        </p:nvSpPr>
        <p:spPr>
          <a:xfrm>
            <a:off x="1506140" y="3444454"/>
            <a:ext cx="10871553"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Ultra-Bold"/>
                <a:ea typeface="Montserrat Ultra-Bold"/>
                <a:cs typeface="Montserrat Ultra-Bold"/>
                <a:sym typeface="Montserrat Ultra-Bold"/>
              </a:rPr>
              <a:t>Sexually Transmitted Infections (STIs)</a:t>
            </a:r>
          </a:p>
        </p:txBody>
      </p:sp>
      <p:sp>
        <p:nvSpPr>
          <p:cNvPr id="10" name="TextBox 10"/>
          <p:cNvSpPr txBox="1"/>
          <p:nvPr/>
        </p:nvSpPr>
        <p:spPr>
          <a:xfrm>
            <a:off x="1046421" y="4827103"/>
            <a:ext cx="16230600" cy="839076"/>
          </a:xfrm>
          <a:prstGeom prst="rect">
            <a:avLst/>
          </a:prstGeom>
        </p:spPr>
        <p:txBody>
          <a:bodyPr lIns="0" tIns="0" rIns="0" bIns="0" rtlCol="0" anchor="t">
            <a:spAutoFit/>
          </a:bodyPr>
          <a:lstStyle/>
          <a:p>
            <a:pPr algn="just">
              <a:lnSpc>
                <a:spcPts val="3359"/>
              </a:lnSpc>
            </a:pPr>
            <a:r>
              <a:rPr lang="en-US" sz="2400" dirty="0">
                <a:solidFill>
                  <a:srgbClr val="2D262A"/>
                </a:solidFill>
                <a:latin typeface="Montserrat Medium"/>
                <a:ea typeface="Montserrat Medium"/>
                <a:cs typeface="Montserrat Medium"/>
                <a:sym typeface="Montserrat Medium"/>
              </a:rPr>
              <a:t>Sexually transmitted infections (STIs) are infections primarily transmitted through sexual contact, including vaginal, anal, and oral intercourse. They are caused by bacteria, viruses, or parasites.</a:t>
            </a:r>
          </a:p>
        </p:txBody>
      </p:sp>
      <p:sp>
        <p:nvSpPr>
          <p:cNvPr id="11" name="TextBox 11"/>
          <p:cNvSpPr txBox="1"/>
          <p:nvPr/>
        </p:nvSpPr>
        <p:spPr>
          <a:xfrm>
            <a:off x="1046421" y="6557196"/>
            <a:ext cx="7515329" cy="1512189"/>
          </a:xfrm>
          <a:prstGeom prst="rect">
            <a:avLst/>
          </a:prstGeom>
        </p:spPr>
        <p:txBody>
          <a:bodyPr lIns="0" tIns="0" rIns="0" bIns="0" rtlCol="0" anchor="t">
            <a:spAutoFit/>
          </a:bodyPr>
          <a:lstStyle/>
          <a:p>
            <a:pPr marL="518160" lvl="1" indent="-259080" algn="l">
              <a:lnSpc>
                <a:spcPts val="3048"/>
              </a:lnSpc>
              <a:buFont typeface="Arial"/>
              <a:buChar char="•"/>
            </a:pPr>
            <a:r>
              <a:rPr lang="en-US" sz="2400">
                <a:solidFill>
                  <a:srgbClr val="2D262A"/>
                </a:solidFill>
                <a:latin typeface="Montserrat Medium"/>
                <a:ea typeface="Montserrat Medium"/>
                <a:cs typeface="Montserrat Medium"/>
                <a:sym typeface="Montserrat Medium"/>
              </a:rPr>
              <a:t>Bacteria: Neisseria gonorrhoeae, Treponema pallidum (syphilis), Chlamydia trachomatis </a:t>
            </a:r>
          </a:p>
          <a:p>
            <a:pPr marL="518160" lvl="1" indent="-259080" algn="l">
              <a:lnSpc>
                <a:spcPts val="3048"/>
              </a:lnSpc>
              <a:buFont typeface="Arial"/>
              <a:buChar char="•"/>
            </a:pPr>
            <a:r>
              <a:rPr lang="en-US" sz="2400">
                <a:solidFill>
                  <a:srgbClr val="2D262A"/>
                </a:solidFill>
                <a:latin typeface="Montserrat Medium"/>
                <a:ea typeface="Montserrat Medium"/>
                <a:cs typeface="Montserrat Medium"/>
                <a:sym typeface="Montserrat Medium"/>
              </a:rPr>
              <a:t>Viruses: HIV, herpes simplex virus (HSV), HPV </a:t>
            </a:r>
          </a:p>
          <a:p>
            <a:pPr marL="518160" lvl="1" indent="-259080" algn="l">
              <a:lnSpc>
                <a:spcPts val="3048"/>
              </a:lnSpc>
              <a:buFont typeface="Arial"/>
              <a:buChar char="•"/>
            </a:pPr>
            <a:r>
              <a:rPr lang="en-US" sz="2400">
                <a:solidFill>
                  <a:srgbClr val="2D262A"/>
                </a:solidFill>
                <a:latin typeface="Montserrat Medium"/>
                <a:ea typeface="Montserrat Medium"/>
                <a:cs typeface="Montserrat Medium"/>
                <a:sym typeface="Montserrat Medium"/>
              </a:rPr>
              <a:t>Parasites: Trichomonas vaginalis </a:t>
            </a:r>
          </a:p>
        </p:txBody>
      </p:sp>
      <p:sp>
        <p:nvSpPr>
          <p:cNvPr id="12" name="TextBox 12"/>
          <p:cNvSpPr txBox="1"/>
          <p:nvPr/>
        </p:nvSpPr>
        <p:spPr>
          <a:xfrm>
            <a:off x="9237956" y="6557196"/>
            <a:ext cx="8021344" cy="2274189"/>
          </a:xfrm>
          <a:prstGeom prst="rect">
            <a:avLst/>
          </a:prstGeom>
        </p:spPr>
        <p:txBody>
          <a:bodyPr lIns="0" tIns="0" rIns="0" bIns="0" rtlCol="0" anchor="t">
            <a:spAutoFit/>
          </a:bodyPr>
          <a:lstStyle/>
          <a:p>
            <a:pPr algn="just">
              <a:lnSpc>
                <a:spcPts val="3048"/>
              </a:lnSpc>
            </a:pPr>
            <a:r>
              <a:rPr lang="en-US" sz="2400">
                <a:solidFill>
                  <a:srgbClr val="2D262A"/>
                </a:solidFill>
                <a:latin typeface="Montserrat Medium"/>
                <a:ea typeface="Montserrat Medium"/>
                <a:cs typeface="Montserrat Medium"/>
                <a:sym typeface="Montserrat Medium"/>
              </a:rPr>
              <a:t>STIs can cause symptoms such as genital discharge, ulcers, and pain, but many cases are asymptomatic. Untreated infections may lead to serious complications including pelvic inflammatory disease (PID), infertility, ectopic pregnancy, and increased risk of HIV transmission.</a:t>
            </a:r>
          </a:p>
        </p:txBody>
      </p:sp>
      <p:sp>
        <p:nvSpPr>
          <p:cNvPr id="13" name="TextBox 13"/>
          <p:cNvSpPr txBox="1"/>
          <p:nvPr/>
        </p:nvSpPr>
        <p:spPr>
          <a:xfrm>
            <a:off x="1028700" y="4364188"/>
            <a:ext cx="4470400" cy="396240"/>
          </a:xfrm>
          <a:prstGeom prst="rect">
            <a:avLst/>
          </a:prstGeom>
        </p:spPr>
        <p:txBody>
          <a:bodyPr lIns="0" tIns="0" rIns="0" bIns="0" rtlCol="0" anchor="t">
            <a:spAutoFit/>
          </a:bodyPr>
          <a:lstStyle/>
          <a:p>
            <a:pPr algn="l">
              <a:lnSpc>
                <a:spcPts val="3359"/>
              </a:lnSpc>
            </a:pPr>
            <a:r>
              <a:rPr lang="en-US" sz="2400" b="1">
                <a:solidFill>
                  <a:srgbClr val="1211CA"/>
                </a:solidFill>
                <a:latin typeface="Montserrat Medium"/>
                <a:ea typeface="Montserrat Medium"/>
                <a:cs typeface="Montserrat Medium"/>
                <a:sym typeface="Montserrat Medium"/>
              </a:rPr>
              <a:t>Definition:</a:t>
            </a:r>
          </a:p>
        </p:txBody>
      </p:sp>
      <p:sp>
        <p:nvSpPr>
          <p:cNvPr id="14" name="TextBox 14"/>
          <p:cNvSpPr txBox="1"/>
          <p:nvPr/>
        </p:nvSpPr>
        <p:spPr>
          <a:xfrm>
            <a:off x="9237956" y="6032968"/>
            <a:ext cx="4470400" cy="396240"/>
          </a:xfrm>
          <a:prstGeom prst="rect">
            <a:avLst/>
          </a:prstGeom>
        </p:spPr>
        <p:txBody>
          <a:bodyPr lIns="0" tIns="0" rIns="0" bIns="0" rtlCol="0" anchor="t">
            <a:spAutoFit/>
          </a:bodyPr>
          <a:lstStyle/>
          <a:p>
            <a:pPr algn="l">
              <a:lnSpc>
                <a:spcPts val="3359"/>
              </a:lnSpc>
            </a:pPr>
            <a:r>
              <a:rPr lang="en-US" sz="2400" b="1">
                <a:solidFill>
                  <a:srgbClr val="1211CA"/>
                </a:solidFill>
                <a:latin typeface="Montserrat Medium"/>
                <a:ea typeface="Montserrat Medium"/>
                <a:cs typeface="Montserrat Medium"/>
                <a:sym typeface="Montserrat Medium"/>
              </a:rPr>
              <a:t>Clinical significance:</a:t>
            </a:r>
          </a:p>
        </p:txBody>
      </p:sp>
      <p:sp>
        <p:nvSpPr>
          <p:cNvPr id="15" name="Freeform 15"/>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16" name="TextBox 16"/>
          <p:cNvSpPr txBox="1"/>
          <p:nvPr/>
        </p:nvSpPr>
        <p:spPr>
          <a:xfrm>
            <a:off x="1028700" y="6032968"/>
            <a:ext cx="4470400" cy="396240"/>
          </a:xfrm>
          <a:prstGeom prst="rect">
            <a:avLst/>
          </a:prstGeom>
        </p:spPr>
        <p:txBody>
          <a:bodyPr lIns="0" tIns="0" rIns="0" bIns="0" rtlCol="0" anchor="t">
            <a:spAutoFit/>
          </a:bodyPr>
          <a:lstStyle/>
          <a:p>
            <a:pPr algn="l">
              <a:lnSpc>
                <a:spcPts val="3359"/>
              </a:lnSpc>
            </a:pPr>
            <a:r>
              <a:rPr lang="en-US" sz="2400" b="1">
                <a:solidFill>
                  <a:srgbClr val="1211CA"/>
                </a:solidFill>
                <a:latin typeface="Montserrat Medium"/>
                <a:ea typeface="Montserrat Medium"/>
                <a:cs typeface="Montserrat Medium"/>
                <a:sym typeface="Montserrat Medium"/>
              </a:rPr>
              <a:t>Common causes: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3309755" y="2191491"/>
            <a:ext cx="4447504" cy="2668722"/>
            <a:chOff x="0" y="0"/>
            <a:chExt cx="5930006" cy="3558296"/>
          </a:xfrm>
        </p:grpSpPr>
        <p:pic>
          <p:nvPicPr>
            <p:cNvPr id="3" name="Picture 3"/>
            <p:cNvPicPr>
              <a:picLocks noChangeAspect="1"/>
            </p:cNvPicPr>
            <p:nvPr/>
          </p:nvPicPr>
          <p:blipFill>
            <a:blip r:embed="rId2"/>
            <a:srcRect t="4968" b="4968"/>
            <a:stretch>
              <a:fillRect/>
            </a:stretch>
          </p:blipFill>
          <p:spPr>
            <a:xfrm>
              <a:off x="0" y="0"/>
              <a:ext cx="5930006" cy="3558296"/>
            </a:xfrm>
            <a:prstGeom prst="rect">
              <a:avLst/>
            </a:prstGeom>
          </p:spPr>
        </p:pic>
      </p:grpSp>
      <p:grpSp>
        <p:nvGrpSpPr>
          <p:cNvPr id="4" name="Group 4"/>
          <p:cNvGrpSpPr/>
          <p:nvPr/>
        </p:nvGrpSpPr>
        <p:grpSpPr>
          <a:xfrm>
            <a:off x="1028700" y="1574847"/>
            <a:ext cx="1856645" cy="68071"/>
            <a:chOff x="0" y="0"/>
            <a:chExt cx="488993" cy="17928"/>
          </a:xfrm>
        </p:grpSpPr>
        <p:sp>
          <p:nvSpPr>
            <p:cNvPr id="5" name="Freeform 5"/>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6" name="TextBox 6"/>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5744377"/>
            <a:ext cx="8940800" cy="3513923"/>
            <a:chOff x="0" y="0"/>
            <a:chExt cx="2974807" cy="1169162"/>
          </a:xfrm>
        </p:grpSpPr>
        <p:sp>
          <p:nvSpPr>
            <p:cNvPr id="8" name="Freeform 8"/>
            <p:cNvSpPr/>
            <p:nvPr/>
          </p:nvSpPr>
          <p:spPr>
            <a:xfrm>
              <a:off x="41910" y="43180"/>
              <a:ext cx="2926547" cy="1120902"/>
            </a:xfrm>
            <a:custGeom>
              <a:avLst/>
              <a:gdLst/>
              <a:ahLst/>
              <a:cxnLst/>
              <a:rect l="l" t="t" r="r" b="b"/>
              <a:pathLst>
                <a:path w="2926547" h="1120902">
                  <a:moveTo>
                    <a:pt x="0" y="0"/>
                  </a:moveTo>
                  <a:lnTo>
                    <a:pt x="2926547" y="0"/>
                  </a:lnTo>
                  <a:lnTo>
                    <a:pt x="2926547" y="1120902"/>
                  </a:lnTo>
                  <a:lnTo>
                    <a:pt x="0" y="1120902"/>
                  </a:lnTo>
                  <a:close/>
                </a:path>
              </a:pathLst>
            </a:custGeom>
            <a:solidFill>
              <a:srgbClr val="77838D"/>
            </a:solidFill>
          </p:spPr>
        </p:sp>
        <p:sp>
          <p:nvSpPr>
            <p:cNvPr id="9" name="Freeform 9"/>
            <p:cNvSpPr/>
            <p:nvPr/>
          </p:nvSpPr>
          <p:spPr>
            <a:xfrm>
              <a:off x="35560" y="35560"/>
              <a:ext cx="2939247" cy="1133602"/>
            </a:xfrm>
            <a:custGeom>
              <a:avLst/>
              <a:gdLst/>
              <a:ahLst/>
              <a:cxnLst/>
              <a:rect l="l" t="t" r="r" b="b"/>
              <a:pathLst>
                <a:path w="2939247" h="1133602">
                  <a:moveTo>
                    <a:pt x="2939247" y="1133602"/>
                  </a:moveTo>
                  <a:lnTo>
                    <a:pt x="0" y="1133602"/>
                  </a:lnTo>
                  <a:lnTo>
                    <a:pt x="0" y="0"/>
                  </a:lnTo>
                  <a:lnTo>
                    <a:pt x="2939247" y="0"/>
                  </a:lnTo>
                  <a:lnTo>
                    <a:pt x="2939247" y="1133602"/>
                  </a:lnTo>
                  <a:close/>
                  <a:moveTo>
                    <a:pt x="12700" y="1120902"/>
                  </a:moveTo>
                  <a:lnTo>
                    <a:pt x="2926547" y="1120902"/>
                  </a:lnTo>
                  <a:lnTo>
                    <a:pt x="2926547" y="12700"/>
                  </a:lnTo>
                  <a:lnTo>
                    <a:pt x="12700" y="12700"/>
                  </a:lnTo>
                  <a:lnTo>
                    <a:pt x="12700" y="1120902"/>
                  </a:lnTo>
                  <a:close/>
                </a:path>
              </a:pathLst>
            </a:custGeom>
            <a:solidFill>
              <a:srgbClr val="FEF9F4"/>
            </a:solidFill>
          </p:spPr>
        </p:sp>
        <p:sp>
          <p:nvSpPr>
            <p:cNvPr id="10" name="Freeform 10"/>
            <p:cNvSpPr/>
            <p:nvPr/>
          </p:nvSpPr>
          <p:spPr>
            <a:xfrm>
              <a:off x="0" y="0"/>
              <a:ext cx="2926547" cy="1120902"/>
            </a:xfrm>
            <a:custGeom>
              <a:avLst/>
              <a:gdLst/>
              <a:ahLst/>
              <a:cxnLst/>
              <a:rect l="l" t="t" r="r" b="b"/>
              <a:pathLst>
                <a:path w="2926547" h="1120902">
                  <a:moveTo>
                    <a:pt x="0" y="0"/>
                  </a:moveTo>
                  <a:lnTo>
                    <a:pt x="2926547" y="0"/>
                  </a:lnTo>
                  <a:lnTo>
                    <a:pt x="2926547" y="1120902"/>
                  </a:lnTo>
                  <a:lnTo>
                    <a:pt x="0" y="1120902"/>
                  </a:lnTo>
                  <a:close/>
                </a:path>
              </a:pathLst>
            </a:custGeom>
            <a:solidFill>
              <a:srgbClr val="FDFDFD"/>
            </a:solidFill>
          </p:spPr>
        </p:sp>
      </p:grpSp>
      <p:sp>
        <p:nvSpPr>
          <p:cNvPr id="11" name="Freeform 11"/>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3"/>
            <a:stretch>
              <a:fillRect/>
            </a:stretch>
          </a:blipFill>
        </p:spPr>
      </p:sp>
      <p:grpSp>
        <p:nvGrpSpPr>
          <p:cNvPr id="12" name="Group 12"/>
          <p:cNvGrpSpPr/>
          <p:nvPr/>
        </p:nvGrpSpPr>
        <p:grpSpPr>
          <a:xfrm>
            <a:off x="10210727" y="5733244"/>
            <a:ext cx="7546531" cy="3513923"/>
            <a:chOff x="0" y="0"/>
            <a:chExt cx="2510902" cy="1169162"/>
          </a:xfrm>
        </p:grpSpPr>
        <p:sp>
          <p:nvSpPr>
            <p:cNvPr id="13" name="Freeform 13"/>
            <p:cNvSpPr/>
            <p:nvPr/>
          </p:nvSpPr>
          <p:spPr>
            <a:xfrm>
              <a:off x="41910" y="43180"/>
              <a:ext cx="2462642" cy="1120902"/>
            </a:xfrm>
            <a:custGeom>
              <a:avLst/>
              <a:gdLst/>
              <a:ahLst/>
              <a:cxnLst/>
              <a:rect l="l" t="t" r="r" b="b"/>
              <a:pathLst>
                <a:path w="2462642" h="1120902">
                  <a:moveTo>
                    <a:pt x="0" y="0"/>
                  </a:moveTo>
                  <a:lnTo>
                    <a:pt x="2462642" y="0"/>
                  </a:lnTo>
                  <a:lnTo>
                    <a:pt x="2462642" y="1120902"/>
                  </a:lnTo>
                  <a:lnTo>
                    <a:pt x="0" y="1120902"/>
                  </a:lnTo>
                  <a:close/>
                </a:path>
              </a:pathLst>
            </a:custGeom>
            <a:solidFill>
              <a:srgbClr val="77838D"/>
            </a:solidFill>
          </p:spPr>
        </p:sp>
        <p:sp>
          <p:nvSpPr>
            <p:cNvPr id="14" name="Freeform 14"/>
            <p:cNvSpPr/>
            <p:nvPr/>
          </p:nvSpPr>
          <p:spPr>
            <a:xfrm>
              <a:off x="35560" y="35560"/>
              <a:ext cx="2475342" cy="1133602"/>
            </a:xfrm>
            <a:custGeom>
              <a:avLst/>
              <a:gdLst/>
              <a:ahLst/>
              <a:cxnLst/>
              <a:rect l="l" t="t" r="r" b="b"/>
              <a:pathLst>
                <a:path w="2475342" h="1133602">
                  <a:moveTo>
                    <a:pt x="2475342" y="1133602"/>
                  </a:moveTo>
                  <a:lnTo>
                    <a:pt x="0" y="1133602"/>
                  </a:lnTo>
                  <a:lnTo>
                    <a:pt x="0" y="0"/>
                  </a:lnTo>
                  <a:lnTo>
                    <a:pt x="2475342" y="0"/>
                  </a:lnTo>
                  <a:lnTo>
                    <a:pt x="2475342" y="1133602"/>
                  </a:lnTo>
                  <a:close/>
                  <a:moveTo>
                    <a:pt x="12700" y="1120902"/>
                  </a:moveTo>
                  <a:lnTo>
                    <a:pt x="2462642" y="1120902"/>
                  </a:lnTo>
                  <a:lnTo>
                    <a:pt x="2462642" y="12700"/>
                  </a:lnTo>
                  <a:lnTo>
                    <a:pt x="12700" y="12700"/>
                  </a:lnTo>
                  <a:lnTo>
                    <a:pt x="12700" y="1120902"/>
                  </a:lnTo>
                  <a:close/>
                </a:path>
              </a:pathLst>
            </a:custGeom>
            <a:solidFill>
              <a:srgbClr val="FEF9F4"/>
            </a:solidFill>
          </p:spPr>
        </p:sp>
        <p:sp>
          <p:nvSpPr>
            <p:cNvPr id="15" name="Freeform 15"/>
            <p:cNvSpPr/>
            <p:nvPr/>
          </p:nvSpPr>
          <p:spPr>
            <a:xfrm>
              <a:off x="0" y="0"/>
              <a:ext cx="2462642" cy="1120902"/>
            </a:xfrm>
            <a:custGeom>
              <a:avLst/>
              <a:gdLst/>
              <a:ahLst/>
              <a:cxnLst/>
              <a:rect l="l" t="t" r="r" b="b"/>
              <a:pathLst>
                <a:path w="2462642" h="1120902">
                  <a:moveTo>
                    <a:pt x="0" y="0"/>
                  </a:moveTo>
                  <a:lnTo>
                    <a:pt x="2462642" y="0"/>
                  </a:lnTo>
                  <a:lnTo>
                    <a:pt x="2462642" y="1120902"/>
                  </a:lnTo>
                  <a:lnTo>
                    <a:pt x="0" y="1120902"/>
                  </a:lnTo>
                  <a:close/>
                </a:path>
              </a:pathLst>
            </a:custGeom>
            <a:solidFill>
              <a:srgbClr val="FDFDFD"/>
            </a:solidFill>
          </p:spPr>
        </p:sp>
      </p:grpSp>
      <p:sp>
        <p:nvSpPr>
          <p:cNvPr id="16" name="TextBox 16"/>
          <p:cNvSpPr txBox="1"/>
          <p:nvPr/>
        </p:nvSpPr>
        <p:spPr>
          <a:xfrm>
            <a:off x="1028700" y="2296266"/>
            <a:ext cx="6448950"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2. TORCH Infections</a:t>
            </a:r>
          </a:p>
        </p:txBody>
      </p:sp>
      <p:sp>
        <p:nvSpPr>
          <p:cNvPr id="17" name="TextBox 17"/>
          <p:cNvSpPr txBox="1"/>
          <p:nvPr/>
        </p:nvSpPr>
        <p:spPr>
          <a:xfrm>
            <a:off x="1623522" y="3035025"/>
            <a:ext cx="7751156"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Ultra-Bold"/>
                <a:ea typeface="Montserrat Ultra-Bold"/>
                <a:cs typeface="Montserrat Ultra-Bold"/>
                <a:sym typeface="Montserrat Ultra-Bold"/>
              </a:rPr>
              <a:t>(Maternal–Fetal Infections)</a:t>
            </a:r>
          </a:p>
        </p:txBody>
      </p:sp>
      <p:sp>
        <p:nvSpPr>
          <p:cNvPr id="18" name="TextBox 18"/>
          <p:cNvSpPr txBox="1"/>
          <p:nvPr/>
        </p:nvSpPr>
        <p:spPr>
          <a:xfrm>
            <a:off x="937591" y="4537621"/>
            <a:ext cx="11126410" cy="839076"/>
          </a:xfrm>
          <a:prstGeom prst="rect">
            <a:avLst/>
          </a:prstGeom>
        </p:spPr>
        <p:txBody>
          <a:bodyPr lIns="0" tIns="0" rIns="0" bIns="0" rtlCol="0" anchor="t">
            <a:spAutoFit/>
          </a:bodyPr>
          <a:lstStyle/>
          <a:p>
            <a:pPr algn="just">
              <a:lnSpc>
                <a:spcPts val="3359"/>
              </a:lnSpc>
            </a:pPr>
            <a:r>
              <a:rPr lang="en-US" sz="2400" dirty="0">
                <a:solidFill>
                  <a:srgbClr val="2D262A"/>
                </a:solidFill>
                <a:latin typeface="Montserrat Medium"/>
                <a:ea typeface="Montserrat Medium"/>
                <a:cs typeface="Montserrat Medium"/>
                <a:sym typeface="Montserrat Medium"/>
              </a:rPr>
              <a:t>TORCH refers to a group of infections that can be transmitted from a pregnant woman to her fetus, often causing congenital abnormalities.</a:t>
            </a:r>
          </a:p>
        </p:txBody>
      </p:sp>
      <p:sp>
        <p:nvSpPr>
          <p:cNvPr id="19" name="TextBox 19"/>
          <p:cNvSpPr txBox="1"/>
          <p:nvPr/>
        </p:nvSpPr>
        <p:spPr>
          <a:xfrm>
            <a:off x="1119809" y="6434835"/>
            <a:ext cx="8758582" cy="2147126"/>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2D262A"/>
                </a:solidFill>
                <a:latin typeface="Montserrat Medium"/>
                <a:ea typeface="Montserrat Medium"/>
                <a:cs typeface="Montserrat Medium"/>
                <a:sym typeface="Montserrat Medium"/>
              </a:rPr>
              <a:t>Toxoplasmosis </a:t>
            </a:r>
          </a:p>
          <a:p>
            <a:pPr marL="518160" lvl="1" indent="-259080" algn="l">
              <a:lnSpc>
                <a:spcPts val="3359"/>
              </a:lnSpc>
              <a:buFont typeface="Arial"/>
              <a:buChar char="•"/>
            </a:pPr>
            <a:r>
              <a:rPr lang="en-US" sz="2400">
                <a:solidFill>
                  <a:srgbClr val="2D262A"/>
                </a:solidFill>
                <a:latin typeface="Montserrat Medium"/>
                <a:ea typeface="Montserrat Medium"/>
                <a:cs typeface="Montserrat Medium"/>
                <a:sym typeface="Montserrat Medium"/>
              </a:rPr>
              <a:t>Other (e.g., syphilis, varicella-zoster, parvovirus B19) </a:t>
            </a:r>
          </a:p>
          <a:p>
            <a:pPr marL="518160" lvl="1" indent="-259080" algn="l">
              <a:lnSpc>
                <a:spcPts val="3359"/>
              </a:lnSpc>
              <a:buFont typeface="Arial"/>
              <a:buChar char="•"/>
            </a:pPr>
            <a:r>
              <a:rPr lang="en-US" sz="2400">
                <a:solidFill>
                  <a:srgbClr val="2D262A"/>
                </a:solidFill>
                <a:latin typeface="Montserrat Medium"/>
                <a:ea typeface="Montserrat Medium"/>
                <a:cs typeface="Montserrat Medium"/>
                <a:sym typeface="Montserrat Medium"/>
              </a:rPr>
              <a:t>Rubella </a:t>
            </a:r>
          </a:p>
          <a:p>
            <a:pPr marL="518160" lvl="1" indent="-259080" algn="l">
              <a:lnSpc>
                <a:spcPts val="3359"/>
              </a:lnSpc>
              <a:buFont typeface="Arial"/>
              <a:buChar char="•"/>
            </a:pPr>
            <a:r>
              <a:rPr lang="en-US" sz="2400">
                <a:solidFill>
                  <a:srgbClr val="2D262A"/>
                </a:solidFill>
                <a:latin typeface="Montserrat Medium"/>
                <a:ea typeface="Montserrat Medium"/>
                <a:cs typeface="Montserrat Medium"/>
                <a:sym typeface="Montserrat Medium"/>
              </a:rPr>
              <a:t>Cytomegalovirus (CMV) </a:t>
            </a:r>
          </a:p>
          <a:p>
            <a:pPr marL="518160" lvl="1" indent="-259080" algn="l">
              <a:lnSpc>
                <a:spcPts val="3359"/>
              </a:lnSpc>
              <a:buFont typeface="Arial"/>
              <a:buChar char="•"/>
            </a:pPr>
            <a:r>
              <a:rPr lang="en-US" sz="2400">
                <a:solidFill>
                  <a:srgbClr val="2D262A"/>
                </a:solidFill>
                <a:latin typeface="Montserrat Medium"/>
                <a:ea typeface="Montserrat Medium"/>
                <a:cs typeface="Montserrat Medium"/>
                <a:sym typeface="Montserrat Medium"/>
              </a:rPr>
              <a:t>Herpes simplex virus (HSV) </a:t>
            </a:r>
          </a:p>
        </p:txBody>
      </p:sp>
      <p:sp>
        <p:nvSpPr>
          <p:cNvPr id="20" name="TextBox 20"/>
          <p:cNvSpPr txBox="1"/>
          <p:nvPr/>
        </p:nvSpPr>
        <p:spPr>
          <a:xfrm>
            <a:off x="1028700" y="4074706"/>
            <a:ext cx="4470400" cy="396240"/>
          </a:xfrm>
          <a:prstGeom prst="rect">
            <a:avLst/>
          </a:prstGeom>
        </p:spPr>
        <p:txBody>
          <a:bodyPr lIns="0" tIns="0" rIns="0" bIns="0" rtlCol="0" anchor="t">
            <a:spAutoFit/>
          </a:bodyPr>
          <a:lstStyle/>
          <a:p>
            <a:pPr algn="l">
              <a:lnSpc>
                <a:spcPts val="3359"/>
              </a:lnSpc>
            </a:pPr>
            <a:r>
              <a:rPr lang="en-US" sz="2400" b="1">
                <a:solidFill>
                  <a:srgbClr val="1211CA"/>
                </a:solidFill>
                <a:latin typeface="Montserrat Medium"/>
                <a:ea typeface="Montserrat Medium"/>
                <a:cs typeface="Montserrat Medium"/>
                <a:sym typeface="Montserrat Medium"/>
              </a:rPr>
              <a:t>Definition:</a:t>
            </a:r>
          </a:p>
        </p:txBody>
      </p:sp>
      <p:sp>
        <p:nvSpPr>
          <p:cNvPr id="21" name="TextBox 21"/>
          <p:cNvSpPr txBox="1"/>
          <p:nvPr/>
        </p:nvSpPr>
        <p:spPr>
          <a:xfrm>
            <a:off x="1119809" y="5784984"/>
            <a:ext cx="4470400" cy="396240"/>
          </a:xfrm>
          <a:prstGeom prst="rect">
            <a:avLst/>
          </a:prstGeom>
        </p:spPr>
        <p:txBody>
          <a:bodyPr lIns="0" tIns="0" rIns="0" bIns="0" rtlCol="0" anchor="t">
            <a:spAutoFit/>
          </a:bodyPr>
          <a:lstStyle/>
          <a:p>
            <a:pPr algn="l">
              <a:lnSpc>
                <a:spcPts val="3359"/>
              </a:lnSpc>
            </a:pPr>
            <a:r>
              <a:rPr lang="en-US" sz="2400" b="1">
                <a:solidFill>
                  <a:srgbClr val="1211CA"/>
                </a:solidFill>
                <a:latin typeface="Montserrat Medium"/>
                <a:ea typeface="Montserrat Medium"/>
                <a:cs typeface="Montserrat Medium"/>
                <a:sym typeface="Montserrat Medium"/>
              </a:rPr>
              <a:t>Components:</a:t>
            </a:r>
          </a:p>
        </p:txBody>
      </p:sp>
      <p:sp>
        <p:nvSpPr>
          <p:cNvPr id="22" name="TextBox 22"/>
          <p:cNvSpPr txBox="1"/>
          <p:nvPr/>
        </p:nvSpPr>
        <p:spPr>
          <a:xfrm>
            <a:off x="10353797" y="6441497"/>
            <a:ext cx="6814394" cy="2583143"/>
          </a:xfrm>
          <a:prstGeom prst="rect">
            <a:avLst/>
          </a:prstGeom>
        </p:spPr>
        <p:txBody>
          <a:bodyPr lIns="0" tIns="0" rIns="0" bIns="0" rtlCol="0" anchor="t">
            <a:spAutoFit/>
          </a:bodyPr>
          <a:lstStyle/>
          <a:p>
            <a:pPr algn="just">
              <a:lnSpc>
                <a:spcPts val="3359"/>
              </a:lnSpc>
            </a:pPr>
            <a:r>
              <a:rPr lang="en-US" sz="2400">
                <a:solidFill>
                  <a:srgbClr val="2D262A"/>
                </a:solidFill>
                <a:latin typeface="Montserrat Medium"/>
                <a:ea typeface="Montserrat Medium"/>
                <a:cs typeface="Montserrat Medium"/>
                <a:sym typeface="Montserrat Medium"/>
              </a:rPr>
              <a:t>TORCH infections are associated with miscarriage, stillbirth, and congenital defects such as microcephaly, deafness, blindness, and developmental delays. Early detection and prevention are essential in maternal care.</a:t>
            </a:r>
          </a:p>
        </p:txBody>
      </p:sp>
      <p:sp>
        <p:nvSpPr>
          <p:cNvPr id="23" name="TextBox 23"/>
          <p:cNvSpPr txBox="1"/>
          <p:nvPr/>
        </p:nvSpPr>
        <p:spPr>
          <a:xfrm>
            <a:off x="10444906" y="5784984"/>
            <a:ext cx="4470400" cy="396240"/>
          </a:xfrm>
          <a:prstGeom prst="rect">
            <a:avLst/>
          </a:prstGeom>
        </p:spPr>
        <p:txBody>
          <a:bodyPr lIns="0" tIns="0" rIns="0" bIns="0" rtlCol="0" anchor="t">
            <a:spAutoFit/>
          </a:bodyPr>
          <a:lstStyle/>
          <a:p>
            <a:pPr algn="l">
              <a:lnSpc>
                <a:spcPts val="3359"/>
              </a:lnSpc>
            </a:pPr>
            <a:r>
              <a:rPr lang="en-US" sz="2400" b="1">
                <a:solidFill>
                  <a:srgbClr val="1211CA"/>
                </a:solidFill>
                <a:latin typeface="Montserrat Medium"/>
                <a:ea typeface="Montserrat Medium"/>
                <a:cs typeface="Montserrat Medium"/>
                <a:sym typeface="Montserrat Medium"/>
              </a:rPr>
              <a:t>Clinical significance: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5529655" y="258275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028700" y="2810470"/>
            <a:ext cx="11826434"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3. Human Papillomavirus (HPV)</a:t>
            </a:r>
          </a:p>
        </p:txBody>
      </p:sp>
      <p:sp>
        <p:nvSpPr>
          <p:cNvPr id="9" name="TextBox 9"/>
          <p:cNvSpPr txBox="1"/>
          <p:nvPr/>
        </p:nvSpPr>
        <p:spPr>
          <a:xfrm>
            <a:off x="1101614" y="4827103"/>
            <a:ext cx="16230600" cy="839076"/>
          </a:xfrm>
          <a:prstGeom prst="rect">
            <a:avLst/>
          </a:prstGeom>
        </p:spPr>
        <p:txBody>
          <a:bodyPr lIns="0" tIns="0" rIns="0" bIns="0" rtlCol="0" anchor="t">
            <a:spAutoFit/>
          </a:bodyPr>
          <a:lstStyle/>
          <a:p>
            <a:pPr algn="just">
              <a:lnSpc>
                <a:spcPts val="3359"/>
              </a:lnSpc>
            </a:pPr>
            <a:r>
              <a:rPr lang="en-US" sz="2400" dirty="0">
                <a:solidFill>
                  <a:srgbClr val="2D262A"/>
                </a:solidFill>
                <a:latin typeface="Montserrat Medium"/>
                <a:ea typeface="Montserrat Medium"/>
                <a:cs typeface="Montserrat Medium"/>
                <a:sym typeface="Montserrat Medium"/>
              </a:rPr>
              <a:t>Human papillomavirus (HPV) is a group of DNA viruses transmitted mainly through sexual contact. It is one of the most common sexually transmitted infections worldwide.</a:t>
            </a:r>
          </a:p>
        </p:txBody>
      </p:sp>
      <p:sp>
        <p:nvSpPr>
          <p:cNvPr id="10" name="TextBox 10"/>
          <p:cNvSpPr txBox="1"/>
          <p:nvPr/>
        </p:nvSpPr>
        <p:spPr>
          <a:xfrm>
            <a:off x="1101614" y="6557196"/>
            <a:ext cx="7854475" cy="1131189"/>
          </a:xfrm>
          <a:prstGeom prst="rect">
            <a:avLst/>
          </a:prstGeom>
        </p:spPr>
        <p:txBody>
          <a:bodyPr lIns="0" tIns="0" rIns="0" bIns="0" rtlCol="0" anchor="t">
            <a:spAutoFit/>
          </a:bodyPr>
          <a:lstStyle/>
          <a:p>
            <a:pPr marL="518160" lvl="1" indent="-259080" algn="l">
              <a:lnSpc>
                <a:spcPts val="3048"/>
              </a:lnSpc>
              <a:buFont typeface="Arial"/>
              <a:buChar char="•"/>
            </a:pPr>
            <a:r>
              <a:rPr lang="en-US" sz="2400">
                <a:solidFill>
                  <a:srgbClr val="2D262A"/>
                </a:solidFill>
                <a:latin typeface="Montserrat Medium"/>
                <a:ea typeface="Montserrat Medium"/>
                <a:cs typeface="Montserrat Medium"/>
                <a:sym typeface="Montserrat Medium"/>
              </a:rPr>
              <a:t>Low-risk HPV: causes genital warts </a:t>
            </a:r>
          </a:p>
          <a:p>
            <a:pPr marL="518160" lvl="1" indent="-259080" algn="l">
              <a:lnSpc>
                <a:spcPts val="3048"/>
              </a:lnSpc>
              <a:buFont typeface="Arial"/>
              <a:buChar char="•"/>
            </a:pPr>
            <a:r>
              <a:rPr lang="en-US" sz="2400">
                <a:solidFill>
                  <a:srgbClr val="2D262A"/>
                </a:solidFill>
                <a:latin typeface="Montserrat Medium"/>
                <a:ea typeface="Montserrat Medium"/>
                <a:cs typeface="Montserrat Medium"/>
                <a:sym typeface="Montserrat Medium"/>
              </a:rPr>
              <a:t>High-risk HPV (e.g., types 16 and 18): associated with cancers</a:t>
            </a:r>
          </a:p>
        </p:txBody>
      </p:sp>
      <p:sp>
        <p:nvSpPr>
          <p:cNvPr id="11" name="TextBox 11"/>
          <p:cNvSpPr txBox="1"/>
          <p:nvPr/>
        </p:nvSpPr>
        <p:spPr>
          <a:xfrm>
            <a:off x="9144000" y="6557196"/>
            <a:ext cx="8021344" cy="2274189"/>
          </a:xfrm>
          <a:prstGeom prst="rect">
            <a:avLst/>
          </a:prstGeom>
        </p:spPr>
        <p:txBody>
          <a:bodyPr lIns="0" tIns="0" rIns="0" bIns="0" rtlCol="0" anchor="t">
            <a:spAutoFit/>
          </a:bodyPr>
          <a:lstStyle/>
          <a:p>
            <a:pPr algn="just">
              <a:lnSpc>
                <a:spcPts val="3048"/>
              </a:lnSpc>
            </a:pPr>
            <a:r>
              <a:rPr lang="en-US" sz="2400">
                <a:solidFill>
                  <a:srgbClr val="2D262A"/>
                </a:solidFill>
                <a:latin typeface="Montserrat Medium"/>
                <a:ea typeface="Montserrat Medium"/>
                <a:cs typeface="Montserrat Medium"/>
                <a:sym typeface="Montserrat Medium"/>
              </a:rPr>
              <a:t>Persistent infection with high-risk HPV types can lead to cervical cancer, as well as anal, oropharyngeal, and other anogenital cancers. HPV infection is often asymptomatic, making screening (Pap smear, HPV testing) and vaccination critical for prevention.</a:t>
            </a:r>
          </a:p>
        </p:txBody>
      </p:sp>
      <p:sp>
        <p:nvSpPr>
          <p:cNvPr id="12" name="TextBox 12"/>
          <p:cNvSpPr txBox="1"/>
          <p:nvPr/>
        </p:nvSpPr>
        <p:spPr>
          <a:xfrm>
            <a:off x="1028700" y="4364188"/>
            <a:ext cx="4470400" cy="396240"/>
          </a:xfrm>
          <a:prstGeom prst="rect">
            <a:avLst/>
          </a:prstGeom>
        </p:spPr>
        <p:txBody>
          <a:bodyPr lIns="0" tIns="0" rIns="0" bIns="0" rtlCol="0" anchor="t">
            <a:spAutoFit/>
          </a:bodyPr>
          <a:lstStyle/>
          <a:p>
            <a:pPr algn="l">
              <a:lnSpc>
                <a:spcPts val="3359"/>
              </a:lnSpc>
            </a:pPr>
            <a:r>
              <a:rPr lang="en-US" sz="2400" b="1">
                <a:solidFill>
                  <a:srgbClr val="1211CA"/>
                </a:solidFill>
                <a:latin typeface="Montserrat Medium"/>
                <a:ea typeface="Montserrat Medium"/>
                <a:cs typeface="Montserrat Medium"/>
                <a:sym typeface="Montserrat Medium"/>
              </a:rPr>
              <a:t>Definition:</a:t>
            </a:r>
          </a:p>
        </p:txBody>
      </p:sp>
      <p:sp>
        <p:nvSpPr>
          <p:cNvPr id="13" name="TextBox 13"/>
          <p:cNvSpPr txBox="1"/>
          <p:nvPr/>
        </p:nvSpPr>
        <p:spPr>
          <a:xfrm>
            <a:off x="9237956" y="6032968"/>
            <a:ext cx="4470400" cy="396240"/>
          </a:xfrm>
          <a:prstGeom prst="rect">
            <a:avLst/>
          </a:prstGeom>
        </p:spPr>
        <p:txBody>
          <a:bodyPr lIns="0" tIns="0" rIns="0" bIns="0" rtlCol="0" anchor="t">
            <a:spAutoFit/>
          </a:bodyPr>
          <a:lstStyle/>
          <a:p>
            <a:pPr algn="l">
              <a:lnSpc>
                <a:spcPts val="3359"/>
              </a:lnSpc>
            </a:pPr>
            <a:r>
              <a:rPr lang="en-US" sz="2400" b="1">
                <a:solidFill>
                  <a:srgbClr val="1211CA"/>
                </a:solidFill>
                <a:latin typeface="Montserrat Medium"/>
                <a:ea typeface="Montserrat Medium"/>
                <a:cs typeface="Montserrat Medium"/>
                <a:sym typeface="Montserrat Medium"/>
              </a:rPr>
              <a:t>Clinical significance:</a:t>
            </a:r>
          </a:p>
        </p:txBody>
      </p:sp>
      <p:sp>
        <p:nvSpPr>
          <p:cNvPr id="14" name="Freeform 14"/>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15" name="TextBox 15"/>
          <p:cNvSpPr txBox="1"/>
          <p:nvPr/>
        </p:nvSpPr>
        <p:spPr>
          <a:xfrm>
            <a:off x="1028700" y="6032968"/>
            <a:ext cx="4470400" cy="396240"/>
          </a:xfrm>
          <a:prstGeom prst="rect">
            <a:avLst/>
          </a:prstGeom>
        </p:spPr>
        <p:txBody>
          <a:bodyPr lIns="0" tIns="0" rIns="0" bIns="0" rtlCol="0" anchor="t">
            <a:spAutoFit/>
          </a:bodyPr>
          <a:lstStyle/>
          <a:p>
            <a:pPr algn="l">
              <a:lnSpc>
                <a:spcPts val="3359"/>
              </a:lnSpc>
            </a:pPr>
            <a:r>
              <a:rPr lang="en-US" sz="2400" b="1">
                <a:solidFill>
                  <a:srgbClr val="1211CA"/>
                </a:solidFill>
                <a:latin typeface="Montserrat Medium"/>
                <a:ea typeface="Montserrat Medium"/>
                <a:cs typeface="Montserrat Medium"/>
                <a:sym typeface="Montserrat Medium"/>
              </a:rPr>
              <a:t>Common causes: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5529655" y="258275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Freeform 9"/>
          <p:cNvSpPr/>
          <p:nvPr/>
        </p:nvSpPr>
        <p:spPr>
          <a:xfrm>
            <a:off x="12594448" y="4809668"/>
            <a:ext cx="7260846" cy="7145883"/>
          </a:xfrm>
          <a:custGeom>
            <a:avLst/>
            <a:gdLst/>
            <a:ahLst/>
            <a:cxnLst/>
            <a:rect l="l" t="t" r="r" b="b"/>
            <a:pathLst>
              <a:path w="7260846" h="7145883">
                <a:moveTo>
                  <a:pt x="0" y="0"/>
                </a:moveTo>
                <a:lnTo>
                  <a:pt x="7260846" y="0"/>
                </a:lnTo>
                <a:lnTo>
                  <a:pt x="7260846" y="7145882"/>
                </a:lnTo>
                <a:lnTo>
                  <a:pt x="0" y="7145882"/>
                </a:lnTo>
                <a:lnTo>
                  <a:pt x="0" y="0"/>
                </a:lnTo>
                <a:close/>
              </a:path>
            </a:pathLst>
          </a:custGeom>
          <a:blipFill>
            <a:blip r:embed="rId3">
              <a:alphaModFix amt="55000"/>
            </a:blip>
            <a:stretch>
              <a:fillRect/>
            </a:stretch>
          </a:blipFill>
        </p:spPr>
      </p:sp>
      <p:sp>
        <p:nvSpPr>
          <p:cNvPr id="10" name="TextBox 10"/>
          <p:cNvSpPr txBox="1"/>
          <p:nvPr/>
        </p:nvSpPr>
        <p:spPr>
          <a:xfrm>
            <a:off x="1028700" y="3923637"/>
            <a:ext cx="13479746" cy="4317592"/>
          </a:xfrm>
          <a:prstGeom prst="rect">
            <a:avLst/>
          </a:prstGeom>
        </p:spPr>
        <p:txBody>
          <a:bodyPr lIns="0" tIns="0" rIns="0" bIns="0" rtlCol="0" anchor="t">
            <a:spAutoFit/>
          </a:bodyPr>
          <a:lstStyle/>
          <a:p>
            <a:pPr marL="518160" lvl="1" indent="-259080" algn="l">
              <a:lnSpc>
                <a:spcPts val="4872"/>
              </a:lnSpc>
              <a:buFont typeface="Arial"/>
              <a:buChar char="•"/>
            </a:pPr>
            <a:r>
              <a:rPr lang="en-US" sz="2400" dirty="0">
                <a:solidFill>
                  <a:srgbClr val="2D262A"/>
                </a:solidFill>
                <a:latin typeface="Montserrat Medium"/>
                <a:ea typeface="Montserrat Medium"/>
                <a:cs typeface="Montserrat Medium"/>
                <a:sym typeface="Montserrat Medium"/>
              </a:rPr>
              <a:t>&gt;1 million STIs acquired daily worldwide (WHO)</a:t>
            </a:r>
          </a:p>
          <a:p>
            <a:pPr marL="518160" lvl="1" indent="-259080" algn="l">
              <a:lnSpc>
                <a:spcPts val="4872"/>
              </a:lnSpc>
              <a:buFont typeface="Arial"/>
              <a:buChar char="•"/>
            </a:pPr>
            <a:r>
              <a:rPr lang="en-US" sz="2400" dirty="0">
                <a:solidFill>
                  <a:srgbClr val="2D262A"/>
                </a:solidFill>
                <a:latin typeface="Montserrat Medium"/>
                <a:ea typeface="Montserrat Medium"/>
                <a:cs typeface="Montserrat Medium"/>
                <a:sym typeface="Montserrat Medium"/>
              </a:rPr>
              <a:t>374 million new STI cases annually (chlamydia, gonorrhea, syphilis, trichomoniasis)</a:t>
            </a:r>
          </a:p>
          <a:p>
            <a:pPr marL="518160" lvl="1" indent="-259080" algn="l">
              <a:lnSpc>
                <a:spcPts val="4872"/>
              </a:lnSpc>
              <a:buFont typeface="Arial"/>
              <a:buChar char="•"/>
            </a:pPr>
            <a:r>
              <a:rPr lang="en-US" sz="2400" dirty="0">
                <a:solidFill>
                  <a:srgbClr val="2D262A"/>
                </a:solidFill>
                <a:latin typeface="Montserrat Medium"/>
                <a:ea typeface="Montserrat Medium"/>
                <a:cs typeface="Montserrat Medium"/>
                <a:sym typeface="Montserrat Medium"/>
              </a:rPr>
              <a:t>HPV = most common STI globally</a:t>
            </a:r>
          </a:p>
          <a:p>
            <a:pPr marL="518160" lvl="1" indent="-259080" algn="l">
              <a:lnSpc>
                <a:spcPts val="4872"/>
              </a:lnSpc>
              <a:buFont typeface="Arial"/>
              <a:buChar char="•"/>
            </a:pPr>
            <a:r>
              <a:rPr lang="en-US" sz="2400" dirty="0">
                <a:solidFill>
                  <a:srgbClr val="2D262A"/>
                </a:solidFill>
                <a:latin typeface="Montserrat Medium"/>
                <a:ea typeface="Montserrat Medium"/>
                <a:cs typeface="Montserrat Medium"/>
                <a:sym typeface="Montserrat Medium"/>
              </a:rPr>
              <a:t>HPV causes ~99% of cervical cancer cases</a:t>
            </a:r>
          </a:p>
          <a:p>
            <a:pPr marL="518160" lvl="1" indent="-259080" algn="l">
              <a:lnSpc>
                <a:spcPts val="4872"/>
              </a:lnSpc>
              <a:buFont typeface="Arial"/>
              <a:buChar char="•"/>
            </a:pPr>
            <a:r>
              <a:rPr lang="en-US" sz="2400" dirty="0">
                <a:solidFill>
                  <a:srgbClr val="2D262A"/>
                </a:solidFill>
                <a:latin typeface="Montserrat Medium"/>
                <a:ea typeface="Montserrat Medium"/>
                <a:cs typeface="Montserrat Medium"/>
                <a:sym typeface="Montserrat Medium"/>
              </a:rPr>
              <a:t>Cervical cancer: 660,000 cases &amp; 350,000 deaths/year (WHO, 2022)</a:t>
            </a:r>
          </a:p>
          <a:p>
            <a:pPr marL="518160" lvl="1" indent="-259080" algn="l">
              <a:lnSpc>
                <a:spcPts val="4872"/>
              </a:lnSpc>
              <a:buFont typeface="Arial"/>
              <a:buChar char="•"/>
            </a:pPr>
            <a:r>
              <a:rPr lang="en-US" sz="2400" dirty="0">
                <a:solidFill>
                  <a:srgbClr val="2D262A"/>
                </a:solidFill>
                <a:latin typeface="Montserrat Medium"/>
                <a:ea typeface="Montserrat Medium"/>
                <a:cs typeface="Montserrat Medium"/>
                <a:sym typeface="Montserrat Medium"/>
              </a:rPr>
              <a:t>TORCH infections → major cause of </a:t>
            </a:r>
            <a:r>
              <a:rPr lang="en-US" sz="2400" dirty="0" err="1">
                <a:solidFill>
                  <a:srgbClr val="2D262A"/>
                </a:solidFill>
                <a:latin typeface="Montserrat Medium"/>
                <a:ea typeface="Montserrat Medium"/>
                <a:cs typeface="Montserrat Medium"/>
                <a:sym typeface="Montserrat Medium"/>
              </a:rPr>
              <a:t>of</a:t>
            </a:r>
            <a:r>
              <a:rPr lang="en-US" sz="2400" dirty="0">
                <a:solidFill>
                  <a:srgbClr val="2D262A"/>
                </a:solidFill>
                <a:latin typeface="Montserrat Medium"/>
                <a:ea typeface="Montserrat Medium"/>
                <a:cs typeface="Montserrat Medium"/>
                <a:sym typeface="Montserrat Medium"/>
              </a:rPr>
              <a:t> : Miscarriage, Stillbirth, Congenital anomalies</a:t>
            </a:r>
          </a:p>
          <a:p>
            <a:pPr marL="518160" lvl="1" indent="-259080" algn="l">
              <a:lnSpc>
                <a:spcPts val="4872"/>
              </a:lnSpc>
              <a:buFont typeface="Arial"/>
              <a:buChar char="•"/>
            </a:pPr>
            <a:r>
              <a:rPr lang="en-US" sz="2400" dirty="0">
                <a:solidFill>
                  <a:srgbClr val="2D262A"/>
                </a:solidFill>
                <a:latin typeface="Montserrat Medium"/>
                <a:ea typeface="Montserrat Medium"/>
                <a:cs typeface="Montserrat Medium"/>
                <a:sym typeface="Montserrat Medium"/>
              </a:rPr>
              <a:t>Maternal infections significantly impact fetal development and neonatal outcomes</a:t>
            </a:r>
          </a:p>
        </p:txBody>
      </p:sp>
      <p:sp>
        <p:nvSpPr>
          <p:cNvPr id="11" name="TextBox 11"/>
          <p:cNvSpPr txBox="1"/>
          <p:nvPr/>
        </p:nvSpPr>
        <p:spPr>
          <a:xfrm>
            <a:off x="1028700" y="2518410"/>
            <a:ext cx="4240109"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Epidemiology</a:t>
            </a:r>
          </a:p>
        </p:txBody>
      </p:sp>
      <p:sp>
        <p:nvSpPr>
          <p:cNvPr id="12" name="TextBox 12"/>
          <p:cNvSpPr txBox="1"/>
          <p:nvPr/>
        </p:nvSpPr>
        <p:spPr>
          <a:xfrm>
            <a:off x="1028700" y="3233755"/>
            <a:ext cx="7353340"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Ultra-Bold"/>
                <a:ea typeface="Montserrat Ultra-Bold"/>
                <a:cs typeface="Montserrat Ultra-Bold"/>
                <a:sym typeface="Montserrat Ultra-Bold"/>
              </a:rPr>
              <a:t>of STDs, TORCH, and HPV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sp>
        <p:nvSpPr>
          <p:cNvPr id="2" name="Freeform 2"/>
          <p:cNvSpPr/>
          <p:nvPr/>
        </p:nvSpPr>
        <p:spPr>
          <a:xfrm>
            <a:off x="1382417" y="4830796"/>
            <a:ext cx="603949" cy="603949"/>
          </a:xfrm>
          <a:custGeom>
            <a:avLst/>
            <a:gdLst/>
            <a:ahLst/>
            <a:cxnLst/>
            <a:rect l="l" t="t" r="r" b="b"/>
            <a:pathLst>
              <a:path w="603949" h="603949">
                <a:moveTo>
                  <a:pt x="0" y="0"/>
                </a:moveTo>
                <a:lnTo>
                  <a:pt x="603949" y="0"/>
                </a:lnTo>
                <a:lnTo>
                  <a:pt x="603949" y="603949"/>
                </a:lnTo>
                <a:lnTo>
                  <a:pt x="0" y="603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4500955" y="2193179"/>
            <a:ext cx="2758345" cy="245871"/>
            <a:chOff x="0" y="0"/>
            <a:chExt cx="726478" cy="64756"/>
          </a:xfrm>
        </p:grpSpPr>
        <p:sp>
          <p:nvSpPr>
            <p:cNvPr id="4" name="Freeform 4"/>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5" name="TextBox 5"/>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574847"/>
            <a:ext cx="1856645" cy="68071"/>
            <a:chOff x="0" y="0"/>
            <a:chExt cx="488993" cy="17928"/>
          </a:xfrm>
        </p:grpSpPr>
        <p:sp>
          <p:nvSpPr>
            <p:cNvPr id="7" name="Freeform 7"/>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8" name="TextBox 8"/>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4"/>
            <a:stretch>
              <a:fillRect/>
            </a:stretch>
          </a:blipFill>
        </p:spPr>
      </p:sp>
      <p:sp>
        <p:nvSpPr>
          <p:cNvPr id="10" name="Freeform 10"/>
          <p:cNvSpPr/>
          <p:nvPr/>
        </p:nvSpPr>
        <p:spPr>
          <a:xfrm>
            <a:off x="9506152" y="4830796"/>
            <a:ext cx="813399" cy="603949"/>
          </a:xfrm>
          <a:custGeom>
            <a:avLst/>
            <a:gdLst/>
            <a:ahLst/>
            <a:cxnLst/>
            <a:rect l="l" t="t" r="r" b="b"/>
            <a:pathLst>
              <a:path w="813399" h="603949">
                <a:moveTo>
                  <a:pt x="0" y="0"/>
                </a:moveTo>
                <a:lnTo>
                  <a:pt x="813399" y="0"/>
                </a:lnTo>
                <a:lnTo>
                  <a:pt x="813399" y="603949"/>
                </a:lnTo>
                <a:lnTo>
                  <a:pt x="0" y="6039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1028700" y="5744339"/>
            <a:ext cx="7281865" cy="2585085"/>
          </a:xfrm>
          <a:prstGeom prst="rect">
            <a:avLst/>
          </a:prstGeom>
        </p:spPr>
        <p:txBody>
          <a:bodyPr lIns="0" tIns="0" rIns="0" bIns="0" rtlCol="0" anchor="t">
            <a:spAutoFit/>
          </a:bodyPr>
          <a:lstStyle/>
          <a:p>
            <a:pPr algn="just">
              <a:lnSpc>
                <a:spcPts val="2940"/>
              </a:lnSpc>
            </a:pPr>
            <a:r>
              <a:rPr lang="en-US" sz="2100">
                <a:solidFill>
                  <a:srgbClr val="2D262A"/>
                </a:solidFill>
                <a:latin typeface="Montserrat Medium"/>
                <a:ea typeface="Montserrat Medium"/>
                <a:cs typeface="Montserrat Medium"/>
                <a:sym typeface="Montserrat Medium"/>
              </a:rPr>
              <a:t>Sexually transmitted infections such as chlamydia and gonorrhea can lead to </a:t>
            </a:r>
            <a:r>
              <a:rPr lang="en-US" sz="2100">
                <a:solidFill>
                  <a:srgbClr val="2D262A"/>
                </a:solidFill>
                <a:latin typeface="Montserrat Bold"/>
                <a:ea typeface="Montserrat Bold"/>
                <a:cs typeface="Montserrat Bold"/>
                <a:sym typeface="Montserrat Bold"/>
              </a:rPr>
              <a:t>pelvic inflammatory disease (PID)</a:t>
            </a:r>
            <a:r>
              <a:rPr lang="en-US" sz="2100">
                <a:solidFill>
                  <a:srgbClr val="2D262A"/>
                </a:solidFill>
                <a:latin typeface="Montserrat Medium"/>
                <a:ea typeface="Montserrat Medium"/>
                <a:cs typeface="Montserrat Medium"/>
                <a:sym typeface="Montserrat Medium"/>
              </a:rPr>
              <a:t>, which damages the fallopian tubes and reproductive organs. This may result in </a:t>
            </a:r>
            <a:r>
              <a:rPr lang="en-US" sz="2100">
                <a:solidFill>
                  <a:srgbClr val="2D262A"/>
                </a:solidFill>
                <a:latin typeface="Montserrat Bold"/>
                <a:ea typeface="Montserrat Bold"/>
                <a:cs typeface="Montserrat Bold"/>
                <a:sym typeface="Montserrat Bold"/>
              </a:rPr>
              <a:t>infertility, ectopic pregnancy, and chronic pelvic pain</a:t>
            </a:r>
            <a:r>
              <a:rPr lang="en-US" sz="2100">
                <a:solidFill>
                  <a:srgbClr val="2D262A"/>
                </a:solidFill>
                <a:latin typeface="Montserrat Medium"/>
                <a:ea typeface="Montserrat Medium"/>
                <a:cs typeface="Montserrat Medium"/>
                <a:sym typeface="Montserrat Medium"/>
              </a:rPr>
              <a:t>. In men, infections can also impair sperm function, contributing to reduced fertility.</a:t>
            </a:r>
          </a:p>
        </p:txBody>
      </p:sp>
      <p:sp>
        <p:nvSpPr>
          <p:cNvPr id="12" name="TextBox 12"/>
          <p:cNvSpPr txBox="1"/>
          <p:nvPr/>
        </p:nvSpPr>
        <p:spPr>
          <a:xfrm>
            <a:off x="2367366" y="4935590"/>
            <a:ext cx="2203908"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Infertility</a:t>
            </a:r>
          </a:p>
        </p:txBody>
      </p:sp>
      <p:sp>
        <p:nvSpPr>
          <p:cNvPr id="13" name="TextBox 13"/>
          <p:cNvSpPr txBox="1"/>
          <p:nvPr/>
        </p:nvSpPr>
        <p:spPr>
          <a:xfrm>
            <a:off x="10539816" y="4935590"/>
            <a:ext cx="2580738"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Cancer</a:t>
            </a:r>
          </a:p>
        </p:txBody>
      </p:sp>
      <p:sp>
        <p:nvSpPr>
          <p:cNvPr id="14" name="TextBox 14"/>
          <p:cNvSpPr txBox="1"/>
          <p:nvPr/>
        </p:nvSpPr>
        <p:spPr>
          <a:xfrm>
            <a:off x="9144000" y="5744339"/>
            <a:ext cx="7204346" cy="2585085"/>
          </a:xfrm>
          <a:prstGeom prst="rect">
            <a:avLst/>
          </a:prstGeom>
        </p:spPr>
        <p:txBody>
          <a:bodyPr lIns="0" tIns="0" rIns="0" bIns="0" rtlCol="0" anchor="t">
            <a:spAutoFit/>
          </a:bodyPr>
          <a:lstStyle/>
          <a:p>
            <a:pPr algn="just">
              <a:lnSpc>
                <a:spcPts val="2940"/>
              </a:lnSpc>
            </a:pPr>
            <a:r>
              <a:rPr lang="en-US" sz="2100">
                <a:solidFill>
                  <a:srgbClr val="2D262A"/>
                </a:solidFill>
                <a:latin typeface="Montserrat Medium"/>
                <a:ea typeface="Montserrat Medium"/>
                <a:cs typeface="Montserrat Medium"/>
                <a:sym typeface="Montserrat Medium"/>
              </a:rPr>
              <a:t>Human papillomavirus (HPV), particularly high-risk types such as HPV-16 and HPV-18, is the primary cause of cervical cancer and is also associated with other anogenital and oropharyngeal cancers. Persistent HPV infection leads to cellular dysplasia and malignant transformation, making early screening and vaccination essential.</a:t>
            </a:r>
          </a:p>
        </p:txBody>
      </p:sp>
      <p:sp>
        <p:nvSpPr>
          <p:cNvPr id="15" name="TextBox 15"/>
          <p:cNvSpPr txBox="1"/>
          <p:nvPr/>
        </p:nvSpPr>
        <p:spPr>
          <a:xfrm>
            <a:off x="1028700" y="3096275"/>
            <a:ext cx="4240109"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Impact</a:t>
            </a:r>
          </a:p>
        </p:txBody>
      </p:sp>
      <p:sp>
        <p:nvSpPr>
          <p:cNvPr id="16" name="TextBox 16"/>
          <p:cNvSpPr txBox="1"/>
          <p:nvPr/>
        </p:nvSpPr>
        <p:spPr>
          <a:xfrm>
            <a:off x="1028700" y="3901156"/>
            <a:ext cx="16230600" cy="403059"/>
          </a:xfrm>
          <a:prstGeom prst="rect">
            <a:avLst/>
          </a:prstGeom>
        </p:spPr>
        <p:txBody>
          <a:bodyPr lIns="0" tIns="0" rIns="0" bIns="0" rtlCol="0" anchor="t">
            <a:spAutoFit/>
          </a:bodyPr>
          <a:lstStyle/>
          <a:p>
            <a:pPr algn="just">
              <a:lnSpc>
                <a:spcPts val="3359"/>
              </a:lnSpc>
            </a:pPr>
            <a:r>
              <a:rPr lang="en-US" sz="2400" dirty="0">
                <a:solidFill>
                  <a:srgbClr val="2D262A"/>
                </a:solidFill>
                <a:latin typeface="Montserrat Medium"/>
                <a:ea typeface="Montserrat Medium"/>
                <a:cs typeface="Montserrat Medium"/>
                <a:sym typeface="Montserrat Medium"/>
              </a:rPr>
              <a:t>These infections have significant consequences on both individual health and public health systems.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6" name="Freeform 6"/>
          <p:cNvSpPr/>
          <p:nvPr/>
        </p:nvSpPr>
        <p:spPr>
          <a:xfrm>
            <a:off x="1539634" y="4177934"/>
            <a:ext cx="608657" cy="661584"/>
          </a:xfrm>
          <a:custGeom>
            <a:avLst/>
            <a:gdLst/>
            <a:ahLst/>
            <a:cxnLst/>
            <a:rect l="l" t="t" r="r" b="b"/>
            <a:pathLst>
              <a:path w="608657" h="661584">
                <a:moveTo>
                  <a:pt x="0" y="0"/>
                </a:moveTo>
                <a:lnTo>
                  <a:pt x="608657" y="0"/>
                </a:lnTo>
                <a:lnTo>
                  <a:pt x="608657" y="661584"/>
                </a:lnTo>
                <a:lnTo>
                  <a:pt x="0" y="661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9635226" y="4177934"/>
            <a:ext cx="661584" cy="661584"/>
          </a:xfrm>
          <a:custGeom>
            <a:avLst/>
            <a:gdLst/>
            <a:ahLst/>
            <a:cxnLst/>
            <a:rect l="l" t="t" r="r" b="b"/>
            <a:pathLst>
              <a:path w="661584" h="661584">
                <a:moveTo>
                  <a:pt x="0" y="0"/>
                </a:moveTo>
                <a:lnTo>
                  <a:pt x="661584" y="0"/>
                </a:lnTo>
                <a:lnTo>
                  <a:pt x="661584" y="661584"/>
                </a:lnTo>
                <a:lnTo>
                  <a:pt x="0" y="6615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1028700" y="5091477"/>
            <a:ext cx="7281865" cy="3699510"/>
          </a:xfrm>
          <a:prstGeom prst="rect">
            <a:avLst/>
          </a:prstGeom>
        </p:spPr>
        <p:txBody>
          <a:bodyPr lIns="0" tIns="0" rIns="0" bIns="0" rtlCol="0" anchor="t">
            <a:spAutoFit/>
          </a:bodyPr>
          <a:lstStyle/>
          <a:p>
            <a:pPr marL="453390" lvl="1" indent="-226695" algn="just">
              <a:lnSpc>
                <a:spcPts val="2940"/>
              </a:lnSpc>
              <a:buFont typeface="Arial"/>
              <a:buChar char="•"/>
            </a:pPr>
            <a:r>
              <a:rPr lang="en-US" sz="2100" dirty="0">
                <a:solidFill>
                  <a:srgbClr val="2D262A"/>
                </a:solidFill>
                <a:latin typeface="Montserrat Medium"/>
                <a:ea typeface="Montserrat Medium"/>
                <a:cs typeface="Montserrat Medium"/>
                <a:sym typeface="Montserrat Medium"/>
              </a:rPr>
              <a:t>TORCH infections and untreated STIs during pregnancy can be transmitted from mother to fetus, leading to serious neonatal complications such as:</a:t>
            </a:r>
          </a:p>
          <a:p>
            <a:pPr marL="453390" lvl="1" indent="-226695" algn="just">
              <a:lnSpc>
                <a:spcPts val="2940"/>
              </a:lnSpc>
              <a:buFont typeface="Arial"/>
              <a:buChar char="•"/>
            </a:pPr>
            <a:r>
              <a:rPr lang="en-US" sz="2100" dirty="0">
                <a:solidFill>
                  <a:srgbClr val="2D262A"/>
                </a:solidFill>
                <a:latin typeface="Montserrat Medium"/>
                <a:ea typeface="Montserrat Medium"/>
                <a:cs typeface="Montserrat Medium"/>
                <a:sym typeface="Montserrat Medium"/>
              </a:rPr>
              <a:t>Congenital abnormalities </a:t>
            </a:r>
          </a:p>
          <a:p>
            <a:pPr marL="453390" lvl="1" indent="-226695" algn="just">
              <a:lnSpc>
                <a:spcPts val="2940"/>
              </a:lnSpc>
              <a:buFont typeface="Arial"/>
              <a:buChar char="•"/>
            </a:pPr>
            <a:r>
              <a:rPr lang="en-US" sz="2100" dirty="0">
                <a:solidFill>
                  <a:srgbClr val="2D262A"/>
                </a:solidFill>
                <a:latin typeface="Montserrat Medium"/>
                <a:ea typeface="Montserrat Medium"/>
                <a:cs typeface="Montserrat Medium"/>
                <a:sym typeface="Montserrat Medium"/>
              </a:rPr>
              <a:t>Low birth weight </a:t>
            </a:r>
          </a:p>
          <a:p>
            <a:pPr marL="453390" lvl="1" indent="-226695" algn="just">
              <a:lnSpc>
                <a:spcPts val="2940"/>
              </a:lnSpc>
              <a:buFont typeface="Arial"/>
              <a:buChar char="•"/>
            </a:pPr>
            <a:r>
              <a:rPr lang="en-US" sz="2100" dirty="0">
                <a:solidFill>
                  <a:srgbClr val="2D262A"/>
                </a:solidFill>
                <a:latin typeface="Montserrat Medium"/>
                <a:ea typeface="Montserrat Medium"/>
                <a:cs typeface="Montserrat Medium"/>
                <a:sym typeface="Montserrat Medium"/>
              </a:rPr>
              <a:t>Preterm birth </a:t>
            </a:r>
          </a:p>
          <a:p>
            <a:pPr marL="453390" lvl="1" indent="-226695" algn="just">
              <a:lnSpc>
                <a:spcPts val="2940"/>
              </a:lnSpc>
              <a:buFont typeface="Arial"/>
              <a:buChar char="•"/>
            </a:pPr>
            <a:r>
              <a:rPr lang="en-US" sz="2100" dirty="0">
                <a:solidFill>
                  <a:srgbClr val="2D262A"/>
                </a:solidFill>
                <a:latin typeface="Montserrat Medium"/>
                <a:ea typeface="Montserrat Medium"/>
                <a:cs typeface="Montserrat Medium"/>
                <a:sym typeface="Montserrat Medium"/>
              </a:rPr>
              <a:t>Neurological impairment (e.g., microcephaly, hearing loss) </a:t>
            </a:r>
          </a:p>
          <a:p>
            <a:pPr marL="453390" lvl="1" indent="-226695" algn="just">
              <a:lnSpc>
                <a:spcPts val="2940"/>
              </a:lnSpc>
              <a:buFont typeface="Arial"/>
              <a:buChar char="•"/>
            </a:pPr>
            <a:r>
              <a:rPr lang="en-US" sz="2100" dirty="0">
                <a:solidFill>
                  <a:srgbClr val="2D262A"/>
                </a:solidFill>
                <a:latin typeface="Montserrat Medium"/>
                <a:ea typeface="Montserrat Medium"/>
                <a:cs typeface="Montserrat Medium"/>
                <a:sym typeface="Montserrat Medium"/>
              </a:rPr>
              <a:t>Stillbirth or neonatal death</a:t>
            </a:r>
          </a:p>
        </p:txBody>
      </p:sp>
      <p:sp>
        <p:nvSpPr>
          <p:cNvPr id="9" name="TextBox 9"/>
          <p:cNvSpPr txBox="1"/>
          <p:nvPr/>
        </p:nvSpPr>
        <p:spPr>
          <a:xfrm>
            <a:off x="2367366" y="4282728"/>
            <a:ext cx="2901443"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Neonatal Morbidity</a:t>
            </a:r>
          </a:p>
        </p:txBody>
      </p:sp>
      <p:sp>
        <p:nvSpPr>
          <p:cNvPr id="10" name="TextBox 10"/>
          <p:cNvSpPr txBox="1"/>
          <p:nvPr/>
        </p:nvSpPr>
        <p:spPr>
          <a:xfrm>
            <a:off x="10539816" y="4282728"/>
            <a:ext cx="3961139"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Medium"/>
                <a:ea typeface="Montserrat Medium"/>
                <a:cs typeface="Montserrat Medium"/>
                <a:sym typeface="Montserrat Medium"/>
              </a:rPr>
              <a:t>Global Health Burden</a:t>
            </a:r>
          </a:p>
        </p:txBody>
      </p:sp>
      <p:sp>
        <p:nvSpPr>
          <p:cNvPr id="11" name="TextBox 11"/>
          <p:cNvSpPr txBox="1"/>
          <p:nvPr/>
        </p:nvSpPr>
        <p:spPr>
          <a:xfrm>
            <a:off x="9144000" y="5091477"/>
            <a:ext cx="7204346" cy="2213610"/>
          </a:xfrm>
          <a:prstGeom prst="rect">
            <a:avLst/>
          </a:prstGeom>
        </p:spPr>
        <p:txBody>
          <a:bodyPr lIns="0" tIns="0" rIns="0" bIns="0" rtlCol="0" anchor="t">
            <a:spAutoFit/>
          </a:bodyPr>
          <a:lstStyle/>
          <a:p>
            <a:pPr marL="453390" lvl="1" indent="-226695" algn="just">
              <a:lnSpc>
                <a:spcPts val="2940"/>
              </a:lnSpc>
              <a:buFont typeface="Arial"/>
              <a:buChar char="•"/>
            </a:pPr>
            <a:r>
              <a:rPr lang="en-US" sz="2100" dirty="0">
                <a:solidFill>
                  <a:srgbClr val="2D262A"/>
                </a:solidFill>
                <a:latin typeface="Montserrat Medium"/>
                <a:ea typeface="Montserrat Medium"/>
                <a:cs typeface="Montserrat Medium"/>
                <a:sym typeface="Montserrat Medium"/>
              </a:rPr>
              <a:t>High healthcare costs for treatment and long-term complications </a:t>
            </a:r>
          </a:p>
          <a:p>
            <a:pPr marL="453390" lvl="1" indent="-226695" algn="just">
              <a:lnSpc>
                <a:spcPts val="2940"/>
              </a:lnSpc>
              <a:buFont typeface="Arial"/>
              <a:buChar char="•"/>
            </a:pPr>
            <a:r>
              <a:rPr lang="en-US" sz="2100" dirty="0">
                <a:solidFill>
                  <a:srgbClr val="2D262A"/>
                </a:solidFill>
                <a:latin typeface="Montserrat Medium"/>
                <a:ea typeface="Montserrat Medium"/>
                <a:cs typeface="Montserrat Medium"/>
                <a:sym typeface="Montserrat Medium"/>
              </a:rPr>
              <a:t>Increased transmission rates due to asymptomatic cases </a:t>
            </a:r>
          </a:p>
          <a:p>
            <a:pPr marL="453390" lvl="1" indent="-226695" algn="just">
              <a:lnSpc>
                <a:spcPts val="2940"/>
              </a:lnSpc>
              <a:buFont typeface="Arial"/>
              <a:buChar char="•"/>
            </a:pPr>
            <a:r>
              <a:rPr lang="en-US" sz="2100" dirty="0">
                <a:solidFill>
                  <a:srgbClr val="2D262A"/>
                </a:solidFill>
                <a:latin typeface="Montserrat Medium"/>
                <a:ea typeface="Montserrat Medium"/>
                <a:cs typeface="Montserrat Medium"/>
                <a:sym typeface="Montserrat Medium"/>
              </a:rPr>
              <a:t>Impact on maternal and child health outcomes </a:t>
            </a:r>
          </a:p>
          <a:p>
            <a:pPr marL="453390" lvl="1" indent="-226695" algn="just">
              <a:lnSpc>
                <a:spcPts val="2940"/>
              </a:lnSpc>
              <a:buFont typeface="Arial"/>
              <a:buChar char="•"/>
            </a:pPr>
            <a:r>
              <a:rPr lang="en-US" sz="2100" dirty="0">
                <a:solidFill>
                  <a:srgbClr val="2D262A"/>
                </a:solidFill>
                <a:latin typeface="Montserrat Medium"/>
                <a:ea typeface="Montserrat Medium"/>
                <a:cs typeface="Montserrat Medium"/>
                <a:sym typeface="Montserrat Medium"/>
              </a:rPr>
              <a:t>Loss of productivity and quality of life</a:t>
            </a:r>
          </a:p>
        </p:txBody>
      </p:sp>
      <p:grpSp>
        <p:nvGrpSpPr>
          <p:cNvPr id="12" name="Group 12"/>
          <p:cNvGrpSpPr/>
          <p:nvPr/>
        </p:nvGrpSpPr>
        <p:grpSpPr>
          <a:xfrm>
            <a:off x="14500955" y="2193179"/>
            <a:ext cx="2758345" cy="245871"/>
            <a:chOff x="0" y="0"/>
            <a:chExt cx="726478" cy="64756"/>
          </a:xfrm>
        </p:grpSpPr>
        <p:sp>
          <p:nvSpPr>
            <p:cNvPr id="13" name="Freeform 1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14" name="TextBox 1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3096275"/>
            <a:ext cx="4240109"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Impact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669124"/>
            <a:ext cx="2130315" cy="800948"/>
          </a:xfrm>
          <a:custGeom>
            <a:avLst/>
            <a:gdLst/>
            <a:ahLst/>
            <a:cxnLst/>
            <a:rect l="l" t="t" r="r" b="b"/>
            <a:pathLst>
              <a:path w="2130315" h="800948">
                <a:moveTo>
                  <a:pt x="0" y="0"/>
                </a:moveTo>
                <a:lnTo>
                  <a:pt x="2130315" y="0"/>
                </a:lnTo>
                <a:lnTo>
                  <a:pt x="2130315" y="800948"/>
                </a:lnTo>
                <a:lnTo>
                  <a:pt x="0" y="800948"/>
                </a:lnTo>
                <a:lnTo>
                  <a:pt x="0" y="0"/>
                </a:lnTo>
                <a:close/>
              </a:path>
            </a:pathLst>
          </a:custGeom>
          <a:blipFill>
            <a:blip r:embed="rId2"/>
            <a:stretch>
              <a:fillRect/>
            </a:stretch>
          </a:blipFill>
        </p:spPr>
      </p:sp>
      <p:sp>
        <p:nvSpPr>
          <p:cNvPr id="9" name="TextBox 9"/>
          <p:cNvSpPr txBox="1"/>
          <p:nvPr/>
        </p:nvSpPr>
        <p:spPr>
          <a:xfrm>
            <a:off x="1028700" y="3546750"/>
            <a:ext cx="13479746" cy="4901085"/>
          </a:xfrm>
          <a:prstGeom prst="rect">
            <a:avLst/>
          </a:prstGeom>
        </p:spPr>
        <p:txBody>
          <a:bodyPr lIns="0" tIns="0" rIns="0" bIns="0" rtlCol="0" anchor="t">
            <a:spAutoFit/>
          </a:bodyPr>
          <a:lstStyle/>
          <a:p>
            <a:pPr marL="518160" lvl="1" indent="-259080" algn="l">
              <a:lnSpc>
                <a:spcPts val="4296"/>
              </a:lnSpc>
              <a:buFont typeface="Arial"/>
              <a:buChar char="•"/>
            </a:pPr>
            <a:r>
              <a:rPr lang="en-US" sz="2400" dirty="0">
                <a:solidFill>
                  <a:srgbClr val="2D262A"/>
                </a:solidFill>
                <a:latin typeface="Montserrat Medium"/>
                <a:ea typeface="Montserrat Medium"/>
                <a:cs typeface="Montserrat Medium"/>
                <a:sym typeface="Montserrat Medium"/>
              </a:rPr>
              <a:t>Etiology of these infections includes bacteria, viruses, and parasites. </a:t>
            </a:r>
          </a:p>
          <a:p>
            <a:pPr marL="518160" lvl="1" indent="-259080" algn="l">
              <a:lnSpc>
                <a:spcPts val="4296"/>
              </a:lnSpc>
              <a:buFont typeface="Arial"/>
              <a:buChar char="•"/>
            </a:pPr>
            <a:r>
              <a:rPr lang="en-US" sz="2400" dirty="0">
                <a:solidFill>
                  <a:srgbClr val="2D262A"/>
                </a:solidFill>
                <a:latin typeface="Montserrat Medium"/>
                <a:ea typeface="Montserrat Medium"/>
                <a:cs typeface="Montserrat Medium"/>
                <a:sym typeface="Montserrat Medium"/>
              </a:rPr>
              <a:t>Bacterial infections such as gonorrhea and syphilis commonly cause reproductive complications. </a:t>
            </a:r>
          </a:p>
          <a:p>
            <a:pPr marL="518160" lvl="1" indent="-259080" algn="l">
              <a:lnSpc>
                <a:spcPts val="4296"/>
              </a:lnSpc>
              <a:buFont typeface="Arial"/>
              <a:buChar char="•"/>
            </a:pPr>
            <a:r>
              <a:rPr lang="en-US" sz="2400" dirty="0">
                <a:solidFill>
                  <a:srgbClr val="2D262A"/>
                </a:solidFill>
                <a:latin typeface="Montserrat Medium"/>
                <a:ea typeface="Montserrat Medium"/>
                <a:cs typeface="Montserrat Medium"/>
                <a:sym typeface="Montserrat Medium"/>
              </a:rPr>
              <a:t>Viral infections, particularly HPV and HIV, are significant due to their long-term impact, including cancer and immune suppression. </a:t>
            </a:r>
          </a:p>
          <a:p>
            <a:pPr marL="518160" lvl="1" indent="-259080" algn="l">
              <a:lnSpc>
                <a:spcPts val="4296"/>
              </a:lnSpc>
              <a:buFont typeface="Arial"/>
              <a:buChar char="•"/>
            </a:pPr>
            <a:r>
              <a:rPr lang="en-US" sz="2400" dirty="0">
                <a:solidFill>
                  <a:srgbClr val="2D262A"/>
                </a:solidFill>
                <a:latin typeface="Montserrat Medium"/>
                <a:ea typeface="Montserrat Medium"/>
                <a:cs typeface="Montserrat Medium"/>
                <a:sym typeface="Montserrat Medium"/>
              </a:rPr>
              <a:t>Parasitic infections like trichomoniasis contribute to genital infections and increase susceptibility to other STIs. </a:t>
            </a:r>
          </a:p>
          <a:p>
            <a:pPr marL="518160" lvl="1" indent="-259080" algn="l">
              <a:lnSpc>
                <a:spcPts val="4296"/>
              </a:lnSpc>
              <a:buFont typeface="Arial"/>
              <a:buChar char="•"/>
            </a:pPr>
            <a:r>
              <a:rPr lang="en-US" sz="2400" dirty="0">
                <a:solidFill>
                  <a:srgbClr val="2D262A"/>
                </a:solidFill>
                <a:latin typeface="Montserrat Medium"/>
                <a:ea typeface="Montserrat Medium"/>
                <a:cs typeface="Montserrat Medium"/>
                <a:sym typeface="Montserrat Medium"/>
              </a:rPr>
              <a:t>TORCH infections are critical because they can be transmitted from mother to fetus and cause serious congenital complications.”</a:t>
            </a:r>
          </a:p>
        </p:txBody>
      </p:sp>
      <p:sp>
        <p:nvSpPr>
          <p:cNvPr id="10" name="Freeform 10"/>
          <p:cNvSpPr/>
          <p:nvPr/>
        </p:nvSpPr>
        <p:spPr>
          <a:xfrm flipH="1">
            <a:off x="12522840" y="1022437"/>
            <a:ext cx="4736460" cy="4114800"/>
          </a:xfrm>
          <a:custGeom>
            <a:avLst/>
            <a:gdLst/>
            <a:ahLst/>
            <a:cxnLst/>
            <a:rect l="l" t="t" r="r" b="b"/>
            <a:pathLst>
              <a:path w="4736460" h="4114800">
                <a:moveTo>
                  <a:pt x="4736460" y="0"/>
                </a:moveTo>
                <a:lnTo>
                  <a:pt x="0" y="0"/>
                </a:lnTo>
                <a:lnTo>
                  <a:pt x="0" y="4114800"/>
                </a:lnTo>
                <a:lnTo>
                  <a:pt x="4736460" y="4114800"/>
                </a:lnTo>
                <a:lnTo>
                  <a:pt x="473646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1028700" y="2867620"/>
            <a:ext cx="6448950"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Ultra-Bold"/>
                <a:ea typeface="Montserrat Ultra-Bold"/>
                <a:cs typeface="Montserrat Ultra-Bold"/>
                <a:sym typeface="Montserrat Ultra-Bold"/>
              </a:rPr>
              <a:t>Etiology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1739</Words>
  <Application>Microsoft Office PowerPoint</Application>
  <PresentationFormat>Custom</PresentationFormat>
  <Paragraphs>209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Montserrat Medium</vt:lpstr>
      <vt:lpstr>Montserrat Ultra-Bold</vt:lpstr>
      <vt:lpstr>Calibri</vt:lpstr>
      <vt:lpstr>Arial</vt:lpstr>
      <vt:lpstr>Montserrat Bold</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5_STD TORCH HPV</dc:title>
  <cp:lastModifiedBy>Farah A</cp:lastModifiedBy>
  <cp:revision>2</cp:revision>
  <dcterms:created xsi:type="dcterms:W3CDTF">2006-08-16T00:00:00Z</dcterms:created>
  <dcterms:modified xsi:type="dcterms:W3CDTF">2026-04-01T23:02:17Z</dcterms:modified>
  <dc:identifier>DAHFpa1TdOc</dc:identifier>
</cp:coreProperties>
</file>