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5" r:id="rId4"/>
    <p:sldId id="284" r:id="rId5"/>
    <p:sldId id="286" r:id="rId6"/>
    <p:sldId id="258" r:id="rId7"/>
    <p:sldId id="287" r:id="rId8"/>
    <p:sldId id="288" r:id="rId9"/>
    <p:sldId id="289" r:id="rId10"/>
    <p:sldId id="263" r:id="rId11"/>
    <p:sldId id="259" r:id="rId12"/>
    <p:sldId id="290" r:id="rId13"/>
    <p:sldId id="291" r:id="rId14"/>
    <p:sldId id="292" r:id="rId15"/>
    <p:sldId id="293" r:id="rId16"/>
    <p:sldId id="260" r:id="rId17"/>
    <p:sldId id="261" r:id="rId18"/>
    <p:sldId id="262" r:id="rId19"/>
    <p:sldId id="264" r:id="rId20"/>
    <p:sldId id="265" r:id="rId21"/>
    <p:sldId id="266" r:id="rId22"/>
    <p:sldId id="267" r:id="rId23"/>
    <p:sldId id="268" r:id="rId24"/>
    <p:sldId id="269" r:id="rId25"/>
    <p:sldId id="270" r:id="rId26"/>
    <p:sldId id="271" r:id="rId27"/>
    <p:sldId id="272" r:id="rId28"/>
    <p:sldId id="273" r:id="rId29"/>
    <p:sldId id="281" r:id="rId30"/>
    <p:sldId id="282" r:id="rId31"/>
    <p:sldId id="283" r:id="rId32"/>
    <p:sldId id="274" r:id="rId33"/>
    <p:sldId id="275" r:id="rId34"/>
    <p:sldId id="276" r:id="rId35"/>
    <p:sldId id="277" r:id="rId36"/>
    <p:sldId id="278" r:id="rId37"/>
    <p:sldId id="279" r:id="rId38"/>
    <p:sldId id="28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05"/>
    <p:restoredTop sz="96006"/>
  </p:normalViewPr>
  <p:slideViewPr>
    <p:cSldViewPr snapToGrid="0" snapToObjects="1">
      <p:cViewPr varScale="1">
        <p:scale>
          <a:sx n="124" d="100"/>
          <a:sy n="124" d="100"/>
        </p:scale>
        <p:origin x="4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15T01:54:24.156"/>
    </inkml:context>
    <inkml:brush xml:id="br0">
      <inkml:brushProperty name="width" value="0.05" units="cm"/>
      <inkml:brushProperty name="height" value="0.05" units="cm"/>
      <inkml:brushProperty name="color" value="#E71224"/>
    </inkml:brush>
  </inkml:definitions>
  <inkml:trace contextRef="#ctx0" brushRef="#br0">1 8 24575,'13'0'0,"8"0"0,6 0 0,13 0 0,-6 0 0,27 0 0,21 0 0,-11 0 0,1 0 0,-27 0 0,-22 0 0,16 0 0,-18 0 0,11 0 0,-5 0 0,0 0 0,5 0 0,-11 0 0,11 0 0,-5 0 0,1 0 0,3 0 0,-9 0 0,4 0 0,-6 0 0,0 0 0,0 0 0,0 0 0,0 0 0,0 0 0,1 0 0,13 0 0,-4 0 0,6 0 0,-4 0 0,-11 0 0,11 0 0,-11 0 0,11 0 0,-5 0 0,7 0 0,-1 0 0,0 0 0,0 0 0,0 0 0,0 0 0,0 0 0,0 0 0,0 0 0,0 0 0,0 0 0,-6 0 0,5 0 0,-11 0 0,5 0 0,-6 0 0,-4 0 0,2 0 0,-7 0 0,8 0 0,-9 0 0,4 4 0,0-3 0,-4 3 0,4-4 0,0 0 0,-3 0 0,3 0 0,-5 0 0,0 0 0,-4-3 0,-1-2 0,-4 0 0,0 1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B116-8A9A-DF43-BD85-C97867942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8FCE62-29A1-9940-928A-55560B73BF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B5CD4B-0142-564D-8A06-B7475683F7A5}"/>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5" name="Footer Placeholder 4">
            <a:extLst>
              <a:ext uri="{FF2B5EF4-FFF2-40B4-BE49-F238E27FC236}">
                <a16:creationId xmlns:a16="http://schemas.microsoft.com/office/drawing/2014/main" id="{EABA71C4-C6C3-1B41-988F-D73D0B3BB1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A3952A-460F-4E48-8978-13419F38C3C6}"/>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2473729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05DA0-8D9A-6B4F-BEC2-9C593E4A11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2D9393-CBD5-2045-9B09-4825D34C82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A529B6-7102-DE4B-B0BA-F3F74A31B458}"/>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5" name="Footer Placeholder 4">
            <a:extLst>
              <a:ext uri="{FF2B5EF4-FFF2-40B4-BE49-F238E27FC236}">
                <a16:creationId xmlns:a16="http://schemas.microsoft.com/office/drawing/2014/main" id="{DBBC6293-3B7F-CB4D-84E6-BFAC39353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484C02-4CA5-FD46-8521-D2CBEE43BC07}"/>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2054213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D0C24C-3DBE-4141-9CD5-BDAF9C7BBB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CE87E2-0F28-BF4E-A13E-DD6FE18540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9A9A8-13BE-E449-893A-F3BB4D63C66F}"/>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5" name="Footer Placeholder 4">
            <a:extLst>
              <a:ext uri="{FF2B5EF4-FFF2-40B4-BE49-F238E27FC236}">
                <a16:creationId xmlns:a16="http://schemas.microsoft.com/office/drawing/2014/main" id="{BF5068DC-7707-1F4C-B737-51358BFE2B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A26C6-33FB-B64B-B96C-3EBF7EB909D9}"/>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95206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p>
        </p:txBody>
      </p:sp>
      <p:sp>
        <p:nvSpPr>
          <p:cNvPr id="3" name="Text Placeholder 2"/>
          <p:cNvSpPr>
            <a:spLocks noGrp="1"/>
          </p:cNvSpPr>
          <p:nvPr>
            <p:ph type="body"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F0B55884-059A-EE47-9D27-7EF977C24921}"/>
              </a:ext>
            </a:extLst>
          </p:cNvPr>
          <p:cNvSpPr>
            <a:spLocks noGrp="1" noChangeArrowheads="1"/>
          </p:cNvSpPr>
          <p:nvPr>
            <p:ph type="ftr" sz="quarter"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D2C9108-EF41-BB4D-827F-680CE5A01360}"/>
              </a:ext>
            </a:extLst>
          </p:cNvPr>
          <p:cNvSpPr>
            <a:spLocks noGrp="1" noChangeArrowheads="1"/>
          </p:cNvSpPr>
          <p:nvPr>
            <p:ph type="sldNum" sz="quarter" idx="11"/>
          </p:nvPr>
        </p:nvSpPr>
        <p:spPr>
          <a:ln/>
        </p:spPr>
        <p:txBody>
          <a:bodyPr/>
          <a:lstStyle>
            <a:lvl1pPr>
              <a:defRPr/>
            </a:lvl1pPr>
          </a:lstStyle>
          <a:p>
            <a:pPr>
              <a:defRPr/>
            </a:pPr>
            <a:fld id="{42BE8CB5-4028-3841-B844-F35E70CE966C}" type="slidenum">
              <a:rPr lang="en-US" altLang="en-US"/>
              <a:pPr>
                <a:defRPr/>
              </a:pPr>
              <a:t>‹#›</a:t>
            </a:fld>
            <a:endParaRPr lang="en-US" altLang="en-US"/>
          </a:p>
        </p:txBody>
      </p:sp>
      <p:sp>
        <p:nvSpPr>
          <p:cNvPr id="7" name="Rectangle 16">
            <a:extLst>
              <a:ext uri="{FF2B5EF4-FFF2-40B4-BE49-F238E27FC236}">
                <a16:creationId xmlns:a16="http://schemas.microsoft.com/office/drawing/2014/main" id="{CA9766AC-AEE7-F442-AE4D-C8E66AD6C2A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959490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7A00-DE44-D54B-8C63-92CE29F2E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EA871-97C8-514E-B26B-0FEFD60D37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700D6-D149-F443-A8E7-CE35969F3FEC}"/>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5" name="Footer Placeholder 4">
            <a:extLst>
              <a:ext uri="{FF2B5EF4-FFF2-40B4-BE49-F238E27FC236}">
                <a16:creationId xmlns:a16="http://schemas.microsoft.com/office/drawing/2014/main" id="{106A9E75-6BC4-D044-BB0F-1CEF244164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9560E3-E460-BE4E-8576-6B03E490C422}"/>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618252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41856-516D-044F-A361-1BE46658D5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20B79D-95D8-444E-A1DE-A45ED27AA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810BB4-196A-D340-8F22-F3ADA63107B0}"/>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5" name="Footer Placeholder 4">
            <a:extLst>
              <a:ext uri="{FF2B5EF4-FFF2-40B4-BE49-F238E27FC236}">
                <a16:creationId xmlns:a16="http://schemas.microsoft.com/office/drawing/2014/main" id="{E1E499B1-F1B5-714B-A948-3F5A3D0BF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2EB58-2494-2A47-949D-3986D5EB1FF6}"/>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316725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53648-B8BC-9540-BC33-AE95D8F839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95C0A-B92A-CC46-AB32-A3F4C8E53F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E49382-9202-994C-BB38-D2A2178C6C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CDC8F9-7ABA-7D44-938D-B74D3ABB9301}"/>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6" name="Footer Placeholder 5">
            <a:extLst>
              <a:ext uri="{FF2B5EF4-FFF2-40B4-BE49-F238E27FC236}">
                <a16:creationId xmlns:a16="http://schemas.microsoft.com/office/drawing/2014/main" id="{A9A7CBB1-5D86-B347-A475-072E3CC10F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6D35F1-3FB3-6442-B752-71C2B7BCB855}"/>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20128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037B2-82A2-BB48-AE36-0FAD6751BE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7DD847-A55A-C549-A178-3BFC62B325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E738F8-CD88-D44C-9A97-F3A25B958F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A11C5E-EB5B-4144-90CE-88FFD99A0E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7DF67-9651-5D44-BF3F-0E39F485B7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58C037-1543-A544-9E1A-1A3EFA31BEDC}"/>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8" name="Footer Placeholder 7">
            <a:extLst>
              <a:ext uri="{FF2B5EF4-FFF2-40B4-BE49-F238E27FC236}">
                <a16:creationId xmlns:a16="http://schemas.microsoft.com/office/drawing/2014/main" id="{60A4C8EC-61BD-694F-BBCD-5E50FDEC24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9D2881-1C1C-F549-964E-7501A3B27485}"/>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95238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703CD-7F10-A342-AD41-3743E651E9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DBECFC-200D-2D41-9D47-C0EB601DB9F0}"/>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4" name="Footer Placeholder 3">
            <a:extLst>
              <a:ext uri="{FF2B5EF4-FFF2-40B4-BE49-F238E27FC236}">
                <a16:creationId xmlns:a16="http://schemas.microsoft.com/office/drawing/2014/main" id="{5EE03207-3816-D243-8388-211D6B5E99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A0ACC9-3CEF-0D49-8100-636E75E731CC}"/>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267029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A4C20D-4F73-C047-8555-CCC3A2083D5A}"/>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3" name="Footer Placeholder 2">
            <a:extLst>
              <a:ext uri="{FF2B5EF4-FFF2-40B4-BE49-F238E27FC236}">
                <a16:creationId xmlns:a16="http://schemas.microsoft.com/office/drawing/2014/main" id="{6F036A88-A701-844B-9774-01800CC6B27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DD7FFE-1F28-CD41-BA9E-31F712CB87FE}"/>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98519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BA29-1C10-AD45-85FB-E6F2A44A8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07DB4-F291-7740-B3A6-D4F580526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EB2459-1BDD-8E49-8E20-DF00234BC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19D161-86B0-8042-8930-999DEA8F3DC2}"/>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6" name="Footer Placeholder 5">
            <a:extLst>
              <a:ext uri="{FF2B5EF4-FFF2-40B4-BE49-F238E27FC236}">
                <a16:creationId xmlns:a16="http://schemas.microsoft.com/office/drawing/2014/main" id="{9136F7D7-C5B3-F644-8472-9DFBF3F0C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9953D-5481-214A-810A-C6A58D11B9B6}"/>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241709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B2540-791B-4B4A-A705-FC1E31F6A0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D14A35-583E-204A-93A9-EC69D56AF6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736C000-E9F8-BC44-9AA9-8FAAF07CCA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07CB9-17F2-2648-8776-E64D4CF97C34}"/>
              </a:ext>
            </a:extLst>
          </p:cNvPr>
          <p:cNvSpPr>
            <a:spLocks noGrp="1"/>
          </p:cNvSpPr>
          <p:nvPr>
            <p:ph type="dt" sz="half" idx="10"/>
          </p:nvPr>
        </p:nvSpPr>
        <p:spPr/>
        <p:txBody>
          <a:bodyPr/>
          <a:lstStyle/>
          <a:p>
            <a:fld id="{57227031-267D-644E-AA10-5A7AAD64C377}" type="datetimeFigureOut">
              <a:rPr lang="en-US" smtClean="0"/>
              <a:t>9/20/22</a:t>
            </a:fld>
            <a:endParaRPr lang="en-US"/>
          </a:p>
        </p:txBody>
      </p:sp>
      <p:sp>
        <p:nvSpPr>
          <p:cNvPr id="6" name="Footer Placeholder 5">
            <a:extLst>
              <a:ext uri="{FF2B5EF4-FFF2-40B4-BE49-F238E27FC236}">
                <a16:creationId xmlns:a16="http://schemas.microsoft.com/office/drawing/2014/main" id="{38A021B8-EBD7-0442-BC6F-6CF96A6E2C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7238F5-3185-1C46-8F2B-FACA1C8AA237}"/>
              </a:ext>
            </a:extLst>
          </p:cNvPr>
          <p:cNvSpPr>
            <a:spLocks noGrp="1"/>
          </p:cNvSpPr>
          <p:nvPr>
            <p:ph type="sldNum" sz="quarter" idx="12"/>
          </p:nvPr>
        </p:nvSpPr>
        <p:spPr/>
        <p:txBody>
          <a:bodyPr/>
          <a:lstStyle/>
          <a:p>
            <a:fld id="{B84732B0-2834-8645-99E2-60C7024196F2}" type="slidenum">
              <a:rPr lang="en-US" smtClean="0"/>
              <a:t>‹#›</a:t>
            </a:fld>
            <a:endParaRPr lang="en-US"/>
          </a:p>
        </p:txBody>
      </p:sp>
    </p:spTree>
    <p:extLst>
      <p:ext uri="{BB962C8B-B14F-4D97-AF65-F5344CB8AC3E}">
        <p14:creationId xmlns:p14="http://schemas.microsoft.com/office/powerpoint/2010/main" val="115370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7ACF6-AB40-2241-9DC4-4765253BAD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5A4013-083B-DB4A-8318-A31EA15DA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2CCE03-EDE0-EA4A-BF40-0F2E6FD60B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27031-267D-644E-AA10-5A7AAD64C377}" type="datetimeFigureOut">
              <a:rPr lang="en-US" smtClean="0"/>
              <a:t>9/20/22</a:t>
            </a:fld>
            <a:endParaRPr lang="en-US"/>
          </a:p>
        </p:txBody>
      </p:sp>
      <p:sp>
        <p:nvSpPr>
          <p:cNvPr id="5" name="Footer Placeholder 4">
            <a:extLst>
              <a:ext uri="{FF2B5EF4-FFF2-40B4-BE49-F238E27FC236}">
                <a16:creationId xmlns:a16="http://schemas.microsoft.com/office/drawing/2014/main" id="{1D489F03-F4C0-2143-9346-EF2038A6B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AD03DD-CBFA-964B-8EB6-4CD85C2584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4732B0-2834-8645-99E2-60C7024196F2}" type="slidenum">
              <a:rPr lang="en-US" smtClean="0"/>
              <a:t>‹#›</a:t>
            </a:fld>
            <a:endParaRPr lang="en-US"/>
          </a:p>
        </p:txBody>
      </p:sp>
    </p:spTree>
    <p:extLst>
      <p:ext uri="{BB962C8B-B14F-4D97-AF65-F5344CB8AC3E}">
        <p14:creationId xmlns:p14="http://schemas.microsoft.com/office/powerpoint/2010/main" val="39228182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customXml" Target="../ink/ink1.xml"/><Relationship Id="rId9" Type="http://schemas.openxmlformats.org/officeDocument/2006/relationships/image" Target="../media/image4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15.png"/><Relationship Id="rId2" Type="http://schemas.openxmlformats.org/officeDocument/2006/relationships/image" Target="../media/image5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FF433-591E-6445-A081-69AA4526BEAC}"/>
              </a:ext>
            </a:extLst>
          </p:cNvPr>
          <p:cNvSpPr>
            <a:spLocks noGrp="1"/>
          </p:cNvSpPr>
          <p:nvPr>
            <p:ph type="ctrTitle"/>
          </p:nvPr>
        </p:nvSpPr>
        <p:spPr/>
        <p:txBody>
          <a:bodyPr/>
          <a:lstStyle/>
          <a:p>
            <a:r>
              <a:rPr lang="en-US" b="1" dirty="0" err="1"/>
              <a:t>Ukuran</a:t>
            </a:r>
            <a:r>
              <a:rPr lang="en-US" b="1" dirty="0"/>
              <a:t> </a:t>
            </a:r>
            <a:r>
              <a:rPr lang="en-US" b="1" dirty="0" err="1"/>
              <a:t>Besaran</a:t>
            </a:r>
            <a:r>
              <a:rPr lang="en-US" b="1" dirty="0"/>
              <a:t> Kota</a:t>
            </a:r>
            <a:br>
              <a:rPr lang="en-US" b="1" dirty="0"/>
            </a:br>
            <a:r>
              <a:rPr lang="en-US" b="1" dirty="0"/>
              <a:t>dan </a:t>
            </a:r>
            <a:r>
              <a:rPr lang="en-US" b="1" dirty="0" err="1"/>
              <a:t>Teori</a:t>
            </a:r>
            <a:r>
              <a:rPr lang="en-US" b="1" dirty="0"/>
              <a:t> </a:t>
            </a:r>
            <a:r>
              <a:rPr lang="en-US" b="1" dirty="0" err="1"/>
              <a:t>Pertumbuhan</a:t>
            </a:r>
            <a:r>
              <a:rPr lang="en-US" b="1" dirty="0"/>
              <a:t> Kota</a:t>
            </a:r>
            <a:r>
              <a:rPr lang="en-ID" dirty="0">
                <a:effectLst/>
              </a:rPr>
              <a:t> </a:t>
            </a:r>
            <a:endParaRPr lang="en-US" dirty="0"/>
          </a:p>
        </p:txBody>
      </p:sp>
      <p:sp>
        <p:nvSpPr>
          <p:cNvPr id="3" name="Subtitle 2">
            <a:extLst>
              <a:ext uri="{FF2B5EF4-FFF2-40B4-BE49-F238E27FC236}">
                <a16:creationId xmlns:a16="http://schemas.microsoft.com/office/drawing/2014/main" id="{36757113-5C34-6042-A6C1-38F2F37D7739}"/>
              </a:ext>
            </a:extLst>
          </p:cNvPr>
          <p:cNvSpPr>
            <a:spLocks noGrp="1"/>
          </p:cNvSpPr>
          <p:nvPr>
            <p:ph type="subTitle" idx="1"/>
          </p:nvPr>
        </p:nvSpPr>
        <p:spPr>
          <a:xfrm>
            <a:off x="1524000" y="3817620"/>
            <a:ext cx="9144000" cy="1440180"/>
          </a:xfrm>
        </p:spPr>
        <p:txBody>
          <a:bodyPr/>
          <a:lstStyle/>
          <a:p>
            <a:r>
              <a:rPr lang="en-US" dirty="0"/>
              <a:t>Oleh: </a:t>
            </a:r>
            <a:r>
              <a:rPr lang="en-US" dirty="0" err="1"/>
              <a:t>Bagdja</a:t>
            </a:r>
            <a:r>
              <a:rPr lang="en-US" dirty="0"/>
              <a:t> </a:t>
            </a:r>
            <a:r>
              <a:rPr lang="en-US" dirty="0" err="1"/>
              <a:t>Muljarijadi</a:t>
            </a:r>
            <a:endParaRPr lang="en-US" dirty="0"/>
          </a:p>
        </p:txBody>
      </p:sp>
    </p:spTree>
    <p:extLst>
      <p:ext uri="{BB962C8B-B14F-4D97-AF65-F5344CB8AC3E}">
        <p14:creationId xmlns:p14="http://schemas.microsoft.com/office/powerpoint/2010/main" val="63361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B577-4D24-F14E-AE22-FBBF60FFDFF3}"/>
              </a:ext>
            </a:extLst>
          </p:cNvPr>
          <p:cNvSpPr>
            <a:spLocks noGrp="1"/>
          </p:cNvSpPr>
          <p:nvPr>
            <p:ph type="title"/>
          </p:nvPr>
        </p:nvSpPr>
        <p:spPr>
          <a:xfrm>
            <a:off x="838200" y="365125"/>
            <a:ext cx="10515600" cy="766445"/>
          </a:xfrm>
        </p:spPr>
        <p:txBody>
          <a:bodyPr/>
          <a:lstStyle/>
          <a:p>
            <a:r>
              <a:rPr lang="en-US" dirty="0" err="1"/>
              <a:t>Konsep</a:t>
            </a:r>
            <a:r>
              <a:rPr lang="en-US" dirty="0"/>
              <a:t> </a:t>
            </a:r>
            <a:r>
              <a:rPr lang="en-US" dirty="0" err="1"/>
              <a:t>Hierarki</a:t>
            </a:r>
            <a:r>
              <a:rPr lang="en-US" dirty="0"/>
              <a:t> Kota</a:t>
            </a:r>
          </a:p>
        </p:txBody>
      </p:sp>
      <p:pic>
        <p:nvPicPr>
          <p:cNvPr id="5" name="Picture 4">
            <a:extLst>
              <a:ext uri="{FF2B5EF4-FFF2-40B4-BE49-F238E27FC236}">
                <a16:creationId xmlns:a16="http://schemas.microsoft.com/office/drawing/2014/main" id="{5E8A588E-8514-F145-8321-83946B9E6F7E}"/>
              </a:ext>
            </a:extLst>
          </p:cNvPr>
          <p:cNvPicPr>
            <a:picLocks noChangeAspect="1"/>
          </p:cNvPicPr>
          <p:nvPr/>
        </p:nvPicPr>
        <p:blipFill>
          <a:blip r:embed="rId2"/>
          <a:stretch>
            <a:fillRect/>
          </a:stretch>
        </p:blipFill>
        <p:spPr>
          <a:xfrm>
            <a:off x="4577865" y="1805296"/>
            <a:ext cx="7389579" cy="5052704"/>
          </a:xfrm>
          <a:prstGeom prst="rect">
            <a:avLst/>
          </a:prstGeom>
        </p:spPr>
      </p:pic>
      <p:sp>
        <p:nvSpPr>
          <p:cNvPr id="6" name="Rectangle 5">
            <a:extLst>
              <a:ext uri="{FF2B5EF4-FFF2-40B4-BE49-F238E27FC236}">
                <a16:creationId xmlns:a16="http://schemas.microsoft.com/office/drawing/2014/main" id="{F74742F0-D0B5-1E47-A42E-6FBB24DDDDEB}"/>
              </a:ext>
            </a:extLst>
          </p:cNvPr>
          <p:cNvSpPr/>
          <p:nvPr/>
        </p:nvSpPr>
        <p:spPr>
          <a:xfrm>
            <a:off x="838200" y="1131570"/>
            <a:ext cx="10515600" cy="646331"/>
          </a:xfrm>
          <a:prstGeom prst="rect">
            <a:avLst/>
          </a:prstGeom>
        </p:spPr>
        <p:txBody>
          <a:bodyPr wrap="square">
            <a:spAutoFit/>
          </a:bodyPr>
          <a:lstStyle/>
          <a:p>
            <a:r>
              <a:rPr lang="id-ID" dirty="0">
                <a:latin typeface="Calibri" panose="020F0502020204030204" pitchFamily="34" charset="0"/>
                <a:ea typeface="Times New Roman" panose="02020603050405020304" pitchFamily="18" charset="0"/>
                <a:cs typeface="Arial" panose="020B0604020202020204" pitchFamily="34" charset="0"/>
              </a:rPr>
              <a:t>Menggambarkan situasi hipotesis dari distribusi aktivitas kota yang diurutkan berdasarkan </a:t>
            </a:r>
            <a:r>
              <a:rPr lang="id-ID" dirty="0" err="1">
                <a:latin typeface="Calibri" panose="020F0502020204030204" pitchFamily="34" charset="0"/>
                <a:ea typeface="Times New Roman" panose="02020603050405020304" pitchFamily="18" charset="0"/>
                <a:cs typeface="Arial" panose="020B0604020202020204" pitchFamily="34" charset="0"/>
              </a:rPr>
              <a:t>ranking</a:t>
            </a:r>
            <a:r>
              <a:rPr lang="id-ID" dirty="0">
                <a:latin typeface="Calibri" panose="020F0502020204030204" pitchFamily="34" charset="0"/>
                <a:ea typeface="Times New Roman" panose="02020603050405020304" pitchFamily="18" charset="0"/>
                <a:cs typeface="Arial" panose="020B0604020202020204" pitchFamily="34" charset="0"/>
              </a:rPr>
              <a:t> dari pusat kota</a:t>
            </a:r>
            <a:r>
              <a:rPr lang="en-ID" dirty="0">
                <a:effectLst/>
              </a:rPr>
              <a:t> </a:t>
            </a:r>
            <a:endParaRPr lang="en-US" dirty="0"/>
          </a:p>
        </p:txBody>
      </p:sp>
      <p:sp>
        <p:nvSpPr>
          <p:cNvPr id="4" name="TextBox 3">
            <a:extLst>
              <a:ext uri="{FF2B5EF4-FFF2-40B4-BE49-F238E27FC236}">
                <a16:creationId xmlns:a16="http://schemas.microsoft.com/office/drawing/2014/main" id="{71FC239E-A2B1-F896-844E-22585011E9EC}"/>
              </a:ext>
            </a:extLst>
          </p:cNvPr>
          <p:cNvSpPr txBox="1"/>
          <p:nvPr/>
        </p:nvSpPr>
        <p:spPr>
          <a:xfrm>
            <a:off x="90991" y="1805296"/>
            <a:ext cx="4316621" cy="4522520"/>
          </a:xfrm>
          <a:prstGeom prst="rect">
            <a:avLst/>
          </a:prstGeom>
          <a:noFill/>
        </p:spPr>
        <p:txBody>
          <a:bodyPr wrap="square">
            <a:spAutoFit/>
          </a:bodyPr>
          <a:lstStyle/>
          <a:p>
            <a:pPr marL="285750" indent="-285750" algn="just">
              <a:lnSpc>
                <a:spcPct val="115000"/>
              </a:lnSpc>
              <a:spcBef>
                <a:spcPts val="600"/>
              </a:spcBef>
              <a:spcAft>
                <a:spcPts val="600"/>
              </a:spcAft>
              <a:buFontTx/>
              <a:buChar char="-"/>
            </a:pPr>
            <a:r>
              <a:rPr lang="id-ID" sz="1800" dirty="0">
                <a:effectLst/>
                <a:latin typeface="Calibri" panose="020F0502020204030204" pitchFamily="34" charset="0"/>
                <a:ea typeface="Times New Roman" panose="02020603050405020304" pitchFamily="18" charset="0"/>
                <a:cs typeface="Arial" panose="020B0604020202020204" pitchFamily="34" charset="0"/>
              </a:rPr>
              <a:t>Jasa yang pertama kali akan muncul di area pusat kota adalah tempat membeli perlengkapan sehari-hari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grocery</a:t>
            </a:r>
            <a:r>
              <a:rPr lang="id-ID" sz="1800" dirty="0">
                <a:effectLst/>
                <a:latin typeface="Calibri" panose="020F0502020204030204" pitchFamily="34" charset="0"/>
                <a:ea typeface="Times New Roman" panose="02020603050405020304" pitchFamily="18" charset="0"/>
                <a:cs typeface="Arial" panose="020B0604020202020204" pitchFamily="34" charset="0"/>
              </a:rPr>
              <a:t>), tempat membeli obat-obatan, rumah ibadah, dan lain sebagainya. Jasa-jasa ini biasa dikenal sebagai hierarki tingkat pertama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first</a:t>
            </a:r>
            <a:r>
              <a:rPr lang="id-ID" sz="1800" i="1" dirty="0">
                <a:effectLst/>
                <a:latin typeface="Calibri" panose="020F0502020204030204" pitchFamily="34" charset="0"/>
                <a:ea typeface="Times New Roman" panose="02020603050405020304" pitchFamily="18" charset="0"/>
                <a:cs typeface="Arial" panose="020B0604020202020204" pitchFamily="34" charset="0"/>
              </a:rPr>
              <a:t> order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central</a:t>
            </a:r>
            <a:r>
              <a:rPr lang="id-ID" sz="1800" i="1" dirty="0">
                <a:effectLst/>
                <a:latin typeface="Calibri" panose="020F0502020204030204" pitchFamily="34" charset="0"/>
                <a:ea typeface="Times New Roman" panose="02020603050405020304" pitchFamily="18" charset="0"/>
                <a:cs typeface="Arial" panose="020B0604020202020204" pitchFamily="34" charset="0"/>
              </a:rPr>
              <a:t>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place</a:t>
            </a:r>
            <a:r>
              <a:rPr lang="id-ID" sz="1800" dirty="0">
                <a:effectLst/>
                <a:latin typeface="Calibri" panose="020F0502020204030204" pitchFamily="34" charset="0"/>
                <a:ea typeface="Times New Roman" panose="02020603050405020304" pitchFamily="18" charset="0"/>
                <a:cs typeface="Arial" panose="020B0604020202020204" pitchFamily="34" charset="0"/>
              </a:rPr>
              <a:t>).  </a:t>
            </a:r>
          </a:p>
          <a:p>
            <a:pPr marL="285750" indent="-285750" algn="just">
              <a:lnSpc>
                <a:spcPct val="115000"/>
              </a:lnSpc>
              <a:spcBef>
                <a:spcPts val="600"/>
              </a:spcBef>
              <a:spcAft>
                <a:spcPts val="600"/>
              </a:spcAft>
              <a:buFontTx/>
              <a:buChar char="-"/>
            </a:pPr>
            <a:r>
              <a:rPr lang="id-ID" sz="1800" dirty="0">
                <a:effectLst/>
                <a:latin typeface="Calibri" panose="020F0502020204030204" pitchFamily="34" charset="0"/>
                <a:ea typeface="Times New Roman" panose="02020603050405020304" pitchFamily="18" charset="0"/>
                <a:cs typeface="Arial" panose="020B0604020202020204" pitchFamily="34" charset="0"/>
              </a:rPr>
              <a:t>Daerah </a:t>
            </a:r>
            <a:r>
              <a:rPr lang="id-ID" dirty="0">
                <a:latin typeface="Calibri" panose="020F0502020204030204" pitchFamily="34" charset="0"/>
                <a:ea typeface="Times New Roman" panose="02020603050405020304" pitchFamily="18" charset="0"/>
                <a:cs typeface="Arial" panose="020B0604020202020204" pitchFamily="34" charset="0"/>
              </a:rPr>
              <a:t>yang </a:t>
            </a:r>
            <a:r>
              <a:rPr lang="id-ID" sz="1800" dirty="0">
                <a:effectLst/>
                <a:latin typeface="Calibri" panose="020F0502020204030204" pitchFamily="34" charset="0"/>
                <a:ea typeface="Times New Roman" panose="02020603050405020304" pitchFamily="18" charset="0"/>
                <a:cs typeface="Arial" panose="020B0604020202020204" pitchFamily="34" charset="0"/>
              </a:rPr>
              <a:t> akan memberikan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supply</a:t>
            </a:r>
            <a:r>
              <a:rPr lang="id-ID" sz="1800" i="1" dirty="0">
                <a:effectLst/>
                <a:latin typeface="Calibri" panose="020F0502020204030204" pitchFamily="34" charset="0"/>
                <a:ea typeface="Times New Roman" panose="02020603050405020304" pitchFamily="18" charset="0"/>
                <a:cs typeface="Arial" panose="020B0604020202020204" pitchFamily="34" charset="0"/>
              </a:rPr>
              <a:t> </a:t>
            </a:r>
            <a:r>
              <a:rPr lang="id-ID" sz="1800" dirty="0">
                <a:effectLst/>
                <a:latin typeface="Calibri" panose="020F0502020204030204" pitchFamily="34" charset="0"/>
                <a:ea typeface="Times New Roman" panose="02020603050405020304" pitchFamily="18" charset="0"/>
                <a:cs typeface="Arial" panose="020B0604020202020204" pitchFamily="34" charset="0"/>
              </a:rPr>
              <a:t>pada pasar yang ada di pusat kota, Area ini biasa dikenal sebagai area </a:t>
            </a:r>
            <a:r>
              <a:rPr lang="id-ID" sz="1800" dirty="0" err="1">
                <a:effectLst/>
                <a:latin typeface="Calibri" panose="020F0502020204030204" pitchFamily="34" charset="0"/>
                <a:ea typeface="Times New Roman" panose="02020603050405020304" pitchFamily="18" charset="0"/>
                <a:cs typeface="Arial" panose="020B0604020202020204" pitchFamily="34" charset="0"/>
              </a:rPr>
              <a:t>hirearki</a:t>
            </a:r>
            <a:r>
              <a:rPr lang="id-ID" sz="1800" dirty="0">
                <a:effectLst/>
                <a:latin typeface="Calibri" panose="020F0502020204030204" pitchFamily="34" charset="0"/>
                <a:ea typeface="Times New Roman" panose="02020603050405020304" pitchFamily="18" charset="0"/>
                <a:cs typeface="Arial" panose="020B0604020202020204" pitchFamily="34" charset="0"/>
              </a:rPr>
              <a:t> tingkat ke dua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second</a:t>
            </a:r>
            <a:r>
              <a:rPr lang="id-ID" sz="1800" i="1" dirty="0">
                <a:effectLst/>
                <a:latin typeface="Calibri" panose="020F0502020204030204" pitchFamily="34" charset="0"/>
                <a:ea typeface="Times New Roman" panose="02020603050405020304" pitchFamily="18" charset="0"/>
                <a:cs typeface="Arial" panose="020B0604020202020204" pitchFamily="34" charset="0"/>
              </a:rPr>
              <a:t>-order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place</a:t>
            </a:r>
            <a:r>
              <a:rPr lang="id-ID" sz="1800" dirty="0">
                <a:effectLst/>
                <a:latin typeface="Calibri" panose="020F0502020204030204" pitchFamily="34" charset="0"/>
                <a:ea typeface="Times New Roman" panose="02020603050405020304" pitchFamily="18" charset="0"/>
                <a:cs typeface="Arial" panose="020B0604020202020204" pitchFamily="34" charset="0"/>
              </a:rPr>
              <a:t>). </a:t>
            </a:r>
            <a:endParaRPr lang="id-ID" dirty="0">
              <a:latin typeface="Calibri" panose="020F0502020204030204" pitchFamily="34" charset="0"/>
              <a:ea typeface="Times New Roman" panose="02020603050405020304" pitchFamily="18" charset="0"/>
              <a:cs typeface="Arial" panose="020B0604020202020204" pitchFamily="34" charset="0"/>
            </a:endParaRPr>
          </a:p>
          <a:p>
            <a:pPr marL="285750" indent="-285750" algn="just">
              <a:lnSpc>
                <a:spcPct val="115000"/>
              </a:lnSpc>
              <a:spcBef>
                <a:spcPts val="600"/>
              </a:spcBef>
              <a:spcAft>
                <a:spcPts val="600"/>
              </a:spcAft>
              <a:buFontTx/>
              <a:buChar char="-"/>
            </a:pPr>
            <a:r>
              <a:rPr lang="id-ID" sz="1800" dirty="0">
                <a:effectLst/>
                <a:latin typeface="Calibri" panose="020F0502020204030204" pitchFamily="34" charset="0"/>
                <a:ea typeface="Times New Roman" panose="02020603050405020304" pitchFamily="18" charset="0"/>
                <a:cs typeface="Arial" panose="020B0604020202020204" pitchFamily="34" charset="0"/>
              </a:rPr>
              <a:t>Proses ini berlanjut hierarki tingkat ke tiga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third</a:t>
            </a:r>
            <a:r>
              <a:rPr lang="id-ID" sz="1800" i="1" dirty="0">
                <a:effectLst/>
                <a:latin typeface="Calibri" panose="020F0502020204030204" pitchFamily="34" charset="0"/>
                <a:ea typeface="Times New Roman" panose="02020603050405020304" pitchFamily="18" charset="0"/>
                <a:cs typeface="Arial" panose="020B0604020202020204" pitchFamily="34" charset="0"/>
              </a:rPr>
              <a:t> order </a:t>
            </a:r>
            <a:r>
              <a:rPr lang="id-ID" sz="1800" i="1" dirty="0" err="1">
                <a:effectLst/>
                <a:latin typeface="Calibri" panose="020F0502020204030204" pitchFamily="34" charset="0"/>
                <a:ea typeface="Times New Roman" panose="02020603050405020304" pitchFamily="18" charset="0"/>
                <a:cs typeface="Arial" panose="020B0604020202020204" pitchFamily="34" charset="0"/>
              </a:rPr>
              <a:t>place</a:t>
            </a:r>
            <a:r>
              <a:rPr lang="id-ID" sz="1800" dirty="0">
                <a:effectLst/>
                <a:latin typeface="Calibri" panose="020F0502020204030204" pitchFamily="34" charset="0"/>
                <a:ea typeface="Times New Roman" panose="02020603050405020304" pitchFamily="18" charset="0"/>
                <a:cs typeface="Arial" panose="020B0604020202020204" pitchFamily="34" charset="0"/>
              </a:rPr>
              <a:t>), dan seterusnya.  </a:t>
            </a:r>
            <a:endParaRPr lang="en-ID" sz="1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120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DF82-6E51-754C-A2FF-B3DEB8504983}"/>
              </a:ext>
            </a:extLst>
          </p:cNvPr>
          <p:cNvSpPr>
            <a:spLocks noGrp="1"/>
          </p:cNvSpPr>
          <p:nvPr>
            <p:ph type="title"/>
          </p:nvPr>
        </p:nvSpPr>
        <p:spPr/>
        <p:txBody>
          <a:bodyPr/>
          <a:lstStyle/>
          <a:p>
            <a:r>
              <a:rPr lang="en-US" dirty="0" err="1"/>
              <a:t>Sistem</a:t>
            </a:r>
            <a:r>
              <a:rPr lang="en-US" dirty="0"/>
              <a:t> </a:t>
            </a:r>
            <a:r>
              <a:rPr lang="en-US" dirty="0" err="1"/>
              <a:t>Hirarki</a:t>
            </a:r>
            <a:r>
              <a:rPr lang="en-US" dirty="0"/>
              <a:t> Kota-Kota di Indonesia, 2015 - 2019</a:t>
            </a:r>
          </a:p>
        </p:txBody>
      </p:sp>
      <p:pic>
        <p:nvPicPr>
          <p:cNvPr id="4" name="Content Placeholder 3">
            <a:extLst>
              <a:ext uri="{FF2B5EF4-FFF2-40B4-BE49-F238E27FC236}">
                <a16:creationId xmlns:a16="http://schemas.microsoft.com/office/drawing/2014/main" id="{BD180888-30FD-6643-938C-22B260812B00}"/>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25180" y="1515950"/>
            <a:ext cx="8624710" cy="4786488"/>
          </a:xfrm>
          <a:prstGeom prst="rect">
            <a:avLst/>
          </a:prstGeom>
          <a:noFill/>
          <a:ln>
            <a:noFill/>
          </a:ln>
        </p:spPr>
      </p:pic>
      <p:sp>
        <p:nvSpPr>
          <p:cNvPr id="5" name="Rectangle 4">
            <a:extLst>
              <a:ext uri="{FF2B5EF4-FFF2-40B4-BE49-F238E27FC236}">
                <a16:creationId xmlns:a16="http://schemas.microsoft.com/office/drawing/2014/main" id="{FC3B216F-29CF-3249-87FD-19C1497BFA31}"/>
              </a:ext>
            </a:extLst>
          </p:cNvPr>
          <p:cNvSpPr/>
          <p:nvPr/>
        </p:nvSpPr>
        <p:spPr>
          <a:xfrm>
            <a:off x="1876215" y="6302438"/>
            <a:ext cx="6096000" cy="380873"/>
          </a:xfrm>
          <a:prstGeom prst="rect">
            <a:avLst/>
          </a:prstGeom>
        </p:spPr>
        <p:txBody>
          <a:bodyPr>
            <a:spAutoFit/>
          </a:bodyPr>
          <a:lstStyle/>
          <a:p>
            <a:pPr indent="228600" algn="just">
              <a:lnSpc>
                <a:spcPct val="150000"/>
              </a:lnSpc>
              <a:spcBef>
                <a:spcPts val="600"/>
              </a:spcBef>
              <a:spcAft>
                <a:spcPts val="1200"/>
              </a:spcAft>
            </a:pPr>
            <a:r>
              <a:rPr lang="id-ID" sz="1400" dirty="0">
                <a:latin typeface="Times New Roman" panose="02020603050405020304" pitchFamily="18" charset="0"/>
                <a:ea typeface="Times New Roman" panose="02020603050405020304" pitchFamily="18" charset="0"/>
                <a:cs typeface="Arial" panose="020B0604020202020204" pitchFamily="34" charset="0"/>
              </a:rPr>
              <a:t>Sumber: </a:t>
            </a:r>
            <a:r>
              <a:rPr lang="id-ID" sz="1400" dirty="0" err="1">
                <a:latin typeface="Times New Roman" panose="02020603050405020304" pitchFamily="18" charset="0"/>
                <a:ea typeface="Times New Roman" panose="02020603050405020304" pitchFamily="18" charset="0"/>
                <a:cs typeface="Arial" panose="020B0604020202020204" pitchFamily="34" charset="0"/>
              </a:rPr>
              <a:t>Kementrian</a:t>
            </a:r>
            <a:r>
              <a:rPr lang="id-ID" sz="1400" dirty="0">
                <a:latin typeface="Times New Roman" panose="02020603050405020304" pitchFamily="18" charset="0"/>
                <a:ea typeface="Times New Roman" panose="02020603050405020304" pitchFamily="18" charset="0"/>
                <a:cs typeface="Arial" panose="020B0604020202020204" pitchFamily="34" charset="0"/>
              </a:rPr>
              <a:t> Pekerjaan Umum dan Perumahan Rakyat</a:t>
            </a:r>
            <a:endParaRPr lang="en-ID" sz="1400" dirty="0">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3285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a:extLst>
              <a:ext uri="{FF2B5EF4-FFF2-40B4-BE49-F238E27FC236}">
                <a16:creationId xmlns:a16="http://schemas.microsoft.com/office/drawing/2014/main" id="{73E8AB57-E97C-97EF-1FC6-C76148D6A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708660"/>
            <a:ext cx="4674870" cy="465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7412" name="Rectangle 6">
            <a:extLst>
              <a:ext uri="{FF2B5EF4-FFF2-40B4-BE49-F238E27FC236}">
                <a16:creationId xmlns:a16="http://schemas.microsoft.com/office/drawing/2014/main" id="{BC0F9794-66E9-86D0-0672-1DDDAF89F915}"/>
              </a:ext>
            </a:extLst>
          </p:cNvPr>
          <p:cNvSpPr>
            <a:spLocks noChangeArrowheads="1"/>
          </p:cNvSpPr>
          <p:nvPr/>
        </p:nvSpPr>
        <p:spPr bwMode="auto">
          <a:xfrm>
            <a:off x="9953625" y="6515100"/>
            <a:ext cx="651510" cy="28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1pPr>
            <a:lvl2pPr marL="742950" indent="-28575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2pPr>
            <a:lvl3pPr marL="11430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3pPr>
            <a:lvl4pPr marL="16002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4pPr>
            <a:lvl5pPr marL="20574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9pPr>
          </a:lstStyle>
          <a:p>
            <a:pPr eaLnBrk="1" hangingPunct="1"/>
            <a:r>
              <a:rPr lang="en-US" altLang="en-US" sz="900">
                <a:solidFill>
                  <a:schemeClr val="tx1"/>
                </a:solidFill>
                <a:latin typeface="Times New Roman" panose="02020603050405020304" pitchFamily="18" charset="0"/>
              </a:rPr>
              <a:t>4A-</a:t>
            </a:r>
            <a:fld id="{DF47611A-C0E8-3241-9F89-569404BA4BED}" type="slidenum">
              <a:rPr lang="en-US" altLang="en-US" sz="900">
                <a:solidFill>
                  <a:schemeClr val="tx1"/>
                </a:solidFill>
                <a:latin typeface="Times New Roman" panose="02020603050405020304" pitchFamily="18" charset="0"/>
              </a:rPr>
              <a:pPr eaLnBrk="1" hangingPunct="1"/>
              <a:t>12</a:t>
            </a:fld>
            <a:endParaRPr lang="en-US" altLang="en-US" sz="900">
              <a:solidFill>
                <a:schemeClr val="tx1"/>
              </a:solidFill>
              <a:latin typeface="Times New Roman" panose="02020603050405020304" pitchFamily="18" charset="0"/>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a:extLst>
              <a:ext uri="{FF2B5EF4-FFF2-40B4-BE49-F238E27FC236}">
                <a16:creationId xmlns:a16="http://schemas.microsoft.com/office/drawing/2014/main" id="{8B0E26DA-C060-E92C-6B41-D27D00FD7F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5660" y="498634"/>
            <a:ext cx="5806440"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8436" name="Rectangle 6">
            <a:extLst>
              <a:ext uri="{FF2B5EF4-FFF2-40B4-BE49-F238E27FC236}">
                <a16:creationId xmlns:a16="http://schemas.microsoft.com/office/drawing/2014/main" id="{0CD38D46-3CA2-7327-53B3-C87A36C56D06}"/>
              </a:ext>
            </a:extLst>
          </p:cNvPr>
          <p:cNvSpPr>
            <a:spLocks noChangeArrowheads="1"/>
          </p:cNvSpPr>
          <p:nvPr/>
        </p:nvSpPr>
        <p:spPr bwMode="auto">
          <a:xfrm>
            <a:off x="9953625" y="6515100"/>
            <a:ext cx="651510" cy="28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1pPr>
            <a:lvl2pPr marL="742950" indent="-28575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2pPr>
            <a:lvl3pPr marL="11430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3pPr>
            <a:lvl4pPr marL="16002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4pPr>
            <a:lvl5pPr marL="20574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9pPr>
          </a:lstStyle>
          <a:p>
            <a:pPr eaLnBrk="1" hangingPunct="1"/>
            <a:r>
              <a:rPr lang="en-US" altLang="en-US" sz="900">
                <a:solidFill>
                  <a:schemeClr val="tx1"/>
                </a:solidFill>
                <a:latin typeface="Times New Roman" panose="02020603050405020304" pitchFamily="18" charset="0"/>
              </a:rPr>
              <a:t>4A-</a:t>
            </a:r>
            <a:fld id="{815B42AA-E410-944B-BA68-D41749459039}" type="slidenum">
              <a:rPr lang="en-US" altLang="en-US" sz="900">
                <a:solidFill>
                  <a:schemeClr val="tx1"/>
                </a:solidFill>
                <a:latin typeface="Times New Roman" panose="02020603050405020304" pitchFamily="18" charset="0"/>
              </a:rPr>
              <a:pPr eaLnBrk="1" hangingPunct="1"/>
              <a:t>13</a:t>
            </a:fld>
            <a:endParaRPr lang="en-US" altLang="en-US" sz="900">
              <a:solidFill>
                <a:schemeClr val="tx1"/>
              </a:solidFill>
              <a:latin typeface="Times New Roman"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9C8B3F9-5BA8-8052-9F52-44FBB0DBCE74}"/>
              </a:ext>
            </a:extLst>
          </p:cNvPr>
          <p:cNvSpPr>
            <a:spLocks noGrp="1" noChangeArrowheads="1"/>
          </p:cNvSpPr>
          <p:nvPr>
            <p:ph type="title"/>
          </p:nvPr>
        </p:nvSpPr>
        <p:spPr/>
        <p:txBody>
          <a:bodyPr/>
          <a:lstStyle/>
          <a:p>
            <a:pPr eaLnBrk="1" hangingPunct="1"/>
            <a:r>
              <a:rPr lang="en-US" altLang="en-US"/>
              <a:t>Insights into Urban Hierarchy</a:t>
            </a:r>
          </a:p>
        </p:txBody>
      </p:sp>
      <p:sp>
        <p:nvSpPr>
          <p:cNvPr id="19459" name="Rectangle 1">
            <a:extLst>
              <a:ext uri="{FF2B5EF4-FFF2-40B4-BE49-F238E27FC236}">
                <a16:creationId xmlns:a16="http://schemas.microsoft.com/office/drawing/2014/main" id="{638F2625-EB01-6109-BC7D-C79BEDB94E44}"/>
              </a:ext>
            </a:extLst>
          </p:cNvPr>
          <p:cNvSpPr>
            <a:spLocks noGrp="1" noChangeArrowheads="1"/>
          </p:cNvSpPr>
          <p:nvPr>
            <p:ph idx="1"/>
          </p:nvPr>
        </p:nvSpPr>
        <p:spPr/>
        <p:txBody>
          <a:bodyPr/>
          <a:lstStyle/>
          <a:p>
            <a:pPr>
              <a:tabLst>
                <a:tab pos="1090137" algn="l"/>
              </a:tabLst>
            </a:pPr>
            <a:r>
              <a:rPr lang="en-US" altLang="en-US"/>
              <a:t>Diversity in size &amp; scope from differences in scale economies relative to per-capita demand</a:t>
            </a:r>
          </a:p>
          <a:p>
            <a:pPr>
              <a:spcBef>
                <a:spcPts val="1800"/>
              </a:spcBef>
              <a:tabLst>
                <a:tab pos="1090137" algn="l"/>
              </a:tabLst>
            </a:pPr>
            <a:r>
              <a:rPr lang="en-US" altLang="en-US"/>
              <a:t>Small number of large cities and large number of small cities</a:t>
            </a:r>
          </a:p>
          <a:p>
            <a:pPr>
              <a:spcBef>
                <a:spcPts val="1800"/>
              </a:spcBef>
              <a:tabLst>
                <a:tab pos="1090137" algn="l"/>
              </a:tabLst>
            </a:pPr>
            <a:r>
              <a:rPr lang="en-US" altLang="en-US"/>
              <a:t>Consumers travel to bigger cities, but not smaller cities of cities of same size</a:t>
            </a:r>
          </a:p>
        </p:txBody>
      </p:sp>
      <p:sp>
        <p:nvSpPr>
          <p:cNvPr id="19461" name="Rectangle 6">
            <a:extLst>
              <a:ext uri="{FF2B5EF4-FFF2-40B4-BE49-F238E27FC236}">
                <a16:creationId xmlns:a16="http://schemas.microsoft.com/office/drawing/2014/main" id="{9396A058-3E92-FD4E-4DE5-0F1D93273CF8}"/>
              </a:ext>
            </a:extLst>
          </p:cNvPr>
          <p:cNvSpPr>
            <a:spLocks noChangeArrowheads="1"/>
          </p:cNvSpPr>
          <p:nvPr/>
        </p:nvSpPr>
        <p:spPr bwMode="auto">
          <a:xfrm>
            <a:off x="9953625" y="6515100"/>
            <a:ext cx="651510" cy="28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1pPr>
            <a:lvl2pPr marL="742950" indent="-28575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2pPr>
            <a:lvl3pPr marL="11430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3pPr>
            <a:lvl4pPr marL="16002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4pPr>
            <a:lvl5pPr marL="20574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9pPr>
          </a:lstStyle>
          <a:p>
            <a:pPr eaLnBrk="1" hangingPunct="1"/>
            <a:r>
              <a:rPr lang="en-US" altLang="en-US" sz="900">
                <a:solidFill>
                  <a:schemeClr val="tx1"/>
                </a:solidFill>
                <a:latin typeface="Times New Roman" panose="02020603050405020304" pitchFamily="18" charset="0"/>
              </a:rPr>
              <a:t>4A-</a:t>
            </a:r>
            <a:fld id="{5A32954A-173D-BC40-AD76-B7F6C45DA263}" type="slidenum">
              <a:rPr lang="en-US" altLang="en-US" sz="900">
                <a:solidFill>
                  <a:schemeClr val="tx1"/>
                </a:solidFill>
                <a:latin typeface="Times New Roman" panose="02020603050405020304" pitchFamily="18" charset="0"/>
              </a:rPr>
              <a:pPr eaLnBrk="1" hangingPunct="1"/>
              <a:t>14</a:t>
            </a:fld>
            <a:endParaRPr lang="en-US" altLang="en-US" sz="900">
              <a:solidFill>
                <a:schemeClr val="tx1"/>
              </a:solidFill>
              <a:latin typeface="Times New Roman" panose="02020603050405020304"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5385FE5-6484-E844-F29A-F246F1CA380B}"/>
              </a:ext>
            </a:extLst>
          </p:cNvPr>
          <p:cNvSpPr>
            <a:spLocks noGrp="1" noChangeArrowheads="1"/>
          </p:cNvSpPr>
          <p:nvPr>
            <p:ph type="title"/>
          </p:nvPr>
        </p:nvSpPr>
        <p:spPr/>
        <p:txBody>
          <a:bodyPr/>
          <a:lstStyle/>
          <a:p>
            <a:pPr eaLnBrk="1" hangingPunct="1"/>
            <a:r>
              <a:rPr lang="en-US" altLang="en-US"/>
              <a:t>Limits of Central Place Theory</a:t>
            </a:r>
          </a:p>
        </p:txBody>
      </p:sp>
      <p:sp>
        <p:nvSpPr>
          <p:cNvPr id="20483" name="Rectangle 1">
            <a:extLst>
              <a:ext uri="{FF2B5EF4-FFF2-40B4-BE49-F238E27FC236}">
                <a16:creationId xmlns:a16="http://schemas.microsoft.com/office/drawing/2014/main" id="{6F6E8C0F-FC0C-3A1F-F9A1-D670BEF7DC0A}"/>
              </a:ext>
            </a:extLst>
          </p:cNvPr>
          <p:cNvSpPr>
            <a:spLocks noGrp="1" noChangeArrowheads="1"/>
          </p:cNvSpPr>
          <p:nvPr>
            <p:ph idx="1"/>
          </p:nvPr>
        </p:nvSpPr>
        <p:spPr/>
        <p:txBody>
          <a:bodyPr/>
          <a:lstStyle/>
          <a:p>
            <a:pPr>
              <a:tabLst>
                <a:tab pos="1090137" algn="l"/>
              </a:tabLst>
            </a:pPr>
            <a:r>
              <a:rPr lang="en-US" altLang="en-US"/>
              <a:t>Focuses on location decisions based on access to consumers</a:t>
            </a:r>
          </a:p>
          <a:p>
            <a:pPr>
              <a:spcBef>
                <a:spcPts val="1800"/>
              </a:spcBef>
              <a:tabLst>
                <a:tab pos="1090137" algn="l"/>
              </a:tabLst>
            </a:pPr>
            <a:r>
              <a:rPr lang="en-US" altLang="en-US"/>
              <a:t>Alternative: Location based on local inputs and agglomeration economies</a:t>
            </a:r>
          </a:p>
        </p:txBody>
      </p:sp>
      <p:sp>
        <p:nvSpPr>
          <p:cNvPr id="20485" name="Rectangle 6">
            <a:extLst>
              <a:ext uri="{FF2B5EF4-FFF2-40B4-BE49-F238E27FC236}">
                <a16:creationId xmlns:a16="http://schemas.microsoft.com/office/drawing/2014/main" id="{18B0591D-AC3E-867A-5793-7D4C3E247CA4}"/>
              </a:ext>
            </a:extLst>
          </p:cNvPr>
          <p:cNvSpPr>
            <a:spLocks noChangeArrowheads="1"/>
          </p:cNvSpPr>
          <p:nvPr/>
        </p:nvSpPr>
        <p:spPr bwMode="auto">
          <a:xfrm>
            <a:off x="9953625" y="6515100"/>
            <a:ext cx="651510" cy="282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1pPr>
            <a:lvl2pPr marL="742950" indent="-28575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2pPr>
            <a:lvl3pPr marL="11430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3pPr>
            <a:lvl4pPr marL="16002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4pPr>
            <a:lvl5pPr marL="2057400" indent="-228600" eaLnBrk="0" hangingPunct="0">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5pPr>
            <a:lvl6pPr marL="25146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6pPr>
            <a:lvl7pPr marL="29718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7pPr>
            <a:lvl8pPr marL="34290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8pPr>
            <a:lvl9pPr marL="3886200" indent="-228600" algn="ctr" eaLnBrk="0" fontAlgn="base" hangingPunct="0">
              <a:spcBef>
                <a:spcPct val="0"/>
              </a:spcBef>
              <a:spcAft>
                <a:spcPct val="0"/>
              </a:spcAft>
              <a:defRPr sz="3200">
                <a:solidFill>
                  <a:srgbClr val="000000"/>
                </a:solidFill>
                <a:latin typeface="Helvetica Neue Light" panose="02000403000000020004" pitchFamily="2" charset="0"/>
                <a:ea typeface="ヒラギノ角ゴ Pro W3" panose="020B0300000000000000" pitchFamily="34" charset="-128"/>
                <a:cs typeface="ヒラギノ角ゴ Pro W3" panose="020B0300000000000000" pitchFamily="34" charset="-128"/>
                <a:sym typeface="Helvetica Neue Light" panose="02000403000000020004" pitchFamily="2" charset="0"/>
              </a:defRPr>
            </a:lvl9pPr>
          </a:lstStyle>
          <a:p>
            <a:pPr eaLnBrk="1" hangingPunct="1"/>
            <a:r>
              <a:rPr lang="en-US" altLang="en-US" sz="900">
                <a:solidFill>
                  <a:schemeClr val="tx1"/>
                </a:solidFill>
                <a:latin typeface="Times New Roman" panose="02020603050405020304" pitchFamily="18" charset="0"/>
              </a:rPr>
              <a:t>4A-</a:t>
            </a:r>
            <a:fld id="{4132A0A4-0455-8541-BA7D-7E3AFFB94023}" type="slidenum">
              <a:rPr lang="en-US" altLang="en-US" sz="900">
                <a:solidFill>
                  <a:schemeClr val="tx1"/>
                </a:solidFill>
                <a:latin typeface="Times New Roman" panose="02020603050405020304" pitchFamily="18" charset="0"/>
              </a:rPr>
              <a:pPr eaLnBrk="1" hangingPunct="1"/>
              <a:t>15</a:t>
            </a:fld>
            <a:endParaRPr lang="en-US" altLang="en-US" sz="900">
              <a:solidFill>
                <a:schemeClr val="tx1"/>
              </a:solidFill>
              <a:latin typeface="Times New Roman" panose="02020603050405020304" pitchFamily="18"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B13D-0307-C340-A3F8-827B5B97C72C}"/>
              </a:ext>
            </a:extLst>
          </p:cNvPr>
          <p:cNvSpPr>
            <a:spLocks noGrp="1"/>
          </p:cNvSpPr>
          <p:nvPr>
            <p:ph type="title"/>
          </p:nvPr>
        </p:nvSpPr>
        <p:spPr/>
        <p:txBody>
          <a:bodyPr/>
          <a:lstStyle/>
          <a:p>
            <a:r>
              <a:rPr lang="en-US" dirty="0" err="1"/>
              <a:t>Tahapan</a:t>
            </a:r>
            <a:r>
              <a:rPr lang="en-US" dirty="0"/>
              <a:t> </a:t>
            </a:r>
            <a:r>
              <a:rPr lang="en-US" dirty="0" err="1"/>
              <a:t>Perkembangan</a:t>
            </a:r>
            <a:r>
              <a:rPr lang="en-US" dirty="0"/>
              <a:t> Kota </a:t>
            </a:r>
            <a:r>
              <a:rPr lang="en-US" dirty="0" err="1"/>
              <a:t>Menurut</a:t>
            </a:r>
            <a:r>
              <a:rPr lang="en-US" dirty="0"/>
              <a:t> Lewis Mumford </a:t>
            </a:r>
          </a:p>
        </p:txBody>
      </p:sp>
      <p:sp>
        <p:nvSpPr>
          <p:cNvPr id="3" name="Content Placeholder 2">
            <a:extLst>
              <a:ext uri="{FF2B5EF4-FFF2-40B4-BE49-F238E27FC236}">
                <a16:creationId xmlns:a16="http://schemas.microsoft.com/office/drawing/2014/main" id="{45AF352D-404E-4048-B20C-06B56B7EE1FF}"/>
              </a:ext>
            </a:extLst>
          </p:cNvPr>
          <p:cNvSpPr>
            <a:spLocks noGrp="1"/>
          </p:cNvSpPr>
          <p:nvPr>
            <p:ph idx="1"/>
          </p:nvPr>
        </p:nvSpPr>
        <p:spPr/>
        <p:txBody>
          <a:bodyPr>
            <a:normAutofit fontScale="85000" lnSpcReduction="20000"/>
          </a:bodyPr>
          <a:lstStyle/>
          <a:p>
            <a:r>
              <a:rPr lang="en-US" dirty="0" err="1"/>
              <a:t>Secara</a:t>
            </a:r>
            <a:r>
              <a:rPr lang="en-US" dirty="0"/>
              <a:t> </a:t>
            </a:r>
            <a:r>
              <a:rPr lang="en-US" dirty="0" err="1"/>
              <a:t>kualitatif</a:t>
            </a:r>
            <a:r>
              <a:rPr lang="en-US" dirty="0"/>
              <a:t>, Lewis Mumford (1938) </a:t>
            </a:r>
            <a:r>
              <a:rPr lang="en-US" dirty="0" err="1"/>
              <a:t>membagi</a:t>
            </a:r>
            <a:r>
              <a:rPr lang="en-US" dirty="0"/>
              <a:t> </a:t>
            </a:r>
            <a:r>
              <a:rPr lang="en-US" dirty="0" err="1"/>
              <a:t>kota</a:t>
            </a:r>
            <a:r>
              <a:rPr lang="en-US" dirty="0"/>
              <a:t> </a:t>
            </a:r>
            <a:r>
              <a:rPr lang="en-US" dirty="0" err="1"/>
              <a:t>menjadi</a:t>
            </a:r>
            <a:r>
              <a:rPr lang="en-US" dirty="0"/>
              <a:t> </a:t>
            </a:r>
            <a:r>
              <a:rPr lang="en-US" dirty="0" err="1"/>
              <a:t>enam</a:t>
            </a:r>
            <a:r>
              <a:rPr lang="en-US" dirty="0"/>
              <a:t> </a:t>
            </a:r>
            <a:r>
              <a:rPr lang="en-US" dirty="0" err="1"/>
              <a:t>tahapan</a:t>
            </a:r>
            <a:r>
              <a:rPr lang="en-US" dirty="0"/>
              <a:t>:</a:t>
            </a:r>
            <a:r>
              <a:rPr lang="en-ID" dirty="0">
                <a:effectLst/>
              </a:rPr>
              <a:t> </a:t>
            </a:r>
          </a:p>
          <a:p>
            <a:pPr lvl="1"/>
            <a:r>
              <a:rPr lang="en-US" b="1" i="1" dirty="0" err="1"/>
              <a:t>Tahapan</a:t>
            </a:r>
            <a:r>
              <a:rPr lang="en-US" b="1" i="1" dirty="0"/>
              <a:t> </a:t>
            </a:r>
            <a:r>
              <a:rPr lang="en-US" b="1" i="1" dirty="0" err="1"/>
              <a:t>Eopolis</a:t>
            </a:r>
            <a:r>
              <a:rPr lang="en-US" dirty="0"/>
              <a:t>, </a:t>
            </a:r>
            <a:r>
              <a:rPr lang="en-US" dirty="0" err="1"/>
              <a:t>yaitu</a:t>
            </a:r>
            <a:r>
              <a:rPr lang="en-US" dirty="0"/>
              <a:t> </a:t>
            </a:r>
            <a:r>
              <a:rPr lang="en-US" dirty="0" err="1"/>
              <a:t>tahapan</a:t>
            </a:r>
            <a:r>
              <a:rPr lang="en-US" dirty="0"/>
              <a:t> </a:t>
            </a:r>
            <a:r>
              <a:rPr lang="en-US" dirty="0" err="1"/>
              <a:t>awal</a:t>
            </a:r>
            <a:r>
              <a:rPr lang="en-US" dirty="0"/>
              <a:t> </a:t>
            </a:r>
            <a:r>
              <a:rPr lang="en-US" dirty="0" err="1"/>
              <a:t>perkembangan</a:t>
            </a:r>
            <a:r>
              <a:rPr lang="en-US" dirty="0"/>
              <a:t> </a:t>
            </a:r>
            <a:r>
              <a:rPr lang="en-US" dirty="0" err="1"/>
              <a:t>perkotaan</a:t>
            </a:r>
            <a:r>
              <a:rPr lang="en-US" dirty="0"/>
              <a:t>, </a:t>
            </a:r>
            <a:r>
              <a:rPr lang="en-US" dirty="0" err="1"/>
              <a:t>dimana</a:t>
            </a:r>
            <a:r>
              <a:rPr lang="en-US" dirty="0"/>
              <a:t> </a:t>
            </a:r>
            <a:r>
              <a:rPr lang="en-US" dirty="0" err="1"/>
              <a:t>baru</a:t>
            </a:r>
            <a:r>
              <a:rPr lang="en-US" dirty="0"/>
              <a:t> </a:t>
            </a:r>
            <a:r>
              <a:rPr lang="en-US" dirty="0" err="1"/>
              <a:t>beralih</a:t>
            </a:r>
            <a:r>
              <a:rPr lang="en-US" dirty="0"/>
              <a:t> </a:t>
            </a:r>
            <a:r>
              <a:rPr lang="en-US" dirty="0" err="1"/>
              <a:t>dari</a:t>
            </a:r>
            <a:r>
              <a:rPr lang="en-US" dirty="0"/>
              <a:t> </a:t>
            </a:r>
            <a:r>
              <a:rPr lang="en-US" dirty="0" err="1"/>
              <a:t>pola</a:t>
            </a:r>
            <a:r>
              <a:rPr lang="en-US" dirty="0"/>
              <a:t> </a:t>
            </a:r>
            <a:r>
              <a:rPr lang="en-US" dirty="0" err="1"/>
              <a:t>kehidupan</a:t>
            </a:r>
            <a:r>
              <a:rPr lang="en-US" dirty="0"/>
              <a:t> </a:t>
            </a:r>
            <a:r>
              <a:rPr lang="en-US" dirty="0" err="1"/>
              <a:t>pedesaan</a:t>
            </a:r>
            <a:r>
              <a:rPr lang="en-ID" dirty="0">
                <a:effectLst/>
              </a:rPr>
              <a:t> </a:t>
            </a:r>
          </a:p>
          <a:p>
            <a:pPr lvl="1"/>
            <a:r>
              <a:rPr lang="en-US" b="1" i="1" dirty="0" err="1"/>
              <a:t>Tahap</a:t>
            </a:r>
            <a:r>
              <a:rPr lang="en-US" b="1" i="1" dirty="0"/>
              <a:t> Polis</a:t>
            </a:r>
            <a:r>
              <a:rPr lang="en-ID" dirty="0"/>
              <a:t>, </a:t>
            </a:r>
            <a:r>
              <a:rPr lang="en-ID" dirty="0" err="1"/>
              <a:t>yaitu</a:t>
            </a:r>
            <a:r>
              <a:rPr lang="en-ID" dirty="0"/>
              <a:t> </a:t>
            </a:r>
            <a:r>
              <a:rPr lang="en-US" dirty="0" err="1"/>
              <a:t>kota</a:t>
            </a:r>
            <a:r>
              <a:rPr lang="en-US" dirty="0"/>
              <a:t> yang </a:t>
            </a:r>
            <a:r>
              <a:rPr lang="en-US" dirty="0" err="1"/>
              <a:t>ditandai</a:t>
            </a:r>
            <a:r>
              <a:rPr lang="en-US" dirty="0"/>
              <a:t> </a:t>
            </a:r>
            <a:r>
              <a:rPr lang="en-US" dirty="0" err="1"/>
              <a:t>dengan</a:t>
            </a:r>
            <a:r>
              <a:rPr lang="en-US" dirty="0"/>
              <a:t> </a:t>
            </a:r>
            <a:r>
              <a:rPr lang="en-US" dirty="0" err="1"/>
              <a:t>masih</a:t>
            </a:r>
            <a:r>
              <a:rPr lang="en-US" dirty="0"/>
              <a:t> </a:t>
            </a:r>
            <a:r>
              <a:rPr lang="en-US" dirty="0" err="1"/>
              <a:t>banyaknya</a:t>
            </a:r>
            <a:r>
              <a:rPr lang="en-US" dirty="0"/>
              <a:t> </a:t>
            </a:r>
            <a:r>
              <a:rPr lang="en-US" dirty="0" err="1"/>
              <a:t>masyarakat</a:t>
            </a:r>
            <a:r>
              <a:rPr lang="en-US" dirty="0"/>
              <a:t> yang </a:t>
            </a:r>
            <a:r>
              <a:rPr lang="en-US" dirty="0" err="1"/>
              <a:t>bekerja</a:t>
            </a:r>
            <a:r>
              <a:rPr lang="en-US" dirty="0"/>
              <a:t> di </a:t>
            </a:r>
            <a:r>
              <a:rPr lang="en-US" dirty="0" err="1"/>
              <a:t>sektor-sektor</a:t>
            </a:r>
            <a:r>
              <a:rPr lang="en-US" dirty="0"/>
              <a:t> yang </a:t>
            </a:r>
            <a:r>
              <a:rPr lang="en-US" dirty="0" err="1"/>
              <a:t>masih</a:t>
            </a:r>
            <a:r>
              <a:rPr lang="en-US" dirty="0"/>
              <a:t> </a:t>
            </a:r>
            <a:r>
              <a:rPr lang="en-US" dirty="0" err="1"/>
              <a:t>lekat</a:t>
            </a:r>
            <a:r>
              <a:rPr lang="en-US" dirty="0"/>
              <a:t> </a:t>
            </a:r>
            <a:r>
              <a:rPr lang="en-US" dirty="0" err="1"/>
              <a:t>dengan</a:t>
            </a:r>
            <a:r>
              <a:rPr lang="en-US" dirty="0"/>
              <a:t> </a:t>
            </a:r>
            <a:r>
              <a:rPr lang="en-US" dirty="0" err="1"/>
              <a:t>karakteristik</a:t>
            </a:r>
            <a:r>
              <a:rPr lang="en-US" dirty="0"/>
              <a:t> </a:t>
            </a:r>
            <a:r>
              <a:rPr lang="en-US" dirty="0" err="1"/>
              <a:t>pedesaan</a:t>
            </a:r>
            <a:r>
              <a:rPr lang="en-US" dirty="0"/>
              <a:t>, </a:t>
            </a:r>
            <a:r>
              <a:rPr lang="en-US" dirty="0" err="1"/>
              <a:t>seperti</a:t>
            </a:r>
            <a:r>
              <a:rPr lang="en-US" dirty="0"/>
              <a:t> </a:t>
            </a:r>
            <a:r>
              <a:rPr lang="en-US" dirty="0" err="1"/>
              <a:t>pertanian</a:t>
            </a:r>
            <a:r>
              <a:rPr lang="en-US" dirty="0"/>
              <a:t> dan </a:t>
            </a:r>
            <a:r>
              <a:rPr lang="en-US" dirty="0" err="1"/>
              <a:t>perkebunan</a:t>
            </a:r>
            <a:endParaRPr lang="en-US" dirty="0"/>
          </a:p>
          <a:p>
            <a:pPr lvl="1"/>
            <a:r>
              <a:rPr lang="en-US" b="1" i="1" dirty="0" err="1"/>
              <a:t>Tahapan</a:t>
            </a:r>
            <a:r>
              <a:rPr lang="en-US" b="1" i="1" dirty="0"/>
              <a:t> Metropolis</a:t>
            </a:r>
            <a:r>
              <a:rPr lang="en-US" dirty="0"/>
              <a:t>. Pada </a:t>
            </a:r>
            <a:r>
              <a:rPr lang="en-US" dirty="0" err="1"/>
              <a:t>tahapan</a:t>
            </a:r>
            <a:r>
              <a:rPr lang="en-US" dirty="0"/>
              <a:t> </a:t>
            </a:r>
            <a:r>
              <a:rPr lang="en-US" dirty="0" err="1"/>
              <a:t>ini</a:t>
            </a:r>
            <a:r>
              <a:rPr lang="en-US" dirty="0"/>
              <a:t>, </a:t>
            </a:r>
            <a:r>
              <a:rPr lang="en-US" dirty="0" err="1"/>
              <a:t>sebagian</a:t>
            </a:r>
            <a:r>
              <a:rPr lang="en-US" dirty="0"/>
              <a:t> </a:t>
            </a:r>
            <a:r>
              <a:rPr lang="en-US" dirty="0" err="1"/>
              <a:t>penduduk</a:t>
            </a:r>
            <a:r>
              <a:rPr lang="en-US" dirty="0"/>
              <a:t> </a:t>
            </a:r>
            <a:r>
              <a:rPr lang="en-US" dirty="0" err="1"/>
              <a:t>kota</a:t>
            </a:r>
            <a:r>
              <a:rPr lang="en-US" dirty="0"/>
              <a:t> </a:t>
            </a:r>
            <a:r>
              <a:rPr lang="en-US" dirty="0" err="1"/>
              <a:t>sudah</a:t>
            </a:r>
            <a:r>
              <a:rPr lang="en-US" dirty="0"/>
              <a:t> </a:t>
            </a:r>
            <a:r>
              <a:rPr lang="en-US" dirty="0" err="1"/>
              <a:t>mulai</a:t>
            </a:r>
            <a:r>
              <a:rPr lang="en-US" dirty="0"/>
              <a:t> </a:t>
            </a:r>
            <a:r>
              <a:rPr lang="en-US" dirty="0" err="1"/>
              <a:t>beralih</a:t>
            </a:r>
            <a:r>
              <a:rPr lang="en-US" dirty="0"/>
              <a:t> </a:t>
            </a:r>
            <a:r>
              <a:rPr lang="en-US" dirty="0" err="1"/>
              <a:t>ke</a:t>
            </a:r>
            <a:r>
              <a:rPr lang="en-US" dirty="0"/>
              <a:t> </a:t>
            </a:r>
            <a:r>
              <a:rPr lang="en-US" dirty="0" err="1"/>
              <a:t>sektor</a:t>
            </a:r>
            <a:r>
              <a:rPr lang="en-US" dirty="0"/>
              <a:t> </a:t>
            </a:r>
            <a:r>
              <a:rPr lang="en-US" dirty="0" err="1"/>
              <a:t>industri</a:t>
            </a:r>
            <a:r>
              <a:rPr lang="en-US" dirty="0"/>
              <a:t>. </a:t>
            </a:r>
            <a:r>
              <a:rPr lang="en-US" dirty="0" err="1"/>
              <a:t>Selain</a:t>
            </a:r>
            <a:r>
              <a:rPr lang="en-US" dirty="0"/>
              <a:t> </a:t>
            </a:r>
            <a:r>
              <a:rPr lang="en-US" dirty="0" err="1"/>
              <a:t>itu</a:t>
            </a:r>
            <a:r>
              <a:rPr lang="en-US" dirty="0"/>
              <a:t>, </a:t>
            </a:r>
            <a:r>
              <a:rPr lang="en-US" dirty="0" err="1"/>
              <a:t>fungsi-fungsi</a:t>
            </a:r>
            <a:r>
              <a:rPr lang="en-US" dirty="0"/>
              <a:t> modern </a:t>
            </a:r>
            <a:r>
              <a:rPr lang="en-US" dirty="0" err="1"/>
              <a:t>sebagai</a:t>
            </a:r>
            <a:r>
              <a:rPr lang="en-US" dirty="0"/>
              <a:t> </a:t>
            </a:r>
            <a:r>
              <a:rPr lang="en-US" dirty="0" err="1"/>
              <a:t>ciri</a:t>
            </a:r>
            <a:r>
              <a:rPr lang="en-US" dirty="0"/>
              <a:t> </a:t>
            </a:r>
            <a:r>
              <a:rPr lang="en-US" dirty="0" err="1"/>
              <a:t>khas</a:t>
            </a:r>
            <a:r>
              <a:rPr lang="en-US" dirty="0"/>
              <a:t> </a:t>
            </a:r>
            <a:r>
              <a:rPr lang="en-US" dirty="0" err="1"/>
              <a:t>kota</a:t>
            </a:r>
            <a:r>
              <a:rPr lang="en-US" dirty="0"/>
              <a:t> </a:t>
            </a:r>
            <a:r>
              <a:rPr lang="en-US" dirty="0" err="1"/>
              <a:t>besar</a:t>
            </a:r>
            <a:r>
              <a:rPr lang="en-US" dirty="0"/>
              <a:t> </a:t>
            </a:r>
            <a:r>
              <a:rPr lang="en-US" dirty="0" err="1"/>
              <a:t>mulai</a:t>
            </a:r>
            <a:r>
              <a:rPr lang="en-US" dirty="0"/>
              <a:t> </a:t>
            </a:r>
            <a:r>
              <a:rPr lang="en-US" dirty="0" err="1"/>
              <a:t>muncul</a:t>
            </a:r>
            <a:r>
              <a:rPr lang="en-US" dirty="0"/>
              <a:t> pada </a:t>
            </a:r>
            <a:r>
              <a:rPr lang="en-US" dirty="0" err="1"/>
              <a:t>tahapan</a:t>
            </a:r>
            <a:r>
              <a:rPr lang="en-US" dirty="0"/>
              <a:t> </a:t>
            </a:r>
            <a:r>
              <a:rPr lang="en-US" dirty="0" err="1"/>
              <a:t>ini</a:t>
            </a:r>
            <a:r>
              <a:rPr lang="en-US" dirty="0"/>
              <a:t>, </a:t>
            </a:r>
            <a:r>
              <a:rPr lang="en-US" dirty="0" err="1"/>
              <a:t>seperti</a:t>
            </a:r>
            <a:r>
              <a:rPr lang="en-US" dirty="0"/>
              <a:t> </a:t>
            </a:r>
            <a:r>
              <a:rPr lang="en-US" dirty="0" err="1"/>
              <a:t>sistem</a:t>
            </a:r>
            <a:r>
              <a:rPr lang="en-US" dirty="0"/>
              <a:t> </a:t>
            </a:r>
            <a:r>
              <a:rPr lang="en-US" dirty="0" err="1"/>
              <a:t>transportasi</a:t>
            </a:r>
            <a:r>
              <a:rPr lang="en-US" dirty="0"/>
              <a:t> dan </a:t>
            </a:r>
            <a:r>
              <a:rPr lang="en-US" dirty="0" err="1"/>
              <a:t>infrastruktur</a:t>
            </a:r>
            <a:r>
              <a:rPr lang="en-US" dirty="0"/>
              <a:t> yang </a:t>
            </a:r>
            <a:r>
              <a:rPr lang="en-US" dirty="0" err="1"/>
              <a:t>megah</a:t>
            </a:r>
            <a:r>
              <a:rPr lang="en-US" dirty="0"/>
              <a:t> dan </a:t>
            </a:r>
            <a:r>
              <a:rPr lang="en-US" dirty="0" err="1"/>
              <a:t>bagus</a:t>
            </a:r>
            <a:endParaRPr lang="en-US" dirty="0"/>
          </a:p>
          <a:p>
            <a:pPr lvl="1"/>
            <a:r>
              <a:rPr lang="en-US" b="1" i="1" dirty="0" err="1"/>
              <a:t>Tahapan</a:t>
            </a:r>
            <a:r>
              <a:rPr lang="en-US" b="1" i="1" dirty="0"/>
              <a:t> Megapolis</a:t>
            </a:r>
            <a:r>
              <a:rPr lang="en-US" dirty="0"/>
              <a:t>. </a:t>
            </a:r>
            <a:r>
              <a:rPr lang="en-US" dirty="0" err="1"/>
              <a:t>Sekumpulan</a:t>
            </a:r>
            <a:r>
              <a:rPr lang="en-US" dirty="0"/>
              <a:t> </a:t>
            </a:r>
            <a:r>
              <a:rPr lang="en-US" dirty="0" err="1"/>
              <a:t>kota</a:t>
            </a:r>
            <a:r>
              <a:rPr lang="en-US" dirty="0"/>
              <a:t> metropolis yang </a:t>
            </a:r>
            <a:r>
              <a:rPr lang="en-US" dirty="0" err="1"/>
              <a:t>saling</a:t>
            </a:r>
            <a:r>
              <a:rPr lang="en-US" dirty="0"/>
              <a:t> </a:t>
            </a:r>
            <a:r>
              <a:rPr lang="en-US" dirty="0" err="1"/>
              <a:t>terhubung</a:t>
            </a:r>
            <a:r>
              <a:rPr lang="en-US" dirty="0"/>
              <a:t>. </a:t>
            </a:r>
            <a:r>
              <a:rPr lang="en-US" dirty="0" err="1"/>
              <a:t>Ciri</a:t>
            </a:r>
            <a:r>
              <a:rPr lang="en-US" dirty="0"/>
              <a:t> </a:t>
            </a:r>
            <a:r>
              <a:rPr lang="en-US" dirty="0" err="1"/>
              <a:t>utama</a:t>
            </a:r>
            <a:r>
              <a:rPr lang="en-US" dirty="0"/>
              <a:t> </a:t>
            </a:r>
            <a:r>
              <a:rPr lang="en-US" dirty="0" err="1"/>
              <a:t>dari</a:t>
            </a:r>
            <a:r>
              <a:rPr lang="en-US" dirty="0"/>
              <a:t> </a:t>
            </a:r>
            <a:r>
              <a:rPr lang="en-US" dirty="0" err="1"/>
              <a:t>tahapan</a:t>
            </a:r>
            <a:r>
              <a:rPr lang="en-US" dirty="0"/>
              <a:t> </a:t>
            </a:r>
            <a:r>
              <a:rPr lang="en-US" dirty="0" err="1"/>
              <a:t>ini</a:t>
            </a:r>
            <a:r>
              <a:rPr lang="en-US" dirty="0"/>
              <a:t> </a:t>
            </a:r>
            <a:r>
              <a:rPr lang="en-US" dirty="0" err="1"/>
              <a:t>adalah</a:t>
            </a:r>
            <a:r>
              <a:rPr lang="en-US" dirty="0"/>
              <a:t> </a:t>
            </a:r>
            <a:r>
              <a:rPr lang="en-US" dirty="0" err="1"/>
              <a:t>cakupan</a:t>
            </a:r>
            <a:r>
              <a:rPr lang="en-US" dirty="0"/>
              <a:t> wilayah </a:t>
            </a:r>
            <a:r>
              <a:rPr lang="en-US" dirty="0" err="1"/>
              <a:t>aktivitas</a:t>
            </a:r>
            <a:r>
              <a:rPr lang="en-US" dirty="0"/>
              <a:t> </a:t>
            </a:r>
            <a:r>
              <a:rPr lang="en-US" dirty="0" err="1"/>
              <a:t>ekonomi</a:t>
            </a:r>
            <a:r>
              <a:rPr lang="en-US" dirty="0"/>
              <a:t> yang </a:t>
            </a:r>
            <a:r>
              <a:rPr lang="en-US" dirty="0" err="1"/>
              <a:t>sangat</a:t>
            </a:r>
            <a:r>
              <a:rPr lang="en-US" dirty="0"/>
              <a:t> </a:t>
            </a:r>
            <a:r>
              <a:rPr lang="en-US" dirty="0" err="1"/>
              <a:t>luas</a:t>
            </a:r>
            <a:r>
              <a:rPr lang="en-US" dirty="0"/>
              <a:t> dan </a:t>
            </a:r>
            <a:r>
              <a:rPr lang="en-US" dirty="0" err="1"/>
              <a:t>mulai</a:t>
            </a:r>
            <a:r>
              <a:rPr lang="en-US" dirty="0"/>
              <a:t> </a:t>
            </a:r>
            <a:r>
              <a:rPr lang="en-US" dirty="0" err="1"/>
              <a:t>bermunculan</a:t>
            </a:r>
            <a:r>
              <a:rPr lang="en-US" dirty="0"/>
              <a:t> </a:t>
            </a:r>
            <a:r>
              <a:rPr lang="en-US" dirty="0" err="1"/>
              <a:t>dampak</a:t>
            </a:r>
            <a:r>
              <a:rPr lang="en-US" dirty="0"/>
              <a:t> </a:t>
            </a:r>
            <a:r>
              <a:rPr lang="en-US" dirty="0" err="1"/>
              <a:t>negatif</a:t>
            </a:r>
            <a:r>
              <a:rPr lang="en-US" dirty="0"/>
              <a:t> </a:t>
            </a:r>
            <a:r>
              <a:rPr lang="en-US" dirty="0" err="1"/>
              <a:t>dari</a:t>
            </a:r>
            <a:r>
              <a:rPr lang="en-US" dirty="0"/>
              <a:t> </a:t>
            </a:r>
            <a:r>
              <a:rPr lang="en-US" dirty="0" err="1"/>
              <a:t>kepadatan</a:t>
            </a:r>
            <a:r>
              <a:rPr lang="en-US" dirty="0"/>
              <a:t> </a:t>
            </a:r>
            <a:r>
              <a:rPr lang="en-US" dirty="0" err="1"/>
              <a:t>penduduk</a:t>
            </a:r>
            <a:r>
              <a:rPr lang="en-ID" dirty="0">
                <a:effectLst/>
              </a:rPr>
              <a:t> </a:t>
            </a:r>
          </a:p>
          <a:p>
            <a:pPr lvl="1"/>
            <a:r>
              <a:rPr lang="en-US" b="1" i="1" dirty="0" err="1"/>
              <a:t>Tahapan</a:t>
            </a:r>
            <a:r>
              <a:rPr lang="en-US" b="1" i="1" dirty="0"/>
              <a:t> </a:t>
            </a:r>
            <a:r>
              <a:rPr lang="en-US" b="1" i="1" dirty="0" err="1"/>
              <a:t>Tryannopolis</a:t>
            </a:r>
            <a:r>
              <a:rPr lang="en-US" dirty="0"/>
              <a:t>. </a:t>
            </a:r>
            <a:r>
              <a:rPr lang="en-US" dirty="0" err="1"/>
              <a:t>Kehidupan</a:t>
            </a:r>
            <a:r>
              <a:rPr lang="en-US" dirty="0"/>
              <a:t> </a:t>
            </a:r>
            <a:r>
              <a:rPr lang="en-US" dirty="0" err="1"/>
              <a:t>kota</a:t>
            </a:r>
            <a:r>
              <a:rPr lang="en-US" dirty="0"/>
              <a:t> yang </a:t>
            </a:r>
            <a:r>
              <a:rPr lang="en-US" dirty="0" err="1"/>
              <a:t>ditandai</a:t>
            </a:r>
            <a:r>
              <a:rPr lang="en-US" dirty="0"/>
              <a:t> oleh </a:t>
            </a:r>
            <a:r>
              <a:rPr lang="en-US" dirty="0" err="1"/>
              <a:t>banyaknya</a:t>
            </a:r>
            <a:r>
              <a:rPr lang="en-US" dirty="0"/>
              <a:t> </a:t>
            </a:r>
            <a:r>
              <a:rPr lang="en-US" dirty="0" err="1"/>
              <a:t>permasalahan</a:t>
            </a:r>
            <a:r>
              <a:rPr lang="en-US" dirty="0"/>
              <a:t> </a:t>
            </a:r>
            <a:r>
              <a:rPr lang="en-US" dirty="0" err="1"/>
              <a:t>sosial</a:t>
            </a:r>
            <a:r>
              <a:rPr lang="en-US" dirty="0"/>
              <a:t> dan </a:t>
            </a:r>
            <a:r>
              <a:rPr lang="en-US" dirty="0" err="1"/>
              <a:t>ekonomi</a:t>
            </a:r>
            <a:r>
              <a:rPr lang="en-US" dirty="0"/>
              <a:t> yang </a:t>
            </a:r>
            <a:r>
              <a:rPr lang="en-US" dirty="0" err="1"/>
              <a:t>menjadi</a:t>
            </a:r>
            <a:r>
              <a:rPr lang="en-US" dirty="0"/>
              <a:t> </a:t>
            </a:r>
            <a:r>
              <a:rPr lang="en-US" dirty="0" err="1"/>
              <a:t>ciri</a:t>
            </a:r>
            <a:r>
              <a:rPr lang="en-US" dirty="0"/>
              <a:t> </a:t>
            </a:r>
            <a:r>
              <a:rPr lang="en-US" dirty="0" err="1"/>
              <a:t>khas</a:t>
            </a:r>
            <a:r>
              <a:rPr lang="en-US" dirty="0"/>
              <a:t> </a:t>
            </a:r>
            <a:r>
              <a:rPr lang="en-US" dirty="0" err="1"/>
              <a:t>kehidupan</a:t>
            </a:r>
            <a:r>
              <a:rPr lang="en-US" dirty="0"/>
              <a:t> </a:t>
            </a:r>
            <a:r>
              <a:rPr lang="en-US" dirty="0" err="1"/>
              <a:t>kota-kota</a:t>
            </a:r>
            <a:r>
              <a:rPr lang="en-US" dirty="0"/>
              <a:t> </a:t>
            </a:r>
            <a:r>
              <a:rPr lang="en-US" dirty="0" err="1"/>
              <a:t>besar</a:t>
            </a:r>
            <a:r>
              <a:rPr lang="en-US" dirty="0"/>
              <a:t>, </a:t>
            </a:r>
            <a:r>
              <a:rPr lang="en-US" dirty="0" err="1"/>
              <a:t>seperti</a:t>
            </a:r>
            <a:r>
              <a:rPr lang="en-US" dirty="0"/>
              <a:t> </a:t>
            </a:r>
            <a:r>
              <a:rPr lang="en-US" dirty="0" err="1"/>
              <a:t>pengangguran</a:t>
            </a:r>
            <a:r>
              <a:rPr lang="en-US" dirty="0"/>
              <a:t>, </a:t>
            </a:r>
            <a:r>
              <a:rPr lang="en-US" dirty="0" err="1"/>
              <a:t>kriminalitas</a:t>
            </a:r>
            <a:r>
              <a:rPr lang="en-US" dirty="0"/>
              <a:t> dan </a:t>
            </a:r>
            <a:r>
              <a:rPr lang="en-US" dirty="0" err="1"/>
              <a:t>kesenjangan</a:t>
            </a:r>
            <a:r>
              <a:rPr lang="en-US" dirty="0"/>
              <a:t> </a:t>
            </a:r>
            <a:r>
              <a:rPr lang="en-US" dirty="0" err="1"/>
              <a:t>pendapatan</a:t>
            </a:r>
            <a:r>
              <a:rPr lang="en-US" dirty="0"/>
              <a:t>.</a:t>
            </a:r>
          </a:p>
          <a:p>
            <a:pPr lvl="1"/>
            <a:r>
              <a:rPr lang="en-US" b="1" i="1" dirty="0" err="1"/>
              <a:t>Tahapan</a:t>
            </a:r>
            <a:r>
              <a:rPr lang="en-US" b="1" i="1" dirty="0"/>
              <a:t> </a:t>
            </a:r>
            <a:r>
              <a:rPr lang="en-US" b="1" i="1" dirty="0" err="1"/>
              <a:t>Nekropolis</a:t>
            </a:r>
            <a:r>
              <a:rPr lang="en-ID" dirty="0"/>
              <a:t>. </a:t>
            </a:r>
            <a:r>
              <a:rPr lang="en-US" dirty="0" err="1"/>
              <a:t>Disebut</a:t>
            </a:r>
            <a:r>
              <a:rPr lang="en-US" dirty="0"/>
              <a:t> juga </a:t>
            </a:r>
            <a:r>
              <a:rPr lang="en-US" dirty="0" err="1"/>
              <a:t>tahapan</a:t>
            </a:r>
            <a:r>
              <a:rPr lang="en-US" dirty="0"/>
              <a:t> </a:t>
            </a:r>
            <a:r>
              <a:rPr lang="en-US" dirty="0" err="1"/>
              <a:t>kota</a:t>
            </a:r>
            <a:r>
              <a:rPr lang="en-US" dirty="0"/>
              <a:t> </a:t>
            </a:r>
            <a:r>
              <a:rPr lang="en-US" dirty="0" err="1"/>
              <a:t>mati</a:t>
            </a:r>
            <a:r>
              <a:rPr lang="en-US" dirty="0"/>
              <a:t>, </a:t>
            </a:r>
            <a:r>
              <a:rPr lang="en-US" dirty="0" err="1"/>
              <a:t>karena</a:t>
            </a:r>
            <a:r>
              <a:rPr lang="en-US" dirty="0"/>
              <a:t> </a:t>
            </a:r>
            <a:r>
              <a:rPr lang="en-US" dirty="0" err="1"/>
              <a:t>kota</a:t>
            </a:r>
            <a:r>
              <a:rPr lang="en-US" dirty="0"/>
              <a:t> </a:t>
            </a:r>
            <a:r>
              <a:rPr lang="en-US" dirty="0" err="1"/>
              <a:t>sudah</a:t>
            </a:r>
            <a:r>
              <a:rPr lang="en-US" dirty="0"/>
              <a:t> </a:t>
            </a:r>
            <a:r>
              <a:rPr lang="en-US" dirty="0" err="1"/>
              <a:t>tidak</a:t>
            </a:r>
            <a:r>
              <a:rPr lang="en-US" dirty="0"/>
              <a:t> </a:t>
            </a:r>
            <a:r>
              <a:rPr lang="en-US" dirty="0" err="1"/>
              <a:t>dapat</a:t>
            </a:r>
            <a:r>
              <a:rPr lang="en-US" dirty="0"/>
              <a:t> </a:t>
            </a:r>
            <a:r>
              <a:rPr lang="en-US" dirty="0" err="1"/>
              <a:t>memberikan</a:t>
            </a:r>
            <a:r>
              <a:rPr lang="en-US" dirty="0"/>
              <a:t> </a:t>
            </a:r>
            <a:r>
              <a:rPr lang="en-US" dirty="0" err="1"/>
              <a:t>memfasilitasi</a:t>
            </a:r>
            <a:r>
              <a:rPr lang="en-US" dirty="0"/>
              <a:t> </a:t>
            </a:r>
            <a:r>
              <a:rPr lang="en-US" dirty="0" err="1"/>
              <a:t>kehidupan</a:t>
            </a:r>
            <a:r>
              <a:rPr lang="en-US" dirty="0"/>
              <a:t> </a:t>
            </a:r>
            <a:r>
              <a:rPr lang="en-US" dirty="0" err="1"/>
              <a:t>warganya</a:t>
            </a:r>
            <a:r>
              <a:rPr lang="en-ID" dirty="0">
                <a:effectLst/>
              </a:rPr>
              <a:t>   </a:t>
            </a:r>
            <a:endParaRPr lang="en-ID" dirty="0"/>
          </a:p>
          <a:p>
            <a:pPr lvl="1"/>
            <a:endParaRPr lang="en-ID" dirty="0"/>
          </a:p>
          <a:p>
            <a:pPr lvl="1"/>
            <a:endParaRPr lang="en-US" dirty="0"/>
          </a:p>
        </p:txBody>
      </p:sp>
    </p:spTree>
    <p:extLst>
      <p:ext uri="{BB962C8B-B14F-4D97-AF65-F5344CB8AC3E}">
        <p14:creationId xmlns:p14="http://schemas.microsoft.com/office/powerpoint/2010/main" val="91170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2CF8-E75A-3244-AE52-3139876B52EA}"/>
              </a:ext>
            </a:extLst>
          </p:cNvPr>
          <p:cNvSpPr>
            <a:spLocks noGrp="1"/>
          </p:cNvSpPr>
          <p:nvPr>
            <p:ph type="title"/>
          </p:nvPr>
        </p:nvSpPr>
        <p:spPr>
          <a:xfrm>
            <a:off x="838200" y="103187"/>
            <a:ext cx="10515600" cy="1325563"/>
          </a:xfrm>
        </p:spPr>
        <p:txBody>
          <a:bodyPr/>
          <a:lstStyle/>
          <a:p>
            <a:r>
              <a:rPr lang="en-US" b="1" dirty="0" err="1"/>
              <a:t>Analisis</a:t>
            </a:r>
            <a:r>
              <a:rPr lang="en-US" b="1" dirty="0"/>
              <a:t> </a:t>
            </a:r>
            <a:r>
              <a:rPr lang="en-US" b="1" dirty="0" err="1"/>
              <a:t>Struktur</a:t>
            </a:r>
            <a:r>
              <a:rPr lang="en-US" b="1" dirty="0"/>
              <a:t> Ruang Kota</a:t>
            </a:r>
            <a:r>
              <a:rPr lang="en-ID" dirty="0">
                <a:effectLst/>
              </a:rPr>
              <a:t> </a:t>
            </a:r>
            <a:endParaRPr lang="en-US" dirty="0"/>
          </a:p>
        </p:txBody>
      </p:sp>
      <p:sp>
        <p:nvSpPr>
          <p:cNvPr id="3" name="Content Placeholder 2">
            <a:extLst>
              <a:ext uri="{FF2B5EF4-FFF2-40B4-BE49-F238E27FC236}">
                <a16:creationId xmlns:a16="http://schemas.microsoft.com/office/drawing/2014/main" id="{8103D875-C35F-7642-8C76-5DADD5DB20FF}"/>
              </a:ext>
            </a:extLst>
          </p:cNvPr>
          <p:cNvSpPr>
            <a:spLocks noGrp="1"/>
          </p:cNvSpPr>
          <p:nvPr>
            <p:ph idx="1"/>
          </p:nvPr>
        </p:nvSpPr>
        <p:spPr>
          <a:xfrm>
            <a:off x="838200" y="1428750"/>
            <a:ext cx="10515600" cy="5200650"/>
          </a:xfrm>
        </p:spPr>
        <p:txBody>
          <a:bodyPr>
            <a:normAutofit fontScale="85000" lnSpcReduction="20000"/>
          </a:bodyPr>
          <a:lstStyle/>
          <a:p>
            <a:r>
              <a:rPr lang="en-US" dirty="0" err="1"/>
              <a:t>Melihat</a:t>
            </a:r>
            <a:r>
              <a:rPr lang="en-US" dirty="0"/>
              <a:t> </a:t>
            </a:r>
            <a:r>
              <a:rPr lang="en-US" dirty="0" err="1"/>
              <a:t>bagaimana</a:t>
            </a:r>
            <a:r>
              <a:rPr lang="en-US" dirty="0"/>
              <a:t> </a:t>
            </a:r>
            <a:r>
              <a:rPr lang="en-US" dirty="0" err="1"/>
              <a:t>aktivitas</a:t>
            </a:r>
            <a:r>
              <a:rPr lang="en-US" dirty="0"/>
              <a:t> </a:t>
            </a:r>
            <a:r>
              <a:rPr lang="en-US" dirty="0" err="1"/>
              <a:t>ekonomi</a:t>
            </a:r>
            <a:r>
              <a:rPr lang="en-US" dirty="0"/>
              <a:t> </a:t>
            </a:r>
            <a:r>
              <a:rPr lang="en-US" dirty="0" err="1"/>
              <a:t>dari</a:t>
            </a:r>
            <a:r>
              <a:rPr lang="en-US" dirty="0"/>
              <a:t> internal </a:t>
            </a:r>
            <a:r>
              <a:rPr lang="en-US" dirty="0" err="1"/>
              <a:t>kota</a:t>
            </a:r>
            <a:r>
              <a:rPr lang="en-US" dirty="0"/>
              <a:t>. Ada </a:t>
            </a:r>
            <a:r>
              <a:rPr lang="en-US" dirty="0" err="1"/>
              <a:t>beberapa</a:t>
            </a:r>
            <a:r>
              <a:rPr lang="en-US" dirty="0"/>
              <a:t> </a:t>
            </a:r>
            <a:r>
              <a:rPr lang="en-US" dirty="0" err="1"/>
              <a:t>sudut</a:t>
            </a:r>
            <a:r>
              <a:rPr lang="en-US" dirty="0"/>
              <a:t> </a:t>
            </a:r>
            <a:r>
              <a:rPr lang="en-US" dirty="0" err="1"/>
              <a:t>pandang</a:t>
            </a:r>
            <a:r>
              <a:rPr lang="en-US" dirty="0"/>
              <a:t> yang </a:t>
            </a:r>
            <a:r>
              <a:rPr lang="en-US" dirty="0" err="1"/>
              <a:t>bisa</a:t>
            </a:r>
            <a:r>
              <a:rPr lang="en-US" dirty="0"/>
              <a:t> </a:t>
            </a:r>
            <a:r>
              <a:rPr lang="en-US" dirty="0" err="1"/>
              <a:t>dipertimbangkan</a:t>
            </a:r>
            <a:r>
              <a:rPr lang="en-US" dirty="0"/>
              <a:t>:</a:t>
            </a:r>
          </a:p>
          <a:p>
            <a:pPr lvl="1"/>
            <a:r>
              <a:rPr lang="en-US" b="1" i="1" dirty="0" err="1"/>
              <a:t>Analisis</a:t>
            </a:r>
            <a:r>
              <a:rPr lang="en-US" b="1" i="1" dirty="0"/>
              <a:t> </a:t>
            </a:r>
            <a:r>
              <a:rPr lang="en-US" b="1" i="1" dirty="0" err="1"/>
              <a:t>Biaya</a:t>
            </a:r>
            <a:r>
              <a:rPr lang="en-US" b="1" i="1" dirty="0"/>
              <a:t> Commuting</a:t>
            </a:r>
            <a:r>
              <a:rPr lang="en-US" dirty="0"/>
              <a:t>, </a:t>
            </a:r>
            <a:r>
              <a:rPr lang="en-US" dirty="0" err="1"/>
              <a:t>seberapa</a:t>
            </a:r>
            <a:r>
              <a:rPr lang="en-US" dirty="0"/>
              <a:t> </a:t>
            </a:r>
            <a:r>
              <a:rPr lang="en-US" dirty="0" err="1"/>
              <a:t>jauh</a:t>
            </a:r>
            <a:r>
              <a:rPr lang="en-US" dirty="0"/>
              <a:t> </a:t>
            </a:r>
            <a:r>
              <a:rPr lang="en-US" dirty="0" err="1"/>
              <a:t>jarak</a:t>
            </a:r>
            <a:r>
              <a:rPr lang="en-US" dirty="0"/>
              <a:t> yang </a:t>
            </a:r>
            <a:r>
              <a:rPr lang="en-US" dirty="0" err="1"/>
              <a:t>bisa</a:t>
            </a:r>
            <a:r>
              <a:rPr lang="en-US" dirty="0"/>
              <a:t> </a:t>
            </a:r>
            <a:r>
              <a:rPr lang="en-US" dirty="0" err="1"/>
              <a:t>ditempuh</a:t>
            </a:r>
            <a:r>
              <a:rPr lang="en-US" dirty="0"/>
              <a:t> oleh </a:t>
            </a:r>
            <a:r>
              <a:rPr lang="en-US" dirty="0" err="1"/>
              <a:t>penduduk</a:t>
            </a:r>
            <a:r>
              <a:rPr lang="en-US" dirty="0"/>
              <a:t> </a:t>
            </a:r>
            <a:r>
              <a:rPr lang="en-US" dirty="0" err="1"/>
              <a:t>kota</a:t>
            </a:r>
            <a:r>
              <a:rPr lang="en-US" dirty="0"/>
              <a:t> </a:t>
            </a:r>
            <a:r>
              <a:rPr lang="en-US" dirty="0" err="1"/>
              <a:t>ke</a:t>
            </a:r>
            <a:r>
              <a:rPr lang="en-US" dirty="0"/>
              <a:t> </a:t>
            </a:r>
            <a:r>
              <a:rPr lang="en-US" dirty="0" err="1"/>
              <a:t>tempat</a:t>
            </a:r>
            <a:r>
              <a:rPr lang="en-US" dirty="0"/>
              <a:t> </a:t>
            </a:r>
            <a:r>
              <a:rPr lang="en-US" dirty="0" err="1"/>
              <a:t>kerjanya</a:t>
            </a:r>
            <a:r>
              <a:rPr lang="en-US" dirty="0"/>
              <a:t> agar </a:t>
            </a:r>
            <a:r>
              <a:rPr lang="en-US" dirty="0" err="1"/>
              <a:t>penduduk</a:t>
            </a:r>
            <a:r>
              <a:rPr lang="en-US" dirty="0"/>
              <a:t> </a:t>
            </a:r>
            <a:r>
              <a:rPr lang="en-US" dirty="0" err="1"/>
              <a:t>bisa</a:t>
            </a:r>
            <a:r>
              <a:rPr lang="en-US" dirty="0"/>
              <a:t> </a:t>
            </a:r>
            <a:r>
              <a:rPr lang="en-US" dirty="0" err="1"/>
              <a:t>mengkonsumsi</a:t>
            </a:r>
            <a:r>
              <a:rPr lang="en-US" dirty="0"/>
              <a:t> </a:t>
            </a:r>
            <a:r>
              <a:rPr lang="en-US" dirty="0" err="1"/>
              <a:t>kebutuhannya</a:t>
            </a:r>
            <a:endParaRPr lang="en-US" dirty="0"/>
          </a:p>
          <a:p>
            <a:pPr marL="914400" lvl="2" indent="0" algn="ctr">
              <a:buNone/>
            </a:pPr>
            <a:r>
              <a:rPr lang="en-US" sz="2400" dirty="0"/>
              <a:t>Y – </a:t>
            </a:r>
            <a:r>
              <a:rPr lang="en-US" sz="2400" dirty="0" err="1"/>
              <a:t>tX</a:t>
            </a:r>
            <a:endParaRPr lang="en-US" sz="2400" dirty="0"/>
          </a:p>
          <a:p>
            <a:pPr marL="914400" lvl="2" indent="0">
              <a:buNone/>
            </a:pPr>
            <a:r>
              <a:rPr lang="en-US" dirty="0"/>
              <a:t>Dimana  Y = Income ; t = unit transport cost ; X = </a:t>
            </a:r>
            <a:r>
              <a:rPr lang="en-US" dirty="0" err="1"/>
              <a:t>jarak</a:t>
            </a:r>
            <a:r>
              <a:rPr lang="en-US" dirty="0"/>
              <a:t> </a:t>
            </a:r>
            <a:r>
              <a:rPr lang="en-US" dirty="0" err="1"/>
              <a:t>tempat</a:t>
            </a:r>
            <a:r>
              <a:rPr lang="en-US" dirty="0"/>
              <a:t> </a:t>
            </a:r>
            <a:r>
              <a:rPr lang="en-US" dirty="0" err="1"/>
              <a:t>tinggal</a:t>
            </a:r>
            <a:r>
              <a:rPr lang="en-US" dirty="0"/>
              <a:t> </a:t>
            </a:r>
            <a:r>
              <a:rPr lang="en-US" dirty="0" err="1"/>
              <a:t>ke</a:t>
            </a:r>
            <a:r>
              <a:rPr lang="en-US" dirty="0"/>
              <a:t> </a:t>
            </a:r>
            <a:r>
              <a:rPr lang="en-US" dirty="0" err="1"/>
              <a:t>tempat</a:t>
            </a:r>
            <a:r>
              <a:rPr lang="en-US" dirty="0"/>
              <a:t> </a:t>
            </a:r>
            <a:r>
              <a:rPr lang="en-US" dirty="0" err="1"/>
              <a:t>kerja</a:t>
            </a:r>
            <a:r>
              <a:rPr lang="en-US" dirty="0"/>
              <a:t> </a:t>
            </a:r>
          </a:p>
          <a:p>
            <a:pPr marL="914400" lvl="2" indent="0">
              <a:buNone/>
            </a:pPr>
            <a:endParaRPr lang="en-US" dirty="0"/>
          </a:p>
          <a:p>
            <a:pPr lvl="1"/>
            <a:r>
              <a:rPr lang="en-US" b="1" i="1" dirty="0" err="1"/>
              <a:t>Analisis</a:t>
            </a:r>
            <a:r>
              <a:rPr lang="en-US" b="1" i="1" dirty="0"/>
              <a:t> </a:t>
            </a:r>
            <a:r>
              <a:rPr lang="en-US" b="1" i="1" dirty="0" err="1"/>
              <a:t>Perilaku</a:t>
            </a:r>
            <a:r>
              <a:rPr lang="en-US" b="1" i="1" dirty="0"/>
              <a:t> </a:t>
            </a:r>
            <a:r>
              <a:rPr lang="en-US" b="1" i="1" dirty="0" err="1"/>
              <a:t>Konsumen</a:t>
            </a:r>
            <a:r>
              <a:rPr lang="en-US" dirty="0"/>
              <a:t>, </a:t>
            </a:r>
            <a:r>
              <a:rPr lang="en-US" dirty="0" err="1"/>
              <a:t>berapa</a:t>
            </a:r>
            <a:r>
              <a:rPr lang="en-US" dirty="0"/>
              <a:t> </a:t>
            </a:r>
            <a:r>
              <a:rPr lang="en-US" dirty="0" err="1"/>
              <a:t>besar</a:t>
            </a:r>
            <a:r>
              <a:rPr lang="en-US" dirty="0"/>
              <a:t> </a:t>
            </a:r>
            <a:r>
              <a:rPr lang="en-US" dirty="0" err="1"/>
              <a:t>konsumsi</a:t>
            </a:r>
            <a:r>
              <a:rPr lang="en-US" dirty="0"/>
              <a:t> </a:t>
            </a:r>
            <a:r>
              <a:rPr lang="en-US" dirty="0" err="1"/>
              <a:t>kebutuhan</a:t>
            </a:r>
            <a:r>
              <a:rPr lang="en-US" dirty="0"/>
              <a:t> </a:t>
            </a:r>
            <a:r>
              <a:rPr lang="en-US" dirty="0" err="1"/>
              <a:t>penduduk</a:t>
            </a:r>
            <a:r>
              <a:rPr lang="en-US" dirty="0"/>
              <a:t> </a:t>
            </a:r>
            <a:r>
              <a:rPr lang="en-US" dirty="0" err="1"/>
              <a:t>bisa</a:t>
            </a:r>
            <a:r>
              <a:rPr lang="en-US" dirty="0"/>
              <a:t> </a:t>
            </a:r>
            <a:r>
              <a:rPr lang="en-US" dirty="0" err="1"/>
              <a:t>dipenuhi</a:t>
            </a:r>
            <a:r>
              <a:rPr lang="en-US" dirty="0"/>
              <a:t> (</a:t>
            </a:r>
            <a:r>
              <a:rPr lang="en-US" dirty="0" err="1"/>
              <a:t>pencapaian</a:t>
            </a:r>
            <a:r>
              <a:rPr lang="en-US" dirty="0"/>
              <a:t> utility/welfare </a:t>
            </a:r>
            <a:r>
              <a:rPr lang="en-US" dirty="0" err="1"/>
              <a:t>penduduk</a:t>
            </a:r>
            <a:r>
              <a:rPr lang="en-US" dirty="0"/>
              <a:t>, </a:t>
            </a:r>
            <a:r>
              <a:rPr lang="en-US" dirty="0" err="1"/>
              <a:t>dimana</a:t>
            </a:r>
            <a:r>
              <a:rPr lang="en-US" dirty="0"/>
              <a:t> U = f (c , q))</a:t>
            </a:r>
          </a:p>
          <a:p>
            <a:pPr marL="914400" lvl="2" indent="0" algn="ctr">
              <a:buNone/>
            </a:pPr>
            <a:r>
              <a:rPr lang="en-US" dirty="0"/>
              <a:t> Y – </a:t>
            </a:r>
            <a:r>
              <a:rPr lang="en-US" dirty="0" err="1"/>
              <a:t>tX</a:t>
            </a:r>
            <a:r>
              <a:rPr lang="en-US" dirty="0"/>
              <a:t> = c + </a:t>
            </a:r>
            <a:r>
              <a:rPr lang="en-US" dirty="0" err="1"/>
              <a:t>p.q</a:t>
            </a:r>
            <a:endParaRPr lang="en-US" dirty="0"/>
          </a:p>
          <a:p>
            <a:pPr marL="914400" lvl="2" indent="0">
              <a:buNone/>
            </a:pPr>
            <a:r>
              <a:rPr lang="en-US" dirty="0"/>
              <a:t>Dimana   c = </a:t>
            </a:r>
            <a:r>
              <a:rPr lang="en-US" dirty="0" err="1"/>
              <a:t>kebutuhan</a:t>
            </a:r>
            <a:r>
              <a:rPr lang="en-US" dirty="0"/>
              <a:t> </a:t>
            </a:r>
            <a:r>
              <a:rPr lang="en-US" dirty="0" err="1"/>
              <a:t>pangan</a:t>
            </a:r>
            <a:r>
              <a:rPr lang="en-US" dirty="0"/>
              <a:t> </a:t>
            </a:r>
            <a:r>
              <a:rPr lang="en-US" dirty="0" err="1"/>
              <a:t>penduduk</a:t>
            </a:r>
            <a:r>
              <a:rPr lang="en-US" dirty="0"/>
              <a:t> ; p = </a:t>
            </a:r>
            <a:r>
              <a:rPr lang="en-US" dirty="0" err="1"/>
              <a:t>harga</a:t>
            </a:r>
            <a:r>
              <a:rPr lang="en-US" dirty="0"/>
              <a:t> </a:t>
            </a:r>
            <a:r>
              <a:rPr lang="en-US" dirty="0" err="1"/>
              <a:t>sewa</a:t>
            </a:r>
            <a:r>
              <a:rPr lang="en-US" dirty="0"/>
              <a:t> </a:t>
            </a:r>
            <a:r>
              <a:rPr lang="en-US" dirty="0" err="1"/>
              <a:t>rumah</a:t>
            </a:r>
            <a:r>
              <a:rPr lang="en-US" dirty="0"/>
              <a:t>/m</a:t>
            </a:r>
            <a:r>
              <a:rPr lang="en-US" baseline="30000" dirty="0"/>
              <a:t>2</a:t>
            </a:r>
            <a:r>
              <a:rPr lang="en-US" dirty="0"/>
              <a:t> ; q = </a:t>
            </a:r>
            <a:r>
              <a:rPr lang="en-US" dirty="0" err="1"/>
              <a:t>luas</a:t>
            </a:r>
            <a:r>
              <a:rPr lang="en-US" dirty="0"/>
              <a:t> </a:t>
            </a:r>
            <a:r>
              <a:rPr lang="en-US" dirty="0" err="1"/>
              <a:t>rumah</a:t>
            </a:r>
            <a:endParaRPr lang="en-US" dirty="0"/>
          </a:p>
          <a:p>
            <a:pPr marL="914400" lvl="2" indent="0">
              <a:buNone/>
            </a:pPr>
            <a:endParaRPr lang="en-US" dirty="0"/>
          </a:p>
          <a:p>
            <a:pPr lvl="1"/>
            <a:r>
              <a:rPr lang="en-US" b="1" i="1" dirty="0" err="1"/>
              <a:t>Analisis</a:t>
            </a:r>
            <a:r>
              <a:rPr lang="en-US" b="1" i="1" dirty="0"/>
              <a:t> </a:t>
            </a:r>
            <a:r>
              <a:rPr lang="en-US" b="1" i="1" dirty="0" err="1"/>
              <a:t>Kepadatan</a:t>
            </a:r>
            <a:r>
              <a:rPr lang="en-US" b="1" i="1" dirty="0"/>
              <a:t> </a:t>
            </a:r>
            <a:r>
              <a:rPr lang="en-US" b="1" i="1" dirty="0" err="1"/>
              <a:t>Penduduk</a:t>
            </a:r>
            <a:r>
              <a:rPr lang="en-US" dirty="0"/>
              <a:t>, </a:t>
            </a:r>
            <a:r>
              <a:rPr lang="id-ID" dirty="0"/>
              <a:t>struktur ruang perkotaan menunjukkan turunnya kepadatan penduduk ketika jarak dari pusat kota semakin jauh. Lokasi pusat kota dicirikan oleh gedung tinggi yang dibagi menjadi banyak ruang kecil untuk perkantoran ataupun rumah tinggal, sementara lokasi yang jauh dari pusat kota ditandai dengan gedung rendah yang memiliki ruang yang luas.</a:t>
            </a:r>
            <a:r>
              <a:rPr lang="en-ID" dirty="0">
                <a:effectLst/>
              </a:rPr>
              <a:t> </a:t>
            </a:r>
            <a:endParaRPr lang="en-US" dirty="0"/>
          </a:p>
          <a:p>
            <a:pPr lvl="1"/>
            <a:r>
              <a:rPr lang="en-US" b="1" i="1" dirty="0" err="1"/>
              <a:t>Analisis</a:t>
            </a:r>
            <a:r>
              <a:rPr lang="en-US" b="1" i="1" dirty="0"/>
              <a:t> </a:t>
            </a:r>
            <a:r>
              <a:rPr lang="en-US" b="1" i="1" dirty="0" err="1"/>
              <a:t>Prediksi</a:t>
            </a:r>
            <a:r>
              <a:rPr lang="en-US" b="1" i="1" dirty="0"/>
              <a:t> </a:t>
            </a:r>
            <a:r>
              <a:rPr lang="en-US" b="1" i="1" dirty="0" err="1"/>
              <a:t>Antar</a:t>
            </a:r>
            <a:r>
              <a:rPr lang="en-US" b="1" i="1" dirty="0"/>
              <a:t>-Kota</a:t>
            </a:r>
            <a:r>
              <a:rPr lang="en-US" dirty="0"/>
              <a:t>. </a:t>
            </a:r>
            <a:r>
              <a:rPr lang="id-ID" dirty="0"/>
              <a:t>Selain prediksi mengenai kepadatan penduduk, model perkotaan juga memprediksi kota besar akan memiliki tinggi gedung yang lebih tinggi bila dibandingkan dengan kota kecil. Luas area yang dikuasai oleh sebuah kota akan menentukan berapa banyak hunian yang dapat dibangun dalam kota (teori </a:t>
            </a:r>
            <a:r>
              <a:rPr lang="id-ID" dirty="0" err="1"/>
              <a:t>supply</a:t>
            </a:r>
            <a:r>
              <a:rPr lang="id-ID" dirty="0"/>
              <a:t> – </a:t>
            </a:r>
            <a:r>
              <a:rPr lang="id-ID" dirty="0" err="1"/>
              <a:t>demand</a:t>
            </a:r>
            <a:r>
              <a:rPr lang="id-ID" dirty="0"/>
              <a:t>)</a:t>
            </a:r>
            <a:endParaRPr lang="en-US" dirty="0"/>
          </a:p>
        </p:txBody>
      </p:sp>
    </p:spTree>
    <p:extLst>
      <p:ext uri="{BB962C8B-B14F-4D97-AF65-F5344CB8AC3E}">
        <p14:creationId xmlns:p14="http://schemas.microsoft.com/office/powerpoint/2010/main" val="3128159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8DD39-E195-274D-B9D8-362F2F512663}"/>
              </a:ext>
            </a:extLst>
          </p:cNvPr>
          <p:cNvSpPr>
            <a:spLocks noGrp="1"/>
          </p:cNvSpPr>
          <p:nvPr>
            <p:ph type="title"/>
          </p:nvPr>
        </p:nvSpPr>
        <p:spPr/>
        <p:txBody>
          <a:bodyPr/>
          <a:lstStyle/>
          <a:p>
            <a:r>
              <a:rPr lang="en-US" dirty="0"/>
              <a:t>Rank Size Rules</a:t>
            </a:r>
            <a:r>
              <a:rPr lang="en-ID" dirty="0">
                <a:effectLst/>
              </a:rPr>
              <a:t> </a:t>
            </a:r>
            <a:endParaRPr lang="en-US" dirty="0"/>
          </a:p>
        </p:txBody>
      </p:sp>
      <p:sp>
        <p:nvSpPr>
          <p:cNvPr id="3" name="Content Placeholder 2">
            <a:extLst>
              <a:ext uri="{FF2B5EF4-FFF2-40B4-BE49-F238E27FC236}">
                <a16:creationId xmlns:a16="http://schemas.microsoft.com/office/drawing/2014/main" id="{E1DEDFA8-9C5B-4540-8708-3F18E7DF743A}"/>
              </a:ext>
            </a:extLst>
          </p:cNvPr>
          <p:cNvSpPr>
            <a:spLocks noGrp="1"/>
          </p:cNvSpPr>
          <p:nvPr>
            <p:ph idx="1"/>
          </p:nvPr>
        </p:nvSpPr>
        <p:spPr/>
        <p:txBody>
          <a:bodyPr>
            <a:normAutofit/>
          </a:bodyPr>
          <a:lstStyle/>
          <a:p>
            <a:r>
              <a:rPr lang="id-ID" dirty="0"/>
              <a:t>Para </a:t>
            </a:r>
            <a:r>
              <a:rPr lang="id-ID" dirty="0" err="1"/>
              <a:t>geografer</a:t>
            </a:r>
            <a:r>
              <a:rPr lang="id-ID" dirty="0"/>
              <a:t> dan ekonom berargumen bahwa terdapat hubungan antara </a:t>
            </a:r>
            <a:r>
              <a:rPr lang="id-ID" dirty="0" err="1"/>
              <a:t>ranking</a:t>
            </a:r>
            <a:r>
              <a:rPr lang="id-ID" dirty="0"/>
              <a:t> sebuah kota dan ukurannya</a:t>
            </a:r>
            <a:r>
              <a:rPr lang="en-ID" dirty="0">
                <a:effectLst/>
              </a:rPr>
              <a:t> (</a:t>
            </a:r>
            <a:r>
              <a:rPr lang="en-ID" dirty="0" err="1">
                <a:effectLst/>
              </a:rPr>
              <a:t>besaran</a:t>
            </a:r>
            <a:r>
              <a:rPr lang="en-ID" dirty="0">
                <a:effectLst/>
              </a:rPr>
              <a:t> </a:t>
            </a:r>
            <a:r>
              <a:rPr lang="en-ID" dirty="0" err="1">
                <a:effectLst/>
              </a:rPr>
              <a:t>kotanya</a:t>
            </a:r>
            <a:r>
              <a:rPr lang="en-ID" dirty="0">
                <a:effectLst/>
              </a:rPr>
              <a:t>)</a:t>
            </a:r>
          </a:p>
          <a:p>
            <a:pPr marL="0" indent="0">
              <a:buNone/>
            </a:pPr>
            <a:endParaRPr lang="en-ID" dirty="0">
              <a:effectLst/>
            </a:endParaRPr>
          </a:p>
          <a:p>
            <a:pPr marL="0" indent="0" algn="ctr">
              <a:buNone/>
            </a:pPr>
            <a:r>
              <a:rPr lang="id-ID" dirty="0"/>
              <a:t>“</a:t>
            </a:r>
            <a:r>
              <a:rPr lang="id-ID" b="1" dirty="0" err="1"/>
              <a:t>Ranking</a:t>
            </a:r>
            <a:r>
              <a:rPr lang="id-ID" b="1" dirty="0"/>
              <a:t> dikali dengan populasi itu konstan</a:t>
            </a:r>
            <a:r>
              <a:rPr lang="id-ID" dirty="0"/>
              <a:t>”</a:t>
            </a:r>
            <a:endParaRPr lang="en-ID" dirty="0"/>
          </a:p>
          <a:p>
            <a:pPr marL="0" indent="0">
              <a:buNone/>
            </a:pPr>
            <a:endParaRPr lang="en-ID" dirty="0">
              <a:effectLst/>
            </a:endParaRPr>
          </a:p>
          <a:p>
            <a:r>
              <a:rPr lang="id-ID" dirty="0" err="1"/>
              <a:t>Nitsche</a:t>
            </a:r>
            <a:r>
              <a:rPr lang="id-ID" dirty="0"/>
              <a:t> (2005) menyatakan bahwa hubungan hipotesis antara “</a:t>
            </a:r>
            <a:r>
              <a:rPr lang="id-ID" dirty="0" err="1"/>
              <a:t>ranking</a:t>
            </a:r>
            <a:r>
              <a:rPr lang="id-ID" dirty="0"/>
              <a:t>-populasi” dituliskan  oleh formula berikut: </a:t>
            </a:r>
            <a:endParaRPr lang="en-ID" dirty="0"/>
          </a:p>
          <a:p>
            <a:pPr marL="0" indent="0" algn="ctr">
              <a:buNone/>
            </a:pPr>
            <a:r>
              <a:rPr lang="id-ID" b="1" dirty="0" err="1"/>
              <a:t>Rank</a:t>
            </a:r>
            <a:r>
              <a:rPr lang="id-ID" b="1" dirty="0"/>
              <a:t> = C / </a:t>
            </a:r>
            <a:r>
              <a:rPr lang="id-ID" b="1" dirty="0" err="1"/>
              <a:t>N</a:t>
            </a:r>
            <a:r>
              <a:rPr lang="id-ID" b="1" baseline="30000" dirty="0" err="1"/>
              <a:t>b</a:t>
            </a:r>
            <a:r>
              <a:rPr lang="id-ID" b="1" baseline="30000" dirty="0"/>
              <a:t>  </a:t>
            </a:r>
            <a:r>
              <a:rPr lang="id-ID" b="1" dirty="0">
                <a:sym typeface="Wingdings" pitchFamily="2" charset="2"/>
              </a:rPr>
              <a:t> Log (</a:t>
            </a:r>
            <a:r>
              <a:rPr lang="id-ID" b="1" dirty="0" err="1">
                <a:sym typeface="Wingdings" pitchFamily="2" charset="2"/>
              </a:rPr>
              <a:t>Rank</a:t>
            </a:r>
            <a:r>
              <a:rPr lang="id-ID" b="1" dirty="0">
                <a:sym typeface="Wingdings" pitchFamily="2" charset="2"/>
              </a:rPr>
              <a:t>) = Log C – </a:t>
            </a:r>
            <a:r>
              <a:rPr lang="id-ID" b="1" dirty="0" err="1">
                <a:sym typeface="Wingdings" pitchFamily="2" charset="2"/>
              </a:rPr>
              <a:t>b</a:t>
            </a:r>
            <a:r>
              <a:rPr lang="id-ID" b="1" dirty="0">
                <a:sym typeface="Wingdings" pitchFamily="2" charset="2"/>
              </a:rPr>
              <a:t> Log (</a:t>
            </a:r>
            <a:r>
              <a:rPr lang="id-ID" b="1" dirty="0" err="1">
                <a:sym typeface="Wingdings" pitchFamily="2" charset="2"/>
              </a:rPr>
              <a:t>N</a:t>
            </a:r>
            <a:r>
              <a:rPr lang="id-ID" b="1" dirty="0">
                <a:sym typeface="Wingdings" pitchFamily="2" charset="2"/>
              </a:rPr>
              <a:t>)</a:t>
            </a:r>
            <a:endParaRPr lang="en-ID" b="1" dirty="0"/>
          </a:p>
          <a:p>
            <a:pPr marL="0" indent="0">
              <a:buNone/>
            </a:pPr>
            <a:r>
              <a:rPr lang="id-ID" sz="1800" dirty="0"/>
              <a:t>	</a:t>
            </a:r>
            <a:r>
              <a:rPr lang="id-ID" sz="1800" dirty="0" err="1"/>
              <a:t>Dimana</a:t>
            </a:r>
            <a:r>
              <a:rPr lang="id-ID" sz="1800" dirty="0"/>
              <a:t>:  </a:t>
            </a:r>
            <a:r>
              <a:rPr lang="id-ID" sz="1800" i="1" dirty="0"/>
              <a:t>C</a:t>
            </a:r>
            <a:r>
              <a:rPr lang="id-ID" sz="1800" dirty="0"/>
              <a:t> = konstanta ;  </a:t>
            </a:r>
            <a:r>
              <a:rPr lang="id-ID" sz="1800" i="1" dirty="0" err="1"/>
              <a:t>N</a:t>
            </a:r>
            <a:r>
              <a:rPr lang="id-ID" sz="1800" dirty="0"/>
              <a:t> = populasi  ;   </a:t>
            </a:r>
            <a:r>
              <a:rPr lang="id-ID" sz="1800" dirty="0" err="1"/>
              <a:t>b</a:t>
            </a:r>
            <a:r>
              <a:rPr lang="id-ID" sz="1800" dirty="0"/>
              <a:t> = parameter yang </a:t>
            </a:r>
            <a:r>
              <a:rPr lang="id-ID" sz="1800" dirty="0" err="1"/>
              <a:t>bersarnya</a:t>
            </a:r>
            <a:r>
              <a:rPr lang="id-ID" sz="1800" dirty="0"/>
              <a:t> konstan (0,8 &lt; </a:t>
            </a:r>
            <a:r>
              <a:rPr lang="id-ID" sz="1800" dirty="0" err="1"/>
              <a:t>b</a:t>
            </a:r>
            <a:r>
              <a:rPr lang="id-ID" sz="1800" dirty="0"/>
              <a:t> &lt; 1,2)</a:t>
            </a:r>
            <a:endParaRPr lang="en-US" dirty="0"/>
          </a:p>
        </p:txBody>
      </p:sp>
    </p:spTree>
    <p:extLst>
      <p:ext uri="{BB962C8B-B14F-4D97-AF65-F5344CB8AC3E}">
        <p14:creationId xmlns:p14="http://schemas.microsoft.com/office/powerpoint/2010/main" val="2251068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413D2-12E7-B748-9A89-D685B1F13E72}"/>
              </a:ext>
            </a:extLst>
          </p:cNvPr>
          <p:cNvSpPr>
            <a:spLocks noGrp="1"/>
          </p:cNvSpPr>
          <p:nvPr>
            <p:ph type="title"/>
          </p:nvPr>
        </p:nvSpPr>
        <p:spPr>
          <a:xfrm>
            <a:off x="561022" y="153888"/>
            <a:ext cx="4591051" cy="2026471"/>
          </a:xfrm>
        </p:spPr>
        <p:txBody>
          <a:bodyPr>
            <a:noAutofit/>
          </a:bodyPr>
          <a:lstStyle/>
          <a:p>
            <a:r>
              <a:rPr lang="en-US" sz="3200" dirty="0" err="1"/>
              <a:t>Distribusi</a:t>
            </a:r>
            <a:r>
              <a:rPr lang="en-US" sz="3200" dirty="0"/>
              <a:t> </a:t>
            </a:r>
            <a:r>
              <a:rPr lang="en-US" sz="3200" dirty="0" err="1"/>
              <a:t>ukuran</a:t>
            </a:r>
            <a:r>
              <a:rPr lang="en-US" sz="3200" dirty="0"/>
              <a:t> Kota-</a:t>
            </a:r>
            <a:r>
              <a:rPr lang="en-US" sz="3200" dirty="0" err="1"/>
              <a:t>kota</a:t>
            </a:r>
            <a:r>
              <a:rPr lang="en-US" sz="3200" dirty="0"/>
              <a:t> di Amerika </a:t>
            </a:r>
            <a:r>
              <a:rPr lang="en-US" sz="3200" dirty="0" err="1"/>
              <a:t>tahun</a:t>
            </a:r>
            <a:r>
              <a:rPr lang="en-US" sz="3200" dirty="0"/>
              <a:t> 2000, </a:t>
            </a:r>
            <a:r>
              <a:rPr lang="en-US" sz="3200" dirty="0" err="1"/>
              <a:t>menunjukkan</a:t>
            </a:r>
            <a:r>
              <a:rPr lang="en-US" sz="3200" dirty="0"/>
              <a:t> </a:t>
            </a:r>
            <a:r>
              <a:rPr lang="en-US" sz="3200" dirty="0" err="1"/>
              <a:t>pola</a:t>
            </a:r>
            <a:r>
              <a:rPr lang="en-US" sz="3200" dirty="0"/>
              <a:t> yang </a:t>
            </a:r>
            <a:r>
              <a:rPr lang="en-US" sz="3200" dirty="0" err="1"/>
              <a:t>sama</a:t>
            </a:r>
            <a:r>
              <a:rPr lang="en-US" sz="3200" dirty="0"/>
              <a:t> </a:t>
            </a:r>
            <a:r>
              <a:rPr lang="en-US" sz="3200" dirty="0" err="1"/>
              <a:t>dengan</a:t>
            </a:r>
            <a:r>
              <a:rPr lang="en-US" sz="3200" dirty="0"/>
              <a:t> </a:t>
            </a:r>
            <a:r>
              <a:rPr lang="en-US" sz="3200" dirty="0" err="1"/>
              <a:t>tahun</a:t>
            </a:r>
            <a:r>
              <a:rPr lang="en-US" sz="3200" dirty="0"/>
              <a:t> 1990</a:t>
            </a:r>
          </a:p>
        </p:txBody>
      </p:sp>
      <p:pic>
        <p:nvPicPr>
          <p:cNvPr id="4" name="Content Placeholder 3">
            <a:extLst>
              <a:ext uri="{FF2B5EF4-FFF2-40B4-BE49-F238E27FC236}">
                <a16:creationId xmlns:a16="http://schemas.microsoft.com/office/drawing/2014/main" id="{E571AD01-2AD3-9B4C-9154-AAC300425CD2}"/>
              </a:ext>
            </a:extLst>
          </p:cNvPr>
          <p:cNvPicPr>
            <a:picLocks noGrp="1" noChangeAspect="1"/>
          </p:cNvPicPr>
          <p:nvPr>
            <p:ph idx="1"/>
          </p:nvPr>
        </p:nvPicPr>
        <p:blipFill>
          <a:blip r:embed="rId2"/>
          <a:stretch>
            <a:fillRect/>
          </a:stretch>
        </p:blipFill>
        <p:spPr>
          <a:xfrm>
            <a:off x="5466440" y="375079"/>
            <a:ext cx="6389370" cy="6563414"/>
          </a:xfrm>
          <a:prstGeom prst="rect">
            <a:avLst/>
          </a:prstGeom>
        </p:spPr>
      </p:pic>
      <p:pic>
        <p:nvPicPr>
          <p:cNvPr id="5" name="Picture 4">
            <a:extLst>
              <a:ext uri="{FF2B5EF4-FFF2-40B4-BE49-F238E27FC236}">
                <a16:creationId xmlns:a16="http://schemas.microsoft.com/office/drawing/2014/main" id="{2AE38093-10A9-E54C-98BF-73310E597DAD}"/>
              </a:ext>
            </a:extLst>
          </p:cNvPr>
          <p:cNvPicPr>
            <a:picLocks noChangeAspect="1"/>
          </p:cNvPicPr>
          <p:nvPr/>
        </p:nvPicPr>
        <p:blipFill>
          <a:blip r:embed="rId3"/>
          <a:stretch>
            <a:fillRect/>
          </a:stretch>
        </p:blipFill>
        <p:spPr>
          <a:xfrm>
            <a:off x="203835" y="2180359"/>
            <a:ext cx="5305426" cy="4178300"/>
          </a:xfrm>
          <a:prstGeom prst="rect">
            <a:avLst/>
          </a:prstGeom>
        </p:spPr>
      </p:pic>
      <p:sp>
        <p:nvSpPr>
          <p:cNvPr id="7" name="Rectangle 6">
            <a:extLst>
              <a:ext uri="{FF2B5EF4-FFF2-40B4-BE49-F238E27FC236}">
                <a16:creationId xmlns:a16="http://schemas.microsoft.com/office/drawing/2014/main" id="{739CF781-5F43-E042-A109-A1333C7C18B5}"/>
              </a:ext>
            </a:extLst>
          </p:cNvPr>
          <p:cNvSpPr/>
          <p:nvPr/>
        </p:nvSpPr>
        <p:spPr>
          <a:xfrm>
            <a:off x="123825" y="6204771"/>
            <a:ext cx="3838551" cy="307777"/>
          </a:xfrm>
          <a:prstGeom prst="rect">
            <a:avLst/>
          </a:prstGeom>
        </p:spPr>
        <p:txBody>
          <a:bodyPr wrap="none">
            <a:spAutoFit/>
          </a:bodyPr>
          <a:lstStyle/>
          <a:p>
            <a:r>
              <a:rPr lang="en-ID" sz="1400" b="1" dirty="0" err="1">
                <a:latin typeface="TimesNewRomanPS"/>
              </a:rPr>
              <a:t>Sumber</a:t>
            </a:r>
            <a:r>
              <a:rPr lang="en-ID" sz="1400" b="1" dirty="0">
                <a:latin typeface="TimesNewRomanPS"/>
              </a:rPr>
              <a:t> : </a:t>
            </a:r>
            <a:r>
              <a:rPr lang="en-ID" sz="1400" b="1" dirty="0" err="1">
                <a:latin typeface="TimesNewRomanPS"/>
              </a:rPr>
              <a:t>Fungisai</a:t>
            </a:r>
            <a:r>
              <a:rPr lang="en-ID" sz="1400" b="1" dirty="0">
                <a:latin typeface="TimesNewRomanPS"/>
              </a:rPr>
              <a:t> Nota &amp; </a:t>
            </a:r>
            <a:r>
              <a:rPr lang="en-ID" sz="1400" b="1" dirty="0" err="1"/>
              <a:t>Shunfeng</a:t>
            </a:r>
            <a:r>
              <a:rPr lang="en-ID" sz="1400" b="1" dirty="0"/>
              <a:t> Song , 2012</a:t>
            </a:r>
            <a:endParaRPr lang="en-ID" sz="1400" dirty="0"/>
          </a:p>
        </p:txBody>
      </p:sp>
      <p:sp>
        <p:nvSpPr>
          <p:cNvPr id="8" name="Rectangle 7">
            <a:extLst>
              <a:ext uri="{FF2B5EF4-FFF2-40B4-BE49-F238E27FC236}">
                <a16:creationId xmlns:a16="http://schemas.microsoft.com/office/drawing/2014/main" id="{9D13E136-37A8-AC4E-BD6C-AD7E21B89DB9}"/>
              </a:ext>
            </a:extLst>
          </p:cNvPr>
          <p:cNvSpPr/>
          <p:nvPr/>
        </p:nvSpPr>
        <p:spPr>
          <a:xfrm>
            <a:off x="5922645" y="6556818"/>
            <a:ext cx="2016834" cy="307777"/>
          </a:xfrm>
          <a:prstGeom prst="rect">
            <a:avLst/>
          </a:prstGeom>
        </p:spPr>
        <p:txBody>
          <a:bodyPr wrap="none">
            <a:spAutoFit/>
          </a:bodyPr>
          <a:lstStyle/>
          <a:p>
            <a:r>
              <a:rPr lang="en-ID" sz="1400" b="1" dirty="0" err="1">
                <a:latin typeface="TimesNewRomanPS"/>
              </a:rPr>
              <a:t>Sumber</a:t>
            </a:r>
            <a:r>
              <a:rPr lang="en-ID" sz="1400" b="1" dirty="0">
                <a:latin typeface="TimesNewRomanPS"/>
              </a:rPr>
              <a:t> : Sullivan</a:t>
            </a:r>
            <a:r>
              <a:rPr lang="en-ID" sz="1400" b="1" dirty="0"/>
              <a:t>, 2011</a:t>
            </a:r>
            <a:endParaRPr lang="en-ID" sz="1400" dirty="0"/>
          </a:p>
        </p:txBody>
      </p:sp>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2E3DCB22-A8DB-B043-85BD-516C42A1F354}"/>
                  </a:ext>
                </a:extLst>
              </p14:cNvPr>
              <p14:cNvContentPartPr/>
              <p14:nvPr/>
            </p14:nvContentPartPr>
            <p14:xfrm>
              <a:off x="2787060" y="5699160"/>
              <a:ext cx="699480" cy="6480"/>
            </p14:xfrm>
          </p:contentPart>
        </mc:Choice>
        <mc:Fallback xmlns="">
          <p:pic>
            <p:nvPicPr>
              <p:cNvPr id="11" name="Ink 10">
                <a:extLst>
                  <a:ext uri="{FF2B5EF4-FFF2-40B4-BE49-F238E27FC236}">
                    <a16:creationId xmlns:a16="http://schemas.microsoft.com/office/drawing/2014/main" id="{2E3DCB22-A8DB-B043-85BD-516C42A1F354}"/>
                  </a:ext>
                </a:extLst>
              </p:cNvPr>
              <p:cNvPicPr/>
              <p:nvPr/>
            </p:nvPicPr>
            <p:blipFill>
              <a:blip r:embed="rId9"/>
              <a:stretch>
                <a:fillRect/>
              </a:stretch>
            </p:blipFill>
            <p:spPr>
              <a:xfrm>
                <a:off x="2778420" y="5690160"/>
                <a:ext cx="717120" cy="24120"/>
              </a:xfrm>
              <a:prstGeom prst="rect">
                <a:avLst/>
              </a:prstGeom>
            </p:spPr>
          </p:pic>
        </mc:Fallback>
      </mc:AlternateContent>
    </p:spTree>
    <p:extLst>
      <p:ext uri="{BB962C8B-B14F-4D97-AF65-F5344CB8AC3E}">
        <p14:creationId xmlns:p14="http://schemas.microsoft.com/office/powerpoint/2010/main" val="3794285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027FD-2C3F-604E-A1F2-088D8FAD9C2E}"/>
              </a:ext>
            </a:extLst>
          </p:cNvPr>
          <p:cNvSpPr>
            <a:spLocks noGrp="1"/>
          </p:cNvSpPr>
          <p:nvPr>
            <p:ph type="title"/>
          </p:nvPr>
        </p:nvSpPr>
        <p:spPr/>
        <p:txBody>
          <a:bodyPr/>
          <a:lstStyle/>
          <a:p>
            <a:r>
              <a:rPr lang="en-US" dirty="0" err="1"/>
              <a:t>Pendahuluan</a:t>
            </a:r>
            <a:endParaRPr lang="en-US" dirty="0"/>
          </a:p>
        </p:txBody>
      </p:sp>
      <p:sp>
        <p:nvSpPr>
          <p:cNvPr id="3" name="Content Placeholder 2">
            <a:extLst>
              <a:ext uri="{FF2B5EF4-FFF2-40B4-BE49-F238E27FC236}">
                <a16:creationId xmlns:a16="http://schemas.microsoft.com/office/drawing/2014/main" id="{CF8A8303-E10F-4740-B945-A15D36CD5EE1}"/>
              </a:ext>
            </a:extLst>
          </p:cNvPr>
          <p:cNvSpPr>
            <a:spLocks noGrp="1"/>
          </p:cNvSpPr>
          <p:nvPr>
            <p:ph idx="1"/>
          </p:nvPr>
        </p:nvSpPr>
        <p:spPr/>
        <p:txBody>
          <a:bodyPr/>
          <a:lstStyle/>
          <a:p>
            <a:r>
              <a:rPr lang="id-ID" dirty="0"/>
              <a:t>Setiap kota memiliki struktur ruang yang berbeda baik dari sisi internal atau pun sisi eksternal terkait dengan hubungannya terhadap kota-kota lain di sekelilingnya</a:t>
            </a:r>
          </a:p>
          <a:p>
            <a:pPr lvl="1">
              <a:buFont typeface="Courier New" panose="02070309020205020404" pitchFamily="49" charset="0"/>
              <a:buChar char="o"/>
            </a:pPr>
            <a:r>
              <a:rPr lang="id-ID" dirty="0">
                <a:effectLst/>
              </a:rPr>
              <a:t>Sisi internal kota adalah </a:t>
            </a:r>
            <a:r>
              <a:rPr lang="en-US" dirty="0" err="1"/>
              <a:t>pola</a:t>
            </a:r>
            <a:r>
              <a:rPr lang="en-US" dirty="0"/>
              <a:t> dan </a:t>
            </a:r>
            <a:r>
              <a:rPr lang="en-US" dirty="0" err="1"/>
              <a:t>struktur</a:t>
            </a:r>
            <a:r>
              <a:rPr lang="en-US" dirty="0"/>
              <a:t> </a:t>
            </a:r>
            <a:r>
              <a:rPr lang="en-US" dirty="0" err="1"/>
              <a:t>ruang</a:t>
            </a:r>
            <a:r>
              <a:rPr lang="en-US" dirty="0"/>
              <a:t> </a:t>
            </a:r>
            <a:r>
              <a:rPr lang="en-US" dirty="0" err="1"/>
              <a:t>dari</a:t>
            </a:r>
            <a:r>
              <a:rPr lang="en-US" dirty="0"/>
              <a:t> </a:t>
            </a:r>
            <a:r>
              <a:rPr lang="en-US" dirty="0" err="1"/>
              <a:t>suatu</a:t>
            </a:r>
            <a:r>
              <a:rPr lang="en-US" dirty="0"/>
              <a:t> </a:t>
            </a:r>
            <a:r>
              <a:rPr lang="en-US" dirty="0" err="1"/>
              <a:t>kota</a:t>
            </a:r>
            <a:r>
              <a:rPr lang="en-US" dirty="0"/>
              <a:t>, </a:t>
            </a:r>
            <a:r>
              <a:rPr lang="en-US" dirty="0" err="1"/>
              <a:t>sehingga</a:t>
            </a:r>
            <a:r>
              <a:rPr lang="en-US" dirty="0"/>
              <a:t> </a:t>
            </a:r>
            <a:r>
              <a:rPr lang="en-US" dirty="0" err="1"/>
              <a:t>bisa</a:t>
            </a:r>
            <a:r>
              <a:rPr lang="en-US" dirty="0"/>
              <a:t> </a:t>
            </a:r>
            <a:r>
              <a:rPr lang="en-US" dirty="0" err="1"/>
              <a:t>diketahui</a:t>
            </a:r>
            <a:r>
              <a:rPr lang="en-US" dirty="0"/>
              <a:t> </a:t>
            </a:r>
            <a:r>
              <a:rPr lang="en-US" dirty="0" err="1"/>
              <a:t>berbagai</a:t>
            </a:r>
            <a:r>
              <a:rPr lang="en-US" dirty="0"/>
              <a:t> </a:t>
            </a:r>
            <a:r>
              <a:rPr lang="en-US" dirty="0" err="1"/>
              <a:t>aktivitas</a:t>
            </a:r>
            <a:r>
              <a:rPr lang="en-US" dirty="0"/>
              <a:t> </a:t>
            </a:r>
            <a:r>
              <a:rPr lang="en-US" dirty="0" err="1"/>
              <a:t>perekonomian</a:t>
            </a:r>
            <a:r>
              <a:rPr lang="en-US" dirty="0"/>
              <a:t> yang </a:t>
            </a:r>
            <a:r>
              <a:rPr lang="en-US" dirty="0" err="1"/>
              <a:t>ada</a:t>
            </a:r>
            <a:r>
              <a:rPr lang="en-US" dirty="0"/>
              <a:t> di </a:t>
            </a:r>
            <a:r>
              <a:rPr lang="en-US" dirty="0" err="1"/>
              <a:t>kota</a:t>
            </a:r>
            <a:r>
              <a:rPr lang="en-US" dirty="0"/>
              <a:t> </a:t>
            </a:r>
            <a:r>
              <a:rPr lang="en-US" dirty="0" err="1"/>
              <a:t>tersebut</a:t>
            </a:r>
            <a:r>
              <a:rPr lang="en-US" dirty="0"/>
              <a:t> dan </a:t>
            </a:r>
            <a:r>
              <a:rPr lang="en-US" dirty="0" err="1"/>
              <a:t>keterkaitannya</a:t>
            </a:r>
            <a:r>
              <a:rPr lang="en-US" dirty="0"/>
              <a:t> </a:t>
            </a:r>
            <a:r>
              <a:rPr lang="en-US" dirty="0" err="1"/>
              <a:t>antara</a:t>
            </a:r>
            <a:r>
              <a:rPr lang="en-US" dirty="0"/>
              <a:t> </a:t>
            </a:r>
            <a:r>
              <a:rPr lang="en-US" dirty="0" err="1"/>
              <a:t>satu</a:t>
            </a:r>
            <a:r>
              <a:rPr lang="en-US" dirty="0"/>
              <a:t> </a:t>
            </a:r>
            <a:r>
              <a:rPr lang="en-US" dirty="0" err="1"/>
              <a:t>dengan</a:t>
            </a:r>
            <a:r>
              <a:rPr lang="en-US" dirty="0"/>
              <a:t> yang </a:t>
            </a:r>
            <a:r>
              <a:rPr lang="en-US" dirty="0" err="1"/>
              <a:t>lainnya</a:t>
            </a:r>
            <a:r>
              <a:rPr lang="en-US" dirty="0"/>
              <a:t>  </a:t>
            </a:r>
            <a:r>
              <a:rPr lang="en-US" dirty="0">
                <a:sym typeface="Wingdings" pitchFamily="2" charset="2"/>
              </a:rPr>
              <a:t> Guna </a:t>
            </a:r>
            <a:r>
              <a:rPr lang="en-US" dirty="0" err="1">
                <a:sym typeface="Wingdings" pitchFamily="2" charset="2"/>
              </a:rPr>
              <a:t>Lahan</a:t>
            </a:r>
            <a:r>
              <a:rPr lang="en-US" dirty="0">
                <a:sym typeface="Wingdings" pitchFamily="2" charset="2"/>
              </a:rPr>
              <a:t> dan </a:t>
            </a:r>
            <a:r>
              <a:rPr lang="en-US" dirty="0" err="1">
                <a:sym typeface="Wingdings" pitchFamily="2" charset="2"/>
              </a:rPr>
              <a:t>Zonasi</a:t>
            </a:r>
            <a:endParaRPr lang="en-US" dirty="0">
              <a:sym typeface="Wingdings" pitchFamily="2" charset="2"/>
            </a:endParaRPr>
          </a:p>
          <a:p>
            <a:pPr lvl="2">
              <a:buFont typeface="Courier New" panose="02070309020205020404" pitchFamily="49" charset="0"/>
              <a:buChar char="o"/>
            </a:pPr>
            <a:r>
              <a:rPr lang="en-US" dirty="0">
                <a:sym typeface="Wingdings" pitchFamily="2" charset="2"/>
              </a:rPr>
              <a:t>Bisa juga </a:t>
            </a:r>
            <a:r>
              <a:rPr lang="en-US" dirty="0" err="1">
                <a:sym typeface="Wingdings" pitchFamily="2" charset="2"/>
              </a:rPr>
              <a:t>dilihat</a:t>
            </a:r>
            <a:r>
              <a:rPr lang="en-US" dirty="0">
                <a:sym typeface="Wingdings" pitchFamily="2" charset="2"/>
              </a:rPr>
              <a:t> </a:t>
            </a:r>
            <a:r>
              <a:rPr lang="en-US" dirty="0" err="1">
                <a:sym typeface="Wingdings" pitchFamily="2" charset="2"/>
              </a:rPr>
              <a:t>dari</a:t>
            </a:r>
            <a:r>
              <a:rPr lang="en-US" dirty="0">
                <a:sym typeface="Wingdings" pitchFamily="2" charset="2"/>
              </a:rPr>
              <a:t> </a:t>
            </a:r>
            <a:r>
              <a:rPr lang="en-US" dirty="0" err="1">
                <a:sym typeface="Wingdings" pitchFamily="2" charset="2"/>
              </a:rPr>
              <a:t>hubungan</a:t>
            </a:r>
            <a:r>
              <a:rPr lang="en-US" dirty="0">
                <a:sym typeface="Wingdings" pitchFamily="2" charset="2"/>
              </a:rPr>
              <a:t> </a:t>
            </a:r>
            <a:r>
              <a:rPr lang="en-US" dirty="0" err="1">
                <a:sym typeface="Wingdings" pitchFamily="2" charset="2"/>
              </a:rPr>
              <a:t>antara</a:t>
            </a:r>
            <a:r>
              <a:rPr lang="en-US" dirty="0">
                <a:sym typeface="Wingdings" pitchFamily="2" charset="2"/>
              </a:rPr>
              <a:t> </a:t>
            </a:r>
            <a:r>
              <a:rPr lang="en-US" dirty="0" err="1">
                <a:sym typeface="Wingdings" pitchFamily="2" charset="2"/>
              </a:rPr>
              <a:t>kepadatan</a:t>
            </a:r>
            <a:r>
              <a:rPr lang="en-US" dirty="0">
                <a:sym typeface="Wingdings" pitchFamily="2" charset="2"/>
              </a:rPr>
              <a:t> </a:t>
            </a:r>
            <a:r>
              <a:rPr lang="en-US" dirty="0" err="1">
                <a:sym typeface="Wingdings" pitchFamily="2" charset="2"/>
              </a:rPr>
              <a:t>penduduk</a:t>
            </a:r>
            <a:r>
              <a:rPr lang="en-US" dirty="0">
                <a:sym typeface="Wingdings" pitchFamily="2" charset="2"/>
              </a:rPr>
              <a:t> dan </a:t>
            </a:r>
            <a:r>
              <a:rPr lang="en-US" dirty="0" err="1">
                <a:sym typeface="Wingdings" pitchFamily="2" charset="2"/>
              </a:rPr>
              <a:t>jarak</a:t>
            </a:r>
            <a:r>
              <a:rPr lang="en-US" dirty="0">
                <a:sym typeface="Wingdings" pitchFamily="2" charset="2"/>
              </a:rPr>
              <a:t> </a:t>
            </a:r>
            <a:r>
              <a:rPr lang="en-US" dirty="0" err="1">
                <a:sym typeface="Wingdings" pitchFamily="2" charset="2"/>
              </a:rPr>
              <a:t>dari</a:t>
            </a:r>
            <a:r>
              <a:rPr lang="en-US" dirty="0">
                <a:sym typeface="Wingdings" pitchFamily="2" charset="2"/>
              </a:rPr>
              <a:t> </a:t>
            </a:r>
            <a:r>
              <a:rPr lang="en-US" dirty="0" err="1">
                <a:sym typeface="Wingdings" pitchFamily="2" charset="2"/>
              </a:rPr>
              <a:t>pusat</a:t>
            </a:r>
            <a:r>
              <a:rPr lang="en-US" dirty="0">
                <a:sym typeface="Wingdings" pitchFamily="2" charset="2"/>
              </a:rPr>
              <a:t> </a:t>
            </a:r>
            <a:r>
              <a:rPr lang="en-US" dirty="0" err="1">
                <a:sym typeface="Wingdings" pitchFamily="2" charset="2"/>
              </a:rPr>
              <a:t>kota</a:t>
            </a:r>
            <a:endParaRPr lang="en-US" dirty="0"/>
          </a:p>
          <a:p>
            <a:pPr lvl="1">
              <a:buFont typeface="Courier New" panose="02070309020205020404" pitchFamily="49" charset="0"/>
              <a:buChar char="o"/>
            </a:pPr>
            <a:r>
              <a:rPr lang="en-US" dirty="0"/>
              <a:t>Sisi </a:t>
            </a:r>
            <a:r>
              <a:rPr lang="en-US" dirty="0" err="1"/>
              <a:t>Eksternal</a:t>
            </a:r>
            <a:r>
              <a:rPr lang="en-US" dirty="0"/>
              <a:t> </a:t>
            </a:r>
            <a:r>
              <a:rPr lang="en-US" dirty="0" err="1"/>
              <a:t>koda</a:t>
            </a:r>
            <a:r>
              <a:rPr lang="en-US" dirty="0"/>
              <a:t> </a:t>
            </a:r>
            <a:r>
              <a:rPr lang="en-US" dirty="0" err="1"/>
              <a:t>adalah</a:t>
            </a:r>
            <a:r>
              <a:rPr lang="en-US" dirty="0"/>
              <a:t> </a:t>
            </a:r>
            <a:r>
              <a:rPr lang="en-US" dirty="0" err="1"/>
              <a:t>bagaimana</a:t>
            </a:r>
            <a:r>
              <a:rPr lang="en-US" dirty="0"/>
              <a:t> </a:t>
            </a:r>
            <a:r>
              <a:rPr lang="en-US" dirty="0" err="1"/>
              <a:t>keterkaitan</a:t>
            </a:r>
            <a:r>
              <a:rPr lang="en-US" dirty="0"/>
              <a:t> </a:t>
            </a:r>
            <a:r>
              <a:rPr lang="en-US" dirty="0" err="1"/>
              <a:t>antara</a:t>
            </a:r>
            <a:r>
              <a:rPr lang="en-US" dirty="0"/>
              <a:t> </a:t>
            </a:r>
            <a:r>
              <a:rPr lang="en-US" dirty="0" err="1"/>
              <a:t>satu</a:t>
            </a:r>
            <a:r>
              <a:rPr lang="en-US" dirty="0"/>
              <a:t> </a:t>
            </a:r>
            <a:r>
              <a:rPr lang="en-US" dirty="0" err="1"/>
              <a:t>kota</a:t>
            </a:r>
            <a:r>
              <a:rPr lang="en-US" dirty="0"/>
              <a:t> </a:t>
            </a:r>
            <a:r>
              <a:rPr lang="en-US" dirty="0" err="1"/>
              <a:t>dengan</a:t>
            </a:r>
            <a:r>
              <a:rPr lang="en-US" dirty="0"/>
              <a:t> </a:t>
            </a:r>
            <a:r>
              <a:rPr lang="en-US" dirty="0" err="1"/>
              <a:t>kota-kota</a:t>
            </a:r>
            <a:r>
              <a:rPr lang="en-US" dirty="0"/>
              <a:t> yang lain di </a:t>
            </a:r>
            <a:r>
              <a:rPr lang="en-US" dirty="0" err="1"/>
              <a:t>sekitarnya</a:t>
            </a:r>
            <a:r>
              <a:rPr lang="en-ID" dirty="0">
                <a:effectLst/>
              </a:rPr>
              <a:t> </a:t>
            </a:r>
            <a:r>
              <a:rPr lang="en-ID" dirty="0">
                <a:effectLst/>
                <a:sym typeface="Wingdings" pitchFamily="2" charset="2"/>
              </a:rPr>
              <a:t> </a:t>
            </a:r>
            <a:r>
              <a:rPr lang="en-ID" dirty="0" err="1">
                <a:effectLst/>
                <a:sym typeface="Wingdings" pitchFamily="2" charset="2"/>
              </a:rPr>
              <a:t>Sistem</a:t>
            </a:r>
            <a:r>
              <a:rPr lang="en-ID" dirty="0">
                <a:effectLst/>
                <a:sym typeface="Wingdings" pitchFamily="2" charset="2"/>
              </a:rPr>
              <a:t> Kota-</a:t>
            </a:r>
            <a:r>
              <a:rPr lang="en-ID" dirty="0" err="1">
                <a:effectLst/>
                <a:sym typeface="Wingdings" pitchFamily="2" charset="2"/>
              </a:rPr>
              <a:t>kota</a:t>
            </a:r>
            <a:r>
              <a:rPr lang="en-ID" dirty="0">
                <a:effectLst/>
                <a:sym typeface="Wingdings" pitchFamily="2" charset="2"/>
              </a:rPr>
              <a:t> (Rank Size Rules)</a:t>
            </a:r>
            <a:endParaRPr lang="en-ID" dirty="0">
              <a:effectLst/>
            </a:endParaRPr>
          </a:p>
          <a:p>
            <a:r>
              <a:rPr lang="en-US" dirty="0"/>
              <a:t> </a:t>
            </a:r>
            <a:r>
              <a:rPr lang="id-ID" dirty="0"/>
              <a:t>Kota</a:t>
            </a:r>
            <a:r>
              <a:rPr lang="en-US" dirty="0"/>
              <a:t> </a:t>
            </a:r>
            <a:r>
              <a:rPr lang="en-US" dirty="0" err="1"/>
              <a:t>memiliki</a:t>
            </a:r>
            <a:r>
              <a:rPr lang="en-US" dirty="0"/>
              <a:t> </a:t>
            </a:r>
            <a:r>
              <a:rPr lang="en-US" dirty="0" err="1"/>
              <a:t>fungsi</a:t>
            </a:r>
            <a:r>
              <a:rPr lang="en-US" dirty="0"/>
              <a:t> </a:t>
            </a:r>
            <a:r>
              <a:rPr lang="en-US" dirty="0" err="1"/>
              <a:t>sebagai</a:t>
            </a:r>
            <a:r>
              <a:rPr lang="en-US" dirty="0"/>
              <a:t> </a:t>
            </a:r>
            <a:r>
              <a:rPr lang="en-US" dirty="0" err="1"/>
              <a:t>suatu</a:t>
            </a:r>
            <a:r>
              <a:rPr lang="en-US" dirty="0"/>
              <a:t> </a:t>
            </a:r>
            <a:r>
              <a:rPr lang="en-US" dirty="0" err="1"/>
              <a:t>kawasan</a:t>
            </a:r>
            <a:r>
              <a:rPr lang="en-US" dirty="0"/>
              <a:t> </a:t>
            </a:r>
            <a:r>
              <a:rPr lang="en-US" dirty="0" err="1"/>
              <a:t>pusat</a:t>
            </a:r>
            <a:r>
              <a:rPr lang="en-US" dirty="0"/>
              <a:t> </a:t>
            </a:r>
            <a:r>
              <a:rPr lang="en-US" dirty="0" err="1"/>
              <a:t>koleksi</a:t>
            </a:r>
            <a:r>
              <a:rPr lang="en-US" dirty="0"/>
              <a:t> dan </a:t>
            </a:r>
            <a:r>
              <a:rPr lang="en-US" dirty="0" err="1"/>
              <a:t>distribusi</a:t>
            </a:r>
            <a:r>
              <a:rPr lang="en-US" dirty="0"/>
              <a:t> </a:t>
            </a:r>
            <a:r>
              <a:rPr lang="en-US" dirty="0" err="1"/>
              <a:t>untuk</a:t>
            </a:r>
            <a:r>
              <a:rPr lang="en-US" dirty="0"/>
              <a:t> wilayah </a:t>
            </a:r>
            <a:r>
              <a:rPr lang="en-US" dirty="0" err="1"/>
              <a:t>sekitarnya</a:t>
            </a:r>
            <a:r>
              <a:rPr lang="en-ID" dirty="0">
                <a:effectLst/>
              </a:rPr>
              <a:t> </a:t>
            </a:r>
            <a:endParaRPr lang="en-US" dirty="0"/>
          </a:p>
        </p:txBody>
      </p:sp>
    </p:spTree>
    <p:extLst>
      <p:ext uri="{BB962C8B-B14F-4D97-AF65-F5344CB8AC3E}">
        <p14:creationId xmlns:p14="http://schemas.microsoft.com/office/powerpoint/2010/main" val="4001558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3E06C-2B03-8A4B-9AFE-500C274C399C}"/>
              </a:ext>
            </a:extLst>
          </p:cNvPr>
          <p:cNvSpPr>
            <a:spLocks noGrp="1"/>
          </p:cNvSpPr>
          <p:nvPr>
            <p:ph type="title"/>
          </p:nvPr>
        </p:nvSpPr>
        <p:spPr/>
        <p:txBody>
          <a:bodyPr/>
          <a:lstStyle/>
          <a:p>
            <a:r>
              <a:rPr lang="en-US" dirty="0"/>
              <a:t>Hasil </a:t>
            </a:r>
            <a:r>
              <a:rPr lang="en-US" dirty="0" err="1"/>
              <a:t>Regresi</a:t>
            </a:r>
            <a:r>
              <a:rPr lang="en-US" dirty="0"/>
              <a:t> </a:t>
            </a:r>
            <a:r>
              <a:rPr lang="en-US" dirty="0" err="1"/>
              <a:t>Hirarki</a:t>
            </a:r>
            <a:r>
              <a:rPr lang="en-US" dirty="0"/>
              <a:t> Kota di China dan USA</a:t>
            </a:r>
          </a:p>
        </p:txBody>
      </p:sp>
      <p:pic>
        <p:nvPicPr>
          <p:cNvPr id="11" name="Content Placeholder 10">
            <a:extLst>
              <a:ext uri="{FF2B5EF4-FFF2-40B4-BE49-F238E27FC236}">
                <a16:creationId xmlns:a16="http://schemas.microsoft.com/office/drawing/2014/main" id="{A892A3AE-3097-9B49-9C69-E4429E14AB62}"/>
              </a:ext>
            </a:extLst>
          </p:cNvPr>
          <p:cNvPicPr>
            <a:picLocks noGrp="1" noChangeAspect="1"/>
          </p:cNvPicPr>
          <p:nvPr>
            <p:ph idx="1"/>
          </p:nvPr>
        </p:nvPicPr>
        <p:blipFill>
          <a:blip r:embed="rId2"/>
          <a:stretch>
            <a:fillRect/>
          </a:stretch>
        </p:blipFill>
        <p:spPr>
          <a:xfrm>
            <a:off x="1047750" y="1690688"/>
            <a:ext cx="9697938" cy="4264342"/>
          </a:xfrm>
          <a:prstGeom prst="rect">
            <a:avLst/>
          </a:prstGeom>
        </p:spPr>
      </p:pic>
      <p:sp>
        <p:nvSpPr>
          <p:cNvPr id="12" name="Rectangle 11">
            <a:extLst>
              <a:ext uri="{FF2B5EF4-FFF2-40B4-BE49-F238E27FC236}">
                <a16:creationId xmlns:a16="http://schemas.microsoft.com/office/drawing/2014/main" id="{FAC9F8F8-5E22-0749-B53A-756ADC737CD7}"/>
              </a:ext>
            </a:extLst>
          </p:cNvPr>
          <p:cNvSpPr/>
          <p:nvPr/>
        </p:nvSpPr>
        <p:spPr>
          <a:xfrm>
            <a:off x="838200" y="6226413"/>
            <a:ext cx="10431780" cy="923330"/>
          </a:xfrm>
          <a:prstGeom prst="rect">
            <a:avLst/>
          </a:prstGeom>
        </p:spPr>
        <p:txBody>
          <a:bodyPr wrap="square">
            <a:spAutoFit/>
          </a:bodyPr>
          <a:lstStyle/>
          <a:p>
            <a:r>
              <a:rPr lang="en-US" dirty="0" err="1"/>
              <a:t>Tugas</a:t>
            </a:r>
            <a:r>
              <a:rPr lang="en-US" dirty="0"/>
              <a:t> Baca dan </a:t>
            </a:r>
            <a:r>
              <a:rPr lang="en-US" dirty="0" err="1"/>
              <a:t>Merangkum</a:t>
            </a:r>
            <a:r>
              <a:rPr lang="en-US" dirty="0"/>
              <a:t> </a:t>
            </a:r>
            <a:r>
              <a:rPr lang="en-US" dirty="0" err="1"/>
              <a:t>lihat</a:t>
            </a:r>
            <a:r>
              <a:rPr lang="en-US" dirty="0"/>
              <a:t>  di LIVE UNPAD: </a:t>
            </a:r>
            <a:r>
              <a:rPr lang="en-ID" sz="1800" b="1" dirty="0">
                <a:effectLst/>
                <a:latin typeface="TimesNewRomanPS"/>
              </a:rPr>
              <a:t>Further Analysis of the </a:t>
            </a:r>
            <a:r>
              <a:rPr lang="en-ID" sz="1800" b="1" dirty="0" err="1">
                <a:effectLst/>
                <a:latin typeface="TimesNewRomanPS"/>
              </a:rPr>
              <a:t>Zipf’s</a:t>
            </a:r>
            <a:r>
              <a:rPr lang="en-ID" sz="1800" b="1" dirty="0">
                <a:effectLst/>
                <a:latin typeface="TimesNewRomanPS"/>
              </a:rPr>
              <a:t> Law: Does the Rank-Size Rule Really Exist? </a:t>
            </a:r>
            <a:endParaRPr lang="en-ID" dirty="0"/>
          </a:p>
          <a:p>
            <a:endParaRPr lang="en-US" dirty="0"/>
          </a:p>
        </p:txBody>
      </p:sp>
    </p:spTree>
    <p:extLst>
      <p:ext uri="{BB962C8B-B14F-4D97-AF65-F5344CB8AC3E}">
        <p14:creationId xmlns:p14="http://schemas.microsoft.com/office/powerpoint/2010/main" val="1703174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20D1-0E77-8042-87F8-7324E6ABF24E}"/>
              </a:ext>
            </a:extLst>
          </p:cNvPr>
          <p:cNvSpPr>
            <a:spLocks noGrp="1"/>
          </p:cNvSpPr>
          <p:nvPr>
            <p:ph type="title"/>
          </p:nvPr>
        </p:nvSpPr>
        <p:spPr/>
        <p:txBody>
          <a:bodyPr/>
          <a:lstStyle/>
          <a:p>
            <a:r>
              <a:rPr lang="en-US" dirty="0" err="1"/>
              <a:t>Teori</a:t>
            </a:r>
            <a:r>
              <a:rPr lang="en-US" dirty="0"/>
              <a:t> </a:t>
            </a:r>
            <a:r>
              <a:rPr lang="en-US" dirty="0" err="1"/>
              <a:t>Pertumbuhan</a:t>
            </a:r>
            <a:r>
              <a:rPr lang="en-US" dirty="0"/>
              <a:t> Kota</a:t>
            </a:r>
          </a:p>
        </p:txBody>
      </p:sp>
      <p:sp>
        <p:nvSpPr>
          <p:cNvPr id="3" name="Content Placeholder 2">
            <a:extLst>
              <a:ext uri="{FF2B5EF4-FFF2-40B4-BE49-F238E27FC236}">
                <a16:creationId xmlns:a16="http://schemas.microsoft.com/office/drawing/2014/main" id="{3BA5CBAB-6306-2B4A-913D-5DD17828B830}"/>
              </a:ext>
            </a:extLst>
          </p:cNvPr>
          <p:cNvSpPr>
            <a:spLocks noGrp="1"/>
          </p:cNvSpPr>
          <p:nvPr>
            <p:ph idx="1"/>
          </p:nvPr>
        </p:nvSpPr>
        <p:spPr/>
        <p:txBody>
          <a:bodyPr/>
          <a:lstStyle/>
          <a:p>
            <a:r>
              <a:rPr lang="id-ID" dirty="0"/>
              <a:t>Dalam konteks ekonomi perkotaan, ada dua indikator yang dianggap dapat mewakili konsep pertumbuhan. </a:t>
            </a:r>
          </a:p>
          <a:p>
            <a:pPr marL="914400" lvl="1" indent="-457200">
              <a:buFont typeface="+mj-lt"/>
              <a:buAutoNum type="arabicPeriod"/>
            </a:pPr>
            <a:r>
              <a:rPr lang="id-ID" dirty="0"/>
              <a:t>Pertumbuhan dipahami sebagai peningkatan rata-rata gaji atau pendapatan per kapita dari orang-orang yang tinggal di kota. </a:t>
            </a:r>
          </a:p>
          <a:p>
            <a:pPr marL="914400" lvl="1" indent="-457200">
              <a:buFont typeface="+mj-lt"/>
              <a:buAutoNum type="arabicPeriod"/>
            </a:pPr>
            <a:r>
              <a:rPr lang="id-ID" dirty="0"/>
              <a:t>Pertumbuhan ekonomi kota </a:t>
            </a:r>
            <a:r>
              <a:rPr lang="id-ID" dirty="0" err="1"/>
              <a:t>diassosiakan</a:t>
            </a:r>
            <a:r>
              <a:rPr lang="id-ID" dirty="0"/>
              <a:t> sebagai peningkatan jumlah pekerja yang bekerja di kota.</a:t>
            </a:r>
            <a:r>
              <a:rPr lang="en-ID" dirty="0">
                <a:effectLst/>
              </a:rPr>
              <a:t> </a:t>
            </a:r>
          </a:p>
          <a:p>
            <a:r>
              <a:rPr lang="en-US" dirty="0" err="1"/>
              <a:t>Indikator</a:t>
            </a:r>
            <a:r>
              <a:rPr lang="en-US" dirty="0"/>
              <a:t> </a:t>
            </a:r>
            <a:r>
              <a:rPr lang="en-US" dirty="0" err="1"/>
              <a:t>pertama</a:t>
            </a:r>
            <a:r>
              <a:rPr lang="en-US" dirty="0"/>
              <a:t> </a:t>
            </a:r>
            <a:r>
              <a:rPr lang="en-US" dirty="0" err="1"/>
              <a:t>bisa</a:t>
            </a:r>
            <a:r>
              <a:rPr lang="en-US" dirty="0"/>
              <a:t> </a:t>
            </a:r>
            <a:r>
              <a:rPr lang="en-US" dirty="0" err="1"/>
              <a:t>dijelaskan</a:t>
            </a:r>
            <a:r>
              <a:rPr lang="en-US" dirty="0"/>
              <a:t> </a:t>
            </a:r>
            <a:r>
              <a:rPr lang="en-US" dirty="0" err="1"/>
              <a:t>dengan</a:t>
            </a:r>
            <a:r>
              <a:rPr lang="en-US" dirty="0"/>
              <a:t> </a:t>
            </a:r>
            <a:r>
              <a:rPr lang="en-US" dirty="0" err="1"/>
              <a:t>menggunakan</a:t>
            </a:r>
            <a:r>
              <a:rPr lang="en-US" dirty="0"/>
              <a:t> </a:t>
            </a:r>
            <a:r>
              <a:rPr lang="en-US" dirty="0" err="1"/>
              <a:t>teori</a:t>
            </a:r>
            <a:r>
              <a:rPr lang="en-US" dirty="0"/>
              <a:t> </a:t>
            </a:r>
            <a:r>
              <a:rPr lang="en-US" dirty="0" err="1"/>
              <a:t>pertumbuhan</a:t>
            </a:r>
            <a:r>
              <a:rPr lang="en-US" dirty="0"/>
              <a:t> yang </a:t>
            </a:r>
            <a:r>
              <a:rPr lang="en-US" dirty="0" err="1"/>
              <a:t>berasal</a:t>
            </a:r>
            <a:r>
              <a:rPr lang="en-US" dirty="0"/>
              <a:t> </a:t>
            </a:r>
            <a:r>
              <a:rPr lang="en-US" dirty="0" err="1"/>
              <a:t>dari</a:t>
            </a:r>
            <a:r>
              <a:rPr lang="en-US" dirty="0"/>
              <a:t> </a:t>
            </a:r>
            <a:r>
              <a:rPr lang="en-US" dirty="0" err="1"/>
              <a:t>dua</a:t>
            </a:r>
            <a:r>
              <a:rPr lang="en-US" dirty="0"/>
              <a:t> </a:t>
            </a:r>
            <a:r>
              <a:rPr lang="en-US" dirty="0" err="1"/>
              <a:t>sisi</a:t>
            </a:r>
            <a:r>
              <a:rPr lang="en-US" dirty="0"/>
              <a:t>, </a:t>
            </a:r>
            <a:r>
              <a:rPr lang="en-US" dirty="0" err="1"/>
              <a:t>yaitu</a:t>
            </a:r>
            <a:endParaRPr lang="en-US" dirty="0"/>
          </a:p>
          <a:p>
            <a:pPr lvl="1"/>
            <a:r>
              <a:rPr lang="en-US" dirty="0" err="1"/>
              <a:t>Pertumbuhan</a:t>
            </a:r>
            <a:r>
              <a:rPr lang="en-US" dirty="0"/>
              <a:t> </a:t>
            </a:r>
            <a:r>
              <a:rPr lang="en-US" dirty="0" err="1"/>
              <a:t>ekonomi</a:t>
            </a:r>
            <a:r>
              <a:rPr lang="en-US" dirty="0"/>
              <a:t> </a:t>
            </a:r>
            <a:r>
              <a:rPr lang="en-US" dirty="0" err="1"/>
              <a:t>sisi</a:t>
            </a:r>
            <a:r>
              <a:rPr lang="en-US" dirty="0"/>
              <a:t> </a:t>
            </a:r>
            <a:r>
              <a:rPr lang="en-US" dirty="0" err="1"/>
              <a:t>permintaan</a:t>
            </a:r>
            <a:r>
              <a:rPr lang="en-US" dirty="0"/>
              <a:t> (demand side/Keynesian Approach)</a:t>
            </a:r>
          </a:p>
          <a:p>
            <a:pPr lvl="1"/>
            <a:r>
              <a:rPr lang="en-US" dirty="0" err="1"/>
              <a:t>Pertumbuhan</a:t>
            </a:r>
            <a:r>
              <a:rPr lang="en-US" dirty="0"/>
              <a:t> </a:t>
            </a:r>
            <a:r>
              <a:rPr lang="en-US" dirty="0" err="1"/>
              <a:t>ekonomi</a:t>
            </a:r>
            <a:r>
              <a:rPr lang="en-US" dirty="0"/>
              <a:t> </a:t>
            </a:r>
            <a:r>
              <a:rPr lang="en-US" dirty="0" err="1"/>
              <a:t>sisi</a:t>
            </a:r>
            <a:r>
              <a:rPr lang="en-US" dirty="0"/>
              <a:t> </a:t>
            </a:r>
            <a:r>
              <a:rPr lang="en-US" dirty="0" err="1"/>
              <a:t>penawaran</a:t>
            </a:r>
            <a:r>
              <a:rPr lang="en-US" dirty="0"/>
              <a:t> (supply side/Neo-Classic Approach)</a:t>
            </a:r>
          </a:p>
        </p:txBody>
      </p:sp>
    </p:spTree>
    <p:extLst>
      <p:ext uri="{BB962C8B-B14F-4D97-AF65-F5344CB8AC3E}">
        <p14:creationId xmlns:p14="http://schemas.microsoft.com/office/powerpoint/2010/main" val="1690097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27DFD-5A5C-2946-8A12-81D01B5D2E2B}"/>
              </a:ext>
            </a:extLst>
          </p:cNvPr>
          <p:cNvSpPr>
            <a:spLocks noGrp="1"/>
          </p:cNvSpPr>
          <p:nvPr>
            <p:ph type="title"/>
          </p:nvPr>
        </p:nvSpPr>
        <p:spPr/>
        <p:txBody>
          <a:bodyPr/>
          <a:lstStyle/>
          <a:p>
            <a:r>
              <a:rPr lang="en-US" dirty="0" err="1"/>
              <a:t>Teori</a:t>
            </a:r>
            <a:r>
              <a:rPr lang="en-US" dirty="0"/>
              <a:t> </a:t>
            </a:r>
            <a:r>
              <a:rPr lang="en-US" dirty="0" err="1"/>
              <a:t>Pertumbuhan</a:t>
            </a:r>
            <a:r>
              <a:rPr lang="en-US" dirty="0"/>
              <a:t> Sisi </a:t>
            </a:r>
            <a:r>
              <a:rPr lang="en-US" dirty="0" err="1"/>
              <a:t>Permintaan</a:t>
            </a:r>
            <a:endParaRPr lang="en-US" dirty="0"/>
          </a:p>
        </p:txBody>
      </p:sp>
      <p:sp>
        <p:nvSpPr>
          <p:cNvPr id="3" name="Content Placeholder 2">
            <a:extLst>
              <a:ext uri="{FF2B5EF4-FFF2-40B4-BE49-F238E27FC236}">
                <a16:creationId xmlns:a16="http://schemas.microsoft.com/office/drawing/2014/main" id="{159C64CB-22BE-6745-A8F5-966E82CEBD51}"/>
              </a:ext>
            </a:extLst>
          </p:cNvPr>
          <p:cNvSpPr>
            <a:spLocks noGrp="1"/>
          </p:cNvSpPr>
          <p:nvPr>
            <p:ph idx="1"/>
          </p:nvPr>
        </p:nvSpPr>
        <p:spPr/>
        <p:txBody>
          <a:bodyPr/>
          <a:lstStyle/>
          <a:p>
            <a:r>
              <a:rPr lang="es-ES" dirty="0" err="1"/>
              <a:t>Merupakan</a:t>
            </a:r>
            <a:r>
              <a:rPr lang="es-ES" dirty="0"/>
              <a:t> </a:t>
            </a:r>
            <a:r>
              <a:rPr lang="es-ES" dirty="0" err="1"/>
              <a:t>adaptasi</a:t>
            </a:r>
            <a:r>
              <a:rPr lang="es-ES" dirty="0"/>
              <a:t> </a:t>
            </a:r>
            <a:r>
              <a:rPr lang="es-ES" dirty="0" err="1"/>
              <a:t>dari</a:t>
            </a:r>
            <a:r>
              <a:rPr lang="es-ES" dirty="0"/>
              <a:t> </a:t>
            </a:r>
            <a:r>
              <a:rPr lang="es-ES" dirty="0" err="1"/>
              <a:t>model</a:t>
            </a:r>
            <a:r>
              <a:rPr lang="es-ES" dirty="0"/>
              <a:t> </a:t>
            </a:r>
            <a:r>
              <a:rPr lang="es-ES" dirty="0" err="1"/>
              <a:t>multiplier</a:t>
            </a:r>
            <a:r>
              <a:rPr lang="es-ES" dirty="0"/>
              <a:t> </a:t>
            </a:r>
            <a:r>
              <a:rPr lang="es-ES" dirty="0" err="1"/>
              <a:t>pendapatan</a:t>
            </a:r>
            <a:r>
              <a:rPr lang="es-ES" dirty="0"/>
              <a:t> </a:t>
            </a:r>
            <a:r>
              <a:rPr lang="es-ES" dirty="0" err="1"/>
              <a:t>nasional</a:t>
            </a:r>
            <a:r>
              <a:rPr lang="es-ES" dirty="0"/>
              <a:t> yang </a:t>
            </a:r>
            <a:r>
              <a:rPr lang="es-ES" dirty="0" err="1"/>
              <a:t>telah</a:t>
            </a:r>
            <a:r>
              <a:rPr lang="es-ES" dirty="0"/>
              <a:t> </a:t>
            </a:r>
            <a:r>
              <a:rPr lang="es-ES" dirty="0" err="1"/>
              <a:t>dikenal</a:t>
            </a:r>
            <a:r>
              <a:rPr lang="es-ES" dirty="0"/>
              <a:t> </a:t>
            </a:r>
            <a:r>
              <a:rPr lang="es-ES" dirty="0" err="1"/>
              <a:t>dengan</a:t>
            </a:r>
            <a:r>
              <a:rPr lang="es-ES" dirty="0"/>
              <a:t> </a:t>
            </a:r>
            <a:r>
              <a:rPr lang="es-ES" dirty="0" err="1"/>
              <a:t>baik</a:t>
            </a:r>
            <a:r>
              <a:rPr lang="es-ES" dirty="0"/>
              <a:t> </a:t>
            </a:r>
            <a:r>
              <a:rPr lang="es-ES" dirty="0" err="1"/>
              <a:t>dalam</a:t>
            </a:r>
            <a:r>
              <a:rPr lang="es-ES" dirty="0"/>
              <a:t> </a:t>
            </a:r>
            <a:r>
              <a:rPr lang="es-ES" dirty="0" err="1"/>
              <a:t>bidang</a:t>
            </a:r>
            <a:r>
              <a:rPr lang="es-ES" dirty="0"/>
              <a:t> </a:t>
            </a:r>
            <a:r>
              <a:rPr lang="es-ES" dirty="0" err="1"/>
              <a:t>makroekoomi</a:t>
            </a:r>
            <a:endParaRPr lang="es-ES" dirty="0"/>
          </a:p>
          <a:p>
            <a:pPr lvl="1"/>
            <a:r>
              <a:rPr lang="es-ES" dirty="0" err="1"/>
              <a:t>Dengan</a:t>
            </a:r>
            <a:r>
              <a:rPr lang="es-ES" dirty="0"/>
              <a:t> </a:t>
            </a:r>
            <a:r>
              <a:rPr lang="es-ES" dirty="0" err="1"/>
              <a:t>asumsi</a:t>
            </a:r>
            <a:r>
              <a:rPr lang="es-ES" dirty="0"/>
              <a:t> </a:t>
            </a:r>
            <a:r>
              <a:rPr lang="es-ES" dirty="0" err="1"/>
              <a:t>bahwa</a:t>
            </a:r>
            <a:r>
              <a:rPr lang="es-ES" dirty="0"/>
              <a:t> </a:t>
            </a:r>
            <a:r>
              <a:rPr lang="es-ES" dirty="0" err="1"/>
              <a:t>biaya</a:t>
            </a:r>
            <a:r>
              <a:rPr lang="es-ES" dirty="0"/>
              <a:t> input marginal dan </a:t>
            </a:r>
            <a:r>
              <a:rPr lang="es-ES" dirty="0" err="1"/>
              <a:t>biaya</a:t>
            </a:r>
            <a:r>
              <a:rPr lang="es-ES" dirty="0"/>
              <a:t> input rata-rata </a:t>
            </a:r>
            <a:r>
              <a:rPr lang="es-ES" dirty="0" err="1"/>
              <a:t>adalah</a:t>
            </a:r>
            <a:r>
              <a:rPr lang="es-ES" dirty="0"/>
              <a:t> </a:t>
            </a:r>
            <a:r>
              <a:rPr lang="es-ES" dirty="0" err="1"/>
              <a:t>konstan</a:t>
            </a:r>
            <a:r>
              <a:rPr lang="es-ES" dirty="0"/>
              <a:t>, </a:t>
            </a:r>
            <a:r>
              <a:rPr lang="es-ES" dirty="0" err="1"/>
              <a:t>serta</a:t>
            </a:r>
            <a:r>
              <a:rPr lang="es-ES" dirty="0"/>
              <a:t> </a:t>
            </a:r>
            <a:r>
              <a:rPr lang="es-ES" dirty="0" err="1"/>
              <a:t>tidak</a:t>
            </a:r>
            <a:r>
              <a:rPr lang="es-ES" dirty="0"/>
              <a:t> </a:t>
            </a:r>
            <a:r>
              <a:rPr lang="es-ES" dirty="0" err="1"/>
              <a:t>ada</a:t>
            </a:r>
            <a:r>
              <a:rPr lang="es-ES" dirty="0"/>
              <a:t> </a:t>
            </a:r>
            <a:r>
              <a:rPr lang="es-ES" dirty="0" err="1"/>
              <a:t>kendala</a:t>
            </a:r>
            <a:r>
              <a:rPr lang="es-ES" dirty="0"/>
              <a:t> </a:t>
            </a:r>
            <a:r>
              <a:rPr lang="es-ES" dirty="0" err="1"/>
              <a:t>kapasitas</a:t>
            </a:r>
            <a:r>
              <a:rPr lang="es-ES" dirty="0"/>
              <a:t> pada </a:t>
            </a:r>
            <a:r>
              <a:rPr lang="es-ES" dirty="0" err="1"/>
              <a:t>perekonomian</a:t>
            </a:r>
            <a:r>
              <a:rPr lang="es-ES" dirty="0"/>
              <a:t> </a:t>
            </a:r>
            <a:r>
              <a:rPr lang="es-ES" dirty="0" err="1"/>
              <a:t>suatu</a:t>
            </a:r>
            <a:r>
              <a:rPr lang="es-ES" dirty="0"/>
              <a:t> </a:t>
            </a:r>
            <a:r>
              <a:rPr lang="es-ES" dirty="0" err="1"/>
              <a:t>kota</a:t>
            </a:r>
            <a:r>
              <a:rPr lang="es-ES" dirty="0"/>
              <a:t>,  </a:t>
            </a:r>
            <a:r>
              <a:rPr lang="es-ES" dirty="0" err="1"/>
              <a:t>maka</a:t>
            </a:r>
            <a:r>
              <a:rPr lang="es-ES" dirty="0"/>
              <a:t> </a:t>
            </a:r>
            <a:r>
              <a:rPr lang="es-ES" dirty="0" err="1"/>
              <a:t>perubahan</a:t>
            </a:r>
            <a:r>
              <a:rPr lang="es-ES" dirty="0"/>
              <a:t> output (</a:t>
            </a:r>
            <a:r>
              <a:rPr lang="es-ES" dirty="0" err="1"/>
              <a:t>pertumbuhan</a:t>
            </a:r>
            <a:r>
              <a:rPr lang="es-ES" dirty="0"/>
              <a:t> </a:t>
            </a:r>
            <a:r>
              <a:rPr lang="es-ES" dirty="0" err="1"/>
              <a:t>ekonomi</a:t>
            </a:r>
            <a:r>
              <a:rPr lang="es-ES" dirty="0"/>
              <a:t>) </a:t>
            </a:r>
            <a:r>
              <a:rPr lang="es-ES" dirty="0" err="1"/>
              <a:t>akan</a:t>
            </a:r>
            <a:r>
              <a:rPr lang="es-ES" dirty="0"/>
              <a:t> </a:t>
            </a:r>
            <a:r>
              <a:rPr lang="es-ES" dirty="0" err="1"/>
              <a:t>terkait</a:t>
            </a:r>
            <a:r>
              <a:rPr lang="es-ES" dirty="0"/>
              <a:t> </a:t>
            </a:r>
            <a:r>
              <a:rPr lang="es-ES" dirty="0" err="1"/>
              <a:t>dengan</a:t>
            </a:r>
            <a:r>
              <a:rPr lang="es-ES" dirty="0"/>
              <a:t> </a:t>
            </a:r>
            <a:r>
              <a:rPr lang="es-ES" dirty="0" err="1"/>
              <a:t>perubahan</a:t>
            </a:r>
            <a:r>
              <a:rPr lang="es-ES" dirty="0"/>
              <a:t> pada </a:t>
            </a:r>
            <a:r>
              <a:rPr lang="es-ES" dirty="0" err="1"/>
              <a:t>permintaan</a:t>
            </a:r>
            <a:r>
              <a:rPr lang="es-ES" dirty="0"/>
              <a:t> </a:t>
            </a:r>
            <a:r>
              <a:rPr lang="es-ES" dirty="0" err="1"/>
              <a:t>agregate</a:t>
            </a:r>
            <a:r>
              <a:rPr lang="es-ES" dirty="0"/>
              <a:t> di </a:t>
            </a:r>
            <a:r>
              <a:rPr lang="es-ES" dirty="0" err="1"/>
              <a:t>tingkat</a:t>
            </a:r>
            <a:r>
              <a:rPr lang="es-ES" dirty="0"/>
              <a:t> </a:t>
            </a:r>
            <a:r>
              <a:rPr lang="es-ES" dirty="0" err="1"/>
              <a:t>kawasan</a:t>
            </a:r>
            <a:r>
              <a:rPr lang="es-ES" dirty="0"/>
              <a:t> </a:t>
            </a:r>
            <a:r>
              <a:rPr lang="es-ES" dirty="0" err="1"/>
              <a:t>perkotaan</a:t>
            </a:r>
            <a:r>
              <a:rPr lang="es-ES" dirty="0"/>
              <a:t>.</a:t>
            </a:r>
          </a:p>
          <a:p>
            <a:pPr marL="0" indent="0" algn="ctr">
              <a:buNone/>
            </a:pPr>
            <a:endParaRPr lang="es-ES" dirty="0"/>
          </a:p>
          <a:p>
            <a:pPr marL="0" indent="0" algn="ctr">
              <a:buNone/>
            </a:pPr>
            <a:r>
              <a:rPr lang="es-ES" sz="3200" b="1" dirty="0"/>
              <a:t>PDRB = </a:t>
            </a:r>
            <a:r>
              <a:rPr lang="es-ES" sz="3200" b="1" dirty="0" err="1"/>
              <a:t>Y</a:t>
            </a:r>
            <a:r>
              <a:rPr lang="es-ES" sz="3200" b="1" baseline="-25000" dirty="0" err="1"/>
              <a:t>r</a:t>
            </a:r>
            <a:r>
              <a:rPr lang="es-ES" sz="3200" b="1" dirty="0"/>
              <a:t> = C</a:t>
            </a:r>
            <a:r>
              <a:rPr lang="es-ES" sz="3200" b="1" baseline="-25000" dirty="0"/>
              <a:t>r</a:t>
            </a:r>
            <a:r>
              <a:rPr lang="es-ES" sz="3200" b="1" dirty="0"/>
              <a:t> + I</a:t>
            </a:r>
            <a:r>
              <a:rPr lang="es-ES" sz="3200" b="1" baseline="-25000" dirty="0"/>
              <a:t>r</a:t>
            </a:r>
            <a:r>
              <a:rPr lang="es-ES" sz="3200" b="1" dirty="0"/>
              <a:t> + G</a:t>
            </a:r>
            <a:r>
              <a:rPr lang="es-ES" sz="3200" b="1" baseline="-25000" dirty="0"/>
              <a:t>r</a:t>
            </a:r>
            <a:r>
              <a:rPr lang="es-ES" sz="3200" b="1" dirty="0"/>
              <a:t> + </a:t>
            </a:r>
            <a:r>
              <a:rPr lang="es-ES" sz="3200" b="1" dirty="0" err="1"/>
              <a:t>X</a:t>
            </a:r>
            <a:r>
              <a:rPr lang="es-ES" sz="3200" b="1" baseline="-25000" dirty="0" err="1"/>
              <a:t>r</a:t>
            </a:r>
            <a:r>
              <a:rPr lang="es-ES" sz="3200" b="1" dirty="0"/>
              <a:t> – </a:t>
            </a:r>
            <a:r>
              <a:rPr lang="es-ES" sz="3200" b="1" dirty="0" err="1"/>
              <a:t>M</a:t>
            </a:r>
            <a:r>
              <a:rPr lang="es-ES" sz="3200" b="1" baseline="-25000" dirty="0" err="1"/>
              <a:t>r</a:t>
            </a:r>
            <a:r>
              <a:rPr lang="es-ES" sz="3200" b="1" dirty="0"/>
              <a:t> = AD</a:t>
            </a:r>
          </a:p>
          <a:p>
            <a:pPr marL="0" indent="0">
              <a:buNone/>
            </a:pPr>
            <a:endParaRPr lang="en-US" dirty="0"/>
          </a:p>
        </p:txBody>
      </p:sp>
    </p:spTree>
    <p:extLst>
      <p:ext uri="{BB962C8B-B14F-4D97-AF65-F5344CB8AC3E}">
        <p14:creationId xmlns:p14="http://schemas.microsoft.com/office/powerpoint/2010/main" val="3037364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57CE6-759B-4C46-B98A-B3FDCD96CD02}"/>
              </a:ext>
            </a:extLst>
          </p:cNvPr>
          <p:cNvSpPr>
            <a:spLocks noGrp="1"/>
          </p:cNvSpPr>
          <p:nvPr>
            <p:ph type="title"/>
          </p:nvPr>
        </p:nvSpPr>
        <p:spPr/>
        <p:txBody>
          <a:bodyPr/>
          <a:lstStyle/>
          <a:p>
            <a:r>
              <a:rPr lang="en-US" dirty="0" err="1"/>
              <a:t>Teori</a:t>
            </a:r>
            <a:r>
              <a:rPr lang="en-US" dirty="0"/>
              <a:t> </a:t>
            </a:r>
            <a:r>
              <a:rPr lang="en-US" dirty="0" err="1"/>
              <a:t>Pertumbuhan</a:t>
            </a:r>
            <a:r>
              <a:rPr lang="en-US" dirty="0"/>
              <a:t> Sisi </a:t>
            </a:r>
            <a:r>
              <a:rPr lang="en-US" dirty="0" err="1"/>
              <a:t>Permintaan</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D5AC0D7-9F7F-074E-A050-D466258AB6D8}"/>
                  </a:ext>
                </a:extLst>
              </p:cNvPr>
              <p:cNvSpPr>
                <a:spLocks noGrp="1"/>
              </p:cNvSpPr>
              <p:nvPr>
                <p:ph idx="1"/>
              </p:nvPr>
            </p:nvSpPr>
            <p:spPr/>
            <p:txBody>
              <a:bodyPr>
                <a:normAutofit fontScale="92500" lnSpcReduction="20000"/>
              </a:bodyPr>
              <a:lstStyle/>
              <a:p>
                <a:pPr marL="0" indent="0">
                  <a:buNone/>
                </a:pPr>
                <a:r>
                  <a:rPr lang="en-ID" dirty="0" err="1"/>
                  <a:t>Beberapa</a:t>
                </a:r>
                <a:r>
                  <a:rPr lang="en-ID" dirty="0"/>
                  <a:t>  </a:t>
                </a:r>
                <a:r>
                  <a:rPr lang="en-ID" dirty="0" err="1"/>
                  <a:t>keterkaitan</a:t>
                </a:r>
                <a:r>
                  <a:rPr lang="en-ID" dirty="0"/>
                  <a:t> yang </a:t>
                </a:r>
                <a:r>
                  <a:rPr lang="en-ID" dirty="0" err="1"/>
                  <a:t>terjadi</a:t>
                </a:r>
                <a:r>
                  <a:rPr lang="en-ID" dirty="0"/>
                  <a:t> </a:t>
                </a:r>
                <a:r>
                  <a:rPr lang="en-ID" dirty="0" err="1"/>
                  <a:t>dalam</a:t>
                </a:r>
                <a:r>
                  <a:rPr lang="en-ID" dirty="0"/>
                  <a:t> </a:t>
                </a:r>
                <a:r>
                  <a:rPr lang="en-ID" dirty="0" err="1"/>
                  <a:t>variabel-variabel</a:t>
                </a:r>
                <a:r>
                  <a:rPr lang="en-ID" dirty="0"/>
                  <a:t> </a:t>
                </a:r>
                <a:r>
                  <a:rPr lang="en-ID" dirty="0" err="1"/>
                  <a:t>penentu</a:t>
                </a:r>
                <a:r>
                  <a:rPr lang="en-ID" dirty="0"/>
                  <a:t> </a:t>
                </a:r>
                <a:r>
                  <a:rPr lang="en-ID" dirty="0" err="1"/>
                  <a:t>permintaan</a:t>
                </a:r>
                <a:r>
                  <a:rPr lang="en-ID" dirty="0"/>
                  <a:t> </a:t>
                </a:r>
                <a:r>
                  <a:rPr lang="en-ID" dirty="0" err="1"/>
                  <a:t>agregat</a:t>
                </a:r>
                <a:r>
                  <a:rPr lang="en-ID" dirty="0"/>
                  <a:t> </a:t>
                </a:r>
                <a:r>
                  <a:rPr lang="en-ID" dirty="0" err="1"/>
                  <a:t>kota</a:t>
                </a:r>
                <a:r>
                  <a:rPr lang="en-ID" dirty="0"/>
                  <a:t> </a:t>
                </a:r>
                <a:r>
                  <a:rPr lang="en-ID" dirty="0" err="1"/>
                  <a:t>diantaranya</a:t>
                </a:r>
                <a:r>
                  <a:rPr lang="en-ID" dirty="0"/>
                  <a:t> </a:t>
                </a:r>
                <a:r>
                  <a:rPr lang="en-ID" dirty="0" err="1"/>
                  <a:t>adalah</a:t>
                </a:r>
                <a:r>
                  <a:rPr lang="en-ID" dirty="0"/>
                  <a:t>:</a:t>
                </a:r>
              </a:p>
              <a:p>
                <a:r>
                  <a:rPr lang="en-ID" dirty="0"/>
                  <a:t>C</a:t>
                </a:r>
                <a:r>
                  <a:rPr lang="en-ID" baseline="-25000" dirty="0"/>
                  <a:t>r</a:t>
                </a:r>
                <a:r>
                  <a:rPr lang="en-ID" dirty="0"/>
                  <a:t> = f(</a:t>
                </a:r>
                <a:r>
                  <a:rPr lang="en-ID" dirty="0" err="1"/>
                  <a:t>Y</a:t>
                </a:r>
                <a:r>
                  <a:rPr lang="en-ID" baseline="-25000" dirty="0" err="1"/>
                  <a:t>r</a:t>
                </a:r>
                <a:r>
                  <a:rPr lang="en-ID" dirty="0"/>
                  <a:t>) = C</a:t>
                </a:r>
                <a:r>
                  <a:rPr lang="en-ID" baseline="-25000" dirty="0"/>
                  <a:t>0</a:t>
                </a:r>
                <a:r>
                  <a:rPr lang="en-ID" dirty="0"/>
                  <a:t> + </a:t>
                </a:r>
                <a:r>
                  <a:rPr lang="en-ID" dirty="0" err="1"/>
                  <a:t>cY</a:t>
                </a:r>
                <a:r>
                  <a:rPr lang="en-ID" baseline="-25000" dirty="0" err="1"/>
                  <a:t>r</a:t>
                </a:r>
                <a:r>
                  <a:rPr lang="en-ID" dirty="0"/>
                  <a:t> ; </a:t>
                </a:r>
                <a:r>
                  <a:rPr lang="en-ID" dirty="0" err="1"/>
                  <a:t>Konsumsi</a:t>
                </a:r>
                <a:r>
                  <a:rPr lang="en-ID" dirty="0"/>
                  <a:t>  </a:t>
                </a:r>
                <a:r>
                  <a:rPr lang="en-ID" dirty="0" err="1"/>
                  <a:t>merupakan</a:t>
                </a:r>
                <a:r>
                  <a:rPr lang="en-ID" dirty="0"/>
                  <a:t> </a:t>
                </a:r>
                <a:r>
                  <a:rPr lang="en-ID" dirty="0" err="1"/>
                  <a:t>fungsi</a:t>
                </a:r>
                <a:r>
                  <a:rPr lang="en-ID" dirty="0"/>
                  <a:t> </a:t>
                </a:r>
                <a:r>
                  <a:rPr lang="en-ID" dirty="0" err="1"/>
                  <a:t>dari</a:t>
                </a:r>
                <a:r>
                  <a:rPr lang="en-ID" dirty="0"/>
                  <a:t> </a:t>
                </a:r>
                <a:r>
                  <a:rPr lang="en-ID" dirty="0" err="1"/>
                  <a:t>pendapatan</a:t>
                </a:r>
                <a:r>
                  <a:rPr lang="en-ID" dirty="0">
                    <a:effectLst/>
                  </a:rPr>
                  <a:t> </a:t>
                </a:r>
                <a:endParaRPr lang="en-ID" dirty="0"/>
              </a:p>
              <a:p>
                <a:r>
                  <a:rPr lang="en-ID" dirty="0"/>
                  <a:t>M</a:t>
                </a:r>
                <a:r>
                  <a:rPr lang="en-ID" baseline="-25000" dirty="0"/>
                  <a:t>r</a:t>
                </a:r>
                <a:r>
                  <a:rPr lang="en-ID" dirty="0"/>
                  <a:t> = f(</a:t>
                </a:r>
                <a:r>
                  <a:rPr lang="en-ID" dirty="0" err="1"/>
                  <a:t>Y</a:t>
                </a:r>
                <a:r>
                  <a:rPr lang="en-ID" baseline="-25000" dirty="0" err="1"/>
                  <a:t>r</a:t>
                </a:r>
                <a:r>
                  <a:rPr lang="en-ID" dirty="0"/>
                  <a:t>) = M</a:t>
                </a:r>
                <a:r>
                  <a:rPr lang="en-ID" baseline="-25000" dirty="0"/>
                  <a:t>0</a:t>
                </a:r>
                <a:r>
                  <a:rPr lang="en-ID" dirty="0"/>
                  <a:t> +  m </a:t>
                </a:r>
                <a:r>
                  <a:rPr lang="en-ID" dirty="0" err="1"/>
                  <a:t>Y</a:t>
                </a:r>
                <a:r>
                  <a:rPr lang="en-ID" baseline="-25000" dirty="0" err="1"/>
                  <a:t>r</a:t>
                </a:r>
                <a:r>
                  <a:rPr lang="en-ID" dirty="0"/>
                  <a:t> ; </a:t>
                </a:r>
                <a:r>
                  <a:rPr lang="en-ID" dirty="0" err="1"/>
                  <a:t>Impor</a:t>
                </a:r>
                <a:r>
                  <a:rPr lang="en-ID" dirty="0"/>
                  <a:t> juga </a:t>
                </a:r>
                <a:r>
                  <a:rPr lang="en-ID" dirty="0" err="1"/>
                  <a:t>merupakan</a:t>
                </a:r>
                <a:r>
                  <a:rPr lang="en-ID" dirty="0"/>
                  <a:t> </a:t>
                </a:r>
                <a:r>
                  <a:rPr lang="en-ID" dirty="0" err="1"/>
                  <a:t>fungsi</a:t>
                </a:r>
                <a:r>
                  <a:rPr lang="en-ID" dirty="0"/>
                  <a:t> </a:t>
                </a:r>
                <a:r>
                  <a:rPr lang="en-ID" dirty="0" err="1"/>
                  <a:t>dari</a:t>
                </a:r>
                <a:r>
                  <a:rPr lang="en-ID" dirty="0"/>
                  <a:t> </a:t>
                </a:r>
                <a:r>
                  <a:rPr lang="en-ID" dirty="0" err="1"/>
                  <a:t>pendapatan</a:t>
                </a:r>
                <a:r>
                  <a:rPr lang="en-ID" dirty="0">
                    <a:effectLst/>
                  </a:rPr>
                  <a:t> </a:t>
                </a:r>
              </a:p>
              <a:p>
                <a:r>
                  <a:rPr lang="en-ID" dirty="0"/>
                  <a:t>Y</a:t>
                </a:r>
                <a:r>
                  <a:rPr lang="en-ID" baseline="-25000" dirty="0"/>
                  <a:t>d</a:t>
                </a:r>
                <a:r>
                  <a:rPr lang="en-ID" dirty="0"/>
                  <a:t> = </a:t>
                </a:r>
                <a:r>
                  <a:rPr lang="en-ID" dirty="0" err="1"/>
                  <a:t>Y</a:t>
                </a:r>
                <a:r>
                  <a:rPr lang="en-ID" baseline="-25000" dirty="0" err="1"/>
                  <a:t>r</a:t>
                </a:r>
                <a:r>
                  <a:rPr lang="en-ID" dirty="0"/>
                  <a:t> – T</a:t>
                </a:r>
                <a:r>
                  <a:rPr lang="en-ID" baseline="-25000" dirty="0"/>
                  <a:t>x</a:t>
                </a:r>
                <a:r>
                  <a:rPr lang="en-ID" dirty="0"/>
                  <a:t> = </a:t>
                </a:r>
                <a:r>
                  <a:rPr lang="en-ID" dirty="0" err="1"/>
                  <a:t>Y</a:t>
                </a:r>
                <a:r>
                  <a:rPr lang="en-ID" baseline="-25000" dirty="0" err="1"/>
                  <a:t>r</a:t>
                </a:r>
                <a:r>
                  <a:rPr lang="en-ID" dirty="0"/>
                  <a:t> – t </a:t>
                </a:r>
                <a:r>
                  <a:rPr lang="en-ID" dirty="0" err="1"/>
                  <a:t>Y</a:t>
                </a:r>
                <a:r>
                  <a:rPr lang="en-ID" baseline="-25000" dirty="0" err="1"/>
                  <a:t>r</a:t>
                </a:r>
                <a:r>
                  <a:rPr lang="en-ID" baseline="-25000" dirty="0"/>
                  <a:t>  </a:t>
                </a:r>
                <a:r>
                  <a:rPr lang="en-ID" dirty="0"/>
                  <a:t>;  </a:t>
                </a:r>
                <a:r>
                  <a:rPr lang="en-ID" dirty="0" err="1"/>
                  <a:t>Pendapatan</a:t>
                </a:r>
                <a:r>
                  <a:rPr lang="en-ID" dirty="0"/>
                  <a:t> disposable </a:t>
                </a:r>
                <a:r>
                  <a:rPr lang="en-ID" dirty="0" err="1"/>
                  <a:t>fungsi</a:t>
                </a:r>
                <a:r>
                  <a:rPr lang="en-ID" dirty="0"/>
                  <a:t> </a:t>
                </a:r>
                <a:r>
                  <a:rPr lang="en-ID" dirty="0" err="1"/>
                  <a:t>dari</a:t>
                </a:r>
                <a:r>
                  <a:rPr lang="en-ID" dirty="0"/>
                  <a:t> </a:t>
                </a:r>
                <a:r>
                  <a:rPr lang="en-ID" dirty="0" err="1"/>
                  <a:t>tarif</a:t>
                </a:r>
                <a:r>
                  <a:rPr lang="en-ID" dirty="0"/>
                  <a:t> </a:t>
                </a:r>
                <a:r>
                  <a:rPr lang="en-ID" dirty="0" err="1"/>
                  <a:t>pajak</a:t>
                </a:r>
                <a:endParaRPr lang="en-ID" dirty="0"/>
              </a:p>
              <a:p>
                <a:pPr marL="0" indent="0">
                  <a:buNone/>
                </a:pPr>
                <a:endParaRPr lang="en-US" dirty="0"/>
              </a:p>
              <a:p>
                <a:pPr marL="0" indent="0">
                  <a:buNone/>
                </a:pPr>
                <a:r>
                  <a:rPr lang="en-US" dirty="0" err="1"/>
                  <a:t>Substitusikan</a:t>
                </a:r>
                <a:r>
                  <a:rPr lang="en-US" dirty="0"/>
                  <a:t> </a:t>
                </a:r>
                <a:r>
                  <a:rPr lang="en-US" dirty="0" err="1"/>
                  <a:t>semua</a:t>
                </a:r>
                <a:r>
                  <a:rPr lang="en-US" dirty="0"/>
                  <a:t> </a:t>
                </a:r>
                <a:r>
                  <a:rPr lang="en-US" dirty="0" err="1"/>
                  <a:t>persamaan</a:t>
                </a:r>
                <a:r>
                  <a:rPr lang="en-US" dirty="0"/>
                  <a:t> di </a:t>
                </a:r>
                <a:r>
                  <a:rPr lang="en-US" dirty="0" err="1"/>
                  <a:t>atas</a:t>
                </a:r>
                <a:r>
                  <a:rPr lang="en-US" dirty="0"/>
                  <a:t> </a:t>
                </a:r>
                <a:r>
                  <a:rPr lang="en-US" dirty="0" err="1"/>
                  <a:t>ke</a:t>
                </a:r>
                <a:r>
                  <a:rPr lang="en-US" dirty="0"/>
                  <a:t> </a:t>
                </a:r>
                <a:r>
                  <a:rPr lang="en-US" dirty="0" err="1"/>
                  <a:t>fungsi</a:t>
                </a:r>
                <a:r>
                  <a:rPr lang="en-US" dirty="0"/>
                  <a:t> </a:t>
                </a:r>
                <a:r>
                  <a:rPr lang="en-US" dirty="0" err="1"/>
                  <a:t>permintaan</a:t>
                </a:r>
                <a:r>
                  <a:rPr lang="en-US" dirty="0"/>
                  <a:t> </a:t>
                </a:r>
                <a:r>
                  <a:rPr lang="en-US" dirty="0" err="1"/>
                  <a:t>agregat</a:t>
                </a:r>
                <a:r>
                  <a:rPr lang="en-US" dirty="0"/>
                  <a:t>:</a:t>
                </a:r>
              </a:p>
              <a:p>
                <a:pPr marL="0" indent="0" algn="ctr">
                  <a:buNone/>
                </a:pPr>
                <a:r>
                  <a:rPr lang="es-ES" dirty="0" err="1"/>
                  <a:t>Y</a:t>
                </a:r>
                <a:r>
                  <a:rPr lang="es-ES" baseline="-25000" dirty="0" err="1"/>
                  <a:t>r</a:t>
                </a:r>
                <a:r>
                  <a:rPr lang="es-ES" dirty="0"/>
                  <a:t> = </a:t>
                </a:r>
                <a:r>
                  <a:rPr lang="en-ID" dirty="0"/>
                  <a:t>C</a:t>
                </a:r>
                <a:r>
                  <a:rPr lang="en-ID" baseline="-25000" dirty="0"/>
                  <a:t>0</a:t>
                </a:r>
                <a:r>
                  <a:rPr lang="en-ID" dirty="0"/>
                  <a:t> + c (1 – t) </a:t>
                </a:r>
                <a:r>
                  <a:rPr lang="en-ID" dirty="0" err="1"/>
                  <a:t>Y</a:t>
                </a:r>
                <a:r>
                  <a:rPr lang="en-ID" baseline="-25000" dirty="0" err="1"/>
                  <a:t>r</a:t>
                </a:r>
                <a:r>
                  <a:rPr lang="en-ID" dirty="0"/>
                  <a:t>  </a:t>
                </a:r>
                <a:r>
                  <a:rPr lang="es-ES" dirty="0"/>
                  <a:t>+ I</a:t>
                </a:r>
                <a:r>
                  <a:rPr lang="es-ES" baseline="-25000" dirty="0"/>
                  <a:t>r</a:t>
                </a:r>
                <a:r>
                  <a:rPr lang="es-ES" dirty="0"/>
                  <a:t> + G</a:t>
                </a:r>
                <a:r>
                  <a:rPr lang="es-ES" baseline="-25000" dirty="0"/>
                  <a:t>r</a:t>
                </a:r>
                <a:r>
                  <a:rPr lang="es-ES" dirty="0"/>
                  <a:t> + </a:t>
                </a:r>
                <a:r>
                  <a:rPr lang="es-ES" dirty="0" err="1"/>
                  <a:t>X</a:t>
                </a:r>
                <a:r>
                  <a:rPr lang="es-ES" baseline="-25000" dirty="0" err="1"/>
                  <a:t>r</a:t>
                </a:r>
                <a:r>
                  <a:rPr lang="es-ES" dirty="0"/>
                  <a:t> – </a:t>
                </a:r>
                <a:r>
                  <a:rPr lang="en-ID" dirty="0"/>
                  <a:t>M</a:t>
                </a:r>
                <a:r>
                  <a:rPr lang="en-ID" baseline="-25000" dirty="0"/>
                  <a:t>0</a:t>
                </a:r>
                <a:r>
                  <a:rPr lang="en-ID" dirty="0"/>
                  <a:t> -  m (1 – t) </a:t>
                </a:r>
                <a:r>
                  <a:rPr lang="en-ID" dirty="0" err="1"/>
                  <a:t>Y</a:t>
                </a:r>
                <a:r>
                  <a:rPr lang="en-ID" baseline="-25000" dirty="0" err="1"/>
                  <a:t>r</a:t>
                </a:r>
                <a:endParaRPr lang="en-ID" dirty="0"/>
              </a:p>
              <a:p>
                <a:pPr marL="0" indent="0" algn="ctr">
                  <a:buNone/>
                </a:pPr>
                <a:r>
                  <a:rPr lang="en-ID" dirty="0"/>
                  <a:t>		</a:t>
                </a:r>
                <a:r>
                  <a:rPr lang="es-ES" dirty="0" err="1"/>
                  <a:t>Y</a:t>
                </a:r>
                <a:r>
                  <a:rPr lang="es-ES" baseline="-25000" dirty="0" err="1"/>
                  <a:t>r</a:t>
                </a:r>
                <a:r>
                  <a:rPr lang="es-ES" dirty="0"/>
                  <a:t> - </a:t>
                </a:r>
                <a:r>
                  <a:rPr lang="en-ID" dirty="0"/>
                  <a:t>c(1 – t)</a:t>
                </a:r>
                <a:r>
                  <a:rPr lang="es-ES" dirty="0"/>
                  <a:t> </a:t>
                </a:r>
                <a:r>
                  <a:rPr lang="es-ES" dirty="0" err="1"/>
                  <a:t>Y</a:t>
                </a:r>
                <a:r>
                  <a:rPr lang="es-ES" baseline="-25000" dirty="0" err="1"/>
                  <a:t>r</a:t>
                </a:r>
                <a:r>
                  <a:rPr lang="es-ES" dirty="0"/>
                  <a:t> +</a:t>
                </a:r>
                <a:r>
                  <a:rPr lang="en-ID" dirty="0"/>
                  <a:t> m (1 – t) </a:t>
                </a:r>
                <a:r>
                  <a:rPr lang="en-ID" dirty="0" err="1"/>
                  <a:t>Y</a:t>
                </a:r>
                <a:r>
                  <a:rPr lang="en-ID" baseline="-25000" dirty="0" err="1"/>
                  <a:t>r</a:t>
                </a:r>
                <a:r>
                  <a:rPr lang="es-ES" dirty="0"/>
                  <a:t> = </a:t>
                </a:r>
                <a:r>
                  <a:rPr lang="en-ID" dirty="0"/>
                  <a:t>C</a:t>
                </a:r>
                <a:r>
                  <a:rPr lang="en-ID" baseline="-25000" dirty="0"/>
                  <a:t>0</a:t>
                </a:r>
                <a:r>
                  <a:rPr lang="en-ID" dirty="0"/>
                  <a:t> </a:t>
                </a:r>
                <a:r>
                  <a:rPr lang="es-ES" dirty="0"/>
                  <a:t>+ I</a:t>
                </a:r>
                <a:r>
                  <a:rPr lang="es-ES" baseline="-25000" dirty="0"/>
                  <a:t>r</a:t>
                </a:r>
                <a:r>
                  <a:rPr lang="es-ES" dirty="0"/>
                  <a:t> + G</a:t>
                </a:r>
                <a:r>
                  <a:rPr lang="es-ES" baseline="-25000" dirty="0"/>
                  <a:t>r</a:t>
                </a:r>
                <a:r>
                  <a:rPr lang="es-ES" dirty="0"/>
                  <a:t> + </a:t>
                </a:r>
                <a:r>
                  <a:rPr lang="es-ES" dirty="0" err="1"/>
                  <a:t>X</a:t>
                </a:r>
                <a:r>
                  <a:rPr lang="es-ES" baseline="-25000" dirty="0" err="1"/>
                  <a:t>r</a:t>
                </a:r>
                <a:r>
                  <a:rPr lang="es-ES" dirty="0"/>
                  <a:t> – </a:t>
                </a:r>
                <a:r>
                  <a:rPr lang="en-ID" dirty="0"/>
                  <a:t>M</a:t>
                </a:r>
                <a:r>
                  <a:rPr lang="en-ID" baseline="-25000" dirty="0"/>
                  <a:t>0</a:t>
                </a:r>
                <a:r>
                  <a:rPr lang="en-ID" dirty="0"/>
                  <a:t> </a:t>
                </a:r>
              </a:p>
              <a:p>
                <a:pPr marL="0" indent="0" algn="ctr">
                  <a:buNone/>
                </a:pPr>
                <a:r>
                  <a:rPr lang="en-ID" dirty="0"/>
                  <a:t>	</a:t>
                </a:r>
                <a14:m>
                  <m:oMath xmlns:m="http://schemas.openxmlformats.org/officeDocument/2006/math">
                    <m:sSub>
                      <m:sSubPr>
                        <m:ctrlPr>
                          <a:rPr lang="en-ID" i="1" smtClean="0">
                            <a:latin typeface="Cambria Math" panose="02040503050406030204" pitchFamily="18" charset="0"/>
                          </a:rPr>
                        </m:ctrlPr>
                      </m:sSubPr>
                      <m:e>
                        <m:r>
                          <a:rPr lang="en-ID" i="1">
                            <a:latin typeface="Cambria Math" panose="02040503050406030204" pitchFamily="18" charset="0"/>
                          </a:rPr>
                          <m:t>𝑌</m:t>
                        </m:r>
                      </m:e>
                      <m:sub>
                        <m:r>
                          <a:rPr lang="en-ID" i="1">
                            <a:latin typeface="Cambria Math" panose="02040503050406030204" pitchFamily="18" charset="0"/>
                          </a:rPr>
                          <m:t>𝑟</m:t>
                        </m:r>
                      </m:sub>
                    </m:sSub>
                    <m:r>
                      <a:rPr lang="en-ID" i="1">
                        <a:latin typeface="Cambria Math" panose="02040503050406030204" pitchFamily="18" charset="0"/>
                      </a:rPr>
                      <m:t>=</m:t>
                    </m:r>
                    <m:f>
                      <m:fPr>
                        <m:ctrlPr>
                          <a:rPr lang="en-ID" i="1">
                            <a:latin typeface="Cambria Math" panose="02040503050406030204" pitchFamily="18" charset="0"/>
                          </a:rPr>
                        </m:ctrlPr>
                      </m:fPr>
                      <m:num>
                        <m:sSub>
                          <m:sSubPr>
                            <m:ctrlPr>
                              <a:rPr lang="en-ID" i="1">
                                <a:latin typeface="Cambria Math" panose="02040503050406030204" pitchFamily="18" charset="0"/>
                              </a:rPr>
                            </m:ctrlPr>
                          </m:sSubPr>
                          <m:e>
                            <m:r>
                              <a:rPr lang="en-ID" i="1">
                                <a:latin typeface="Cambria Math" panose="02040503050406030204" pitchFamily="18" charset="0"/>
                              </a:rPr>
                              <m:t>𝐶</m:t>
                            </m:r>
                          </m:e>
                          <m:sub>
                            <m:r>
                              <a:rPr lang="en-ID" i="1">
                                <a:latin typeface="Cambria Math" panose="02040503050406030204" pitchFamily="18" charset="0"/>
                              </a:rPr>
                              <m:t>0</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𝐼</m:t>
                            </m:r>
                          </m:e>
                          <m:sub>
                            <m:r>
                              <a:rPr lang="en-ID" i="1">
                                <a:latin typeface="Cambria Math" panose="02040503050406030204" pitchFamily="18" charset="0"/>
                              </a:rPr>
                              <m:t>𝑟</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𝐺</m:t>
                            </m:r>
                          </m:e>
                          <m:sub>
                            <m:r>
                              <a:rPr lang="en-ID" i="1">
                                <a:latin typeface="Cambria Math" panose="02040503050406030204" pitchFamily="18" charset="0"/>
                              </a:rPr>
                              <m:t>𝑟</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𝑋</m:t>
                            </m:r>
                          </m:e>
                          <m:sub>
                            <m:r>
                              <a:rPr lang="en-ID" i="1">
                                <a:latin typeface="Cambria Math" panose="02040503050406030204" pitchFamily="18" charset="0"/>
                              </a:rPr>
                              <m:t>𝑟</m:t>
                            </m:r>
                          </m:sub>
                        </m:sSub>
                        <m:r>
                          <a:rPr lang="en-ID" i="1">
                            <a:latin typeface="Cambria Math" panose="02040503050406030204" pitchFamily="18" charset="0"/>
                          </a:rPr>
                          <m:t>−</m:t>
                        </m:r>
                        <m:sSub>
                          <m:sSubPr>
                            <m:ctrlPr>
                              <a:rPr lang="en-ID" i="1">
                                <a:latin typeface="Cambria Math" panose="02040503050406030204" pitchFamily="18" charset="0"/>
                              </a:rPr>
                            </m:ctrlPr>
                          </m:sSubPr>
                          <m:e>
                            <m:r>
                              <a:rPr lang="en-ID" i="1">
                                <a:latin typeface="Cambria Math" panose="02040503050406030204" pitchFamily="18" charset="0"/>
                              </a:rPr>
                              <m:t>𝑀</m:t>
                            </m:r>
                          </m:e>
                          <m:sub>
                            <m:r>
                              <a:rPr lang="en-ID" i="1">
                                <a:latin typeface="Cambria Math" panose="02040503050406030204" pitchFamily="18" charset="0"/>
                              </a:rPr>
                              <m:t>𝑟</m:t>
                            </m:r>
                          </m:sub>
                        </m:sSub>
                      </m:num>
                      <m:den>
                        <m:r>
                          <a:rPr lang="en-ID" i="1">
                            <a:latin typeface="Cambria Math" panose="02040503050406030204" pitchFamily="18" charset="0"/>
                          </a:rPr>
                          <m:t>1−(</m:t>
                        </m:r>
                        <m:r>
                          <a:rPr lang="en-ID" i="1">
                            <a:latin typeface="Cambria Math" panose="02040503050406030204" pitchFamily="18" charset="0"/>
                          </a:rPr>
                          <m:t>𝑐</m:t>
                        </m:r>
                        <m:r>
                          <a:rPr lang="en-ID" i="1">
                            <a:latin typeface="Cambria Math" panose="02040503050406030204" pitchFamily="18" charset="0"/>
                          </a:rPr>
                          <m:t>−</m:t>
                        </m:r>
                        <m:r>
                          <a:rPr lang="en-ID" i="1">
                            <a:latin typeface="Cambria Math" panose="02040503050406030204" pitchFamily="18" charset="0"/>
                          </a:rPr>
                          <m:t>𝑚</m:t>
                        </m:r>
                        <m:r>
                          <a:rPr lang="en-ID" i="1">
                            <a:latin typeface="Cambria Math" panose="02040503050406030204" pitchFamily="18" charset="0"/>
                          </a:rPr>
                          <m:t>)(1−</m:t>
                        </m:r>
                        <m:r>
                          <a:rPr lang="en-ID" i="1">
                            <a:latin typeface="Cambria Math" panose="02040503050406030204" pitchFamily="18" charset="0"/>
                          </a:rPr>
                          <m:t>𝑡</m:t>
                        </m:r>
                        <m:r>
                          <a:rPr lang="en-ID" i="1">
                            <a:latin typeface="Cambria Math" panose="02040503050406030204" pitchFamily="18" charset="0"/>
                          </a:rPr>
                          <m:t>)</m:t>
                        </m:r>
                      </m:den>
                    </m:f>
                  </m:oMath>
                </a14:m>
                <a:r>
                  <a:rPr lang="en-ID" dirty="0"/>
                  <a:t>	</a:t>
                </a:r>
                <a:endParaRPr lang="en-US" dirty="0"/>
              </a:p>
            </p:txBody>
          </p:sp>
        </mc:Choice>
        <mc:Fallback xmlns="">
          <p:sp>
            <p:nvSpPr>
              <p:cNvPr id="3" name="Content Placeholder 2">
                <a:extLst>
                  <a:ext uri="{FF2B5EF4-FFF2-40B4-BE49-F238E27FC236}">
                    <a16:creationId xmlns:a16="http://schemas.microsoft.com/office/drawing/2014/main" id="{3D5AC0D7-9F7F-074E-A050-D466258AB6D8}"/>
                  </a:ext>
                </a:extLst>
              </p:cNvPr>
              <p:cNvSpPr>
                <a:spLocks noGrp="1" noRot="1" noChangeAspect="1" noMove="1" noResize="1" noEditPoints="1" noAdjustHandles="1" noChangeArrowheads="1" noChangeShapeType="1" noTextEdit="1"/>
              </p:cNvSpPr>
              <p:nvPr>
                <p:ph idx="1"/>
              </p:nvPr>
            </p:nvSpPr>
            <p:spPr>
              <a:blipFill>
                <a:blip r:embed="rId2"/>
                <a:stretch>
                  <a:fillRect l="-1086" t="-34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AEAFCDE7-19E1-6E4D-9895-C1F1D192FF03}"/>
                  </a:ext>
                </a:extLst>
              </p:cNvPr>
              <p:cNvSpPr/>
              <p:nvPr/>
            </p:nvSpPr>
            <p:spPr>
              <a:xfrm>
                <a:off x="838200" y="6019448"/>
                <a:ext cx="8660130" cy="584904"/>
              </a:xfrm>
              <a:prstGeom prst="rect">
                <a:avLst/>
              </a:prstGeom>
            </p:spPr>
            <p:txBody>
              <a:bodyPr wrap="square">
                <a:spAutoFit/>
              </a:bodyPr>
              <a:lstStyle/>
              <a:p>
                <a:pPr algn="just">
                  <a:lnSpc>
                    <a:spcPct val="115000"/>
                  </a:lnSpc>
                  <a:spcBef>
                    <a:spcPts val="600"/>
                  </a:spcBef>
                  <a:spcAft>
                    <a:spcPts val="600"/>
                  </a:spcAft>
                </a:pPr>
                <a:r>
                  <a:rPr lang="en-US" dirty="0">
                    <a:latin typeface="Calibri" panose="020F0502020204030204" pitchFamily="34" charset="0"/>
                    <a:ea typeface="Times New Roman" panose="02020603050405020304" pitchFamily="18" charset="0"/>
                    <a:cs typeface="Arial" panose="020B0604020202020204" pitchFamily="34" charset="0"/>
                  </a:rPr>
                  <a:t>Dimana, k = </a:t>
                </a:r>
                <a14:m>
                  <m:oMath xmlns:m="http://schemas.openxmlformats.org/officeDocument/2006/math">
                    <m:f>
                      <m:fPr>
                        <m:ctrlPr>
                          <a:rPr lang="en-ID" i="1">
                            <a:latin typeface="Cambria Math" panose="02040503050406030204" pitchFamily="18" charset="0"/>
                            <a:ea typeface="Times New Roman" panose="02020603050405020304" pitchFamily="18" charset="0"/>
                            <a:cs typeface="Arial" panose="020B0604020202020204" pitchFamily="34" charset="0"/>
                          </a:rPr>
                        </m:ctrlPr>
                      </m:fPr>
                      <m:num>
                        <m:r>
                          <a:rPr lang="en-ID" i="1">
                            <a:latin typeface="Cambria Math" panose="02040503050406030204" pitchFamily="18" charset="0"/>
                            <a:ea typeface="Times New Roman" panose="02020603050405020304" pitchFamily="18" charset="0"/>
                            <a:cs typeface="Arial" panose="020B0604020202020204" pitchFamily="34" charset="0"/>
                          </a:rPr>
                          <m:t>1</m:t>
                        </m:r>
                      </m:num>
                      <m:den>
                        <m:r>
                          <a:rPr lang="en-ID" i="1">
                            <a:latin typeface="Cambria Math" panose="02040503050406030204" pitchFamily="18" charset="0"/>
                            <a:ea typeface="Times New Roman" panose="02020603050405020304" pitchFamily="18" charset="0"/>
                            <a:cs typeface="Arial" panose="020B0604020202020204" pitchFamily="34" charset="0"/>
                          </a:rPr>
                          <m:t>1−(</m:t>
                        </m:r>
                        <m:r>
                          <a:rPr lang="en-ID" i="1">
                            <a:latin typeface="Cambria Math" panose="02040503050406030204" pitchFamily="18" charset="0"/>
                            <a:ea typeface="Times New Roman" panose="02020603050405020304" pitchFamily="18" charset="0"/>
                            <a:cs typeface="Arial" panose="020B0604020202020204" pitchFamily="34" charset="0"/>
                          </a:rPr>
                          <m:t>𝑐</m:t>
                        </m:r>
                        <m:r>
                          <a:rPr lang="en-ID" i="1">
                            <a:latin typeface="Cambria Math" panose="02040503050406030204" pitchFamily="18" charset="0"/>
                            <a:ea typeface="Times New Roman" panose="02020603050405020304" pitchFamily="18" charset="0"/>
                            <a:cs typeface="Arial" panose="020B0604020202020204" pitchFamily="34" charset="0"/>
                          </a:rPr>
                          <m:t>−</m:t>
                        </m:r>
                        <m:r>
                          <a:rPr lang="en-ID" i="1">
                            <a:latin typeface="Cambria Math" panose="02040503050406030204" pitchFamily="18" charset="0"/>
                            <a:ea typeface="Times New Roman" panose="02020603050405020304" pitchFamily="18" charset="0"/>
                            <a:cs typeface="Arial" panose="020B0604020202020204" pitchFamily="34" charset="0"/>
                          </a:rPr>
                          <m:t>𝑚</m:t>
                        </m:r>
                        <m:r>
                          <a:rPr lang="en-ID" i="1">
                            <a:latin typeface="Cambria Math" panose="02040503050406030204" pitchFamily="18" charset="0"/>
                            <a:ea typeface="Times New Roman" panose="02020603050405020304" pitchFamily="18" charset="0"/>
                            <a:cs typeface="Arial" panose="020B0604020202020204" pitchFamily="34" charset="0"/>
                          </a:rPr>
                          <m:t>)(1−</m:t>
                        </m:r>
                        <m:r>
                          <a:rPr lang="en-ID" i="1">
                            <a:latin typeface="Cambria Math" panose="02040503050406030204" pitchFamily="18" charset="0"/>
                            <a:ea typeface="Times New Roman" panose="02020603050405020304" pitchFamily="18" charset="0"/>
                            <a:cs typeface="Arial" panose="020B0604020202020204" pitchFamily="34" charset="0"/>
                          </a:rPr>
                          <m:t>𝑡</m:t>
                        </m:r>
                        <m:r>
                          <a:rPr lang="en-ID" i="1">
                            <a:latin typeface="Cambria Math" panose="02040503050406030204" pitchFamily="18" charset="0"/>
                            <a:ea typeface="Times New Roman" panose="02020603050405020304" pitchFamily="18" charset="0"/>
                            <a:cs typeface="Arial" panose="020B0604020202020204" pitchFamily="34" charset="0"/>
                          </a:rPr>
                          <m:t>)</m:t>
                        </m:r>
                      </m:den>
                    </m:f>
                  </m:oMath>
                </a14:m>
                <a:r>
                  <a:rPr lang="en-ID" dirty="0">
                    <a:latin typeface="Calibri" panose="020F0502020204030204" pitchFamily="34" charset="0"/>
                    <a:ea typeface="Times New Roman" panose="02020603050405020304" pitchFamily="18" charset="0"/>
                    <a:cs typeface="Arial" panose="020B0604020202020204" pitchFamily="34" charset="0"/>
                  </a:rPr>
                  <a:t> </a:t>
                </a:r>
                <a:r>
                  <a:rPr lang="en-US" dirty="0">
                    <a:latin typeface="Calibri" panose="020F0502020204030204" pitchFamily="34" charset="0"/>
                    <a:ea typeface="Times New Roman" panose="02020603050405020304" pitchFamily="18" charset="0"/>
                    <a:cs typeface="Arial" panose="020B0604020202020204" pitchFamily="34" charset="0"/>
                  </a:rPr>
                  <a:t> </a:t>
                </a:r>
                <a:r>
                  <a:rPr lang="en-US" dirty="0" err="1">
                    <a:latin typeface="Calibri" panose="020F0502020204030204" pitchFamily="34" charset="0"/>
                    <a:ea typeface="Times New Roman" panose="02020603050405020304" pitchFamily="18" charset="0"/>
                    <a:cs typeface="Arial" panose="020B0604020202020204" pitchFamily="34" charset="0"/>
                  </a:rPr>
                  <a:t>merupakan</a:t>
                </a:r>
                <a:r>
                  <a:rPr lang="en-US" dirty="0">
                    <a:latin typeface="Calibri" panose="020F0502020204030204" pitchFamily="34" charset="0"/>
                    <a:ea typeface="Times New Roman" panose="02020603050405020304" pitchFamily="18" charset="0"/>
                    <a:cs typeface="Arial" panose="020B0604020202020204" pitchFamily="34" charset="0"/>
                  </a:rPr>
                  <a:t> multiplier </a:t>
                </a:r>
                <a:r>
                  <a:rPr lang="en-US" dirty="0" err="1">
                    <a:latin typeface="Calibri" panose="020F0502020204030204" pitchFamily="34" charset="0"/>
                    <a:ea typeface="Times New Roman" panose="02020603050405020304" pitchFamily="18" charset="0"/>
                    <a:cs typeface="Arial" panose="020B0604020202020204" pitchFamily="34" charset="0"/>
                  </a:rPr>
                  <a:t>permintaan</a:t>
                </a:r>
                <a:r>
                  <a:rPr lang="en-US" dirty="0">
                    <a:latin typeface="Calibri" panose="020F0502020204030204" pitchFamily="34" charset="0"/>
                    <a:ea typeface="Times New Roman" panose="02020603050405020304" pitchFamily="18" charset="0"/>
                    <a:cs typeface="Arial" panose="020B0604020202020204" pitchFamily="34" charset="0"/>
                  </a:rPr>
                  <a:t> </a:t>
                </a:r>
                <a:r>
                  <a:rPr lang="en-US" dirty="0" err="1">
                    <a:latin typeface="Calibri" panose="020F0502020204030204" pitchFamily="34" charset="0"/>
                    <a:ea typeface="Times New Roman" panose="02020603050405020304" pitchFamily="18" charset="0"/>
                    <a:cs typeface="Arial" panose="020B0604020202020204" pitchFamily="34" charset="0"/>
                  </a:rPr>
                  <a:t>agregate</a:t>
                </a:r>
                <a:r>
                  <a:rPr lang="en-US" dirty="0">
                    <a:latin typeface="Calibri" panose="020F0502020204030204" pitchFamily="34" charset="0"/>
                    <a:ea typeface="Times New Roman" panose="02020603050405020304" pitchFamily="18" charset="0"/>
                    <a:cs typeface="Arial" panose="020B0604020202020204" pitchFamily="34" charset="0"/>
                  </a:rPr>
                  <a:t> </a:t>
                </a:r>
                <a:r>
                  <a:rPr lang="en-US" dirty="0" err="1">
                    <a:latin typeface="Calibri" panose="020F0502020204030204" pitchFamily="34" charset="0"/>
                    <a:ea typeface="Times New Roman" panose="02020603050405020304" pitchFamily="18" charset="0"/>
                    <a:cs typeface="Arial" panose="020B0604020202020204" pitchFamily="34" charset="0"/>
                  </a:rPr>
                  <a:t>kota</a:t>
                </a:r>
                <a:endParaRPr lang="en-ID" dirty="0">
                  <a:latin typeface="Calibri" panose="020F0502020204030204" pitchFamily="34" charset="0"/>
                  <a:ea typeface="Times New Roman" panose="02020603050405020304" pitchFamily="18" charset="0"/>
                  <a:cs typeface="Arial" panose="020B0604020202020204" pitchFamily="34" charset="0"/>
                </a:endParaRPr>
              </a:p>
            </p:txBody>
          </p:sp>
        </mc:Choice>
        <mc:Fallback xmlns="">
          <p:sp>
            <p:nvSpPr>
              <p:cNvPr id="4" name="Rectangle 3">
                <a:extLst>
                  <a:ext uri="{FF2B5EF4-FFF2-40B4-BE49-F238E27FC236}">
                    <a16:creationId xmlns:a16="http://schemas.microsoft.com/office/drawing/2014/main" id="{AEAFCDE7-19E1-6E4D-9895-C1F1D192FF03}"/>
                  </a:ext>
                </a:extLst>
              </p:cNvPr>
              <p:cNvSpPr>
                <a:spLocks noRot="1" noChangeAspect="1" noMove="1" noResize="1" noEditPoints="1" noAdjustHandles="1" noChangeArrowheads="1" noChangeShapeType="1" noTextEdit="1"/>
              </p:cNvSpPr>
              <p:nvPr/>
            </p:nvSpPr>
            <p:spPr>
              <a:xfrm>
                <a:off x="838200" y="6019448"/>
                <a:ext cx="8660130" cy="584904"/>
              </a:xfrm>
              <a:prstGeom prst="rect">
                <a:avLst/>
              </a:prstGeom>
              <a:blipFill>
                <a:blip r:embed="rId3"/>
                <a:stretch>
                  <a:fillRect l="-733" b="-4255"/>
                </a:stretch>
              </a:blipFill>
            </p:spPr>
            <p:txBody>
              <a:bodyPr/>
              <a:lstStyle/>
              <a:p>
                <a:r>
                  <a:rPr lang="en-US">
                    <a:noFill/>
                  </a:rPr>
                  <a:t> </a:t>
                </a:r>
              </a:p>
            </p:txBody>
          </p:sp>
        </mc:Fallback>
      </mc:AlternateContent>
    </p:spTree>
    <p:extLst>
      <p:ext uri="{BB962C8B-B14F-4D97-AF65-F5344CB8AC3E}">
        <p14:creationId xmlns:p14="http://schemas.microsoft.com/office/powerpoint/2010/main" val="1662489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A837F-AF96-0643-807E-FCA83831AD87}"/>
              </a:ext>
            </a:extLst>
          </p:cNvPr>
          <p:cNvSpPr>
            <a:spLocks noGrp="1"/>
          </p:cNvSpPr>
          <p:nvPr>
            <p:ph type="title"/>
          </p:nvPr>
        </p:nvSpPr>
        <p:spPr/>
        <p:txBody>
          <a:bodyPr/>
          <a:lstStyle/>
          <a:p>
            <a:r>
              <a:rPr lang="en-US" dirty="0"/>
              <a:t>Model Economic Base</a:t>
            </a:r>
          </a:p>
        </p:txBody>
      </p:sp>
      <p:sp>
        <p:nvSpPr>
          <p:cNvPr id="3" name="Content Placeholder 2">
            <a:extLst>
              <a:ext uri="{FF2B5EF4-FFF2-40B4-BE49-F238E27FC236}">
                <a16:creationId xmlns:a16="http://schemas.microsoft.com/office/drawing/2014/main" id="{B8276A33-61A6-7743-9B27-A699312EAF2B}"/>
              </a:ext>
            </a:extLst>
          </p:cNvPr>
          <p:cNvSpPr>
            <a:spLocks noGrp="1"/>
          </p:cNvSpPr>
          <p:nvPr>
            <p:ph idx="1"/>
          </p:nvPr>
        </p:nvSpPr>
        <p:spPr/>
        <p:txBody>
          <a:bodyPr>
            <a:normAutofit fontScale="92500" lnSpcReduction="20000"/>
          </a:bodyPr>
          <a:lstStyle/>
          <a:p>
            <a:r>
              <a:rPr lang="en-US" dirty="0" err="1"/>
              <a:t>Alternatif</a:t>
            </a:r>
            <a:r>
              <a:rPr lang="en-US" dirty="0"/>
              <a:t> lain </a:t>
            </a:r>
            <a:r>
              <a:rPr lang="en-US" dirty="0" err="1"/>
              <a:t>dalam</a:t>
            </a:r>
            <a:r>
              <a:rPr lang="en-US" dirty="0"/>
              <a:t> </a:t>
            </a:r>
            <a:r>
              <a:rPr lang="en-US" dirty="0" err="1"/>
              <a:t>mempelajari</a:t>
            </a:r>
            <a:r>
              <a:rPr lang="en-US" dirty="0"/>
              <a:t> </a:t>
            </a:r>
            <a:r>
              <a:rPr lang="en-US" dirty="0" err="1"/>
              <a:t>teori</a:t>
            </a:r>
            <a:r>
              <a:rPr lang="en-US" dirty="0"/>
              <a:t> </a:t>
            </a:r>
            <a:r>
              <a:rPr lang="en-US" dirty="0" err="1"/>
              <a:t>pertumbuhan</a:t>
            </a:r>
            <a:r>
              <a:rPr lang="en-US" dirty="0"/>
              <a:t> </a:t>
            </a:r>
            <a:r>
              <a:rPr lang="en-US" dirty="0" err="1"/>
              <a:t>dari</a:t>
            </a:r>
            <a:r>
              <a:rPr lang="en-US" dirty="0"/>
              <a:t> </a:t>
            </a:r>
            <a:r>
              <a:rPr lang="en-US" dirty="0" err="1"/>
              <a:t>sisi</a:t>
            </a:r>
            <a:r>
              <a:rPr lang="en-US" dirty="0"/>
              <a:t> </a:t>
            </a:r>
            <a:r>
              <a:rPr lang="en-US" dirty="0" err="1"/>
              <a:t>permintaan</a:t>
            </a:r>
            <a:r>
              <a:rPr lang="en-US" dirty="0"/>
              <a:t> </a:t>
            </a:r>
            <a:r>
              <a:rPr lang="en-US" dirty="0" err="1"/>
              <a:t>selain</a:t>
            </a:r>
            <a:r>
              <a:rPr lang="en-US" dirty="0"/>
              <a:t> model Keynesian </a:t>
            </a:r>
            <a:r>
              <a:rPr lang="en-US" dirty="0" err="1"/>
              <a:t>adalah</a:t>
            </a:r>
            <a:r>
              <a:rPr lang="en-US" dirty="0"/>
              <a:t> </a:t>
            </a:r>
            <a:r>
              <a:rPr lang="en-US" i="1" dirty="0"/>
              <a:t>Model Economic Base</a:t>
            </a:r>
            <a:r>
              <a:rPr lang="en-US" dirty="0"/>
              <a:t> </a:t>
            </a:r>
            <a:r>
              <a:rPr lang="en-US" dirty="0" err="1"/>
              <a:t>atau</a:t>
            </a:r>
            <a:r>
              <a:rPr lang="en-US" dirty="0"/>
              <a:t> yang </a:t>
            </a:r>
            <a:r>
              <a:rPr lang="en-US" dirty="0" err="1"/>
              <a:t>lebih</a:t>
            </a:r>
            <a:r>
              <a:rPr lang="en-US" dirty="0"/>
              <a:t> </a:t>
            </a:r>
            <a:r>
              <a:rPr lang="en-US" dirty="0" err="1"/>
              <a:t>dikenal</a:t>
            </a:r>
            <a:r>
              <a:rPr lang="en-US" dirty="0"/>
              <a:t> </a:t>
            </a:r>
            <a:r>
              <a:rPr lang="en-US" dirty="0" err="1"/>
              <a:t>sebagai</a:t>
            </a:r>
            <a:r>
              <a:rPr lang="en-US" dirty="0"/>
              <a:t> model </a:t>
            </a:r>
            <a:r>
              <a:rPr lang="en-US" i="1" dirty="0"/>
              <a:t>Export Base</a:t>
            </a:r>
            <a:r>
              <a:rPr lang="en-US" dirty="0"/>
              <a:t>. </a:t>
            </a:r>
          </a:p>
          <a:p>
            <a:r>
              <a:rPr lang="en-US" dirty="0"/>
              <a:t>Model </a:t>
            </a:r>
            <a:r>
              <a:rPr lang="en-US" i="1" dirty="0"/>
              <a:t>Economic Base</a:t>
            </a:r>
            <a:r>
              <a:rPr lang="en-US" dirty="0"/>
              <a:t> </a:t>
            </a:r>
            <a:r>
              <a:rPr lang="en-US" dirty="0" err="1"/>
              <a:t>lebih</a:t>
            </a:r>
            <a:r>
              <a:rPr lang="en-US" dirty="0"/>
              <a:t> </a:t>
            </a:r>
            <a:r>
              <a:rPr lang="en-US" dirty="0" err="1"/>
              <a:t>menekankan</a:t>
            </a:r>
            <a:r>
              <a:rPr lang="en-US" dirty="0"/>
              <a:t> </a:t>
            </a:r>
            <a:r>
              <a:rPr lang="en-US" dirty="0" err="1"/>
              <a:t>hanya</a:t>
            </a:r>
            <a:r>
              <a:rPr lang="en-US" dirty="0"/>
              <a:t> pada </a:t>
            </a:r>
            <a:r>
              <a:rPr lang="en-US" dirty="0" err="1"/>
              <a:t>ekspansi</a:t>
            </a:r>
            <a:r>
              <a:rPr lang="en-US" dirty="0"/>
              <a:t> </a:t>
            </a:r>
            <a:r>
              <a:rPr lang="en-US" dirty="0" err="1"/>
              <a:t>ekspor</a:t>
            </a:r>
            <a:r>
              <a:rPr lang="en-US" dirty="0"/>
              <a:t> </a:t>
            </a:r>
            <a:r>
              <a:rPr lang="en-US" dirty="0" err="1"/>
              <a:t>sebagai</a:t>
            </a:r>
            <a:r>
              <a:rPr lang="en-US" dirty="0"/>
              <a:t> </a:t>
            </a:r>
            <a:r>
              <a:rPr lang="en-US" dirty="0" err="1"/>
              <a:t>sumber</a:t>
            </a:r>
            <a:r>
              <a:rPr lang="en-US" dirty="0"/>
              <a:t> </a:t>
            </a:r>
            <a:r>
              <a:rPr lang="en-US" dirty="0" err="1"/>
              <a:t>utama</a:t>
            </a:r>
            <a:r>
              <a:rPr lang="en-US" dirty="0"/>
              <a:t> </a:t>
            </a:r>
            <a:r>
              <a:rPr lang="en-US" dirty="0" err="1"/>
              <a:t>perumbuhan</a:t>
            </a:r>
            <a:r>
              <a:rPr lang="en-US" dirty="0"/>
              <a:t> </a:t>
            </a:r>
            <a:r>
              <a:rPr lang="en-US" dirty="0" err="1"/>
              <a:t>ekonomi</a:t>
            </a:r>
            <a:r>
              <a:rPr lang="en-US" dirty="0"/>
              <a:t> </a:t>
            </a:r>
            <a:r>
              <a:rPr lang="en-US" dirty="0" err="1"/>
              <a:t>kota</a:t>
            </a:r>
            <a:r>
              <a:rPr lang="en-US" dirty="0"/>
              <a:t>. </a:t>
            </a:r>
          </a:p>
          <a:p>
            <a:pPr lvl="1"/>
            <a:r>
              <a:rPr lang="en-US" dirty="0"/>
              <a:t>yang </a:t>
            </a:r>
            <a:r>
              <a:rPr lang="en-US" dirty="0" err="1"/>
              <a:t>dimaksud</a:t>
            </a:r>
            <a:r>
              <a:rPr lang="en-US" dirty="0"/>
              <a:t> </a:t>
            </a:r>
            <a:r>
              <a:rPr lang="en-US" dirty="0" err="1"/>
              <a:t>dengan</a:t>
            </a:r>
            <a:r>
              <a:rPr lang="en-US" dirty="0"/>
              <a:t> Economic Base </a:t>
            </a:r>
            <a:r>
              <a:rPr lang="en-US" dirty="0" err="1"/>
              <a:t>dari</a:t>
            </a:r>
            <a:r>
              <a:rPr lang="en-US" dirty="0"/>
              <a:t> </a:t>
            </a:r>
            <a:r>
              <a:rPr lang="en-US" dirty="0" err="1"/>
              <a:t>masyarakat</a:t>
            </a:r>
            <a:r>
              <a:rPr lang="en-US" dirty="0"/>
              <a:t> </a:t>
            </a:r>
            <a:r>
              <a:rPr lang="en-US" dirty="0" err="1"/>
              <a:t>perkotaan</a:t>
            </a:r>
            <a:r>
              <a:rPr lang="en-US" dirty="0"/>
              <a:t> </a:t>
            </a:r>
            <a:r>
              <a:rPr lang="en-US" dirty="0" err="1"/>
              <a:t>adalah</a:t>
            </a:r>
            <a:r>
              <a:rPr lang="en-US" dirty="0"/>
              <a:t> </a:t>
            </a:r>
            <a:r>
              <a:rPr lang="en-US" dirty="0" err="1"/>
              <a:t>sektor-sektor</a:t>
            </a:r>
            <a:r>
              <a:rPr lang="en-US" dirty="0"/>
              <a:t> yang </a:t>
            </a:r>
            <a:r>
              <a:rPr lang="en-US" dirty="0" err="1"/>
              <a:t>memiliki</a:t>
            </a:r>
            <a:r>
              <a:rPr lang="en-US" dirty="0"/>
              <a:t> </a:t>
            </a:r>
            <a:r>
              <a:rPr lang="en-US" dirty="0" err="1"/>
              <a:t>karakteristik</a:t>
            </a:r>
            <a:r>
              <a:rPr lang="en-US" dirty="0"/>
              <a:t> </a:t>
            </a:r>
            <a:r>
              <a:rPr lang="en-US" dirty="0" err="1"/>
              <a:t>menyangkut</a:t>
            </a:r>
            <a:r>
              <a:rPr lang="en-US" dirty="0"/>
              <a:t> </a:t>
            </a:r>
            <a:r>
              <a:rPr lang="en-US" dirty="0" err="1"/>
              <a:t>tentang</a:t>
            </a:r>
            <a:r>
              <a:rPr lang="en-US" dirty="0"/>
              <a:t> </a:t>
            </a:r>
            <a:r>
              <a:rPr lang="en-US" dirty="0" err="1"/>
              <a:t>pendapatan</a:t>
            </a:r>
            <a:r>
              <a:rPr lang="en-US" dirty="0"/>
              <a:t> dan </a:t>
            </a:r>
            <a:r>
              <a:rPr lang="en-US" dirty="0" err="1"/>
              <a:t>kesempatan</a:t>
            </a:r>
            <a:r>
              <a:rPr lang="en-US" dirty="0"/>
              <a:t> </a:t>
            </a:r>
            <a:r>
              <a:rPr lang="en-US" dirty="0" err="1"/>
              <a:t>kerja</a:t>
            </a:r>
            <a:r>
              <a:rPr lang="en-US" dirty="0"/>
              <a:t> </a:t>
            </a:r>
            <a:r>
              <a:rPr lang="en-US" dirty="0" err="1"/>
              <a:t>dari</a:t>
            </a:r>
            <a:r>
              <a:rPr lang="en-US" dirty="0"/>
              <a:t> </a:t>
            </a:r>
            <a:r>
              <a:rPr lang="en-US" dirty="0" err="1"/>
              <a:t>sektor-sektor</a:t>
            </a:r>
            <a:r>
              <a:rPr lang="en-US" dirty="0"/>
              <a:t> </a:t>
            </a:r>
            <a:r>
              <a:rPr lang="en-US" dirty="0" err="1"/>
              <a:t>dalam</a:t>
            </a:r>
            <a:r>
              <a:rPr lang="en-US" dirty="0"/>
              <a:t> </a:t>
            </a:r>
            <a:r>
              <a:rPr lang="en-US" dirty="0" err="1"/>
              <a:t>perekonomian</a:t>
            </a:r>
            <a:r>
              <a:rPr lang="en-US" dirty="0"/>
              <a:t> yang </a:t>
            </a:r>
            <a:r>
              <a:rPr lang="en-US" dirty="0" err="1"/>
              <a:t>ada</a:t>
            </a:r>
            <a:r>
              <a:rPr lang="en-US" dirty="0"/>
              <a:t> </a:t>
            </a:r>
            <a:r>
              <a:rPr lang="en-US" dirty="0" err="1"/>
              <a:t>dalam</a:t>
            </a:r>
            <a:r>
              <a:rPr lang="en-US" dirty="0"/>
              <a:t> </a:t>
            </a:r>
            <a:r>
              <a:rPr lang="en-US" dirty="0" err="1"/>
              <a:t>perekonomian</a:t>
            </a:r>
            <a:r>
              <a:rPr lang="en-US" dirty="0"/>
              <a:t> </a:t>
            </a:r>
            <a:r>
              <a:rPr lang="en-US" dirty="0" err="1"/>
              <a:t>kota</a:t>
            </a:r>
            <a:r>
              <a:rPr lang="en-US" dirty="0"/>
              <a:t> </a:t>
            </a:r>
            <a:r>
              <a:rPr lang="en-US" dirty="0" err="1"/>
              <a:t>untuk</a:t>
            </a:r>
            <a:r>
              <a:rPr lang="en-US" dirty="0"/>
              <a:t> </a:t>
            </a:r>
            <a:r>
              <a:rPr lang="en-US" dirty="0" err="1"/>
              <a:t>mengestimasi</a:t>
            </a:r>
            <a:r>
              <a:rPr lang="en-US" dirty="0"/>
              <a:t> </a:t>
            </a:r>
            <a:r>
              <a:rPr lang="en-US" dirty="0" err="1"/>
              <a:t>sektor</a:t>
            </a:r>
            <a:r>
              <a:rPr lang="en-US" dirty="0"/>
              <a:t> </a:t>
            </a:r>
            <a:r>
              <a:rPr lang="en-US" dirty="0" err="1"/>
              <a:t>ekspor</a:t>
            </a:r>
            <a:r>
              <a:rPr lang="en-US" dirty="0"/>
              <a:t> </a:t>
            </a:r>
            <a:r>
              <a:rPr lang="en-US" dirty="0" err="1"/>
              <a:t>atau</a:t>
            </a:r>
            <a:r>
              <a:rPr lang="en-US" dirty="0"/>
              <a:t> </a:t>
            </a:r>
            <a:r>
              <a:rPr lang="en-US" i="1" dirty="0"/>
              <a:t>basic sector</a:t>
            </a:r>
            <a:r>
              <a:rPr lang="en-US" dirty="0"/>
              <a:t>, </a:t>
            </a:r>
            <a:r>
              <a:rPr lang="en-US" dirty="0" err="1"/>
              <a:t>dimana</a:t>
            </a:r>
            <a:r>
              <a:rPr lang="en-US" dirty="0"/>
              <a:t> </a:t>
            </a:r>
            <a:r>
              <a:rPr lang="en-US" dirty="0" err="1"/>
              <a:t>sektor</a:t>
            </a:r>
            <a:r>
              <a:rPr lang="en-US" dirty="0"/>
              <a:t> </a:t>
            </a:r>
            <a:r>
              <a:rPr lang="en-US" dirty="0" err="1"/>
              <a:t>tersebut</a:t>
            </a:r>
            <a:r>
              <a:rPr lang="en-US" dirty="0"/>
              <a:t> </a:t>
            </a:r>
            <a:r>
              <a:rPr lang="en-US" dirty="0" err="1"/>
              <a:t>memiliki</a:t>
            </a:r>
            <a:r>
              <a:rPr lang="en-US" dirty="0"/>
              <a:t> </a:t>
            </a:r>
            <a:r>
              <a:rPr lang="en-US" dirty="0" err="1"/>
              <a:t>karakteristik</a:t>
            </a:r>
            <a:r>
              <a:rPr lang="en-US" dirty="0"/>
              <a:t> </a:t>
            </a:r>
            <a:r>
              <a:rPr lang="en-US" dirty="0" err="1"/>
              <a:t>dapat</a:t>
            </a:r>
            <a:r>
              <a:rPr lang="en-US" dirty="0"/>
              <a:t> </a:t>
            </a:r>
            <a:r>
              <a:rPr lang="en-US" dirty="0" err="1"/>
              <a:t>membawa</a:t>
            </a:r>
            <a:r>
              <a:rPr lang="en-US" dirty="0"/>
              <a:t> </a:t>
            </a:r>
            <a:r>
              <a:rPr lang="en-US" dirty="0" err="1"/>
              <a:t>sejumlah</a:t>
            </a:r>
            <a:r>
              <a:rPr lang="en-US" dirty="0"/>
              <a:t> unit uang </a:t>
            </a:r>
            <a:r>
              <a:rPr lang="en-US" dirty="0" err="1"/>
              <a:t>kepada</a:t>
            </a:r>
            <a:r>
              <a:rPr lang="en-US" dirty="0"/>
              <a:t> </a:t>
            </a:r>
            <a:r>
              <a:rPr lang="en-US" dirty="0" err="1"/>
              <a:t>masyarakat</a:t>
            </a:r>
            <a:r>
              <a:rPr lang="en-US" dirty="0"/>
              <a:t> </a:t>
            </a:r>
            <a:r>
              <a:rPr lang="en-US" dirty="0" err="1"/>
              <a:t>melalui</a:t>
            </a:r>
            <a:r>
              <a:rPr lang="en-US" dirty="0"/>
              <a:t> </a:t>
            </a:r>
            <a:r>
              <a:rPr lang="en-US" dirty="0" err="1"/>
              <a:t>ekspor</a:t>
            </a:r>
            <a:r>
              <a:rPr lang="en-US" dirty="0"/>
              <a:t> </a:t>
            </a:r>
            <a:r>
              <a:rPr lang="en-US" dirty="0" err="1"/>
              <a:t>barang</a:t>
            </a:r>
            <a:r>
              <a:rPr lang="en-US" dirty="0"/>
              <a:t> dan </a:t>
            </a:r>
            <a:r>
              <a:rPr lang="en-US" dirty="0" err="1"/>
              <a:t>jasa</a:t>
            </a:r>
            <a:r>
              <a:rPr lang="en-US" dirty="0"/>
              <a:t> </a:t>
            </a:r>
            <a:r>
              <a:rPr lang="en-US" dirty="0" err="1"/>
              <a:t>dari</a:t>
            </a:r>
            <a:r>
              <a:rPr lang="en-US" dirty="0"/>
              <a:t> </a:t>
            </a:r>
            <a:r>
              <a:rPr lang="en-US" dirty="0" err="1"/>
              <a:t>luar</a:t>
            </a:r>
            <a:r>
              <a:rPr lang="en-US" dirty="0"/>
              <a:t> </a:t>
            </a:r>
            <a:r>
              <a:rPr lang="en-US" dirty="0" err="1"/>
              <a:t>daerah</a:t>
            </a:r>
            <a:r>
              <a:rPr lang="en-US" dirty="0"/>
              <a:t>.</a:t>
            </a:r>
            <a:r>
              <a:rPr lang="en-ID" dirty="0">
                <a:effectLst/>
              </a:rPr>
              <a:t> </a:t>
            </a:r>
            <a:endParaRPr lang="en-US" dirty="0"/>
          </a:p>
          <a:p>
            <a:r>
              <a:rPr lang="en-US" dirty="0" err="1"/>
              <a:t>Menurut</a:t>
            </a:r>
            <a:r>
              <a:rPr lang="en-US" dirty="0"/>
              <a:t> t</a:t>
            </a:r>
            <a:r>
              <a:rPr lang="en-ID" dirty="0" err="1"/>
              <a:t>eori</a:t>
            </a:r>
            <a:r>
              <a:rPr lang="en-ID" dirty="0"/>
              <a:t> </a:t>
            </a:r>
            <a:r>
              <a:rPr lang="en-ID" dirty="0" err="1"/>
              <a:t>ini</a:t>
            </a:r>
            <a:r>
              <a:rPr lang="en-ID" dirty="0"/>
              <a:t> </a:t>
            </a:r>
            <a:r>
              <a:rPr lang="en-ID" dirty="0" err="1"/>
              <a:t>dalam</a:t>
            </a:r>
            <a:r>
              <a:rPr lang="en-ID" dirty="0"/>
              <a:t> </a:t>
            </a:r>
            <a:r>
              <a:rPr lang="en-ID" dirty="0" err="1"/>
              <a:t>jangka</a:t>
            </a:r>
            <a:r>
              <a:rPr lang="en-ID" dirty="0"/>
              <a:t> </a:t>
            </a:r>
            <a:r>
              <a:rPr lang="en-ID" dirty="0" err="1"/>
              <a:t>pendek</a:t>
            </a:r>
            <a:r>
              <a:rPr lang="en-ID" dirty="0"/>
              <a:t> </a:t>
            </a:r>
            <a:r>
              <a:rPr lang="en-ID" dirty="0" err="1"/>
              <a:t>peningkatan</a:t>
            </a:r>
            <a:r>
              <a:rPr lang="en-ID" dirty="0"/>
              <a:t> </a:t>
            </a:r>
            <a:r>
              <a:rPr lang="en-ID" dirty="0" err="1"/>
              <a:t>ekspor</a:t>
            </a:r>
            <a:r>
              <a:rPr lang="en-ID" dirty="0"/>
              <a:t> </a:t>
            </a:r>
            <a:r>
              <a:rPr lang="en-ID" dirty="0" err="1"/>
              <a:t>merupakan</a:t>
            </a:r>
            <a:r>
              <a:rPr lang="en-ID" dirty="0"/>
              <a:t> </a:t>
            </a:r>
            <a:r>
              <a:rPr lang="en-ID" dirty="0" err="1"/>
              <a:t>tenaga</a:t>
            </a:r>
            <a:r>
              <a:rPr lang="en-ID" dirty="0"/>
              <a:t> </a:t>
            </a:r>
            <a:r>
              <a:rPr lang="en-ID" dirty="0" err="1"/>
              <a:t>pendorong</a:t>
            </a:r>
            <a:r>
              <a:rPr lang="en-ID" dirty="0"/>
              <a:t> (</a:t>
            </a:r>
            <a:r>
              <a:rPr lang="en-ID" dirty="0" err="1"/>
              <a:t>kekuatan</a:t>
            </a:r>
            <a:r>
              <a:rPr lang="en-ID" dirty="0"/>
              <a:t>)  </a:t>
            </a:r>
            <a:r>
              <a:rPr lang="en-ID" dirty="0" err="1"/>
              <a:t>utama</a:t>
            </a:r>
            <a:r>
              <a:rPr lang="en-ID" dirty="0"/>
              <a:t> </a:t>
            </a:r>
            <a:r>
              <a:rPr lang="en-ID" dirty="0" err="1"/>
              <a:t>bagi</a:t>
            </a:r>
            <a:r>
              <a:rPr lang="en-ID" dirty="0"/>
              <a:t> </a:t>
            </a:r>
            <a:r>
              <a:rPr lang="en-ID" dirty="0" err="1"/>
              <a:t>pertumbuhan</a:t>
            </a:r>
            <a:r>
              <a:rPr lang="en-ID" dirty="0"/>
              <a:t> </a:t>
            </a:r>
            <a:r>
              <a:rPr lang="en-ID" dirty="0" err="1"/>
              <a:t>ekonomi</a:t>
            </a:r>
            <a:r>
              <a:rPr lang="en-ID" dirty="0"/>
              <a:t> </a:t>
            </a:r>
            <a:r>
              <a:rPr lang="en-ID" dirty="0" err="1"/>
              <a:t>kawasan</a:t>
            </a:r>
            <a:r>
              <a:rPr lang="en-ID" dirty="0"/>
              <a:t> </a:t>
            </a:r>
            <a:r>
              <a:rPr lang="en-ID" dirty="0" err="1"/>
              <a:t>perkotaan</a:t>
            </a:r>
            <a:r>
              <a:rPr lang="en-ID" dirty="0"/>
              <a:t>.</a:t>
            </a:r>
            <a:endParaRPr lang="en-US" dirty="0"/>
          </a:p>
        </p:txBody>
      </p:sp>
    </p:spTree>
    <p:extLst>
      <p:ext uri="{BB962C8B-B14F-4D97-AF65-F5344CB8AC3E}">
        <p14:creationId xmlns:p14="http://schemas.microsoft.com/office/powerpoint/2010/main" val="3467034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7">
            <a:extLst>
              <a:ext uri="{FF2B5EF4-FFF2-40B4-BE49-F238E27FC236}">
                <a16:creationId xmlns:a16="http://schemas.microsoft.com/office/drawing/2014/main" id="{88E9E2DF-35B2-564C-A616-31C023805F77}"/>
              </a:ext>
            </a:extLst>
          </p:cNvPr>
          <p:cNvSpPr>
            <a:spLocks noGrp="1" noChangeArrowheads="1"/>
          </p:cNvSpPr>
          <p:nvPr>
            <p:ph type="title"/>
          </p:nvPr>
        </p:nvSpPr>
        <p:spPr>
          <a:xfrm>
            <a:off x="1981200" y="457201"/>
            <a:ext cx="8229600" cy="811213"/>
          </a:xfrm>
        </p:spPr>
        <p:txBody>
          <a:bodyPr/>
          <a:lstStyle/>
          <a:p>
            <a:pPr eaLnBrk="1" hangingPunct="1"/>
            <a:r>
              <a:rPr lang="sv-SE" altLang="en-US" sz="3600" b="1"/>
              <a:t>ECONOMIC BASE THEORY</a:t>
            </a:r>
            <a:endParaRPr lang="en-US" altLang="en-US" sz="3600" b="1"/>
          </a:p>
        </p:txBody>
      </p:sp>
      <p:sp>
        <p:nvSpPr>
          <p:cNvPr id="14339" name="Rectangle 3">
            <a:extLst>
              <a:ext uri="{FF2B5EF4-FFF2-40B4-BE49-F238E27FC236}">
                <a16:creationId xmlns:a16="http://schemas.microsoft.com/office/drawing/2014/main" id="{C3CA70A2-1A91-2844-8823-CF5CD845472F}"/>
              </a:ext>
            </a:extLst>
          </p:cNvPr>
          <p:cNvSpPr>
            <a:spLocks noGrp="1" noChangeArrowheads="1"/>
          </p:cNvSpPr>
          <p:nvPr>
            <p:ph type="body" sz="half" idx="1"/>
          </p:nvPr>
        </p:nvSpPr>
        <p:spPr>
          <a:xfrm>
            <a:off x="1919288" y="1412874"/>
            <a:ext cx="8291512" cy="4610735"/>
          </a:xfrm>
        </p:spPr>
        <p:txBody>
          <a:bodyPr/>
          <a:lstStyle/>
          <a:p>
            <a:pPr eaLnBrk="1" hangingPunct="1">
              <a:lnSpc>
                <a:spcPct val="80000"/>
              </a:lnSpc>
              <a:buFont typeface="Wingdings" pitchFamily="2" charset="2"/>
              <a:buNone/>
            </a:pPr>
            <a:r>
              <a:rPr lang="en-US" altLang="en-US" dirty="0"/>
              <a:t>Region’s Economy:</a:t>
            </a:r>
          </a:p>
          <a:p>
            <a:pPr eaLnBrk="1" hangingPunct="1">
              <a:lnSpc>
                <a:spcPct val="80000"/>
              </a:lnSpc>
            </a:pPr>
            <a:r>
              <a:rPr lang="en-US" altLang="en-US" dirty="0"/>
              <a:t>Basic (export exogenous., city forming)</a:t>
            </a:r>
          </a:p>
          <a:p>
            <a:pPr eaLnBrk="1" hangingPunct="1">
              <a:lnSpc>
                <a:spcPct val="80000"/>
              </a:lnSpc>
            </a:pPr>
            <a:r>
              <a:rPr lang="en-US" altLang="en-US" dirty="0"/>
              <a:t>Non Basic (local endogenous., city filling)</a:t>
            </a:r>
          </a:p>
          <a:p>
            <a:pPr eaLnBrk="1" hangingPunct="1">
              <a:lnSpc>
                <a:spcPct val="80000"/>
              </a:lnSpc>
              <a:buFont typeface="Wingdings" pitchFamily="2" charset="2"/>
              <a:buNone/>
            </a:pPr>
            <a:endParaRPr lang="en-US" altLang="en-US" dirty="0"/>
          </a:p>
          <a:p>
            <a:pPr eaLnBrk="1" hangingPunct="1">
              <a:lnSpc>
                <a:spcPct val="80000"/>
              </a:lnSpc>
              <a:buFont typeface="Wingdings" pitchFamily="2" charset="2"/>
              <a:buNone/>
            </a:pPr>
            <a:r>
              <a:rPr lang="en-US" altLang="en-US" dirty="0"/>
              <a:t>Non Basic Sector = f (sector basic)</a:t>
            </a:r>
          </a:p>
          <a:p>
            <a:pPr eaLnBrk="1" hangingPunct="1">
              <a:lnSpc>
                <a:spcPct val="80000"/>
              </a:lnSpc>
            </a:pPr>
            <a:r>
              <a:rPr lang="en-US" altLang="en-US" dirty="0" err="1"/>
              <a:t>Besarnya</a:t>
            </a:r>
            <a:r>
              <a:rPr lang="en-US" altLang="en-US" dirty="0"/>
              <a:t> </a:t>
            </a:r>
            <a:r>
              <a:rPr lang="en-US" altLang="en-US" dirty="0" err="1"/>
              <a:t>jasa</a:t>
            </a:r>
            <a:r>
              <a:rPr lang="en-US" altLang="en-US" dirty="0"/>
              <a:t> </a:t>
            </a:r>
            <a:r>
              <a:rPr lang="en-US" altLang="en-US" dirty="0" err="1"/>
              <a:t>tergantung</a:t>
            </a:r>
            <a:r>
              <a:rPr lang="en-US" altLang="en-US" sz="2400" dirty="0"/>
              <a:t> pada </a:t>
            </a:r>
            <a:r>
              <a:rPr lang="en-US" altLang="en-US" sz="2400" dirty="0" err="1"/>
              <a:t>kegiatan</a:t>
            </a:r>
            <a:r>
              <a:rPr lang="en-US" altLang="en-US" sz="2400" dirty="0"/>
              <a:t> </a:t>
            </a:r>
            <a:r>
              <a:rPr lang="en-US" altLang="en-US" sz="2400" dirty="0" err="1"/>
              <a:t>utama</a:t>
            </a:r>
            <a:r>
              <a:rPr lang="en-US" altLang="en-US" sz="2400" dirty="0"/>
              <a:t> di </a:t>
            </a:r>
            <a:r>
              <a:rPr lang="en-US" altLang="en-US" sz="2400" dirty="0" err="1"/>
              <a:t>daerah</a:t>
            </a:r>
            <a:r>
              <a:rPr lang="en-US" altLang="en-US" sz="2400" dirty="0"/>
              <a:t> </a:t>
            </a:r>
            <a:r>
              <a:rPr lang="en-US" altLang="en-US" sz="2400" dirty="0" err="1"/>
              <a:t>tersebut</a:t>
            </a:r>
            <a:endParaRPr lang="en-US" altLang="en-US" sz="2400" dirty="0"/>
          </a:p>
          <a:p>
            <a:pPr eaLnBrk="1" hangingPunct="1">
              <a:lnSpc>
                <a:spcPct val="80000"/>
              </a:lnSpc>
              <a:buFont typeface="Wingdings" pitchFamily="2" charset="2"/>
              <a:buNone/>
            </a:pPr>
            <a:endParaRPr lang="en-US" altLang="en-US" sz="2400" dirty="0"/>
          </a:p>
        </p:txBody>
      </p:sp>
      <p:graphicFrame>
        <p:nvGraphicFramePr>
          <p:cNvPr id="19480" name="Group 24">
            <a:extLst>
              <a:ext uri="{FF2B5EF4-FFF2-40B4-BE49-F238E27FC236}">
                <a16:creationId xmlns:a16="http://schemas.microsoft.com/office/drawing/2014/main" id="{9F4770EC-9BC8-284F-AA8A-2AB83421AF68}"/>
              </a:ext>
            </a:extLst>
          </p:cNvPr>
          <p:cNvGraphicFramePr>
            <a:graphicFrameLocks noGrp="1"/>
          </p:cNvGraphicFramePr>
          <p:nvPr>
            <p:ph sz="half" idx="2"/>
            <p:extLst>
              <p:ext uri="{D42A27DB-BD31-4B8C-83A1-F6EECF244321}">
                <p14:modId xmlns:p14="http://schemas.microsoft.com/office/powerpoint/2010/main" val="2161155921"/>
              </p:ext>
            </p:extLst>
          </p:nvPr>
        </p:nvGraphicFramePr>
        <p:xfrm>
          <a:off x="2495550" y="4652963"/>
          <a:ext cx="6337300" cy="1008062"/>
        </p:xfrm>
        <a:graphic>
          <a:graphicData uri="http://schemas.openxmlformats.org/drawingml/2006/table">
            <a:tbl>
              <a:tblPr/>
              <a:tblGrid>
                <a:gridCol w="2759075">
                  <a:extLst>
                    <a:ext uri="{9D8B030D-6E8A-4147-A177-3AD203B41FA5}">
                      <a16:colId xmlns:a16="http://schemas.microsoft.com/office/drawing/2014/main" val="20000"/>
                    </a:ext>
                  </a:extLst>
                </a:gridCol>
                <a:gridCol w="931863">
                  <a:extLst>
                    <a:ext uri="{9D8B030D-6E8A-4147-A177-3AD203B41FA5}">
                      <a16:colId xmlns:a16="http://schemas.microsoft.com/office/drawing/2014/main" val="20001"/>
                    </a:ext>
                  </a:extLst>
                </a:gridCol>
                <a:gridCol w="2646362">
                  <a:extLst>
                    <a:ext uri="{9D8B030D-6E8A-4147-A177-3AD203B41FA5}">
                      <a16:colId xmlns:a16="http://schemas.microsoft.com/office/drawing/2014/main" val="20002"/>
                    </a:ext>
                  </a:extLst>
                </a:gridCol>
              </a:tblGrid>
              <a:tr h="100806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Basic: </a:t>
                      </a:r>
                      <a:r>
                        <a:rPr kumimoji="0" lang="en-US" sz="2800" b="0" i="1"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 </a:t>
                      </a:r>
                      <a:r>
                        <a:rPr kumimoji="0" lang="en-US" sz="2800" b="0" i="1" u="none" strike="noStrike" cap="none" normalizeH="0" baseline="30000" dirty="0">
                          <a:ln>
                            <a:noFill/>
                          </a:ln>
                          <a:solidFill>
                            <a:schemeClr val="tx1"/>
                          </a:solidFill>
                          <a:effectLst/>
                          <a:latin typeface="Times New Roman" pitchFamily="18" charset="0"/>
                          <a:cs typeface="Times New Roman" pitchFamily="18" charset="0"/>
                        </a:rPr>
                        <a:t>B</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sym typeface="Symbol" pitchFamily="18" charset="2"/>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Times New Roman" pitchFamily="18" charset="0"/>
                          <a:cs typeface="Times New Roman" pitchFamily="18" charset="0"/>
                          <a:sym typeface="Symbol" pitchFamily="18" charset="2"/>
                        </a:rPr>
                        <a:t>Non Basic: </a:t>
                      </a:r>
                      <a:r>
                        <a:rPr kumimoji="0" lang="en-US" sz="2800" b="0" i="1" u="none" strike="noStrike" cap="none" normalizeH="0" baseline="30000" dirty="0">
                          <a:ln>
                            <a:noFill/>
                          </a:ln>
                          <a:solidFill>
                            <a:schemeClr val="tx1"/>
                          </a:solidFill>
                          <a:effectLst/>
                          <a:latin typeface="Times New Roman" pitchFamily="18" charset="0"/>
                          <a:cs typeface="Times New Roman" pitchFamily="18" charset="0"/>
                        </a:rPr>
                        <a:t> NB</a:t>
                      </a:r>
                      <a:endParaRPr kumimoji="0" lang="en-US" sz="2800" b="0" i="1" u="none" strike="noStrike" cap="none" normalizeH="0" baseline="0" dirty="0">
                        <a:ln>
                          <a:noFill/>
                        </a:ln>
                        <a:solidFill>
                          <a:schemeClr val="tx1"/>
                        </a:solidFill>
                        <a:effectLst/>
                        <a:latin typeface="Times New Roman" pitchFamily="18" charset="0"/>
                        <a:cs typeface="Times New Roman" pitchFamily="18" charset="0"/>
                        <a:sym typeface="Symbol" pitchFamily="18" charset="2"/>
                      </a:endParaRPr>
                    </a:p>
                  </a:txBody>
                  <a:tcPr horzOverflow="overflow">
                    <a:lnL cap="flat">
                      <a:noFill/>
                    </a:lnL>
                    <a:lnR>
                      <a:noFill/>
                    </a:lnR>
                    <a:lnT cap="flat">
                      <a:noFill/>
                    </a:lnT>
                    <a:lnB cap="flat">
                      <a:noFill/>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a:noFill/>
                    </a:lnL>
                    <a:lnR>
                      <a:noFill/>
                    </a:lnR>
                    <a:lnT cap="flat">
                      <a:noFill/>
                    </a:lnT>
                    <a:lnB cap="flat">
                      <a:noFill/>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1" u="none" strike="noStrike" cap="none" normalizeH="0" baseline="0" dirty="0">
                          <a:ln>
                            <a:noFill/>
                          </a:ln>
                          <a:solidFill>
                            <a:schemeClr val="tx1"/>
                          </a:solidFill>
                          <a:effectLst/>
                          <a:latin typeface="Times New Roman" pitchFamily="18" charset="0"/>
                          <a:cs typeface="Times New Roman" pitchFamily="18" charset="0"/>
                        </a:rPr>
                        <a:t>E</a:t>
                      </a:r>
                      <a:r>
                        <a:rPr kumimoji="0" lang="en-US" sz="2800" b="0" i="1" u="none" strike="noStrike" cap="none" normalizeH="0" baseline="30000" dirty="0">
                          <a:ln>
                            <a:noFill/>
                          </a:ln>
                          <a:solidFill>
                            <a:schemeClr val="tx1"/>
                          </a:solidFill>
                          <a:effectLst/>
                          <a:latin typeface="Times New Roman" pitchFamily="18" charset="0"/>
                          <a:cs typeface="Times New Roman" pitchFamily="18" charset="0"/>
                        </a:rPr>
                        <a:t>T </a:t>
                      </a:r>
                      <a:r>
                        <a:rPr kumimoji="0" lang="en-US" sz="2800" b="0" i="1" u="none" strike="noStrike" cap="none" normalizeH="0" baseline="0" dirty="0">
                          <a:ln>
                            <a:noFill/>
                          </a:ln>
                          <a:solidFill>
                            <a:schemeClr val="tx1"/>
                          </a:solidFill>
                          <a:effectLst/>
                          <a:latin typeface="Times New Roman" pitchFamily="18" charset="0"/>
                          <a:cs typeface="Times New Roman" pitchFamily="18" charset="0"/>
                        </a:rPr>
                        <a:t> = E</a:t>
                      </a:r>
                      <a:r>
                        <a:rPr kumimoji="0" lang="en-US" sz="2800" b="0" i="1" u="none" strike="noStrike" cap="none" normalizeH="0" baseline="30000" dirty="0">
                          <a:ln>
                            <a:noFill/>
                          </a:ln>
                          <a:solidFill>
                            <a:schemeClr val="tx1"/>
                          </a:solidFill>
                          <a:effectLst/>
                          <a:latin typeface="Times New Roman" pitchFamily="18" charset="0"/>
                          <a:cs typeface="Times New Roman" pitchFamily="18" charset="0"/>
                        </a:rPr>
                        <a:t>B </a:t>
                      </a:r>
                      <a:r>
                        <a:rPr kumimoji="0" lang="en-US" sz="2800" b="0" i="1" u="none" strike="noStrike" cap="none" normalizeH="0" baseline="0" dirty="0">
                          <a:ln>
                            <a:noFill/>
                          </a:ln>
                          <a:solidFill>
                            <a:schemeClr val="tx1"/>
                          </a:solidFill>
                          <a:effectLst/>
                          <a:latin typeface="Times New Roman" pitchFamily="18" charset="0"/>
                          <a:cs typeface="Times New Roman" pitchFamily="18" charset="0"/>
                        </a:rPr>
                        <a:t> + E</a:t>
                      </a:r>
                      <a:r>
                        <a:rPr kumimoji="0" lang="en-US" sz="2800" b="0" i="1" u="none" strike="noStrike" cap="none" normalizeH="0" baseline="30000" dirty="0">
                          <a:ln>
                            <a:noFill/>
                          </a:ln>
                          <a:solidFill>
                            <a:schemeClr val="tx1"/>
                          </a:solidFill>
                          <a:effectLst/>
                          <a:latin typeface="Times New Roman" pitchFamily="18" charset="0"/>
                          <a:cs typeface="Times New Roman" pitchFamily="18" charset="0"/>
                        </a:rPr>
                        <a:t>NB</a:t>
                      </a:r>
                      <a:endParaRPr kumimoji="0" lang="en-US" sz="2800" b="0" i="0" u="none" strike="noStrike" cap="none" normalizeH="0" baseline="0" dirty="0">
                        <a:ln>
                          <a:noFill/>
                        </a:ln>
                        <a:solidFill>
                          <a:schemeClr val="tx1"/>
                        </a:solidFill>
                        <a:effectLst/>
                        <a:latin typeface="Arial" charset="0"/>
                      </a:endParaRPr>
                    </a:p>
                  </a:txBody>
                  <a:tcPr anchor="ctr"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344" name="Line 25">
            <a:extLst>
              <a:ext uri="{FF2B5EF4-FFF2-40B4-BE49-F238E27FC236}">
                <a16:creationId xmlns:a16="http://schemas.microsoft.com/office/drawing/2014/main" id="{2B2ABD31-2984-D54F-AD54-C4F5D988DD6F}"/>
              </a:ext>
            </a:extLst>
          </p:cNvPr>
          <p:cNvSpPr>
            <a:spLocks noChangeShapeType="1"/>
          </p:cNvSpPr>
          <p:nvPr/>
        </p:nvSpPr>
        <p:spPr bwMode="auto">
          <a:xfrm>
            <a:off x="4943476" y="4868864"/>
            <a:ext cx="1223963" cy="3587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26">
            <a:extLst>
              <a:ext uri="{FF2B5EF4-FFF2-40B4-BE49-F238E27FC236}">
                <a16:creationId xmlns:a16="http://schemas.microsoft.com/office/drawing/2014/main" id="{88C3AA94-1F02-8E47-A01A-4222B081B760}"/>
              </a:ext>
            </a:extLst>
          </p:cNvPr>
          <p:cNvSpPr>
            <a:spLocks noChangeShapeType="1"/>
          </p:cNvSpPr>
          <p:nvPr/>
        </p:nvSpPr>
        <p:spPr bwMode="auto">
          <a:xfrm flipV="1">
            <a:off x="4943476" y="5229225"/>
            <a:ext cx="1223963" cy="2174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5BD37BF5-D5E1-3443-BAA9-B8E327E7BBB9}"/>
              </a:ext>
            </a:extLst>
          </p:cNvPr>
          <p:cNvSpPr>
            <a:spLocks noGrp="1" noChangeArrowheads="1"/>
          </p:cNvSpPr>
          <p:nvPr>
            <p:ph type="title"/>
          </p:nvPr>
        </p:nvSpPr>
        <p:spPr/>
        <p:txBody>
          <a:bodyPr/>
          <a:lstStyle/>
          <a:p>
            <a:pPr eaLnBrk="1" hangingPunct="1"/>
            <a:r>
              <a:rPr lang="sv-SE" altLang="en-US" sz="3600" b="1" dirty="0"/>
              <a:t>ECONOMIC BASE MODEL</a:t>
            </a:r>
            <a:endParaRPr lang="en-US" altLang="en-US" sz="3600" b="1" dirty="0"/>
          </a:p>
        </p:txBody>
      </p:sp>
      <p:sp>
        <p:nvSpPr>
          <p:cNvPr id="15363" name="Rectangle 3">
            <a:extLst>
              <a:ext uri="{FF2B5EF4-FFF2-40B4-BE49-F238E27FC236}">
                <a16:creationId xmlns:a16="http://schemas.microsoft.com/office/drawing/2014/main" id="{B82B8444-4AA6-184A-B135-D3DDF526BE14}"/>
              </a:ext>
            </a:extLst>
          </p:cNvPr>
          <p:cNvSpPr>
            <a:spLocks noGrp="1" noChangeArrowheads="1"/>
          </p:cNvSpPr>
          <p:nvPr>
            <p:ph type="body" idx="1"/>
          </p:nvPr>
        </p:nvSpPr>
        <p:spPr/>
        <p:txBody>
          <a:bodyPr/>
          <a:lstStyle/>
          <a:p>
            <a:pPr eaLnBrk="1" hangingPunct="1">
              <a:lnSpc>
                <a:spcPct val="80000"/>
              </a:lnSpc>
            </a:pPr>
            <a:r>
              <a:rPr lang="nb-NO" altLang="en-US" sz="2400" dirty="0"/>
              <a:t>R = </a:t>
            </a:r>
            <a:r>
              <a:rPr lang="nb-NO" altLang="en-US" sz="2400" i="1" u="sng" dirty="0"/>
              <a:t>E</a:t>
            </a:r>
            <a:r>
              <a:rPr lang="nb-NO" altLang="en-US" sz="2000" i="1" u="sng" dirty="0"/>
              <a:t>NB</a:t>
            </a:r>
            <a:r>
              <a:rPr lang="nb-NO" altLang="en-US" sz="2400" i="1" u="sng" dirty="0"/>
              <a:t>  </a:t>
            </a:r>
            <a:r>
              <a:rPr lang="nb-NO" altLang="en-US" sz="2400" dirty="0"/>
              <a:t>     </a:t>
            </a:r>
            <a:r>
              <a:rPr lang="en-US" altLang="en-US" sz="2400" dirty="0">
                <a:sym typeface="Symbol" pitchFamily="2" charset="2"/>
              </a:rPr>
              <a:t></a:t>
            </a:r>
            <a:r>
              <a:rPr lang="nb-NO" altLang="en-US" sz="2400" dirty="0"/>
              <a:t>  </a:t>
            </a:r>
            <a:r>
              <a:rPr lang="nb-NO" altLang="en-US" sz="2400" i="1" dirty="0"/>
              <a:t>E</a:t>
            </a:r>
            <a:r>
              <a:rPr lang="nb-NO" altLang="en-US" sz="2000" i="1" dirty="0"/>
              <a:t>NB</a:t>
            </a:r>
            <a:r>
              <a:rPr lang="nb-NO" altLang="en-US" sz="2400" i="1" dirty="0"/>
              <a:t> = R . ET</a:t>
            </a:r>
          </a:p>
          <a:p>
            <a:pPr eaLnBrk="1" hangingPunct="1">
              <a:lnSpc>
                <a:spcPct val="80000"/>
              </a:lnSpc>
              <a:buFont typeface="Wingdings" pitchFamily="2" charset="2"/>
              <a:buNone/>
            </a:pPr>
            <a:r>
              <a:rPr lang="nb-NO" altLang="en-US" sz="2400" i="1" dirty="0"/>
              <a:t>           ET</a:t>
            </a:r>
          </a:p>
          <a:p>
            <a:pPr eaLnBrk="1" hangingPunct="1">
              <a:lnSpc>
                <a:spcPct val="80000"/>
              </a:lnSpc>
            </a:pPr>
            <a:endParaRPr lang="nb-NO" altLang="en-US" sz="2400" i="1" dirty="0"/>
          </a:p>
          <a:p>
            <a:pPr eaLnBrk="1" hangingPunct="1">
              <a:lnSpc>
                <a:spcPct val="80000"/>
              </a:lnSpc>
            </a:pPr>
            <a:r>
              <a:rPr lang="nb-NO" altLang="en-US" sz="2400" i="1" dirty="0"/>
              <a:t>ET = E</a:t>
            </a:r>
            <a:r>
              <a:rPr lang="nb-NO" altLang="en-US" sz="2000" i="1" dirty="0"/>
              <a:t>B</a:t>
            </a:r>
            <a:r>
              <a:rPr lang="nb-NO" altLang="en-US" sz="2400" i="1" dirty="0"/>
              <a:t> + R . ET</a:t>
            </a:r>
          </a:p>
          <a:p>
            <a:pPr eaLnBrk="1" hangingPunct="1">
              <a:lnSpc>
                <a:spcPct val="80000"/>
              </a:lnSpc>
            </a:pPr>
            <a:endParaRPr lang="nb-NO" altLang="en-US" sz="2400" i="1" dirty="0"/>
          </a:p>
          <a:p>
            <a:pPr eaLnBrk="1" hangingPunct="1">
              <a:lnSpc>
                <a:spcPct val="80000"/>
              </a:lnSpc>
            </a:pPr>
            <a:r>
              <a:rPr lang="nb-NO" altLang="en-US" sz="2400" i="1" dirty="0"/>
              <a:t>(1 – R) . ET = EB</a:t>
            </a:r>
          </a:p>
          <a:p>
            <a:pPr eaLnBrk="1" hangingPunct="1">
              <a:lnSpc>
                <a:spcPct val="80000"/>
              </a:lnSpc>
            </a:pPr>
            <a:endParaRPr lang="nb-NO" altLang="en-US" sz="2400" i="1" dirty="0"/>
          </a:p>
          <a:p>
            <a:pPr eaLnBrk="1" hangingPunct="1">
              <a:lnSpc>
                <a:spcPct val="80000"/>
              </a:lnSpc>
              <a:buFont typeface="Wingdings" pitchFamily="2" charset="2"/>
              <a:buNone/>
            </a:pPr>
            <a:r>
              <a:rPr lang="nb-NO" altLang="en-US" sz="2400" i="1" dirty="0"/>
              <a:t> 	ET = </a:t>
            </a:r>
            <a:r>
              <a:rPr lang="nb-NO" altLang="en-US" sz="2400" i="1" u="sng" dirty="0"/>
              <a:t>   1    </a:t>
            </a:r>
            <a:r>
              <a:rPr lang="nb-NO" altLang="en-US" sz="2400" i="1" dirty="0"/>
              <a:t> . EB</a:t>
            </a:r>
            <a:r>
              <a:rPr lang="nb-NO" altLang="en-US" sz="2400" dirty="0"/>
              <a:t>  </a:t>
            </a:r>
            <a:endParaRPr lang="nb-NO" altLang="en-US" sz="2400" i="1" dirty="0"/>
          </a:p>
          <a:p>
            <a:pPr eaLnBrk="1" hangingPunct="1">
              <a:lnSpc>
                <a:spcPct val="80000"/>
              </a:lnSpc>
              <a:buFont typeface="Wingdings" pitchFamily="2" charset="2"/>
              <a:buNone/>
            </a:pPr>
            <a:r>
              <a:rPr lang="nb-NO" altLang="en-US" sz="2400" i="1" dirty="0"/>
              <a:t>           (1 –R )</a:t>
            </a:r>
            <a:endParaRPr lang="nb-NO" altLang="en-US" sz="2400" dirty="0"/>
          </a:p>
          <a:p>
            <a:pPr eaLnBrk="1" hangingPunct="1">
              <a:lnSpc>
                <a:spcPct val="80000"/>
              </a:lnSpc>
              <a:buFont typeface="Wingdings" pitchFamily="2" charset="2"/>
              <a:buNone/>
            </a:pPr>
            <a:r>
              <a:rPr lang="nb-NO" altLang="en-US" sz="2400" dirty="0"/>
              <a:t>                 		       City </a:t>
            </a:r>
            <a:r>
              <a:rPr lang="nb-NO" altLang="en-US" sz="2400" dirty="0" err="1"/>
              <a:t>Multiplier</a:t>
            </a:r>
            <a:endParaRPr lang="en-US" altLang="en-US" sz="2400" dirty="0"/>
          </a:p>
        </p:txBody>
      </p:sp>
      <p:sp>
        <p:nvSpPr>
          <p:cNvPr id="15364" name="Line 5">
            <a:extLst>
              <a:ext uri="{FF2B5EF4-FFF2-40B4-BE49-F238E27FC236}">
                <a16:creationId xmlns:a16="http://schemas.microsoft.com/office/drawing/2014/main" id="{260EE57A-6732-B142-90B4-D9467D839695}"/>
              </a:ext>
            </a:extLst>
          </p:cNvPr>
          <p:cNvSpPr>
            <a:spLocks noChangeShapeType="1"/>
          </p:cNvSpPr>
          <p:nvPr/>
        </p:nvSpPr>
        <p:spPr bwMode="auto">
          <a:xfrm>
            <a:off x="1990725" y="5516563"/>
            <a:ext cx="0" cy="2873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5" name="Line 6">
            <a:extLst>
              <a:ext uri="{FF2B5EF4-FFF2-40B4-BE49-F238E27FC236}">
                <a16:creationId xmlns:a16="http://schemas.microsoft.com/office/drawing/2014/main" id="{C46365E5-5694-BD47-BC4F-3396DECBA57D}"/>
              </a:ext>
            </a:extLst>
          </p:cNvPr>
          <p:cNvSpPr>
            <a:spLocks noChangeShapeType="1"/>
          </p:cNvSpPr>
          <p:nvPr/>
        </p:nvSpPr>
        <p:spPr bwMode="auto">
          <a:xfrm>
            <a:off x="2070735" y="5803901"/>
            <a:ext cx="1943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34F83F88-75C5-154F-BA01-737E7F35C514}"/>
              </a:ext>
            </a:extLst>
          </p:cNvPr>
          <p:cNvSpPr>
            <a:spLocks noGrp="1" noChangeArrowheads="1"/>
          </p:cNvSpPr>
          <p:nvPr>
            <p:ph type="title"/>
          </p:nvPr>
        </p:nvSpPr>
        <p:spPr>
          <a:xfrm>
            <a:off x="1981200" y="457201"/>
            <a:ext cx="8229600" cy="1027113"/>
          </a:xfrm>
        </p:spPr>
        <p:txBody>
          <a:bodyPr/>
          <a:lstStyle/>
          <a:p>
            <a:pPr eaLnBrk="1" hangingPunct="1"/>
            <a:r>
              <a:rPr lang="sv-SE" altLang="en-US" sz="3600" b="1"/>
              <a:t>ECONOMIC BASE MODEL</a:t>
            </a:r>
            <a:endParaRPr lang="en-US" altLang="en-US" sz="3600" b="1"/>
          </a:p>
        </p:txBody>
      </p:sp>
      <p:sp>
        <p:nvSpPr>
          <p:cNvPr id="16387" name="Rectangle 5">
            <a:extLst>
              <a:ext uri="{FF2B5EF4-FFF2-40B4-BE49-F238E27FC236}">
                <a16:creationId xmlns:a16="http://schemas.microsoft.com/office/drawing/2014/main" id="{9F56F950-AB77-A84D-BE6D-7C1791BCEF79}"/>
              </a:ext>
            </a:extLst>
          </p:cNvPr>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graphicFrame>
        <p:nvGraphicFramePr>
          <p:cNvPr id="16388" name="Object 4">
            <a:extLst>
              <a:ext uri="{FF2B5EF4-FFF2-40B4-BE49-F238E27FC236}">
                <a16:creationId xmlns:a16="http://schemas.microsoft.com/office/drawing/2014/main" id="{214DB78A-CBD5-CB45-8948-687C93CF0879}"/>
              </a:ext>
            </a:extLst>
          </p:cNvPr>
          <p:cNvGraphicFramePr>
            <a:graphicFrameLocks noChangeAspect="1"/>
          </p:cNvGraphicFramePr>
          <p:nvPr/>
        </p:nvGraphicFramePr>
        <p:xfrm>
          <a:off x="1524001" y="1"/>
          <a:ext cx="371475" cy="390525"/>
        </p:xfrm>
        <a:graphic>
          <a:graphicData uri="http://schemas.openxmlformats.org/presentationml/2006/ole">
            <mc:AlternateContent xmlns:mc="http://schemas.openxmlformats.org/markup-compatibility/2006">
              <mc:Choice xmlns:v="urn:schemas-microsoft-com:vml" Requires="v">
                <p:oleObj name="Equation" r:id="rId2" imgW="8483600" imgH="9067800" progId="Equation.3">
                  <p:embed/>
                </p:oleObj>
              </mc:Choice>
              <mc:Fallback>
                <p:oleObj name="Equation" r:id="rId2" imgW="8483600" imgH="9067800" progId="Equation.3">
                  <p:embed/>
                  <p:pic>
                    <p:nvPicPr>
                      <p:cNvPr id="16388" name="Object 4">
                        <a:extLst>
                          <a:ext uri="{FF2B5EF4-FFF2-40B4-BE49-F238E27FC236}">
                            <a16:creationId xmlns:a16="http://schemas.microsoft.com/office/drawing/2014/main" id="{214DB78A-CBD5-CB45-8948-687C93CF0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3714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89" name="Object 7">
            <a:extLst>
              <a:ext uri="{FF2B5EF4-FFF2-40B4-BE49-F238E27FC236}">
                <a16:creationId xmlns:a16="http://schemas.microsoft.com/office/drawing/2014/main" id="{9052BFC0-5C43-C143-9032-B9A3DE4251ED}"/>
              </a:ext>
            </a:extLst>
          </p:cNvPr>
          <p:cNvGraphicFramePr>
            <a:graphicFrameLocks noGrp="1" noChangeAspect="1"/>
          </p:cNvGraphicFramePr>
          <p:nvPr>
            <p:ph idx="1"/>
            <p:extLst>
              <p:ext uri="{D42A27DB-BD31-4B8C-83A1-F6EECF244321}">
                <p14:modId xmlns:p14="http://schemas.microsoft.com/office/powerpoint/2010/main" val="3198227516"/>
              </p:ext>
            </p:extLst>
          </p:nvPr>
        </p:nvGraphicFramePr>
        <p:xfrm>
          <a:off x="1524001" y="1916114"/>
          <a:ext cx="8231187" cy="3825875"/>
        </p:xfrm>
        <a:graphic>
          <a:graphicData uri="http://schemas.openxmlformats.org/presentationml/2006/ole">
            <mc:AlternateContent xmlns:mc="http://schemas.openxmlformats.org/markup-compatibility/2006">
              <mc:Choice xmlns:v="urn:schemas-microsoft-com:vml" Requires="v">
                <p:oleObj name="Document" r:id="rId4" imgW="5283200" imgH="2654300" progId="Word.Document.8">
                  <p:embed/>
                </p:oleObj>
              </mc:Choice>
              <mc:Fallback>
                <p:oleObj name="Document" r:id="rId4" imgW="5283200" imgH="2654300" progId="Word.Document.8">
                  <p:embed/>
                  <p:pic>
                    <p:nvPicPr>
                      <p:cNvPr id="16389" name="Object 7">
                        <a:extLst>
                          <a:ext uri="{FF2B5EF4-FFF2-40B4-BE49-F238E27FC236}">
                            <a16:creationId xmlns:a16="http://schemas.microsoft.com/office/drawing/2014/main" id="{9052BFC0-5C43-C143-9032-B9A3DE4251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1" y="1916114"/>
                        <a:ext cx="8231187" cy="3825875"/>
                      </a:xfrm>
                      <a:prstGeom prst="rect">
                        <a:avLst/>
                      </a:prstGeom>
                      <a:noFill/>
                      <a:ln>
                        <a:noFill/>
                      </a:ln>
                      <a:effec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F6CD43E-A316-8B4C-BAC1-544E636ADD86}"/>
              </a:ext>
            </a:extLst>
          </p:cNvPr>
          <p:cNvSpPr>
            <a:spLocks noGrp="1" noChangeArrowheads="1"/>
          </p:cNvSpPr>
          <p:nvPr>
            <p:ph type="title"/>
          </p:nvPr>
        </p:nvSpPr>
        <p:spPr>
          <a:xfrm>
            <a:off x="1981200" y="457200"/>
            <a:ext cx="8229600" cy="1100138"/>
          </a:xfrm>
        </p:spPr>
        <p:txBody>
          <a:bodyPr/>
          <a:lstStyle/>
          <a:p>
            <a:pPr eaLnBrk="1" hangingPunct="1"/>
            <a:r>
              <a:rPr lang="sv-SE" altLang="en-US" sz="3600" b="1"/>
              <a:t>KELEMAHAN ECONOMIC BASE</a:t>
            </a:r>
            <a:endParaRPr lang="en-US" altLang="en-US" sz="3600" b="1"/>
          </a:p>
        </p:txBody>
      </p:sp>
      <p:sp>
        <p:nvSpPr>
          <p:cNvPr id="17411" name="Rectangle 3">
            <a:extLst>
              <a:ext uri="{FF2B5EF4-FFF2-40B4-BE49-F238E27FC236}">
                <a16:creationId xmlns:a16="http://schemas.microsoft.com/office/drawing/2014/main" id="{9F67C2E7-94AC-6D43-AD96-0B9F4BC436EC}"/>
              </a:ext>
            </a:extLst>
          </p:cNvPr>
          <p:cNvSpPr>
            <a:spLocks noGrp="1" noChangeArrowheads="1"/>
          </p:cNvSpPr>
          <p:nvPr>
            <p:ph type="body" idx="1"/>
          </p:nvPr>
        </p:nvSpPr>
        <p:spPr/>
        <p:txBody>
          <a:bodyPr/>
          <a:lstStyle/>
          <a:p>
            <a:pPr eaLnBrk="1" hangingPunct="1">
              <a:buFont typeface="Wingdings" pitchFamily="2" charset="2"/>
              <a:buNone/>
            </a:pPr>
            <a:r>
              <a:rPr lang="en-US" altLang="en-US"/>
              <a:t>1. Tidak terlalu baik untuk menganalisis daerah yang  perekonomiannya sudah maju</a:t>
            </a:r>
          </a:p>
          <a:p>
            <a:pPr eaLnBrk="1" hangingPunct="1">
              <a:buFont typeface="Wingdings" pitchFamily="2" charset="2"/>
              <a:buNone/>
            </a:pPr>
            <a:r>
              <a:rPr lang="en-US" altLang="en-US"/>
              <a:t>2. Bersifat Statis</a:t>
            </a:r>
          </a:p>
          <a:p>
            <a:pPr eaLnBrk="1" hangingPunct="1">
              <a:buFont typeface="Wingdings" pitchFamily="2" charset="2"/>
              <a:buNone/>
            </a:pPr>
            <a:r>
              <a:rPr lang="en-US" altLang="en-US"/>
              <a:t>3. Timing dari impact tidak jelas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40A03-F624-4F40-B346-E6380ED1A17D}"/>
              </a:ext>
            </a:extLst>
          </p:cNvPr>
          <p:cNvSpPr>
            <a:spLocks noGrp="1"/>
          </p:cNvSpPr>
          <p:nvPr>
            <p:ph type="title"/>
          </p:nvPr>
        </p:nvSpPr>
        <p:spPr/>
        <p:txBody>
          <a:bodyPr/>
          <a:lstStyle/>
          <a:p>
            <a:r>
              <a:rPr lang="en-US" dirty="0"/>
              <a:t>Model Economic Base dan </a:t>
            </a:r>
            <a:r>
              <a:rPr lang="en-US" dirty="0" err="1"/>
              <a:t>Analisis</a:t>
            </a:r>
            <a:r>
              <a:rPr lang="en-US" dirty="0"/>
              <a:t> LQ</a:t>
            </a:r>
          </a:p>
        </p:txBody>
      </p:sp>
      <p:sp>
        <p:nvSpPr>
          <p:cNvPr id="3" name="Content Placeholder 2">
            <a:extLst>
              <a:ext uri="{FF2B5EF4-FFF2-40B4-BE49-F238E27FC236}">
                <a16:creationId xmlns:a16="http://schemas.microsoft.com/office/drawing/2014/main" id="{8CF26BA2-5A73-D64E-B095-595AFFAA9646}"/>
              </a:ext>
            </a:extLst>
          </p:cNvPr>
          <p:cNvSpPr>
            <a:spLocks noGrp="1"/>
          </p:cNvSpPr>
          <p:nvPr>
            <p:ph idx="1"/>
          </p:nvPr>
        </p:nvSpPr>
        <p:spPr/>
        <p:txBody>
          <a:bodyPr>
            <a:normAutofit fontScale="92500" lnSpcReduction="10000"/>
          </a:bodyPr>
          <a:lstStyle/>
          <a:p>
            <a:r>
              <a:rPr lang="en-US" dirty="0" err="1"/>
              <a:t>Permasalahan</a:t>
            </a:r>
            <a:r>
              <a:rPr lang="en-US" dirty="0"/>
              <a:t> yang </a:t>
            </a:r>
            <a:r>
              <a:rPr lang="en-US" dirty="0" err="1"/>
              <a:t>muncul</a:t>
            </a:r>
            <a:r>
              <a:rPr lang="en-US" dirty="0"/>
              <a:t> </a:t>
            </a:r>
            <a:r>
              <a:rPr lang="en-US" dirty="0" err="1"/>
              <a:t>dalam</a:t>
            </a:r>
            <a:r>
              <a:rPr lang="en-US" dirty="0"/>
              <a:t> </a:t>
            </a:r>
            <a:r>
              <a:rPr lang="en-US" dirty="0" err="1"/>
              <a:t>penerapan</a:t>
            </a:r>
            <a:r>
              <a:rPr lang="en-US" dirty="0"/>
              <a:t> model </a:t>
            </a:r>
            <a:r>
              <a:rPr lang="en-US" dirty="0" err="1"/>
              <a:t>pertumbuhan</a:t>
            </a:r>
            <a:r>
              <a:rPr lang="en-US" dirty="0"/>
              <a:t> </a:t>
            </a:r>
            <a:r>
              <a:rPr lang="en-US" i="1" dirty="0"/>
              <a:t>economic base analysis</a:t>
            </a:r>
            <a:r>
              <a:rPr lang="en-US" dirty="0"/>
              <a:t> </a:t>
            </a:r>
            <a:r>
              <a:rPr lang="en-US" dirty="0" err="1"/>
              <a:t>ini</a:t>
            </a:r>
            <a:r>
              <a:rPr lang="en-US" dirty="0"/>
              <a:t> </a:t>
            </a:r>
            <a:r>
              <a:rPr lang="en-US" dirty="0" err="1"/>
              <a:t>adalah</a:t>
            </a:r>
            <a:r>
              <a:rPr lang="en-US" dirty="0"/>
              <a:t> </a:t>
            </a:r>
            <a:r>
              <a:rPr lang="en-US" dirty="0" err="1"/>
              <a:t>bagaimana</a:t>
            </a:r>
            <a:r>
              <a:rPr lang="en-US" dirty="0"/>
              <a:t> </a:t>
            </a:r>
            <a:r>
              <a:rPr lang="en-US" dirty="0" err="1"/>
              <a:t>menentukan</a:t>
            </a:r>
            <a:r>
              <a:rPr lang="en-US" dirty="0"/>
              <a:t> </a:t>
            </a:r>
            <a:r>
              <a:rPr lang="en-US" dirty="0" err="1"/>
              <a:t>suatu</a:t>
            </a:r>
            <a:r>
              <a:rPr lang="en-US" dirty="0"/>
              <a:t> </a:t>
            </a:r>
            <a:r>
              <a:rPr lang="en-US" dirty="0" err="1"/>
              <a:t>sektor</a:t>
            </a:r>
            <a:r>
              <a:rPr lang="en-US" dirty="0"/>
              <a:t> </a:t>
            </a:r>
            <a:r>
              <a:rPr lang="en-US" dirty="0" err="1"/>
              <a:t>itu</a:t>
            </a:r>
            <a:r>
              <a:rPr lang="en-US" dirty="0"/>
              <a:t> </a:t>
            </a:r>
            <a:r>
              <a:rPr lang="en-US" dirty="0" err="1"/>
              <a:t>termasuk</a:t>
            </a:r>
            <a:r>
              <a:rPr lang="en-US" dirty="0"/>
              <a:t> </a:t>
            </a:r>
            <a:r>
              <a:rPr lang="en-US" dirty="0" err="1"/>
              <a:t>kedalam</a:t>
            </a:r>
            <a:r>
              <a:rPr lang="en-US" dirty="0"/>
              <a:t> </a:t>
            </a:r>
            <a:r>
              <a:rPr lang="en-US" dirty="0" err="1"/>
              <a:t>sektor</a:t>
            </a:r>
            <a:r>
              <a:rPr lang="en-US" dirty="0"/>
              <a:t> basis </a:t>
            </a:r>
            <a:r>
              <a:rPr lang="en-US" dirty="0" err="1"/>
              <a:t>atau</a:t>
            </a:r>
            <a:r>
              <a:rPr lang="en-US" dirty="0"/>
              <a:t> </a:t>
            </a:r>
            <a:r>
              <a:rPr lang="en-US" dirty="0" err="1"/>
              <a:t>bukan</a:t>
            </a:r>
            <a:endParaRPr lang="en-US" dirty="0"/>
          </a:p>
          <a:p>
            <a:r>
              <a:rPr lang="en-ID" dirty="0">
                <a:effectLst/>
              </a:rPr>
              <a:t> </a:t>
            </a:r>
            <a:r>
              <a:rPr lang="en-US" dirty="0"/>
              <a:t>Salah </a:t>
            </a:r>
            <a:r>
              <a:rPr lang="en-US" dirty="0" err="1"/>
              <a:t>satu</a:t>
            </a:r>
            <a:r>
              <a:rPr lang="en-US" dirty="0"/>
              <a:t> </a:t>
            </a:r>
            <a:r>
              <a:rPr lang="en-US" dirty="0" err="1"/>
              <a:t>dari</a:t>
            </a:r>
            <a:r>
              <a:rPr lang="en-US" dirty="0"/>
              <a:t> </a:t>
            </a:r>
            <a:r>
              <a:rPr lang="en-US" dirty="0" err="1"/>
              <a:t>metode</a:t>
            </a:r>
            <a:r>
              <a:rPr lang="en-US" dirty="0"/>
              <a:t> </a:t>
            </a:r>
            <a:r>
              <a:rPr lang="en-US" dirty="0" err="1"/>
              <a:t>menentukan</a:t>
            </a:r>
            <a:r>
              <a:rPr lang="en-US" dirty="0"/>
              <a:t> </a:t>
            </a:r>
            <a:r>
              <a:rPr lang="en-US" dirty="0" err="1"/>
              <a:t>apakah</a:t>
            </a:r>
            <a:r>
              <a:rPr lang="en-US" dirty="0"/>
              <a:t> </a:t>
            </a:r>
            <a:r>
              <a:rPr lang="en-US" dirty="0" err="1"/>
              <a:t>suatu</a:t>
            </a:r>
            <a:r>
              <a:rPr lang="en-US" dirty="0"/>
              <a:t> sector </a:t>
            </a:r>
            <a:r>
              <a:rPr lang="en-US" dirty="0" err="1"/>
              <a:t>merupakan</a:t>
            </a:r>
            <a:r>
              <a:rPr lang="en-US" dirty="0"/>
              <a:t> basic sectors </a:t>
            </a:r>
            <a:r>
              <a:rPr lang="en-US" dirty="0" err="1"/>
              <a:t>atau</a:t>
            </a:r>
            <a:r>
              <a:rPr lang="en-US" dirty="0"/>
              <a:t> </a:t>
            </a:r>
            <a:r>
              <a:rPr lang="en-US" dirty="0" err="1"/>
              <a:t>bukan</a:t>
            </a:r>
            <a:r>
              <a:rPr lang="en-US" dirty="0"/>
              <a:t> </a:t>
            </a:r>
            <a:r>
              <a:rPr lang="en-US" dirty="0" err="1"/>
              <a:t>adalah</a:t>
            </a:r>
            <a:r>
              <a:rPr lang="en-US" dirty="0"/>
              <a:t> </a:t>
            </a:r>
            <a:r>
              <a:rPr lang="en-US" dirty="0" err="1"/>
              <a:t>dengan</a:t>
            </a:r>
            <a:r>
              <a:rPr lang="en-US" dirty="0"/>
              <a:t> </a:t>
            </a:r>
            <a:r>
              <a:rPr lang="en-US" dirty="0" err="1"/>
              <a:t>menghitung</a:t>
            </a:r>
            <a:r>
              <a:rPr lang="en-US" dirty="0"/>
              <a:t> </a:t>
            </a:r>
            <a:r>
              <a:rPr lang="en-US" dirty="0" err="1"/>
              <a:t>nilai</a:t>
            </a:r>
            <a:r>
              <a:rPr lang="en-US" dirty="0"/>
              <a:t> Location Quotient (LQ) </a:t>
            </a:r>
            <a:r>
              <a:rPr lang="en-US" dirty="0" err="1"/>
              <a:t>dari</a:t>
            </a:r>
            <a:r>
              <a:rPr lang="en-US" dirty="0"/>
              <a:t> sector </a:t>
            </a:r>
            <a:r>
              <a:rPr lang="en-US" dirty="0" err="1"/>
              <a:t>tersebut</a:t>
            </a:r>
            <a:endParaRPr lang="en-US" dirty="0"/>
          </a:p>
          <a:p>
            <a:pPr lvl="1"/>
            <a:r>
              <a:rPr lang="en-US" dirty="0" err="1"/>
              <a:t>Analisis</a:t>
            </a:r>
            <a:r>
              <a:rPr lang="en-US" dirty="0"/>
              <a:t> Location Quotient (LQ)  </a:t>
            </a:r>
            <a:r>
              <a:rPr lang="en-US" dirty="0" err="1"/>
              <a:t>merupakan</a:t>
            </a:r>
            <a:r>
              <a:rPr lang="en-US" dirty="0"/>
              <a:t> </a:t>
            </a:r>
            <a:r>
              <a:rPr lang="en-US" dirty="0" err="1"/>
              <a:t>suatu</a:t>
            </a:r>
            <a:r>
              <a:rPr lang="en-US" dirty="0"/>
              <a:t> </a:t>
            </a:r>
            <a:r>
              <a:rPr lang="en-US" dirty="0" err="1"/>
              <a:t>metode</a:t>
            </a:r>
            <a:r>
              <a:rPr lang="en-US" dirty="0"/>
              <a:t> </a:t>
            </a:r>
            <a:r>
              <a:rPr lang="en-US" dirty="0" err="1"/>
              <a:t>statistik</a:t>
            </a:r>
            <a:r>
              <a:rPr lang="en-US" dirty="0"/>
              <a:t> yang </a:t>
            </a:r>
            <a:r>
              <a:rPr lang="en-US" dirty="0" err="1"/>
              <a:t>menggunakan</a:t>
            </a:r>
            <a:r>
              <a:rPr lang="en-US" dirty="0"/>
              <a:t>  </a:t>
            </a:r>
            <a:r>
              <a:rPr lang="en-US" dirty="0" err="1"/>
              <a:t>karakteristik</a:t>
            </a:r>
            <a:r>
              <a:rPr lang="en-US" dirty="0"/>
              <a:t> output/</a:t>
            </a:r>
            <a:r>
              <a:rPr lang="en-US" dirty="0" err="1"/>
              <a:t>nilai</a:t>
            </a:r>
            <a:r>
              <a:rPr lang="en-US" dirty="0"/>
              <a:t> </a:t>
            </a:r>
            <a:r>
              <a:rPr lang="en-US" dirty="0" err="1"/>
              <a:t>tambah</a:t>
            </a:r>
            <a:r>
              <a:rPr lang="en-US" dirty="0"/>
              <a:t> </a:t>
            </a:r>
            <a:r>
              <a:rPr lang="en-US" dirty="0" err="1"/>
              <a:t>atau</a:t>
            </a:r>
            <a:r>
              <a:rPr lang="en-US" dirty="0"/>
              <a:t> juga </a:t>
            </a:r>
            <a:r>
              <a:rPr lang="en-US" dirty="0" err="1"/>
              <a:t>kesempatan</a:t>
            </a:r>
            <a:r>
              <a:rPr lang="en-US" dirty="0"/>
              <a:t> </a:t>
            </a:r>
            <a:r>
              <a:rPr lang="en-US" dirty="0" err="1"/>
              <a:t>kerja</a:t>
            </a:r>
            <a:r>
              <a:rPr lang="en-US" dirty="0"/>
              <a:t> </a:t>
            </a:r>
            <a:r>
              <a:rPr lang="en-US" dirty="0" err="1"/>
              <a:t>untuk</a:t>
            </a:r>
            <a:r>
              <a:rPr lang="en-US" dirty="0"/>
              <a:t>  </a:t>
            </a:r>
            <a:r>
              <a:rPr lang="en-US" dirty="0" err="1"/>
              <a:t>menganalisis</a:t>
            </a:r>
            <a:r>
              <a:rPr lang="en-US" dirty="0"/>
              <a:t> dan </a:t>
            </a:r>
            <a:r>
              <a:rPr lang="en-US" dirty="0" err="1"/>
              <a:t>menentukan</a:t>
            </a:r>
            <a:r>
              <a:rPr lang="en-US" dirty="0"/>
              <a:t> </a:t>
            </a:r>
            <a:r>
              <a:rPr lang="en-US" dirty="0" err="1"/>
              <a:t>keberagaman</a:t>
            </a:r>
            <a:r>
              <a:rPr lang="en-US" dirty="0"/>
              <a:t> </a:t>
            </a:r>
            <a:r>
              <a:rPr lang="en-US" dirty="0" err="1"/>
              <a:t>dari</a:t>
            </a:r>
            <a:r>
              <a:rPr lang="en-US" dirty="0"/>
              <a:t> basis </a:t>
            </a:r>
            <a:r>
              <a:rPr lang="en-US" dirty="0" err="1"/>
              <a:t>ekonomi</a:t>
            </a:r>
            <a:r>
              <a:rPr lang="en-US" dirty="0"/>
              <a:t> (economic base) </a:t>
            </a:r>
            <a:r>
              <a:rPr lang="en-US" dirty="0" err="1"/>
              <a:t>masyarakat</a:t>
            </a:r>
            <a:r>
              <a:rPr lang="en-US" dirty="0"/>
              <a:t> di </a:t>
            </a:r>
            <a:r>
              <a:rPr lang="en-US" dirty="0" err="1"/>
              <a:t>suatu</a:t>
            </a:r>
            <a:r>
              <a:rPr lang="en-US" dirty="0"/>
              <a:t> </a:t>
            </a:r>
            <a:r>
              <a:rPr lang="en-US" dirty="0" err="1"/>
              <a:t>kota</a:t>
            </a:r>
            <a:endParaRPr lang="en-US" dirty="0"/>
          </a:p>
          <a:p>
            <a:pPr lvl="1"/>
            <a:r>
              <a:rPr lang="en-US" dirty="0" err="1"/>
              <a:t>Analisis</a:t>
            </a:r>
            <a:r>
              <a:rPr lang="en-US" dirty="0"/>
              <a:t> LQ </a:t>
            </a:r>
            <a:r>
              <a:rPr lang="en-US" dirty="0" err="1"/>
              <a:t>bisa</a:t>
            </a:r>
            <a:r>
              <a:rPr lang="en-US" dirty="0"/>
              <a:t> juga </a:t>
            </a:r>
            <a:r>
              <a:rPr lang="en-US" dirty="0" err="1"/>
              <a:t>dijadikan</a:t>
            </a:r>
            <a:r>
              <a:rPr lang="en-US" dirty="0"/>
              <a:t> </a:t>
            </a:r>
            <a:r>
              <a:rPr lang="en-US" dirty="0" err="1"/>
              <a:t>sebagai</a:t>
            </a:r>
            <a:r>
              <a:rPr lang="en-US" dirty="0"/>
              <a:t> </a:t>
            </a:r>
            <a:r>
              <a:rPr lang="en-US" dirty="0" err="1"/>
              <a:t>dasar</a:t>
            </a:r>
            <a:r>
              <a:rPr lang="en-US" dirty="0"/>
              <a:t> </a:t>
            </a:r>
            <a:r>
              <a:rPr lang="en-US" dirty="0" err="1"/>
              <a:t>analisis</a:t>
            </a:r>
            <a:r>
              <a:rPr lang="en-US" dirty="0"/>
              <a:t> </a:t>
            </a:r>
            <a:r>
              <a:rPr lang="en-US" dirty="0" err="1"/>
              <a:t>untuk</a:t>
            </a:r>
            <a:r>
              <a:rPr lang="en-US" dirty="0"/>
              <a:t> </a:t>
            </a:r>
            <a:r>
              <a:rPr lang="en-US" dirty="0" err="1"/>
              <a:t>mengetahui</a:t>
            </a:r>
            <a:r>
              <a:rPr lang="en-US" dirty="0"/>
              <a:t> </a:t>
            </a:r>
            <a:r>
              <a:rPr lang="en-US" dirty="0" err="1"/>
              <a:t>konsentrasi</a:t>
            </a:r>
            <a:r>
              <a:rPr lang="en-US" dirty="0"/>
              <a:t> </a:t>
            </a:r>
            <a:r>
              <a:rPr lang="en-US" dirty="0" err="1"/>
              <a:t>industri</a:t>
            </a:r>
            <a:r>
              <a:rPr lang="en-US" dirty="0"/>
              <a:t> </a:t>
            </a:r>
            <a:r>
              <a:rPr lang="en-US" dirty="0" err="1"/>
              <a:t>atau</a:t>
            </a:r>
            <a:r>
              <a:rPr lang="en-US" dirty="0"/>
              <a:t> </a:t>
            </a:r>
            <a:r>
              <a:rPr lang="en-US" dirty="0" err="1"/>
              <a:t>konsentrasi</a:t>
            </a:r>
            <a:r>
              <a:rPr lang="en-US" dirty="0"/>
              <a:t> </a:t>
            </a:r>
            <a:r>
              <a:rPr lang="en-US" dirty="0" err="1"/>
              <a:t>aktivitas</a:t>
            </a:r>
            <a:r>
              <a:rPr lang="en-US" dirty="0"/>
              <a:t> </a:t>
            </a:r>
            <a:r>
              <a:rPr lang="en-US" dirty="0" err="1"/>
              <a:t>ekonomi</a:t>
            </a:r>
            <a:r>
              <a:rPr lang="en-US" dirty="0"/>
              <a:t> di </a:t>
            </a:r>
            <a:r>
              <a:rPr lang="en-US" dirty="0" err="1"/>
              <a:t>kawasan</a:t>
            </a:r>
            <a:r>
              <a:rPr lang="en-US" dirty="0"/>
              <a:t> </a:t>
            </a:r>
            <a:r>
              <a:rPr lang="en-US" dirty="0" err="1"/>
              <a:t>perkotaan</a:t>
            </a:r>
            <a:r>
              <a:rPr lang="en-US" dirty="0"/>
              <a:t>, </a:t>
            </a:r>
            <a:r>
              <a:rPr lang="en-US" dirty="0" err="1"/>
              <a:t>sehingga</a:t>
            </a:r>
            <a:r>
              <a:rPr lang="en-US" dirty="0"/>
              <a:t> </a:t>
            </a:r>
            <a:r>
              <a:rPr lang="en-US" dirty="0" err="1"/>
              <a:t>bisa</a:t>
            </a:r>
            <a:r>
              <a:rPr lang="en-US" dirty="0"/>
              <a:t> </a:t>
            </a:r>
            <a:r>
              <a:rPr lang="en-US" dirty="0" err="1"/>
              <a:t>diketahui</a:t>
            </a:r>
            <a:r>
              <a:rPr lang="en-US" dirty="0"/>
              <a:t> </a:t>
            </a:r>
            <a:r>
              <a:rPr lang="en-US" dirty="0" err="1"/>
              <a:t>besaran</a:t>
            </a:r>
            <a:r>
              <a:rPr lang="en-US" dirty="0"/>
              <a:t> </a:t>
            </a:r>
            <a:r>
              <a:rPr lang="en-US" dirty="0" err="1"/>
              <a:t>aglomerasi</a:t>
            </a:r>
            <a:r>
              <a:rPr lang="en-US" dirty="0"/>
              <a:t> </a:t>
            </a:r>
            <a:r>
              <a:rPr lang="en-US" dirty="0" err="1"/>
              <a:t>ekonomi</a:t>
            </a:r>
            <a:r>
              <a:rPr lang="en-US" dirty="0"/>
              <a:t> yang </a:t>
            </a:r>
            <a:r>
              <a:rPr lang="en-US" dirty="0" err="1"/>
              <a:t>terjadi</a:t>
            </a:r>
            <a:r>
              <a:rPr lang="en-ID" dirty="0">
                <a:effectLst/>
              </a:rPr>
              <a:t> </a:t>
            </a:r>
            <a:endParaRPr lang="en-US" dirty="0"/>
          </a:p>
        </p:txBody>
      </p:sp>
    </p:spTree>
    <p:extLst>
      <p:ext uri="{BB962C8B-B14F-4D97-AF65-F5344CB8AC3E}">
        <p14:creationId xmlns:p14="http://schemas.microsoft.com/office/powerpoint/2010/main" val="1626946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4EFBD-C8BD-F3E2-2E76-21F388F8A9F2}"/>
              </a:ext>
            </a:extLst>
          </p:cNvPr>
          <p:cNvSpPr>
            <a:spLocks noGrp="1"/>
          </p:cNvSpPr>
          <p:nvPr>
            <p:ph type="title"/>
          </p:nvPr>
        </p:nvSpPr>
        <p:spPr/>
        <p:txBody>
          <a:bodyPr/>
          <a:lstStyle/>
          <a:p>
            <a:r>
              <a:rPr lang="en-US" dirty="0"/>
              <a:t>Sisi Internal Kota: Model Internal Kota</a:t>
            </a:r>
          </a:p>
        </p:txBody>
      </p:sp>
      <p:sp>
        <p:nvSpPr>
          <p:cNvPr id="3" name="Content Placeholder 2">
            <a:extLst>
              <a:ext uri="{FF2B5EF4-FFF2-40B4-BE49-F238E27FC236}">
                <a16:creationId xmlns:a16="http://schemas.microsoft.com/office/drawing/2014/main" id="{7008DC90-B137-FA68-CA73-A2DC1D54E75B}"/>
              </a:ext>
            </a:extLst>
          </p:cNvPr>
          <p:cNvSpPr>
            <a:spLocks noGrp="1"/>
          </p:cNvSpPr>
          <p:nvPr>
            <p:ph idx="1"/>
          </p:nvPr>
        </p:nvSpPr>
        <p:spPr/>
        <p:txBody>
          <a:bodyPr>
            <a:normAutofit fontScale="92500" lnSpcReduction="10000"/>
          </a:bodyPr>
          <a:lstStyle/>
          <a:p>
            <a:r>
              <a:rPr lang="id-ID" dirty="0">
                <a:effectLst/>
                <a:latin typeface="Calibri" panose="020F0502020204030204" pitchFamily="34" charset="0"/>
                <a:ea typeface="Times New Roman" panose="02020603050405020304" pitchFamily="18" charset="0"/>
                <a:cs typeface="Arial" panose="020B0604020202020204" pitchFamily="34" charset="0"/>
              </a:rPr>
              <a:t>Tujuan utama dari model perkotaan adalah untuk memahami pola hunian masyarakat kota</a:t>
            </a:r>
          </a:p>
          <a:p>
            <a:r>
              <a:rPr lang="id-ID" dirty="0">
                <a:effectLst/>
                <a:latin typeface="Calibri" panose="020F0502020204030204" pitchFamily="34" charset="0"/>
                <a:ea typeface="Times New Roman" panose="02020603050405020304" pitchFamily="18" charset="0"/>
                <a:cs typeface="Arial" panose="020B0604020202020204" pitchFamily="34" charset="0"/>
              </a:rPr>
              <a:t>Model perkotaan memiliki beberapa asumsi dasar:</a:t>
            </a:r>
          </a:p>
          <a:p>
            <a:pPr marL="971550" lvl="1" indent="-514350">
              <a:buFont typeface="Arial" panose="020B0604020202020204" pitchFamily="34" charset="0"/>
              <a:buAutoNum type="arabicPeriod"/>
            </a:pPr>
            <a:r>
              <a:rPr lang="id-ID" dirty="0">
                <a:latin typeface="Calibri" panose="020F0502020204030204" pitchFamily="34" charset="0"/>
                <a:cs typeface="Arial" panose="020B0604020202020204" pitchFamily="34" charset="0"/>
              </a:rPr>
              <a:t>A</a:t>
            </a:r>
            <a:r>
              <a:rPr lang="id-ID" dirty="0">
                <a:effectLst/>
                <a:latin typeface="Calibri" panose="020F0502020204030204" pitchFamily="34" charset="0"/>
                <a:ea typeface="Times New Roman" panose="02020603050405020304" pitchFamily="18" charset="0"/>
                <a:cs typeface="Arial" panose="020B0604020202020204" pitchFamily="34" charset="0"/>
              </a:rPr>
              <a:t>rea pusat kota </a:t>
            </a:r>
            <a:r>
              <a:rPr lang="en-US" dirty="0" err="1">
                <a:effectLst/>
                <a:latin typeface="Calibri" panose="020F0502020204030204" pitchFamily="34" charset="0"/>
                <a:ea typeface="Times New Roman" panose="02020603050405020304" pitchFamily="18" charset="0"/>
                <a:cs typeface="Arial" panose="020B0604020202020204" pitchFamily="34" charset="0"/>
              </a:rPr>
              <a:t>sebagai</a:t>
            </a:r>
            <a:r>
              <a:rPr lang="id-ID" dirty="0">
                <a:effectLst/>
                <a:latin typeface="Calibri" panose="020F0502020204030204" pitchFamily="34" charset="0"/>
                <a:ea typeface="Times New Roman" panose="02020603050405020304" pitchFamily="18" charset="0"/>
                <a:cs typeface="Arial" panose="020B0604020202020204" pitchFamily="34" charset="0"/>
              </a:rPr>
              <a:t> area tempat bekerja </a:t>
            </a:r>
            <a:r>
              <a:rPr lang="id-ID" dirty="0">
                <a:effectLst/>
                <a:latin typeface="Calibri" panose="020F0502020204030204" pitchFamily="34" charset="0"/>
                <a:ea typeface="Times New Roman" panose="02020603050405020304" pitchFamily="18" charset="0"/>
                <a:cs typeface="Arial" panose="020B0604020202020204" pitchFamily="34" charset="0"/>
                <a:sym typeface="Wingdings" pitchFamily="2" charset="2"/>
              </a:rPr>
              <a:t></a:t>
            </a:r>
            <a:r>
              <a:rPr lang="id-ID" dirty="0">
                <a:effectLst/>
                <a:latin typeface="Calibri" panose="020F0502020204030204" pitchFamily="34" charset="0"/>
                <a:ea typeface="Times New Roman" panose="02020603050405020304" pitchFamily="18" charset="0"/>
                <a:cs typeface="Arial" panose="020B0604020202020204" pitchFamily="34" charset="0"/>
              </a:rPr>
              <a:t> Pusat bisnis kota (</a:t>
            </a:r>
            <a:r>
              <a:rPr lang="id-ID" i="1" dirty="0" err="1">
                <a:effectLst/>
                <a:latin typeface="Calibri" panose="020F0502020204030204" pitchFamily="34" charset="0"/>
                <a:ea typeface="Times New Roman" panose="02020603050405020304" pitchFamily="18" charset="0"/>
                <a:cs typeface="Arial" panose="020B0604020202020204" pitchFamily="34" charset="0"/>
              </a:rPr>
              <a:t>Central</a:t>
            </a:r>
            <a:r>
              <a:rPr lang="id-ID" i="1" dirty="0">
                <a:effectLst/>
                <a:latin typeface="Calibri" panose="020F0502020204030204" pitchFamily="34" charset="0"/>
                <a:ea typeface="Times New Roman" panose="02020603050405020304" pitchFamily="18" charset="0"/>
                <a:cs typeface="Arial" panose="020B0604020202020204" pitchFamily="34" charset="0"/>
              </a:rPr>
              <a:t> Business </a:t>
            </a:r>
            <a:r>
              <a:rPr lang="id-ID" i="1" dirty="0" err="1">
                <a:effectLst/>
                <a:latin typeface="Calibri" panose="020F0502020204030204" pitchFamily="34" charset="0"/>
                <a:ea typeface="Times New Roman" panose="02020603050405020304" pitchFamily="18" charset="0"/>
                <a:cs typeface="Arial" panose="020B0604020202020204" pitchFamily="34" charset="0"/>
              </a:rPr>
              <a:t>District</a:t>
            </a:r>
            <a:r>
              <a:rPr lang="id-ID" dirty="0">
                <a:effectLst/>
                <a:latin typeface="Calibri" panose="020F0502020204030204" pitchFamily="34" charset="0"/>
                <a:ea typeface="Times New Roman" panose="02020603050405020304" pitchFamily="18" charset="0"/>
                <a:cs typeface="Arial" panose="020B0604020202020204" pitchFamily="34" charset="0"/>
              </a:rPr>
              <a:t>). </a:t>
            </a:r>
          </a:p>
          <a:p>
            <a:pPr marL="971550" lvl="1" indent="-514350">
              <a:buFont typeface="Arial" panose="020B0604020202020204" pitchFamily="34" charset="0"/>
              <a:buAutoNum type="arabicPeriod"/>
            </a:pPr>
            <a:r>
              <a:rPr lang="id-ID" dirty="0">
                <a:latin typeface="Calibri" panose="020F0502020204030204" pitchFamily="34" charset="0"/>
                <a:cs typeface="Arial" panose="020B0604020202020204" pitchFamily="34" charset="0"/>
              </a:rPr>
              <a:t>kota diasumsikan memiliki jaringan jalan yang melingkari pusat kota </a:t>
            </a:r>
            <a:r>
              <a:rPr lang="id-ID" dirty="0">
                <a:latin typeface="Calibri" panose="020F0502020204030204" pitchFamily="34" charset="0"/>
                <a:cs typeface="Arial" panose="020B0604020202020204" pitchFamily="34" charset="0"/>
                <a:sym typeface="Wingdings" pitchFamily="2" charset="2"/>
              </a:rPr>
              <a:t> </a:t>
            </a:r>
            <a:r>
              <a:rPr lang="id-ID" dirty="0">
                <a:latin typeface="Calibri" panose="020F0502020204030204" pitchFamily="34" charset="0"/>
                <a:cs typeface="Arial" panose="020B0604020202020204" pitchFamily="34" charset="0"/>
              </a:rPr>
              <a:t>Pekerja dapat melakukan perjalanan secara langsung ke pusat kota</a:t>
            </a:r>
          </a:p>
          <a:p>
            <a:pPr marL="971550" lvl="1" indent="-514350">
              <a:lnSpc>
                <a:spcPct val="100000"/>
              </a:lnSpc>
              <a:buFont typeface="Arial" panose="020B0604020202020204" pitchFamily="34" charset="0"/>
              <a:buAutoNum type="arabicPeriod"/>
            </a:pPr>
            <a:r>
              <a:rPr lang="id-ID" dirty="0">
                <a:latin typeface="Calibri" panose="020F0502020204030204" pitchFamily="34" charset="0"/>
                <a:cs typeface="Arial" panose="020B0604020202020204" pitchFamily="34" charset="0"/>
              </a:rPr>
              <a:t>Rumah tangga yang tinggal di kota diasumsikan identik satu dan lainnya. Tiap rumah tangga memiliki preferensi yang sama atas barang konsumsi, dan tiap rumah tangga mendapat pendapatan dari pekerjaannya di pusat kota.</a:t>
            </a:r>
          </a:p>
          <a:p>
            <a:pPr marL="971550" lvl="1" indent="-514350">
              <a:lnSpc>
                <a:spcPct val="100000"/>
              </a:lnSpc>
              <a:buFont typeface="Arial" panose="020B0604020202020204" pitchFamily="34" charset="0"/>
              <a:buAutoNum type="arabicPeriod"/>
            </a:pPr>
            <a:r>
              <a:rPr lang="id-ID" dirty="0">
                <a:latin typeface="Calibri" panose="020F0502020204030204" pitchFamily="34" charset="0"/>
                <a:cs typeface="Arial" panose="020B0604020202020204" pitchFamily="34" charset="0"/>
              </a:rPr>
              <a:t>Rumah tangga di kota diasumsikan hanya </a:t>
            </a:r>
            <a:r>
              <a:rPr lang="id-ID" dirty="0" err="1">
                <a:latin typeface="Calibri" panose="020F0502020204030204" pitchFamily="34" charset="0"/>
                <a:cs typeface="Arial" panose="020B0604020202020204" pitchFamily="34" charset="0"/>
              </a:rPr>
              <a:t>mengkonsumsi</a:t>
            </a:r>
            <a:r>
              <a:rPr lang="id-ID" dirty="0">
                <a:latin typeface="Calibri" panose="020F0502020204030204" pitchFamily="34" charset="0"/>
                <a:cs typeface="Arial" panose="020B0604020202020204" pitchFamily="34" charset="0"/>
              </a:rPr>
              <a:t> dua kelompok barang, </a:t>
            </a:r>
            <a:r>
              <a:rPr lang="id-ID" dirty="0" err="1">
                <a:latin typeface="Calibri" panose="020F0502020204030204" pitchFamily="34" charset="0"/>
                <a:cs typeface="Arial" panose="020B0604020202020204" pitchFamily="34" charset="0"/>
              </a:rPr>
              <a:t>perumahaan</a:t>
            </a:r>
            <a:r>
              <a:rPr lang="id-ID" dirty="0">
                <a:latin typeface="Calibri" panose="020F0502020204030204" pitchFamily="34" charset="0"/>
                <a:cs typeface="Arial" panose="020B0604020202020204" pitchFamily="34" charset="0"/>
              </a:rPr>
              <a:t> dan seluruh kelompok barang non perumahan</a:t>
            </a:r>
            <a:r>
              <a:rPr lang="en-ID" dirty="0">
                <a:latin typeface="Calibri" panose="020F0502020204030204" pitchFamily="34" charset="0"/>
                <a:cs typeface="Arial" panose="020B0604020202020204" pitchFamily="34" charset="0"/>
              </a:rPr>
              <a:t> </a:t>
            </a:r>
            <a:r>
              <a:rPr lang="id-ID" dirty="0">
                <a:latin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2247898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D2AF6-AB27-114C-9ECC-A618BCE917FF}"/>
              </a:ext>
            </a:extLst>
          </p:cNvPr>
          <p:cNvSpPr>
            <a:spLocks noGrp="1"/>
          </p:cNvSpPr>
          <p:nvPr>
            <p:ph type="title"/>
          </p:nvPr>
        </p:nvSpPr>
        <p:spPr/>
        <p:txBody>
          <a:bodyPr/>
          <a:lstStyle/>
          <a:p>
            <a:r>
              <a:rPr lang="en-US" dirty="0" err="1"/>
              <a:t>Analisis</a:t>
            </a:r>
            <a:r>
              <a:rPr lang="en-US" dirty="0"/>
              <a:t> LQ</a:t>
            </a:r>
          </a:p>
        </p:txBody>
      </p:sp>
      <p:sp>
        <p:nvSpPr>
          <p:cNvPr id="3" name="Content Placeholder 2">
            <a:extLst>
              <a:ext uri="{FF2B5EF4-FFF2-40B4-BE49-F238E27FC236}">
                <a16:creationId xmlns:a16="http://schemas.microsoft.com/office/drawing/2014/main" id="{9790B335-24A7-B848-8A68-94B4615843C7}"/>
              </a:ext>
            </a:extLst>
          </p:cNvPr>
          <p:cNvSpPr>
            <a:spLocks noGrp="1"/>
          </p:cNvSpPr>
          <p:nvPr>
            <p:ph idx="1"/>
          </p:nvPr>
        </p:nvSpPr>
        <p:spPr>
          <a:xfrm>
            <a:off x="838200" y="1608454"/>
            <a:ext cx="10515600" cy="5123815"/>
          </a:xfrm>
        </p:spPr>
        <p:txBody>
          <a:bodyPr>
            <a:normAutofit/>
          </a:bodyPr>
          <a:lstStyle/>
          <a:p>
            <a:r>
              <a:rPr lang="fi-FI" sz="2400" dirty="0" err="1"/>
              <a:t>Analisis</a:t>
            </a:r>
            <a:r>
              <a:rPr lang="fi-FI" sz="2400" dirty="0"/>
              <a:t> LQ  </a:t>
            </a:r>
            <a:r>
              <a:rPr lang="fi-FI" sz="2400" dirty="0" err="1"/>
              <a:t>pada</a:t>
            </a:r>
            <a:r>
              <a:rPr lang="fi-FI" sz="2400" dirty="0"/>
              <a:t> </a:t>
            </a:r>
            <a:r>
              <a:rPr lang="fi-FI" sz="2400" dirty="0" err="1"/>
              <a:t>sektor</a:t>
            </a:r>
            <a:r>
              <a:rPr lang="fi-FI" sz="2400" dirty="0"/>
              <a:t> </a:t>
            </a:r>
            <a:r>
              <a:rPr lang="fi-FI" sz="2400" dirty="0" err="1"/>
              <a:t>tertentu</a:t>
            </a:r>
            <a:r>
              <a:rPr lang="fi-FI" sz="2400" dirty="0"/>
              <a:t> </a:t>
            </a:r>
            <a:r>
              <a:rPr lang="fi-FI" sz="2400" dirty="0" err="1"/>
              <a:t>membandingkan</a:t>
            </a:r>
            <a:r>
              <a:rPr lang="fi-FI" sz="2400" dirty="0"/>
              <a:t> </a:t>
            </a:r>
            <a:r>
              <a:rPr lang="fi-FI" sz="2400" dirty="0" err="1"/>
              <a:t>share</a:t>
            </a:r>
            <a:r>
              <a:rPr lang="fi-FI" sz="2400" dirty="0"/>
              <a:t> </a:t>
            </a:r>
            <a:r>
              <a:rPr lang="fi-FI" sz="2400" dirty="0" err="1"/>
              <a:t>sektor</a:t>
            </a:r>
            <a:r>
              <a:rPr lang="fi-FI" sz="2400" dirty="0"/>
              <a:t> </a:t>
            </a:r>
            <a:r>
              <a:rPr lang="fi-FI" sz="2400" dirty="0" err="1"/>
              <a:t>tertentu</a:t>
            </a:r>
            <a:r>
              <a:rPr lang="fi-FI" sz="2400" dirty="0"/>
              <a:t>  </a:t>
            </a:r>
            <a:r>
              <a:rPr lang="fi-FI" sz="2400" dirty="0" err="1"/>
              <a:t>terhadap</a:t>
            </a:r>
            <a:r>
              <a:rPr lang="fi-FI" sz="2400" dirty="0"/>
              <a:t> </a:t>
            </a:r>
            <a:r>
              <a:rPr lang="fi-FI" sz="2400" dirty="0" err="1"/>
              <a:t>total</a:t>
            </a:r>
            <a:r>
              <a:rPr lang="fi-FI" sz="2400" dirty="0"/>
              <a:t> </a:t>
            </a:r>
            <a:r>
              <a:rPr lang="fi-FI" sz="2400" dirty="0" err="1"/>
              <a:t>tenaga</a:t>
            </a:r>
            <a:r>
              <a:rPr lang="fi-FI" sz="2400" dirty="0"/>
              <a:t>  </a:t>
            </a:r>
            <a:r>
              <a:rPr lang="fi-FI" sz="2400" dirty="0" err="1"/>
              <a:t>kerja</a:t>
            </a:r>
            <a:r>
              <a:rPr lang="fi-FI" sz="2400" dirty="0"/>
              <a:t>/</a:t>
            </a:r>
            <a:r>
              <a:rPr lang="fi-FI" sz="2400" dirty="0" err="1"/>
              <a:t>ouput</a:t>
            </a:r>
            <a:r>
              <a:rPr lang="fi-FI" sz="2400" dirty="0"/>
              <a:t>/</a:t>
            </a:r>
            <a:r>
              <a:rPr lang="fi-FI" sz="2400" dirty="0" err="1"/>
              <a:t>nilai</a:t>
            </a:r>
            <a:r>
              <a:rPr lang="fi-FI" sz="2400" dirty="0"/>
              <a:t> </a:t>
            </a:r>
            <a:r>
              <a:rPr lang="fi-FI" sz="2400" dirty="0" err="1"/>
              <a:t>tambah</a:t>
            </a:r>
            <a:r>
              <a:rPr lang="fi-FI" sz="2400" dirty="0"/>
              <a:t> </a:t>
            </a:r>
            <a:r>
              <a:rPr lang="fi-FI" sz="2400" dirty="0" err="1"/>
              <a:t>pada</a:t>
            </a:r>
            <a:r>
              <a:rPr lang="fi-FI" sz="2400" dirty="0"/>
              <a:t> </a:t>
            </a:r>
            <a:r>
              <a:rPr lang="fi-FI" sz="2400" dirty="0" err="1"/>
              <a:t>tingkat</a:t>
            </a:r>
            <a:r>
              <a:rPr lang="fi-FI" sz="2400" dirty="0"/>
              <a:t> kota  </a:t>
            </a:r>
            <a:r>
              <a:rPr lang="fi-FI" sz="2400" dirty="0" err="1"/>
              <a:t>dengan</a:t>
            </a:r>
            <a:r>
              <a:rPr lang="fi-FI" sz="2400" dirty="0"/>
              <a:t> </a:t>
            </a:r>
            <a:r>
              <a:rPr lang="fi-FI" sz="2400" dirty="0" err="1"/>
              <a:t>share</a:t>
            </a:r>
            <a:r>
              <a:rPr lang="fi-FI" sz="2400" dirty="0"/>
              <a:t> </a:t>
            </a:r>
            <a:r>
              <a:rPr lang="fi-FI" sz="2400" dirty="0" err="1"/>
              <a:t>sektor</a:t>
            </a:r>
            <a:r>
              <a:rPr lang="fi-FI" sz="2400" dirty="0"/>
              <a:t> </a:t>
            </a:r>
            <a:r>
              <a:rPr lang="fi-FI" sz="2400" dirty="0" err="1"/>
              <a:t>yang</a:t>
            </a:r>
            <a:r>
              <a:rPr lang="fi-FI" sz="2400" dirty="0"/>
              <a:t>  sama </a:t>
            </a:r>
            <a:r>
              <a:rPr lang="fi-FI" sz="2400" dirty="0" err="1"/>
              <a:t>terhadap</a:t>
            </a:r>
            <a:r>
              <a:rPr lang="fi-FI" sz="2400" dirty="0"/>
              <a:t> </a:t>
            </a:r>
            <a:r>
              <a:rPr lang="fi-FI" sz="2400" dirty="0" err="1"/>
              <a:t>total</a:t>
            </a:r>
            <a:r>
              <a:rPr lang="fi-FI" sz="2400" dirty="0"/>
              <a:t> </a:t>
            </a:r>
            <a:r>
              <a:rPr lang="fi-FI" sz="2400" dirty="0" err="1"/>
              <a:t>tenaga</a:t>
            </a:r>
            <a:r>
              <a:rPr lang="fi-FI" sz="2400" dirty="0"/>
              <a:t> </a:t>
            </a:r>
            <a:r>
              <a:rPr lang="fi-FI" sz="2400" dirty="0" err="1"/>
              <a:t>kerja</a:t>
            </a:r>
            <a:r>
              <a:rPr lang="fi-FI" sz="2400" dirty="0"/>
              <a:t>/output/</a:t>
            </a:r>
            <a:r>
              <a:rPr lang="fi-FI" sz="2400" dirty="0" err="1"/>
              <a:t>nilai</a:t>
            </a:r>
            <a:r>
              <a:rPr lang="fi-FI" sz="2400" dirty="0"/>
              <a:t> </a:t>
            </a:r>
            <a:r>
              <a:rPr lang="fi-FI" sz="2400" dirty="0" err="1"/>
              <a:t>tambah</a:t>
            </a:r>
            <a:r>
              <a:rPr lang="fi-FI" sz="2400" dirty="0"/>
              <a:t> </a:t>
            </a:r>
            <a:r>
              <a:rPr lang="fi-FI" sz="2400" dirty="0" err="1"/>
              <a:t>pada</a:t>
            </a:r>
            <a:r>
              <a:rPr lang="fi-FI" sz="2400" dirty="0"/>
              <a:t> </a:t>
            </a:r>
            <a:r>
              <a:rPr lang="fi-FI" sz="2400" dirty="0" err="1"/>
              <a:t>tingkat</a:t>
            </a:r>
            <a:r>
              <a:rPr lang="fi-FI" sz="2400" dirty="0"/>
              <a:t>  </a:t>
            </a:r>
            <a:r>
              <a:rPr lang="fi-FI" sz="2400" dirty="0" err="1"/>
              <a:t>nasional</a:t>
            </a:r>
            <a:r>
              <a:rPr lang="fi-FI" sz="2400" dirty="0"/>
              <a:t> (</a:t>
            </a:r>
            <a:r>
              <a:rPr lang="fi-FI" sz="2400" dirty="0" err="1"/>
              <a:t>daerah</a:t>
            </a:r>
            <a:r>
              <a:rPr lang="fi-FI" sz="2400" dirty="0"/>
              <a:t> </a:t>
            </a:r>
            <a:r>
              <a:rPr lang="fi-FI" sz="2400" dirty="0" err="1"/>
              <a:t>yang</a:t>
            </a:r>
            <a:r>
              <a:rPr lang="fi-FI" sz="2400" dirty="0"/>
              <a:t> </a:t>
            </a:r>
            <a:r>
              <a:rPr lang="fi-FI" sz="2400" dirty="0" err="1"/>
              <a:t>lebih</a:t>
            </a:r>
            <a:r>
              <a:rPr lang="fi-FI" sz="2400" dirty="0"/>
              <a:t> </a:t>
            </a:r>
            <a:r>
              <a:rPr lang="fi-FI" sz="2400" dirty="0" err="1"/>
              <a:t>luas</a:t>
            </a:r>
            <a:r>
              <a:rPr lang="fi-FI" sz="2400" dirty="0"/>
              <a:t>, </a:t>
            </a:r>
            <a:r>
              <a:rPr lang="fi-FI" sz="2400" dirty="0" err="1"/>
              <a:t>yang</a:t>
            </a:r>
            <a:r>
              <a:rPr lang="fi-FI" sz="2400" dirty="0"/>
              <a:t> </a:t>
            </a:r>
            <a:r>
              <a:rPr lang="fi-FI" sz="2400" dirty="0" err="1"/>
              <a:t>disebut</a:t>
            </a:r>
            <a:r>
              <a:rPr lang="fi-FI" sz="2400" dirty="0"/>
              <a:t> </a:t>
            </a:r>
            <a:r>
              <a:rPr lang="fi-FI" sz="2400" dirty="0" err="1"/>
              <a:t>dengan</a:t>
            </a:r>
            <a:r>
              <a:rPr lang="fi-FI" sz="2400" dirty="0"/>
              <a:t> </a:t>
            </a:r>
            <a:r>
              <a:rPr lang="fi-FI" sz="2400" dirty="0" err="1"/>
              <a:t>daerah</a:t>
            </a:r>
            <a:r>
              <a:rPr lang="fi-FI" sz="2400" dirty="0"/>
              <a:t>  </a:t>
            </a:r>
            <a:r>
              <a:rPr lang="fi-FI" sz="2400" dirty="0" err="1"/>
              <a:t>referensi</a:t>
            </a:r>
            <a:r>
              <a:rPr lang="fi-FI" sz="2400" dirty="0"/>
              <a:t>)</a:t>
            </a:r>
            <a:r>
              <a:rPr lang="en-ID" sz="2400" dirty="0">
                <a:effectLst/>
              </a:rPr>
              <a:t> </a:t>
            </a:r>
          </a:p>
          <a:p>
            <a:pPr lvl="1"/>
            <a:endParaRPr lang="en-ID" sz="2000" dirty="0">
              <a:effectLst/>
            </a:endParaRPr>
          </a:p>
          <a:p>
            <a:endParaRPr lang="en-US" sz="2400" dirty="0"/>
          </a:p>
        </p:txBody>
      </p:sp>
      <p:pic>
        <p:nvPicPr>
          <p:cNvPr id="4" name="Picture 3">
            <a:extLst>
              <a:ext uri="{FF2B5EF4-FFF2-40B4-BE49-F238E27FC236}">
                <a16:creationId xmlns:a16="http://schemas.microsoft.com/office/drawing/2014/main" id="{EE19AC20-5DF5-E047-95CA-CC716BBE60C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540" y="3376545"/>
            <a:ext cx="2377440" cy="1569660"/>
          </a:xfrm>
          <a:prstGeom prst="rect">
            <a:avLst/>
          </a:prstGeom>
          <a:noFill/>
          <a:ln>
            <a:noFill/>
          </a:ln>
        </p:spPr>
      </p:pic>
      <p:sp>
        <p:nvSpPr>
          <p:cNvPr id="5" name="TextBox 4">
            <a:extLst>
              <a:ext uri="{FF2B5EF4-FFF2-40B4-BE49-F238E27FC236}">
                <a16:creationId xmlns:a16="http://schemas.microsoft.com/office/drawing/2014/main" id="{55A4D879-2490-484F-B19A-7EEC042751C3}"/>
              </a:ext>
            </a:extLst>
          </p:cNvPr>
          <p:cNvSpPr txBox="1"/>
          <p:nvPr/>
        </p:nvSpPr>
        <p:spPr>
          <a:xfrm>
            <a:off x="1325880" y="5081142"/>
            <a:ext cx="7898130" cy="1569660"/>
          </a:xfrm>
          <a:prstGeom prst="rect">
            <a:avLst/>
          </a:prstGeom>
          <a:noFill/>
        </p:spPr>
        <p:txBody>
          <a:bodyPr wrap="square" rtlCol="0">
            <a:spAutoFit/>
          </a:bodyPr>
          <a:lstStyle/>
          <a:p>
            <a:pPr marL="361950" indent="-350838"/>
            <a:r>
              <a:rPr lang="en-US" sz="1600" dirty="0"/>
              <a:t>Dimana:</a:t>
            </a:r>
          </a:p>
          <a:p>
            <a:pPr marL="361950" indent="-350838"/>
            <a:r>
              <a:rPr lang="en-US" sz="1600" dirty="0" err="1"/>
              <a:t>LQi</a:t>
            </a:r>
            <a:r>
              <a:rPr lang="en-US" sz="1600" dirty="0"/>
              <a:t>	= </a:t>
            </a:r>
            <a:r>
              <a:rPr lang="en-US" sz="1600" dirty="0" err="1"/>
              <a:t>Besarnya</a:t>
            </a:r>
            <a:r>
              <a:rPr lang="en-US" sz="1600" dirty="0"/>
              <a:t> </a:t>
            </a:r>
            <a:r>
              <a:rPr lang="en-US" sz="1600" dirty="0" err="1"/>
              <a:t>nilai</a:t>
            </a:r>
            <a:r>
              <a:rPr lang="en-US" sz="1600" dirty="0"/>
              <a:t> location quotient </a:t>
            </a:r>
            <a:r>
              <a:rPr lang="en-US" sz="1600" dirty="0" err="1"/>
              <a:t>sektor</a:t>
            </a:r>
            <a:r>
              <a:rPr lang="en-US" sz="1600" dirty="0"/>
              <a:t> </a:t>
            </a:r>
            <a:r>
              <a:rPr lang="en-US" sz="1600" dirty="0" err="1"/>
              <a:t>i</a:t>
            </a:r>
            <a:r>
              <a:rPr lang="en-US" sz="1600" dirty="0"/>
              <a:t> di </a:t>
            </a:r>
            <a:r>
              <a:rPr lang="en-US" sz="1600" dirty="0" err="1"/>
              <a:t>suatu</a:t>
            </a:r>
            <a:r>
              <a:rPr lang="en-US" sz="1600" dirty="0"/>
              <a:t> </a:t>
            </a:r>
            <a:r>
              <a:rPr lang="en-US" sz="1600" dirty="0" err="1"/>
              <a:t>perekonomian</a:t>
            </a:r>
            <a:r>
              <a:rPr lang="en-US" sz="1600" dirty="0"/>
              <a:t> </a:t>
            </a:r>
            <a:r>
              <a:rPr lang="en-US" sz="1600" dirty="0" err="1"/>
              <a:t>kota</a:t>
            </a:r>
            <a:endParaRPr lang="en-ID" sz="1600" dirty="0"/>
          </a:p>
          <a:p>
            <a:pPr marL="361950" indent="-350838"/>
            <a:r>
              <a:rPr lang="en-US" sz="1600" dirty="0"/>
              <a:t>v</a:t>
            </a:r>
            <a:r>
              <a:rPr lang="en-US" sz="1600" baseline="-25000" dirty="0"/>
              <a:t>i</a:t>
            </a:r>
            <a:r>
              <a:rPr lang="en-US" sz="1600" dirty="0"/>
              <a:t>   	= </a:t>
            </a:r>
            <a:r>
              <a:rPr lang="en-US" sz="1600" dirty="0" err="1"/>
              <a:t>Jumlah</a:t>
            </a:r>
            <a:r>
              <a:rPr lang="en-US" sz="1600" dirty="0"/>
              <a:t> output/</a:t>
            </a:r>
            <a:r>
              <a:rPr lang="en-US" sz="1600" dirty="0" err="1"/>
              <a:t>tenaga</a:t>
            </a:r>
            <a:r>
              <a:rPr lang="en-US" sz="1600" dirty="0"/>
              <a:t> </a:t>
            </a:r>
            <a:r>
              <a:rPr lang="en-US" sz="1600" dirty="0" err="1"/>
              <a:t>kerja</a:t>
            </a:r>
            <a:r>
              <a:rPr lang="en-US" sz="1600" dirty="0"/>
              <a:t>/</a:t>
            </a:r>
            <a:r>
              <a:rPr lang="en-US" sz="1600" dirty="0" err="1"/>
              <a:t>nilai</a:t>
            </a:r>
            <a:r>
              <a:rPr lang="en-US" sz="1600" dirty="0"/>
              <a:t> </a:t>
            </a:r>
            <a:r>
              <a:rPr lang="en-US" sz="1600" dirty="0" err="1"/>
              <a:t>tambah</a:t>
            </a:r>
            <a:r>
              <a:rPr lang="en-US" sz="1600" dirty="0"/>
              <a:t> </a:t>
            </a:r>
            <a:r>
              <a:rPr lang="en-US" sz="1600" dirty="0" err="1"/>
              <a:t>dari</a:t>
            </a:r>
            <a:r>
              <a:rPr lang="en-US" sz="1600" dirty="0"/>
              <a:t> </a:t>
            </a:r>
            <a:r>
              <a:rPr lang="en-US" sz="1600" dirty="0" err="1"/>
              <a:t>sektor</a:t>
            </a:r>
            <a:r>
              <a:rPr lang="en-US" sz="1600" dirty="0"/>
              <a:t> </a:t>
            </a:r>
            <a:r>
              <a:rPr lang="en-US" sz="1600" dirty="0" err="1"/>
              <a:t>i</a:t>
            </a:r>
            <a:r>
              <a:rPr lang="en-US" sz="1600" dirty="0"/>
              <a:t> di </a:t>
            </a:r>
            <a:r>
              <a:rPr lang="en-US" sz="1600" dirty="0" err="1"/>
              <a:t>suatu</a:t>
            </a:r>
            <a:r>
              <a:rPr lang="en-US" sz="1600" dirty="0"/>
              <a:t> </a:t>
            </a:r>
            <a:r>
              <a:rPr lang="en-US" sz="1600" dirty="0" err="1"/>
              <a:t>perekonomian</a:t>
            </a:r>
            <a:r>
              <a:rPr lang="en-US" sz="1600" dirty="0"/>
              <a:t> </a:t>
            </a:r>
            <a:r>
              <a:rPr lang="en-US" sz="1600" dirty="0" err="1"/>
              <a:t>kota</a:t>
            </a:r>
            <a:endParaRPr lang="en-ID" sz="1600" dirty="0"/>
          </a:p>
          <a:p>
            <a:pPr marL="361950" indent="-350838"/>
            <a:r>
              <a:rPr lang="en-US" sz="1600" dirty="0" err="1"/>
              <a:t>v</a:t>
            </a:r>
            <a:r>
              <a:rPr lang="en-US" sz="1600" baseline="-25000" dirty="0" err="1"/>
              <a:t>t</a:t>
            </a:r>
            <a:r>
              <a:rPr lang="en-US" sz="1600" dirty="0"/>
              <a:t>   	= </a:t>
            </a:r>
            <a:r>
              <a:rPr lang="en-US" sz="1600" dirty="0" err="1"/>
              <a:t>Jumlah</a:t>
            </a:r>
            <a:r>
              <a:rPr lang="en-US" sz="1600" dirty="0"/>
              <a:t> total output/</a:t>
            </a:r>
            <a:r>
              <a:rPr lang="en-US" sz="1600" dirty="0" err="1"/>
              <a:t>tenaga</a:t>
            </a:r>
            <a:r>
              <a:rPr lang="en-US" sz="1600" dirty="0"/>
              <a:t> </a:t>
            </a:r>
            <a:r>
              <a:rPr lang="en-US" sz="1600" dirty="0" err="1"/>
              <a:t>kerja</a:t>
            </a:r>
            <a:r>
              <a:rPr lang="en-US" sz="1600" dirty="0"/>
              <a:t>/</a:t>
            </a:r>
            <a:r>
              <a:rPr lang="en-US" sz="1600" dirty="0" err="1"/>
              <a:t>nilai</a:t>
            </a:r>
            <a:r>
              <a:rPr lang="en-US" sz="1600" dirty="0"/>
              <a:t> </a:t>
            </a:r>
            <a:r>
              <a:rPr lang="en-US" sz="1600" dirty="0" err="1"/>
              <a:t>tambah</a:t>
            </a:r>
            <a:r>
              <a:rPr lang="en-US" sz="1600" dirty="0"/>
              <a:t> yang </a:t>
            </a:r>
            <a:r>
              <a:rPr lang="en-US" sz="1600" dirty="0" err="1"/>
              <a:t>ada</a:t>
            </a:r>
            <a:r>
              <a:rPr lang="en-US" sz="1600" dirty="0"/>
              <a:t> di </a:t>
            </a:r>
            <a:r>
              <a:rPr lang="en-US" sz="1600" dirty="0" err="1"/>
              <a:t>suatu</a:t>
            </a:r>
            <a:r>
              <a:rPr lang="en-US" sz="1600" dirty="0"/>
              <a:t> </a:t>
            </a:r>
            <a:r>
              <a:rPr lang="en-US" sz="1600" dirty="0" err="1"/>
              <a:t>perekonomian</a:t>
            </a:r>
            <a:r>
              <a:rPr lang="en-US" sz="1600" dirty="0"/>
              <a:t> </a:t>
            </a:r>
            <a:r>
              <a:rPr lang="en-US" sz="1600" dirty="0" err="1"/>
              <a:t>kota</a:t>
            </a:r>
            <a:r>
              <a:rPr lang="en-US" sz="1600" dirty="0"/>
              <a:t> </a:t>
            </a:r>
            <a:endParaRPr lang="en-ID" sz="1600" dirty="0"/>
          </a:p>
          <a:p>
            <a:pPr marL="361950" indent="-350838"/>
            <a:r>
              <a:rPr lang="en-ID" sz="1600" dirty="0"/>
              <a:t>V</a:t>
            </a:r>
            <a:r>
              <a:rPr lang="en-ID" sz="1600" baseline="-25000" dirty="0"/>
              <a:t>i</a:t>
            </a:r>
            <a:r>
              <a:rPr lang="en-ID" sz="1600" dirty="0"/>
              <a:t>   	= </a:t>
            </a:r>
            <a:r>
              <a:rPr lang="en-ID" sz="1600" dirty="0" err="1"/>
              <a:t>Jumlah</a:t>
            </a:r>
            <a:r>
              <a:rPr lang="en-ID" sz="1600" dirty="0"/>
              <a:t> output/</a:t>
            </a:r>
            <a:r>
              <a:rPr lang="en-ID" sz="1600" dirty="0" err="1"/>
              <a:t>tenaga</a:t>
            </a:r>
            <a:r>
              <a:rPr lang="en-ID" sz="1600" dirty="0"/>
              <a:t> </a:t>
            </a:r>
            <a:r>
              <a:rPr lang="en-ID" sz="1600" dirty="0" err="1"/>
              <a:t>kerja</a:t>
            </a:r>
            <a:r>
              <a:rPr lang="en-ID" sz="1600" dirty="0"/>
              <a:t>/</a:t>
            </a:r>
            <a:r>
              <a:rPr lang="en-ID" sz="1600" dirty="0" err="1"/>
              <a:t>nilai</a:t>
            </a:r>
            <a:r>
              <a:rPr lang="en-ID" sz="1600" dirty="0"/>
              <a:t> </a:t>
            </a:r>
            <a:r>
              <a:rPr lang="en-ID" sz="1600" dirty="0" err="1"/>
              <a:t>tambah</a:t>
            </a:r>
            <a:r>
              <a:rPr lang="en-ID" sz="1600" dirty="0"/>
              <a:t> </a:t>
            </a:r>
            <a:r>
              <a:rPr lang="en-ID" sz="1600" dirty="0" err="1"/>
              <a:t>dari</a:t>
            </a:r>
            <a:r>
              <a:rPr lang="en-ID" sz="1600" dirty="0"/>
              <a:t> </a:t>
            </a:r>
            <a:r>
              <a:rPr lang="en-ID" sz="1600" dirty="0" err="1"/>
              <a:t>sektor</a:t>
            </a:r>
            <a:r>
              <a:rPr lang="en-ID" sz="1600" dirty="0"/>
              <a:t> </a:t>
            </a:r>
            <a:r>
              <a:rPr lang="en-ID" sz="1600" dirty="0" err="1"/>
              <a:t>i</a:t>
            </a:r>
            <a:r>
              <a:rPr lang="en-ID" sz="1600" dirty="0"/>
              <a:t> di wilayah </a:t>
            </a:r>
            <a:r>
              <a:rPr lang="en-ID" sz="1600" dirty="0" err="1"/>
              <a:t>referensi</a:t>
            </a:r>
            <a:endParaRPr lang="en-ID" sz="1600" dirty="0"/>
          </a:p>
          <a:p>
            <a:pPr marL="361950" indent="-350838"/>
            <a:r>
              <a:rPr lang="en-ID" sz="1600" dirty="0"/>
              <a:t>V</a:t>
            </a:r>
            <a:r>
              <a:rPr lang="en-ID" sz="1600" baseline="-25000" dirty="0"/>
              <a:t>t</a:t>
            </a:r>
            <a:r>
              <a:rPr lang="en-ID" sz="1600" dirty="0"/>
              <a:t>   	= </a:t>
            </a:r>
            <a:r>
              <a:rPr lang="en-ID" sz="1600" dirty="0" err="1"/>
              <a:t>Jumlah</a:t>
            </a:r>
            <a:r>
              <a:rPr lang="en-ID" sz="1600" dirty="0"/>
              <a:t> total output/</a:t>
            </a:r>
            <a:r>
              <a:rPr lang="en-ID" sz="1600" dirty="0" err="1"/>
              <a:t>tenaga</a:t>
            </a:r>
            <a:r>
              <a:rPr lang="en-ID" sz="1600" dirty="0"/>
              <a:t> </a:t>
            </a:r>
            <a:r>
              <a:rPr lang="en-ID" sz="1600" dirty="0" err="1"/>
              <a:t>kerja</a:t>
            </a:r>
            <a:r>
              <a:rPr lang="en-ID" sz="1600" dirty="0"/>
              <a:t>/</a:t>
            </a:r>
            <a:r>
              <a:rPr lang="en-ID" sz="1600" dirty="0" err="1"/>
              <a:t>nilai</a:t>
            </a:r>
            <a:r>
              <a:rPr lang="en-ID" sz="1600" dirty="0"/>
              <a:t> </a:t>
            </a:r>
            <a:r>
              <a:rPr lang="en-ID" sz="1600" dirty="0" err="1"/>
              <a:t>tambah</a:t>
            </a:r>
            <a:r>
              <a:rPr lang="en-ID" sz="1600" dirty="0"/>
              <a:t> yang </a:t>
            </a:r>
            <a:r>
              <a:rPr lang="en-ID" sz="1600" dirty="0" err="1"/>
              <a:t>ada</a:t>
            </a:r>
            <a:r>
              <a:rPr lang="en-ID" sz="1600" dirty="0"/>
              <a:t> di  wilayah </a:t>
            </a:r>
            <a:r>
              <a:rPr lang="en-ID" sz="1600" dirty="0" err="1"/>
              <a:t>referensi</a:t>
            </a:r>
            <a:endParaRPr lang="en-ID" sz="1600" dirty="0"/>
          </a:p>
        </p:txBody>
      </p:sp>
    </p:spTree>
    <p:extLst>
      <p:ext uri="{BB962C8B-B14F-4D97-AF65-F5344CB8AC3E}">
        <p14:creationId xmlns:p14="http://schemas.microsoft.com/office/powerpoint/2010/main" val="3837352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748DE-B471-C640-A11A-3A2C24DDA929}"/>
              </a:ext>
            </a:extLst>
          </p:cNvPr>
          <p:cNvSpPr>
            <a:spLocks noGrp="1"/>
          </p:cNvSpPr>
          <p:nvPr>
            <p:ph type="title"/>
          </p:nvPr>
        </p:nvSpPr>
        <p:spPr/>
        <p:txBody>
          <a:bodyPr/>
          <a:lstStyle/>
          <a:p>
            <a:r>
              <a:rPr lang="en-US" dirty="0" err="1"/>
              <a:t>Kriteria</a:t>
            </a:r>
            <a:r>
              <a:rPr lang="en-US" dirty="0"/>
              <a:t>  Nilai LQ</a:t>
            </a:r>
          </a:p>
        </p:txBody>
      </p:sp>
      <p:sp>
        <p:nvSpPr>
          <p:cNvPr id="3" name="Content Placeholder 2">
            <a:extLst>
              <a:ext uri="{FF2B5EF4-FFF2-40B4-BE49-F238E27FC236}">
                <a16:creationId xmlns:a16="http://schemas.microsoft.com/office/drawing/2014/main" id="{69E097CF-9BED-854A-AC1C-B357F444DE80}"/>
              </a:ext>
            </a:extLst>
          </p:cNvPr>
          <p:cNvSpPr>
            <a:spLocks noGrp="1"/>
          </p:cNvSpPr>
          <p:nvPr>
            <p:ph idx="1"/>
          </p:nvPr>
        </p:nvSpPr>
        <p:spPr/>
        <p:txBody>
          <a:bodyPr>
            <a:normAutofit fontScale="85000" lnSpcReduction="20000"/>
          </a:bodyPr>
          <a:lstStyle/>
          <a:p>
            <a:pPr lvl="0"/>
            <a:r>
              <a:rPr lang="en-US" dirty="0"/>
              <a:t>Jika </a:t>
            </a:r>
            <a:r>
              <a:rPr lang="en-US" dirty="0" err="1"/>
              <a:t>nilai</a:t>
            </a:r>
            <a:r>
              <a:rPr lang="en-US" dirty="0"/>
              <a:t> </a:t>
            </a:r>
            <a:r>
              <a:rPr lang="en-US" dirty="0" err="1"/>
              <a:t>LQ</a:t>
            </a:r>
            <a:r>
              <a:rPr lang="en-US" baseline="-25000" dirty="0" err="1"/>
              <a:t>i</a:t>
            </a:r>
            <a:r>
              <a:rPr lang="en-US" baseline="-25000" dirty="0"/>
              <a:t> </a:t>
            </a:r>
            <a:r>
              <a:rPr lang="en-US" dirty="0"/>
              <a:t>  &gt; 1 </a:t>
            </a:r>
            <a:r>
              <a:rPr lang="en-US" dirty="0" err="1"/>
              <a:t>maka</a:t>
            </a:r>
            <a:r>
              <a:rPr lang="en-US" dirty="0"/>
              <a:t> </a:t>
            </a:r>
            <a:r>
              <a:rPr lang="en-US" dirty="0" err="1"/>
              <a:t>sektor</a:t>
            </a:r>
            <a:r>
              <a:rPr lang="en-US" dirty="0"/>
              <a:t> </a:t>
            </a:r>
            <a:r>
              <a:rPr lang="en-US" dirty="0" err="1"/>
              <a:t>i</a:t>
            </a:r>
            <a:r>
              <a:rPr lang="en-US" dirty="0"/>
              <a:t> di </a:t>
            </a:r>
            <a:r>
              <a:rPr lang="en-US" dirty="0" err="1"/>
              <a:t>daerah</a:t>
            </a:r>
            <a:r>
              <a:rPr lang="en-US" dirty="0"/>
              <a:t> </a:t>
            </a:r>
            <a:r>
              <a:rPr lang="en-US" dirty="0" err="1"/>
              <a:t>perkotaan</a:t>
            </a:r>
            <a:r>
              <a:rPr lang="en-US" dirty="0"/>
              <a:t> </a:t>
            </a:r>
            <a:r>
              <a:rPr lang="en-US" dirty="0" err="1"/>
              <a:t>tersebut</a:t>
            </a:r>
            <a:r>
              <a:rPr lang="en-US" dirty="0"/>
              <a:t> </a:t>
            </a:r>
            <a:r>
              <a:rPr lang="en-US" dirty="0" err="1"/>
              <a:t>lebih</a:t>
            </a:r>
            <a:r>
              <a:rPr lang="en-US" dirty="0"/>
              <a:t> </a:t>
            </a:r>
            <a:r>
              <a:rPr lang="en-US" dirty="0" err="1"/>
              <a:t>terspesialisasi</a:t>
            </a:r>
            <a:r>
              <a:rPr lang="en-US" dirty="0"/>
              <a:t>  </a:t>
            </a:r>
            <a:r>
              <a:rPr lang="en-US" dirty="0" err="1"/>
              <a:t>dibandingkan</a:t>
            </a:r>
            <a:r>
              <a:rPr lang="en-US" dirty="0"/>
              <a:t> </a:t>
            </a:r>
            <a:r>
              <a:rPr lang="en-US" dirty="0" err="1"/>
              <a:t>dengan</a:t>
            </a:r>
            <a:r>
              <a:rPr lang="en-US" dirty="0"/>
              <a:t> </a:t>
            </a:r>
            <a:r>
              <a:rPr lang="en-US" dirty="0" err="1"/>
              <a:t>sektor</a:t>
            </a:r>
            <a:r>
              <a:rPr lang="en-US" dirty="0"/>
              <a:t> yang </a:t>
            </a:r>
            <a:r>
              <a:rPr lang="en-US" dirty="0" err="1"/>
              <a:t>sama</a:t>
            </a:r>
            <a:r>
              <a:rPr lang="en-US" dirty="0"/>
              <a:t> pada wilayah </a:t>
            </a:r>
            <a:r>
              <a:rPr lang="en-US" dirty="0" err="1"/>
              <a:t>referensi</a:t>
            </a:r>
            <a:r>
              <a:rPr lang="en-US" dirty="0"/>
              <a:t>. </a:t>
            </a:r>
            <a:r>
              <a:rPr lang="en-US" dirty="0" err="1"/>
              <a:t>Dengan</a:t>
            </a:r>
            <a:r>
              <a:rPr lang="en-US" dirty="0"/>
              <a:t> kata lain </a:t>
            </a:r>
            <a:r>
              <a:rPr lang="en-US" dirty="0" err="1"/>
              <a:t>sektor</a:t>
            </a:r>
            <a:r>
              <a:rPr lang="en-US" dirty="0"/>
              <a:t> </a:t>
            </a:r>
            <a:r>
              <a:rPr lang="en-US" dirty="0" err="1"/>
              <a:t>tersebut</a:t>
            </a:r>
            <a:r>
              <a:rPr lang="en-US" dirty="0"/>
              <a:t> </a:t>
            </a:r>
            <a:r>
              <a:rPr lang="en-US" dirty="0" err="1"/>
              <a:t>merupakan</a:t>
            </a:r>
            <a:r>
              <a:rPr lang="en-US" dirty="0"/>
              <a:t> </a:t>
            </a:r>
            <a:r>
              <a:rPr lang="en-US" dirty="0" err="1"/>
              <a:t>sektor</a:t>
            </a:r>
            <a:r>
              <a:rPr lang="en-US" dirty="0"/>
              <a:t> yang </a:t>
            </a:r>
            <a:r>
              <a:rPr lang="en-US" dirty="0" err="1"/>
              <a:t>mampu</a:t>
            </a:r>
            <a:r>
              <a:rPr lang="en-US" dirty="0"/>
              <a:t> </a:t>
            </a:r>
            <a:r>
              <a:rPr lang="en-US" dirty="0" err="1"/>
              <a:t>untuk</a:t>
            </a:r>
            <a:r>
              <a:rPr lang="en-US" dirty="0"/>
              <a:t> </a:t>
            </a:r>
            <a:r>
              <a:rPr lang="en-US" dirty="0" err="1"/>
              <a:t>mengekspor</a:t>
            </a:r>
            <a:r>
              <a:rPr lang="en-US" dirty="0"/>
              <a:t> </a:t>
            </a:r>
            <a:r>
              <a:rPr lang="en-US" dirty="0" err="1"/>
              <a:t>produknya</a:t>
            </a:r>
            <a:r>
              <a:rPr lang="en-US" dirty="0"/>
              <a:t>/</a:t>
            </a:r>
            <a:r>
              <a:rPr lang="en-US" dirty="0" err="1"/>
              <a:t>tenaga</a:t>
            </a:r>
            <a:r>
              <a:rPr lang="en-US" dirty="0"/>
              <a:t> </a:t>
            </a:r>
            <a:r>
              <a:rPr lang="en-US" dirty="0" err="1"/>
              <a:t>kerjanya</a:t>
            </a:r>
            <a:r>
              <a:rPr lang="en-US" dirty="0"/>
              <a:t> (</a:t>
            </a:r>
            <a:r>
              <a:rPr lang="en-US" dirty="0" err="1"/>
              <a:t>atau</a:t>
            </a:r>
            <a:r>
              <a:rPr lang="en-US" dirty="0"/>
              <a:t> </a:t>
            </a:r>
            <a:r>
              <a:rPr lang="en-US" dirty="0" err="1"/>
              <a:t>dinamakan</a:t>
            </a:r>
            <a:r>
              <a:rPr lang="en-US" dirty="0"/>
              <a:t> </a:t>
            </a:r>
            <a:r>
              <a:rPr lang="en-US" dirty="0" err="1"/>
              <a:t>sebagai</a:t>
            </a:r>
            <a:r>
              <a:rPr lang="en-US" dirty="0"/>
              <a:t> </a:t>
            </a:r>
            <a:r>
              <a:rPr lang="en-US" dirty="0" err="1"/>
              <a:t>sektor</a:t>
            </a:r>
            <a:r>
              <a:rPr lang="en-US" dirty="0"/>
              <a:t> basis)</a:t>
            </a:r>
            <a:endParaRPr lang="en-ID" dirty="0"/>
          </a:p>
          <a:p>
            <a:pPr lvl="0"/>
            <a:r>
              <a:rPr lang="en-US" dirty="0"/>
              <a:t>Jika </a:t>
            </a:r>
            <a:r>
              <a:rPr lang="en-US" dirty="0" err="1"/>
              <a:t>nilai</a:t>
            </a:r>
            <a:r>
              <a:rPr lang="en-US" dirty="0"/>
              <a:t> </a:t>
            </a:r>
            <a:r>
              <a:rPr lang="en-US" dirty="0" err="1"/>
              <a:t>LQ</a:t>
            </a:r>
            <a:r>
              <a:rPr lang="en-US" baseline="-25000" dirty="0" err="1"/>
              <a:t>i</a:t>
            </a:r>
            <a:r>
              <a:rPr lang="en-US" baseline="-25000" dirty="0"/>
              <a:t> </a:t>
            </a:r>
            <a:r>
              <a:rPr lang="en-US" dirty="0"/>
              <a:t>  &lt; 1 </a:t>
            </a:r>
            <a:r>
              <a:rPr lang="en-US" dirty="0" err="1"/>
              <a:t>maka</a:t>
            </a:r>
            <a:r>
              <a:rPr lang="en-US" dirty="0"/>
              <a:t> </a:t>
            </a:r>
            <a:r>
              <a:rPr lang="en-US" dirty="0" err="1"/>
              <a:t>sektor</a:t>
            </a:r>
            <a:r>
              <a:rPr lang="en-US" dirty="0"/>
              <a:t> </a:t>
            </a:r>
            <a:r>
              <a:rPr lang="en-US" dirty="0" err="1"/>
              <a:t>i</a:t>
            </a:r>
            <a:r>
              <a:rPr lang="en-US" dirty="0"/>
              <a:t> di </a:t>
            </a:r>
            <a:r>
              <a:rPr lang="en-US" dirty="0" err="1"/>
              <a:t>daerah</a:t>
            </a:r>
            <a:r>
              <a:rPr lang="en-US" dirty="0"/>
              <a:t> </a:t>
            </a:r>
            <a:r>
              <a:rPr lang="en-US" dirty="0" err="1"/>
              <a:t>perkotaan</a:t>
            </a:r>
            <a:r>
              <a:rPr lang="en-US" dirty="0"/>
              <a:t> </a:t>
            </a:r>
            <a:r>
              <a:rPr lang="en-US" dirty="0" err="1"/>
              <a:t>tersebut</a:t>
            </a:r>
            <a:r>
              <a:rPr lang="en-US" dirty="0"/>
              <a:t> </a:t>
            </a:r>
            <a:r>
              <a:rPr lang="en-US" dirty="0" err="1"/>
              <a:t>kurang</a:t>
            </a:r>
            <a:r>
              <a:rPr lang="en-US" dirty="0"/>
              <a:t> </a:t>
            </a:r>
            <a:r>
              <a:rPr lang="en-US" dirty="0" err="1"/>
              <a:t>terspesialisasi</a:t>
            </a:r>
            <a:r>
              <a:rPr lang="en-US" dirty="0"/>
              <a:t>  </a:t>
            </a:r>
            <a:r>
              <a:rPr lang="en-US" dirty="0" err="1"/>
              <a:t>dibandingkan</a:t>
            </a:r>
            <a:r>
              <a:rPr lang="en-US" dirty="0"/>
              <a:t> </a:t>
            </a:r>
            <a:r>
              <a:rPr lang="en-US" dirty="0" err="1"/>
              <a:t>dengan</a:t>
            </a:r>
            <a:r>
              <a:rPr lang="en-US" dirty="0"/>
              <a:t> </a:t>
            </a:r>
            <a:r>
              <a:rPr lang="en-US" dirty="0" err="1"/>
              <a:t>sektor</a:t>
            </a:r>
            <a:r>
              <a:rPr lang="en-US" dirty="0"/>
              <a:t> yang </a:t>
            </a:r>
            <a:r>
              <a:rPr lang="en-US" dirty="0" err="1"/>
              <a:t>sama</a:t>
            </a:r>
            <a:r>
              <a:rPr lang="en-US" dirty="0"/>
              <a:t> pada wilayah </a:t>
            </a:r>
            <a:r>
              <a:rPr lang="en-US" dirty="0" err="1"/>
              <a:t>referensi</a:t>
            </a:r>
            <a:r>
              <a:rPr lang="en-US" dirty="0"/>
              <a:t>. </a:t>
            </a:r>
            <a:r>
              <a:rPr lang="en-US" dirty="0" err="1"/>
              <a:t>Dengan</a:t>
            </a:r>
            <a:r>
              <a:rPr lang="en-US" dirty="0"/>
              <a:t> kata lain </a:t>
            </a:r>
            <a:r>
              <a:rPr lang="en-US" dirty="0" err="1"/>
              <a:t>sektor</a:t>
            </a:r>
            <a:r>
              <a:rPr lang="en-US" dirty="0"/>
              <a:t> </a:t>
            </a:r>
            <a:r>
              <a:rPr lang="en-US" dirty="0" err="1"/>
              <a:t>tersebut</a:t>
            </a:r>
            <a:r>
              <a:rPr lang="en-US" dirty="0"/>
              <a:t> </a:t>
            </a:r>
            <a:r>
              <a:rPr lang="en-US" dirty="0" err="1"/>
              <a:t>merupakan</a:t>
            </a:r>
            <a:r>
              <a:rPr lang="en-US" dirty="0"/>
              <a:t> </a:t>
            </a:r>
            <a:r>
              <a:rPr lang="en-US" dirty="0" err="1"/>
              <a:t>sektor</a:t>
            </a:r>
            <a:r>
              <a:rPr lang="en-US" dirty="0"/>
              <a:t> yang </a:t>
            </a:r>
            <a:r>
              <a:rPr lang="en-US" dirty="0" err="1"/>
              <a:t>tidak</a:t>
            </a:r>
            <a:r>
              <a:rPr lang="en-US" dirty="0"/>
              <a:t> </a:t>
            </a:r>
            <a:r>
              <a:rPr lang="en-US" dirty="0" err="1"/>
              <a:t>mampu</a:t>
            </a:r>
            <a:r>
              <a:rPr lang="en-US" dirty="0"/>
              <a:t> </a:t>
            </a:r>
            <a:r>
              <a:rPr lang="en-US" dirty="0" err="1"/>
              <a:t>untuk</a:t>
            </a:r>
            <a:r>
              <a:rPr lang="en-US" dirty="0"/>
              <a:t> </a:t>
            </a:r>
            <a:r>
              <a:rPr lang="en-US" dirty="0" err="1"/>
              <a:t>mengekspor</a:t>
            </a:r>
            <a:r>
              <a:rPr lang="en-US" dirty="0"/>
              <a:t> </a:t>
            </a:r>
            <a:r>
              <a:rPr lang="en-US" dirty="0" err="1"/>
              <a:t>produknya</a:t>
            </a:r>
            <a:r>
              <a:rPr lang="en-US" dirty="0"/>
              <a:t>/</a:t>
            </a:r>
            <a:r>
              <a:rPr lang="en-US" dirty="0" err="1"/>
              <a:t>tenaga</a:t>
            </a:r>
            <a:r>
              <a:rPr lang="en-US" dirty="0"/>
              <a:t> </a:t>
            </a:r>
            <a:r>
              <a:rPr lang="en-US" dirty="0" err="1"/>
              <a:t>kerjanya</a:t>
            </a:r>
            <a:r>
              <a:rPr lang="en-US" dirty="0"/>
              <a:t> (</a:t>
            </a:r>
            <a:r>
              <a:rPr lang="en-US" dirty="0" err="1"/>
              <a:t>atau</a:t>
            </a:r>
            <a:r>
              <a:rPr lang="en-US" dirty="0"/>
              <a:t> </a:t>
            </a:r>
            <a:r>
              <a:rPr lang="en-US" dirty="0" err="1"/>
              <a:t>dinamakan</a:t>
            </a:r>
            <a:r>
              <a:rPr lang="en-US" dirty="0"/>
              <a:t> </a:t>
            </a:r>
            <a:r>
              <a:rPr lang="en-US" dirty="0" err="1"/>
              <a:t>sebagai</a:t>
            </a:r>
            <a:r>
              <a:rPr lang="en-US" dirty="0"/>
              <a:t> </a:t>
            </a:r>
            <a:r>
              <a:rPr lang="en-US" dirty="0" err="1"/>
              <a:t>sektor</a:t>
            </a:r>
            <a:r>
              <a:rPr lang="en-US" dirty="0"/>
              <a:t> non basis)</a:t>
            </a:r>
            <a:endParaRPr lang="en-ID" dirty="0"/>
          </a:p>
          <a:p>
            <a:pPr lvl="0"/>
            <a:r>
              <a:rPr lang="en-US" dirty="0"/>
              <a:t>Jika </a:t>
            </a:r>
            <a:r>
              <a:rPr lang="en-US" dirty="0" err="1"/>
              <a:t>nilai</a:t>
            </a:r>
            <a:r>
              <a:rPr lang="en-US" dirty="0"/>
              <a:t> </a:t>
            </a:r>
            <a:r>
              <a:rPr lang="en-US" dirty="0" err="1"/>
              <a:t>LQ</a:t>
            </a:r>
            <a:r>
              <a:rPr lang="en-US" baseline="-25000" dirty="0" err="1"/>
              <a:t>i</a:t>
            </a:r>
            <a:r>
              <a:rPr lang="en-US" baseline="-25000" dirty="0"/>
              <a:t> </a:t>
            </a:r>
            <a:r>
              <a:rPr lang="en-US" dirty="0"/>
              <a:t>  =  1 </a:t>
            </a:r>
            <a:r>
              <a:rPr lang="en-US" dirty="0" err="1"/>
              <a:t>maka</a:t>
            </a:r>
            <a:r>
              <a:rPr lang="en-US" dirty="0"/>
              <a:t> </a:t>
            </a:r>
            <a:r>
              <a:rPr lang="en-US" dirty="0" err="1"/>
              <a:t>sektor</a:t>
            </a:r>
            <a:r>
              <a:rPr lang="en-US" dirty="0"/>
              <a:t> </a:t>
            </a:r>
            <a:r>
              <a:rPr lang="en-US" dirty="0" err="1"/>
              <a:t>i</a:t>
            </a:r>
            <a:r>
              <a:rPr lang="en-US" dirty="0"/>
              <a:t> di </a:t>
            </a:r>
            <a:r>
              <a:rPr lang="en-US" dirty="0" err="1"/>
              <a:t>daerah</a:t>
            </a:r>
            <a:r>
              <a:rPr lang="en-US" dirty="0"/>
              <a:t> </a:t>
            </a:r>
            <a:r>
              <a:rPr lang="en-US" dirty="0" err="1"/>
              <a:t>perkotaan</a:t>
            </a:r>
            <a:r>
              <a:rPr lang="en-US" dirty="0"/>
              <a:t> </a:t>
            </a:r>
            <a:r>
              <a:rPr lang="en-US" dirty="0" err="1"/>
              <a:t>tersebut</a:t>
            </a:r>
            <a:r>
              <a:rPr lang="en-US" dirty="0"/>
              <a:t> </a:t>
            </a:r>
            <a:r>
              <a:rPr lang="en-US" dirty="0" err="1"/>
              <a:t>memiliki</a:t>
            </a:r>
            <a:r>
              <a:rPr lang="en-US" dirty="0"/>
              <a:t> </a:t>
            </a:r>
            <a:r>
              <a:rPr lang="en-US" dirty="0" err="1"/>
              <a:t>tingkat</a:t>
            </a:r>
            <a:r>
              <a:rPr lang="en-US" dirty="0"/>
              <a:t>  </a:t>
            </a:r>
            <a:r>
              <a:rPr lang="en-US" dirty="0" err="1"/>
              <a:t>spesialisasi</a:t>
            </a:r>
            <a:r>
              <a:rPr lang="en-US" dirty="0"/>
              <a:t>  yang </a:t>
            </a:r>
            <a:r>
              <a:rPr lang="en-US" dirty="0" err="1"/>
              <a:t>sama</a:t>
            </a:r>
            <a:r>
              <a:rPr lang="en-US" dirty="0"/>
              <a:t> </a:t>
            </a:r>
            <a:r>
              <a:rPr lang="en-US" dirty="0" err="1"/>
              <a:t>dibandingkan</a:t>
            </a:r>
            <a:r>
              <a:rPr lang="en-US" dirty="0"/>
              <a:t> </a:t>
            </a:r>
            <a:r>
              <a:rPr lang="en-US" dirty="0" err="1"/>
              <a:t>dengan</a:t>
            </a:r>
            <a:r>
              <a:rPr lang="en-US" dirty="0"/>
              <a:t> </a:t>
            </a:r>
            <a:r>
              <a:rPr lang="en-US" dirty="0" err="1"/>
              <a:t>sektor</a:t>
            </a:r>
            <a:r>
              <a:rPr lang="en-US" dirty="0"/>
              <a:t> yang </a:t>
            </a:r>
            <a:r>
              <a:rPr lang="en-US" dirty="0" err="1"/>
              <a:t>sama</a:t>
            </a:r>
            <a:r>
              <a:rPr lang="en-US" dirty="0"/>
              <a:t> pada wilayah </a:t>
            </a:r>
            <a:r>
              <a:rPr lang="en-US" dirty="0" err="1"/>
              <a:t>referensinya</a:t>
            </a:r>
            <a:r>
              <a:rPr lang="en-US" dirty="0"/>
              <a:t>. </a:t>
            </a:r>
            <a:r>
              <a:rPr lang="en-US" dirty="0" err="1"/>
              <a:t>Dengan</a:t>
            </a:r>
            <a:r>
              <a:rPr lang="en-US" dirty="0"/>
              <a:t> kata lain </a:t>
            </a:r>
            <a:r>
              <a:rPr lang="en-US" dirty="0" err="1"/>
              <a:t>sektor</a:t>
            </a:r>
            <a:r>
              <a:rPr lang="en-US" dirty="0"/>
              <a:t> </a:t>
            </a:r>
            <a:r>
              <a:rPr lang="en-US" dirty="0" err="1"/>
              <a:t>tersebut</a:t>
            </a:r>
            <a:r>
              <a:rPr lang="en-US" dirty="0"/>
              <a:t> </a:t>
            </a:r>
            <a:r>
              <a:rPr lang="en-US" dirty="0" err="1"/>
              <a:t>merupakan</a:t>
            </a:r>
            <a:r>
              <a:rPr lang="en-US" dirty="0"/>
              <a:t> </a:t>
            </a:r>
            <a:r>
              <a:rPr lang="en-US" dirty="0" err="1"/>
              <a:t>sektor</a:t>
            </a:r>
            <a:r>
              <a:rPr lang="en-US" dirty="0"/>
              <a:t> </a:t>
            </a:r>
            <a:r>
              <a:rPr lang="en-US" dirty="0" err="1"/>
              <a:t>mampu</a:t>
            </a:r>
            <a:r>
              <a:rPr lang="en-US" dirty="0"/>
              <a:t> </a:t>
            </a:r>
            <a:r>
              <a:rPr lang="en-US" dirty="0" err="1"/>
              <a:t>memenuhi</a:t>
            </a:r>
            <a:r>
              <a:rPr lang="en-US" dirty="0"/>
              <a:t> </a:t>
            </a:r>
            <a:r>
              <a:rPr lang="en-US" dirty="0" err="1"/>
              <a:t>kebutuhan</a:t>
            </a:r>
            <a:r>
              <a:rPr lang="en-US" dirty="0"/>
              <a:t> </a:t>
            </a:r>
            <a:r>
              <a:rPr lang="en-US" dirty="0" err="1"/>
              <a:t>daerahnya</a:t>
            </a:r>
            <a:r>
              <a:rPr lang="en-US" dirty="0"/>
              <a:t> </a:t>
            </a:r>
            <a:r>
              <a:rPr lang="en-US" dirty="0" err="1"/>
              <a:t>sendiri</a:t>
            </a:r>
            <a:r>
              <a:rPr lang="en-US" dirty="0"/>
              <a:t> (</a:t>
            </a:r>
            <a:r>
              <a:rPr lang="en-US" dirty="0" err="1"/>
              <a:t>atau</a:t>
            </a:r>
            <a:r>
              <a:rPr lang="en-US" dirty="0"/>
              <a:t> </a:t>
            </a:r>
            <a:r>
              <a:rPr lang="en-US" dirty="0" err="1"/>
              <a:t>disebut</a:t>
            </a:r>
            <a:r>
              <a:rPr lang="en-US" dirty="0"/>
              <a:t> </a:t>
            </a:r>
            <a:r>
              <a:rPr lang="en-US" dirty="0" err="1"/>
              <a:t>sebagai</a:t>
            </a:r>
            <a:r>
              <a:rPr lang="en-US" dirty="0"/>
              <a:t> </a:t>
            </a:r>
            <a:r>
              <a:rPr lang="en-US" dirty="0" err="1"/>
              <a:t>sektor</a:t>
            </a:r>
            <a:r>
              <a:rPr lang="en-US" dirty="0"/>
              <a:t> yang self sufficient)</a:t>
            </a:r>
            <a:endParaRPr lang="en-ID" dirty="0"/>
          </a:p>
          <a:p>
            <a:pPr marL="0" indent="0">
              <a:buNone/>
            </a:pPr>
            <a:endParaRPr lang="en-US" dirty="0"/>
          </a:p>
        </p:txBody>
      </p:sp>
    </p:spTree>
    <p:extLst>
      <p:ext uri="{BB962C8B-B14F-4D97-AF65-F5344CB8AC3E}">
        <p14:creationId xmlns:p14="http://schemas.microsoft.com/office/powerpoint/2010/main" val="23991540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202516-94E0-0D47-8B14-B5E562090678}"/>
              </a:ext>
            </a:extLst>
          </p:cNvPr>
          <p:cNvSpPr>
            <a:spLocks noGrp="1" noChangeArrowheads="1"/>
          </p:cNvSpPr>
          <p:nvPr>
            <p:ph type="title"/>
          </p:nvPr>
        </p:nvSpPr>
        <p:spPr>
          <a:xfrm>
            <a:off x="1062990" y="333375"/>
            <a:ext cx="9158923" cy="1371600"/>
          </a:xfrm>
        </p:spPr>
        <p:txBody>
          <a:bodyPr/>
          <a:lstStyle/>
          <a:p>
            <a:pPr eaLnBrk="1" hangingPunct="1"/>
            <a:r>
              <a:rPr lang="en-US" altLang="en-US" sz="3600" dirty="0"/>
              <a:t>PENYEMPURNAAN MODEL ECONOMIC BASE</a:t>
            </a:r>
          </a:p>
        </p:txBody>
      </p:sp>
      <p:sp>
        <p:nvSpPr>
          <p:cNvPr id="18435" name="Rectangle 3">
            <a:extLst>
              <a:ext uri="{FF2B5EF4-FFF2-40B4-BE49-F238E27FC236}">
                <a16:creationId xmlns:a16="http://schemas.microsoft.com/office/drawing/2014/main" id="{90225CB5-2A49-5149-BFDB-A445B18206B4}"/>
              </a:ext>
            </a:extLst>
          </p:cNvPr>
          <p:cNvSpPr>
            <a:spLocks noGrp="1" noChangeArrowheads="1"/>
          </p:cNvSpPr>
          <p:nvPr>
            <p:ph type="body" idx="1"/>
          </p:nvPr>
        </p:nvSpPr>
        <p:spPr>
          <a:xfrm>
            <a:off x="1258252" y="1700214"/>
            <a:ext cx="9158923" cy="4752975"/>
          </a:xfrm>
        </p:spPr>
        <p:txBody>
          <a:bodyPr>
            <a:normAutofit fontScale="92500" lnSpcReduction="10000"/>
          </a:bodyPr>
          <a:lstStyle/>
          <a:p>
            <a:pPr eaLnBrk="1" hangingPunct="1">
              <a:lnSpc>
                <a:spcPct val="80000"/>
              </a:lnSpc>
              <a:buFont typeface="Wingdings" pitchFamily="2" charset="2"/>
              <a:buNone/>
            </a:pPr>
            <a:r>
              <a:rPr lang="en-US" altLang="en-US" sz="2400" dirty="0"/>
              <a:t>1. Model </a:t>
            </a:r>
            <a:r>
              <a:rPr lang="en-US" altLang="en-US" sz="2400" dirty="0" err="1"/>
              <a:t>Martur</a:t>
            </a:r>
            <a:r>
              <a:rPr lang="en-US" altLang="en-US" sz="2400" dirty="0"/>
              <a:t>-Rosen</a:t>
            </a:r>
          </a:p>
          <a:p>
            <a:pPr eaLnBrk="1" hangingPunct="1">
              <a:lnSpc>
                <a:spcPct val="80000"/>
              </a:lnSpc>
              <a:buFont typeface="Wingdings" pitchFamily="2" charset="2"/>
              <a:buNone/>
            </a:pPr>
            <a:r>
              <a:rPr lang="en-US" altLang="en-US" sz="1600" dirty="0"/>
              <a:t>	</a:t>
            </a:r>
            <a:r>
              <a:rPr lang="en-US" altLang="en-US" sz="2000" dirty="0"/>
              <a:t>Y = E + L…… (1)</a:t>
            </a:r>
          </a:p>
          <a:p>
            <a:pPr eaLnBrk="1" hangingPunct="1">
              <a:lnSpc>
                <a:spcPct val="80000"/>
              </a:lnSpc>
              <a:buFont typeface="Wingdings" pitchFamily="2" charset="2"/>
              <a:buNone/>
            </a:pPr>
            <a:r>
              <a:rPr lang="en-US" altLang="en-US" sz="1600" dirty="0"/>
              <a:t>	</a:t>
            </a:r>
            <a:r>
              <a:rPr lang="en-US" altLang="en-US" sz="1800" dirty="0"/>
              <a:t>Dimana : </a:t>
            </a:r>
          </a:p>
          <a:p>
            <a:pPr eaLnBrk="1" hangingPunct="1">
              <a:lnSpc>
                <a:spcPct val="80000"/>
              </a:lnSpc>
              <a:buFont typeface="Wingdings" pitchFamily="2" charset="2"/>
              <a:buNone/>
            </a:pPr>
            <a:r>
              <a:rPr lang="en-US" altLang="en-US" sz="1800" dirty="0"/>
              <a:t>		Y = Total output </a:t>
            </a:r>
            <a:r>
              <a:rPr lang="en-US" altLang="en-US" sz="1800" dirty="0" err="1"/>
              <a:t>daerah</a:t>
            </a:r>
            <a:endParaRPr lang="en-US" altLang="en-US" sz="1800" dirty="0"/>
          </a:p>
          <a:p>
            <a:pPr eaLnBrk="1" hangingPunct="1">
              <a:lnSpc>
                <a:spcPct val="80000"/>
              </a:lnSpc>
              <a:buFont typeface="Wingdings" pitchFamily="2" charset="2"/>
              <a:buNone/>
            </a:pPr>
            <a:r>
              <a:rPr lang="en-US" altLang="en-US" sz="1800" dirty="0"/>
              <a:t>		E = Output </a:t>
            </a:r>
            <a:r>
              <a:rPr lang="en-US" altLang="en-US" sz="1800" dirty="0" err="1"/>
              <a:t>sektor</a:t>
            </a:r>
            <a:r>
              <a:rPr lang="en-US" altLang="en-US" sz="1800" dirty="0"/>
              <a:t> Basis</a:t>
            </a:r>
          </a:p>
          <a:p>
            <a:pPr eaLnBrk="1" hangingPunct="1">
              <a:lnSpc>
                <a:spcPct val="80000"/>
              </a:lnSpc>
              <a:buFont typeface="Wingdings" pitchFamily="2" charset="2"/>
              <a:buNone/>
            </a:pPr>
            <a:r>
              <a:rPr lang="nb-NO" altLang="en-US" sz="1800" dirty="0"/>
              <a:t>		L = Output Sektor Non Basis</a:t>
            </a:r>
          </a:p>
          <a:p>
            <a:pPr eaLnBrk="1" hangingPunct="1">
              <a:lnSpc>
                <a:spcPct val="80000"/>
              </a:lnSpc>
              <a:buFont typeface="Wingdings" pitchFamily="2" charset="2"/>
              <a:buNone/>
            </a:pPr>
            <a:endParaRPr lang="nb-NO" altLang="en-US" sz="1600" dirty="0"/>
          </a:p>
          <a:p>
            <a:pPr eaLnBrk="1" hangingPunct="1">
              <a:lnSpc>
                <a:spcPct val="80000"/>
              </a:lnSpc>
              <a:buFont typeface="Wingdings" pitchFamily="2" charset="2"/>
              <a:buNone/>
            </a:pPr>
            <a:r>
              <a:rPr lang="nb-NO" altLang="en-US" sz="1600" dirty="0"/>
              <a:t>	</a:t>
            </a:r>
            <a:r>
              <a:rPr lang="nb-NO" altLang="en-US" sz="2000" dirty="0"/>
              <a:t>L = </a:t>
            </a:r>
            <a:r>
              <a:rPr lang="en-US" altLang="en-US" sz="2000" dirty="0">
                <a:sym typeface="Symbol" pitchFamily="2" charset="2"/>
              </a:rPr>
              <a:t></a:t>
            </a:r>
            <a:r>
              <a:rPr lang="nb-NO" altLang="en-US" sz="2000" dirty="0"/>
              <a:t> + </a:t>
            </a:r>
            <a:r>
              <a:rPr lang="en-US" altLang="en-US" sz="2000" dirty="0">
                <a:sym typeface="Symbol" pitchFamily="2" charset="2"/>
              </a:rPr>
              <a:t></a:t>
            </a:r>
            <a:r>
              <a:rPr lang="nb-NO" altLang="en-US" sz="2000" dirty="0"/>
              <a:t> E …..(2)</a:t>
            </a:r>
          </a:p>
          <a:p>
            <a:pPr eaLnBrk="1" hangingPunct="1">
              <a:lnSpc>
                <a:spcPct val="80000"/>
              </a:lnSpc>
              <a:buFont typeface="Wingdings" pitchFamily="2" charset="2"/>
              <a:buNone/>
            </a:pPr>
            <a:endParaRPr lang="fr-FR" altLang="en-US" sz="1600" dirty="0"/>
          </a:p>
          <a:p>
            <a:pPr eaLnBrk="1" hangingPunct="1">
              <a:lnSpc>
                <a:spcPct val="80000"/>
              </a:lnSpc>
              <a:buFont typeface="Wingdings" pitchFamily="2" charset="2"/>
              <a:buNone/>
            </a:pPr>
            <a:r>
              <a:rPr lang="fr-FR" altLang="en-US" sz="1600" dirty="0"/>
              <a:t>	</a:t>
            </a:r>
            <a:r>
              <a:rPr lang="fr-FR" altLang="en-US" sz="2000" dirty="0" err="1"/>
              <a:t>Subtitusi</a:t>
            </a:r>
            <a:r>
              <a:rPr lang="fr-FR" altLang="en-US" sz="2000" dirty="0"/>
              <a:t>:</a:t>
            </a:r>
          </a:p>
          <a:p>
            <a:pPr eaLnBrk="1" hangingPunct="1">
              <a:lnSpc>
                <a:spcPct val="80000"/>
              </a:lnSpc>
              <a:buFont typeface="Wingdings" pitchFamily="2" charset="2"/>
              <a:buNone/>
            </a:pPr>
            <a:r>
              <a:rPr lang="fr-FR" altLang="en-US" sz="2000" dirty="0"/>
              <a:t>	Y = E + </a:t>
            </a:r>
            <a:r>
              <a:rPr lang="en-US" altLang="en-US" sz="2000" dirty="0">
                <a:sym typeface="Symbol" pitchFamily="2" charset="2"/>
              </a:rPr>
              <a:t></a:t>
            </a:r>
            <a:r>
              <a:rPr lang="fr-FR" altLang="en-US" sz="2000" dirty="0"/>
              <a:t> + </a:t>
            </a:r>
            <a:r>
              <a:rPr lang="en-US" altLang="en-US" sz="2000" dirty="0">
                <a:sym typeface="Symbol" pitchFamily="2" charset="2"/>
              </a:rPr>
              <a:t></a:t>
            </a:r>
            <a:r>
              <a:rPr lang="fr-FR" altLang="en-US" sz="2000" dirty="0"/>
              <a:t> E …..(3)</a:t>
            </a:r>
          </a:p>
          <a:p>
            <a:pPr eaLnBrk="1" hangingPunct="1">
              <a:lnSpc>
                <a:spcPct val="80000"/>
              </a:lnSpc>
              <a:buFont typeface="Wingdings" pitchFamily="2" charset="2"/>
              <a:buNone/>
            </a:pPr>
            <a:r>
              <a:rPr lang="en-US" altLang="en-US" sz="2000" dirty="0">
                <a:sym typeface="Symbol" pitchFamily="2" charset="2"/>
              </a:rPr>
              <a:t>	</a:t>
            </a:r>
            <a:r>
              <a:rPr lang="fr-FR" altLang="en-US" sz="2000" dirty="0"/>
              <a:t> Y = </a:t>
            </a:r>
            <a:r>
              <a:rPr lang="en-US" altLang="en-US" sz="2000" dirty="0">
                <a:sym typeface="Symbol" pitchFamily="2" charset="2"/>
              </a:rPr>
              <a:t></a:t>
            </a:r>
            <a:r>
              <a:rPr lang="fr-FR" altLang="en-US" sz="2000" dirty="0"/>
              <a:t> + (1+</a:t>
            </a:r>
            <a:r>
              <a:rPr lang="en-US" altLang="en-US" sz="2000" dirty="0">
                <a:sym typeface="Symbol" pitchFamily="2" charset="2"/>
              </a:rPr>
              <a:t></a:t>
            </a:r>
            <a:r>
              <a:rPr lang="fr-FR" altLang="en-US" sz="2000" dirty="0"/>
              <a:t>) E</a:t>
            </a:r>
            <a:endParaRPr lang="en-US" altLang="en-US" sz="2000" dirty="0"/>
          </a:p>
          <a:p>
            <a:pPr eaLnBrk="1" hangingPunct="1">
              <a:lnSpc>
                <a:spcPct val="80000"/>
              </a:lnSpc>
              <a:buFont typeface="Wingdings" pitchFamily="2" charset="2"/>
              <a:buNone/>
            </a:pPr>
            <a:r>
              <a:rPr lang="en-US" altLang="en-US" sz="1600" dirty="0"/>
              <a:t>	</a:t>
            </a:r>
          </a:p>
          <a:p>
            <a:pPr eaLnBrk="1" hangingPunct="1">
              <a:lnSpc>
                <a:spcPct val="80000"/>
              </a:lnSpc>
              <a:buFont typeface="Wingdings" pitchFamily="2" charset="2"/>
              <a:buNone/>
            </a:pPr>
            <a:r>
              <a:rPr lang="en-US" altLang="en-US" sz="1600" dirty="0"/>
              <a:t>	</a:t>
            </a:r>
            <a:r>
              <a:rPr lang="en-US" altLang="en-US" sz="1800" dirty="0"/>
              <a:t>Dimana:</a:t>
            </a:r>
          </a:p>
          <a:p>
            <a:pPr eaLnBrk="1" hangingPunct="1">
              <a:lnSpc>
                <a:spcPct val="80000"/>
              </a:lnSpc>
              <a:buFont typeface="Wingdings" pitchFamily="2" charset="2"/>
              <a:buNone/>
            </a:pPr>
            <a:r>
              <a:rPr lang="en-US" altLang="en-US" sz="1800" dirty="0"/>
              <a:t>	1+</a:t>
            </a:r>
            <a:r>
              <a:rPr lang="en-US" altLang="en-US" sz="1800" dirty="0">
                <a:sym typeface="Symbol" pitchFamily="2" charset="2"/>
              </a:rPr>
              <a:t></a:t>
            </a:r>
            <a:r>
              <a:rPr lang="en-US" altLang="en-US" sz="1800" dirty="0"/>
              <a:t> = total value added yang </a:t>
            </a:r>
            <a:r>
              <a:rPr lang="en-US" altLang="en-US" sz="1800" dirty="0" err="1"/>
              <a:t>dapat</a:t>
            </a:r>
            <a:r>
              <a:rPr lang="en-US" altLang="en-US" sz="1800" dirty="0"/>
              <a:t> </a:t>
            </a:r>
            <a:r>
              <a:rPr lang="en-US" altLang="en-US" sz="1800" dirty="0" err="1"/>
              <a:t>dihasilkan</a:t>
            </a:r>
            <a:r>
              <a:rPr lang="en-US" altLang="en-US" sz="1800" dirty="0"/>
              <a:t> oleh </a:t>
            </a:r>
            <a:r>
              <a:rPr lang="en-US" altLang="en-US" sz="1800" dirty="0" err="1"/>
              <a:t>penciptaan</a:t>
            </a:r>
            <a:r>
              <a:rPr lang="en-US" altLang="en-US" sz="1800" dirty="0"/>
              <a:t> 1 unit value added </a:t>
            </a:r>
            <a:r>
              <a:rPr lang="en-US" altLang="en-US" sz="1800" dirty="0" err="1"/>
              <a:t>disektor</a:t>
            </a:r>
            <a:r>
              <a:rPr lang="en-US" altLang="en-US" sz="1800" dirty="0"/>
              <a:t> basis.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FA2A707E-27F7-EE48-9867-B5DEBEAF5DB4}"/>
              </a:ext>
            </a:extLst>
          </p:cNvPr>
          <p:cNvSpPr>
            <a:spLocks noGrp="1" noChangeArrowheads="1"/>
          </p:cNvSpPr>
          <p:nvPr>
            <p:ph type="title"/>
          </p:nvPr>
        </p:nvSpPr>
        <p:spPr>
          <a:xfrm>
            <a:off x="1028700" y="457201"/>
            <a:ext cx="9182100" cy="1171575"/>
          </a:xfrm>
        </p:spPr>
        <p:txBody>
          <a:bodyPr/>
          <a:lstStyle/>
          <a:p>
            <a:pPr eaLnBrk="1" hangingPunct="1"/>
            <a:r>
              <a:rPr lang="en-US" altLang="en-US" sz="3600" dirty="0"/>
              <a:t>PENYEMPURNAAN MODEL ECONOMIC BASE</a:t>
            </a:r>
          </a:p>
        </p:txBody>
      </p:sp>
      <p:sp>
        <p:nvSpPr>
          <p:cNvPr id="19459" name="Rectangle 3">
            <a:extLst>
              <a:ext uri="{FF2B5EF4-FFF2-40B4-BE49-F238E27FC236}">
                <a16:creationId xmlns:a16="http://schemas.microsoft.com/office/drawing/2014/main" id="{FE18C664-F084-474D-B5B5-4E48E632458F}"/>
              </a:ext>
            </a:extLst>
          </p:cNvPr>
          <p:cNvSpPr>
            <a:spLocks noGrp="1" noChangeArrowheads="1"/>
          </p:cNvSpPr>
          <p:nvPr>
            <p:ph type="body" idx="1"/>
          </p:nvPr>
        </p:nvSpPr>
        <p:spPr/>
        <p:txBody>
          <a:bodyPr/>
          <a:lstStyle/>
          <a:p>
            <a:pPr eaLnBrk="1" hangingPunct="1">
              <a:lnSpc>
                <a:spcPct val="90000"/>
              </a:lnSpc>
              <a:buFont typeface="Wingdings" pitchFamily="2" charset="2"/>
              <a:buNone/>
            </a:pPr>
            <a:r>
              <a:rPr lang="en-US" altLang="en-US" dirty="0"/>
              <a:t>2. Model </a:t>
            </a:r>
            <a:r>
              <a:rPr lang="en-US" altLang="en-US" dirty="0" err="1"/>
              <a:t>Czamanski</a:t>
            </a:r>
            <a:endParaRPr lang="en-US" altLang="en-US" dirty="0"/>
          </a:p>
          <a:p>
            <a:pPr eaLnBrk="1" hangingPunct="1">
              <a:lnSpc>
                <a:spcPct val="90000"/>
              </a:lnSpc>
              <a:buFont typeface="Wingdings" pitchFamily="2" charset="2"/>
              <a:buNone/>
            </a:pPr>
            <a:r>
              <a:rPr lang="en-US" altLang="en-US" dirty="0"/>
              <a:t>	L = </a:t>
            </a:r>
            <a:r>
              <a:rPr lang="en-US" altLang="en-US" dirty="0">
                <a:sym typeface="Symbol" pitchFamily="2" charset="2"/>
              </a:rPr>
              <a:t></a:t>
            </a:r>
            <a:r>
              <a:rPr lang="en-US" altLang="en-US" dirty="0"/>
              <a:t> + </a:t>
            </a:r>
            <a:r>
              <a:rPr lang="en-US" altLang="en-US" dirty="0">
                <a:sym typeface="Symbol" pitchFamily="2" charset="2"/>
              </a:rPr>
              <a:t></a:t>
            </a:r>
            <a:r>
              <a:rPr lang="en-US" altLang="en-US" dirty="0"/>
              <a:t>E + </a:t>
            </a:r>
            <a:r>
              <a:rPr lang="en-US" altLang="en-US" dirty="0">
                <a:sym typeface="Symbol" pitchFamily="2" charset="2"/>
              </a:rPr>
              <a:t></a:t>
            </a:r>
            <a:r>
              <a:rPr lang="en-US" altLang="en-US" dirty="0"/>
              <a:t>P</a:t>
            </a:r>
          </a:p>
          <a:p>
            <a:pPr eaLnBrk="1" hangingPunct="1">
              <a:lnSpc>
                <a:spcPct val="90000"/>
              </a:lnSpc>
              <a:buFont typeface="Wingdings" pitchFamily="2" charset="2"/>
              <a:buNone/>
            </a:pPr>
            <a:r>
              <a:rPr lang="en-US" altLang="en-US" dirty="0"/>
              <a:t>	P = a + </a:t>
            </a:r>
            <a:r>
              <a:rPr lang="en-US" altLang="en-US" dirty="0" err="1"/>
              <a:t>bY</a:t>
            </a:r>
            <a:endParaRPr lang="en-US" altLang="en-US" dirty="0"/>
          </a:p>
          <a:p>
            <a:pPr eaLnBrk="1" hangingPunct="1">
              <a:lnSpc>
                <a:spcPct val="90000"/>
              </a:lnSpc>
              <a:buFont typeface="Wingdings" pitchFamily="2" charset="2"/>
              <a:buNone/>
            </a:pPr>
            <a:r>
              <a:rPr lang="en-US" altLang="en-US" dirty="0"/>
              <a:t>	Y = E + L</a:t>
            </a:r>
          </a:p>
          <a:p>
            <a:pPr eaLnBrk="1" hangingPunct="1">
              <a:lnSpc>
                <a:spcPct val="90000"/>
              </a:lnSpc>
              <a:buFont typeface="Wingdings" pitchFamily="2" charset="2"/>
              <a:buNone/>
            </a:pPr>
            <a:r>
              <a:rPr lang="en-US" altLang="en-US" dirty="0"/>
              <a:t>	L = Y - E</a:t>
            </a:r>
            <a:endParaRPr lang="fr-FR" altLang="en-US" dirty="0"/>
          </a:p>
          <a:p>
            <a:pPr eaLnBrk="1" hangingPunct="1">
              <a:lnSpc>
                <a:spcPct val="90000"/>
              </a:lnSpc>
              <a:buFont typeface="Wingdings" pitchFamily="2" charset="2"/>
              <a:buNone/>
            </a:pPr>
            <a:endParaRPr lang="fr-FR" altLang="en-US" dirty="0"/>
          </a:p>
          <a:p>
            <a:pPr eaLnBrk="1" hangingPunct="1">
              <a:lnSpc>
                <a:spcPct val="90000"/>
              </a:lnSpc>
              <a:buFont typeface="Wingdings" pitchFamily="2" charset="2"/>
              <a:buNone/>
            </a:pPr>
            <a:r>
              <a:rPr lang="fr-FR" altLang="en-US" dirty="0" err="1"/>
              <a:t>Dimana</a:t>
            </a:r>
            <a:r>
              <a:rPr lang="fr-FR" altLang="en-US" dirty="0"/>
              <a:t>:</a:t>
            </a:r>
          </a:p>
          <a:p>
            <a:pPr eaLnBrk="1" hangingPunct="1">
              <a:lnSpc>
                <a:spcPct val="90000"/>
              </a:lnSpc>
              <a:buFont typeface="Wingdings" pitchFamily="2" charset="2"/>
              <a:buNone/>
            </a:pPr>
            <a:r>
              <a:rPr lang="fr-FR" altLang="en-US" dirty="0"/>
              <a:t>	P = </a:t>
            </a:r>
            <a:r>
              <a:rPr lang="fr-FR" altLang="en-US" dirty="0" err="1"/>
              <a:t>populasi</a:t>
            </a:r>
            <a:r>
              <a:rPr lang="fr-FR" altLang="en-US" dirty="0"/>
              <a:t> </a:t>
            </a:r>
            <a:r>
              <a:rPr lang="fr-FR" altLang="en-US" dirty="0" err="1"/>
              <a:t>daerah</a:t>
            </a:r>
            <a:r>
              <a:rPr lang="fr-FR" altLang="en-US" dirty="0"/>
              <a:t> (net migration)</a:t>
            </a: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a:extLst>
              <a:ext uri="{FF2B5EF4-FFF2-40B4-BE49-F238E27FC236}">
                <a16:creationId xmlns:a16="http://schemas.microsoft.com/office/drawing/2014/main" id="{0659E939-F866-9C47-88AB-09B29CF17BC9}"/>
              </a:ext>
            </a:extLst>
          </p:cNvPr>
          <p:cNvSpPr>
            <a:spLocks noGrp="1" noChangeArrowheads="1"/>
          </p:cNvSpPr>
          <p:nvPr>
            <p:ph type="title"/>
          </p:nvPr>
        </p:nvSpPr>
        <p:spPr>
          <a:xfrm>
            <a:off x="1028700" y="457201"/>
            <a:ext cx="9182100" cy="1243013"/>
          </a:xfrm>
        </p:spPr>
        <p:txBody>
          <a:bodyPr/>
          <a:lstStyle/>
          <a:p>
            <a:pPr eaLnBrk="1" hangingPunct="1"/>
            <a:r>
              <a:rPr lang="en-US" altLang="en-US" sz="3600"/>
              <a:t>PENYEMPURNAAN MODEL ECONOMIC BASE</a:t>
            </a:r>
          </a:p>
        </p:txBody>
      </p:sp>
      <p:graphicFrame>
        <p:nvGraphicFramePr>
          <p:cNvPr id="20483" name="Object 3">
            <a:extLst>
              <a:ext uri="{FF2B5EF4-FFF2-40B4-BE49-F238E27FC236}">
                <a16:creationId xmlns:a16="http://schemas.microsoft.com/office/drawing/2014/main" id="{669464C1-1EF5-A04B-8B93-11E1DA108556}"/>
              </a:ext>
            </a:extLst>
          </p:cNvPr>
          <p:cNvGraphicFramePr>
            <a:graphicFrameLocks noGrp="1" noChangeAspect="1"/>
          </p:cNvGraphicFramePr>
          <p:nvPr>
            <p:ph idx="1"/>
          </p:nvPr>
        </p:nvGraphicFramePr>
        <p:xfrm>
          <a:off x="2139950" y="1911350"/>
          <a:ext cx="5513388" cy="4668838"/>
        </p:xfrm>
        <a:graphic>
          <a:graphicData uri="http://schemas.openxmlformats.org/presentationml/2006/ole">
            <mc:AlternateContent xmlns:mc="http://schemas.openxmlformats.org/markup-compatibility/2006">
              <mc:Choice xmlns:v="urn:schemas-microsoft-com:vml" Requires="v">
                <p:oleObj name="Document" r:id="rId2" imgW="5283200" imgH="4470400" progId="Word.Document.8">
                  <p:embed/>
                </p:oleObj>
              </mc:Choice>
              <mc:Fallback>
                <p:oleObj name="Document" r:id="rId2" imgW="5283200" imgH="4470400" progId="Word.Document.8">
                  <p:embed/>
                  <p:pic>
                    <p:nvPicPr>
                      <p:cNvPr id="20483" name="Object 3">
                        <a:extLst>
                          <a:ext uri="{FF2B5EF4-FFF2-40B4-BE49-F238E27FC236}">
                            <a16:creationId xmlns:a16="http://schemas.microsoft.com/office/drawing/2014/main" id="{669464C1-1EF5-A04B-8B93-11E1DA1085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9950" y="1911350"/>
                        <a:ext cx="5513388"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4FC0DD1-024B-0749-ACA6-FC7DFA8DBA25}"/>
              </a:ext>
            </a:extLst>
          </p:cNvPr>
          <p:cNvSpPr>
            <a:spLocks noGrp="1" noChangeArrowheads="1"/>
          </p:cNvSpPr>
          <p:nvPr>
            <p:ph type="title"/>
          </p:nvPr>
        </p:nvSpPr>
        <p:spPr/>
        <p:txBody>
          <a:bodyPr/>
          <a:lstStyle/>
          <a:p>
            <a:pPr eaLnBrk="1" hangingPunct="1"/>
            <a:r>
              <a:rPr lang="en-US" altLang="en-US" sz="3600"/>
              <a:t>Feedback Effect Pada Model Czamanski</a:t>
            </a:r>
          </a:p>
        </p:txBody>
      </p:sp>
      <p:grpSp>
        <p:nvGrpSpPr>
          <p:cNvPr id="21507" name="Group 4">
            <a:extLst>
              <a:ext uri="{FF2B5EF4-FFF2-40B4-BE49-F238E27FC236}">
                <a16:creationId xmlns:a16="http://schemas.microsoft.com/office/drawing/2014/main" id="{74B60295-A100-4346-8177-2E10A8CDCC48}"/>
              </a:ext>
            </a:extLst>
          </p:cNvPr>
          <p:cNvGrpSpPr>
            <a:grpSpLocks noChangeAspect="1"/>
          </p:cNvGrpSpPr>
          <p:nvPr/>
        </p:nvGrpSpPr>
        <p:grpSpPr bwMode="auto">
          <a:xfrm>
            <a:off x="1847850" y="1773238"/>
            <a:ext cx="8064500" cy="4730750"/>
            <a:chOff x="2238" y="9780"/>
            <a:chExt cx="7200" cy="4320"/>
          </a:xfrm>
        </p:grpSpPr>
        <p:sp>
          <p:nvSpPr>
            <p:cNvPr id="21508" name="AutoShape 5">
              <a:extLst>
                <a:ext uri="{FF2B5EF4-FFF2-40B4-BE49-F238E27FC236}">
                  <a16:creationId xmlns:a16="http://schemas.microsoft.com/office/drawing/2014/main" id="{DF1B89FB-9C0E-2543-B590-29701D4F32EF}"/>
                </a:ext>
              </a:extLst>
            </p:cNvPr>
            <p:cNvSpPr>
              <a:spLocks noChangeAspect="1" noChangeArrowheads="1"/>
            </p:cNvSpPr>
            <p:nvPr/>
          </p:nvSpPr>
          <p:spPr bwMode="auto">
            <a:xfrm>
              <a:off x="2238" y="9780"/>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1509" name="Rectangle 6">
              <a:extLst>
                <a:ext uri="{FF2B5EF4-FFF2-40B4-BE49-F238E27FC236}">
                  <a16:creationId xmlns:a16="http://schemas.microsoft.com/office/drawing/2014/main" id="{B3287CFA-7F9F-6645-94A6-0BC0C37E79E8}"/>
                </a:ext>
              </a:extLst>
            </p:cNvPr>
            <p:cNvSpPr>
              <a:spLocks noChangeArrowheads="1"/>
            </p:cNvSpPr>
            <p:nvPr/>
          </p:nvSpPr>
          <p:spPr bwMode="auto">
            <a:xfrm>
              <a:off x="2968" y="11540"/>
              <a:ext cx="1045"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a:t>Indirect</a:t>
              </a:r>
            </a:p>
          </p:txBody>
        </p:sp>
        <p:sp>
          <p:nvSpPr>
            <p:cNvPr id="21510" name="Rectangle 7">
              <a:extLst>
                <a:ext uri="{FF2B5EF4-FFF2-40B4-BE49-F238E27FC236}">
                  <a16:creationId xmlns:a16="http://schemas.microsoft.com/office/drawing/2014/main" id="{AF1CC2E1-F312-654D-AE5D-C4151BB142E8}"/>
                </a:ext>
              </a:extLst>
            </p:cNvPr>
            <p:cNvSpPr>
              <a:spLocks noChangeArrowheads="1"/>
            </p:cNvSpPr>
            <p:nvPr/>
          </p:nvSpPr>
          <p:spPr bwMode="auto">
            <a:xfrm>
              <a:off x="5055" y="10580"/>
              <a:ext cx="1253" cy="48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dirty="0"/>
                <a:t>Export Job</a:t>
              </a:r>
            </a:p>
          </p:txBody>
        </p:sp>
        <p:sp>
          <p:nvSpPr>
            <p:cNvPr id="21511" name="Rectangle 8">
              <a:extLst>
                <a:ext uri="{FF2B5EF4-FFF2-40B4-BE49-F238E27FC236}">
                  <a16:creationId xmlns:a16="http://schemas.microsoft.com/office/drawing/2014/main" id="{A5E018EA-52CB-0F4C-A8C5-29517EB9133D}"/>
                </a:ext>
              </a:extLst>
            </p:cNvPr>
            <p:cNvSpPr>
              <a:spLocks noChangeArrowheads="1"/>
            </p:cNvSpPr>
            <p:nvPr/>
          </p:nvSpPr>
          <p:spPr bwMode="auto">
            <a:xfrm>
              <a:off x="5055" y="11540"/>
              <a:ext cx="1253" cy="48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Local Job</a:t>
              </a:r>
            </a:p>
          </p:txBody>
        </p:sp>
        <p:sp>
          <p:nvSpPr>
            <p:cNvPr id="21512" name="Rectangle 9">
              <a:extLst>
                <a:ext uri="{FF2B5EF4-FFF2-40B4-BE49-F238E27FC236}">
                  <a16:creationId xmlns:a16="http://schemas.microsoft.com/office/drawing/2014/main" id="{0B1D0F6A-E137-6A49-B1E4-C57F499EE94B}"/>
                </a:ext>
              </a:extLst>
            </p:cNvPr>
            <p:cNvSpPr>
              <a:spLocks noChangeArrowheads="1"/>
            </p:cNvSpPr>
            <p:nvPr/>
          </p:nvSpPr>
          <p:spPr bwMode="auto">
            <a:xfrm>
              <a:off x="7873" y="11700"/>
              <a:ext cx="1044" cy="4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600"/>
                <a:t>feedback</a:t>
              </a:r>
            </a:p>
          </p:txBody>
        </p:sp>
        <p:sp>
          <p:nvSpPr>
            <p:cNvPr id="21513" name="Rectangle 10">
              <a:extLst>
                <a:ext uri="{FF2B5EF4-FFF2-40B4-BE49-F238E27FC236}">
                  <a16:creationId xmlns:a16="http://schemas.microsoft.com/office/drawing/2014/main" id="{F118C08C-FBCD-F842-B376-B6538EF4CAA5}"/>
                </a:ext>
              </a:extLst>
            </p:cNvPr>
            <p:cNvSpPr>
              <a:spLocks noChangeArrowheads="1"/>
            </p:cNvSpPr>
            <p:nvPr/>
          </p:nvSpPr>
          <p:spPr bwMode="auto">
            <a:xfrm>
              <a:off x="5055" y="12820"/>
              <a:ext cx="1148" cy="48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800"/>
                <a:t>Total Job</a:t>
              </a:r>
            </a:p>
          </p:txBody>
        </p:sp>
        <p:sp>
          <p:nvSpPr>
            <p:cNvPr id="21514" name="Rectangle 11">
              <a:extLst>
                <a:ext uri="{FF2B5EF4-FFF2-40B4-BE49-F238E27FC236}">
                  <a16:creationId xmlns:a16="http://schemas.microsoft.com/office/drawing/2014/main" id="{3B180526-205E-5E47-B181-7D58018F49AF}"/>
                </a:ext>
              </a:extLst>
            </p:cNvPr>
            <p:cNvSpPr>
              <a:spLocks noChangeArrowheads="1"/>
            </p:cNvSpPr>
            <p:nvPr/>
          </p:nvSpPr>
          <p:spPr bwMode="auto">
            <a:xfrm>
              <a:off x="6829" y="12820"/>
              <a:ext cx="1252" cy="480"/>
            </a:xfrm>
            <a:prstGeom prst="rect">
              <a:avLst/>
            </a:prstGeom>
            <a:solidFill>
              <a:srgbClr val="FFFFFF"/>
            </a:solidFill>
            <a:ln w="9525">
              <a:solidFill>
                <a:srgbClr val="000000"/>
              </a:solidFill>
              <a:miter lim="800000"/>
              <a:headEnd/>
              <a:tailEnd/>
            </a:ln>
          </p:spPr>
          <p:txBody>
            <a:bodyPr/>
            <a:lstStyle>
              <a:lvl1pPr>
                <a:spcBef>
                  <a:spcPct val="20000"/>
                </a:spcBef>
                <a:buClr>
                  <a:schemeClr val="bg2"/>
                </a:buClr>
                <a:buSzPct val="75000"/>
                <a:buFont typeface="Wingdings" pitchFamily="2" charset="2"/>
                <a:buChar char="n"/>
                <a:defRPr sz="3200">
                  <a:solidFill>
                    <a:schemeClr val="tx1"/>
                  </a:solidFill>
                  <a:latin typeface="Arial" panose="020B0604020202020204" pitchFamily="34"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panose="020B0604020202020204" pitchFamily="34"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panose="020B0604020202020204" pitchFamily="34" charset="0"/>
                </a:defRPr>
              </a:lvl4pPr>
              <a:lvl5pPr marL="2057400" indent="-228600">
                <a:spcBef>
                  <a:spcPct val="20000"/>
                </a:spcBef>
                <a:buClr>
                  <a:schemeClr val="bg2"/>
                </a:buClr>
                <a:buFont typeface="Wingdings"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1200"/>
                <a:t>Population</a:t>
              </a:r>
              <a:endParaRPr lang="en-US" altLang="en-US" sz="1800"/>
            </a:p>
          </p:txBody>
        </p:sp>
        <p:sp>
          <p:nvSpPr>
            <p:cNvPr id="21515" name="Line 12">
              <a:extLst>
                <a:ext uri="{FF2B5EF4-FFF2-40B4-BE49-F238E27FC236}">
                  <a16:creationId xmlns:a16="http://schemas.microsoft.com/office/drawing/2014/main" id="{CACFA9E0-C776-8B4D-A123-F42D883B3B30}"/>
                </a:ext>
              </a:extLst>
            </p:cNvPr>
            <p:cNvSpPr>
              <a:spLocks noChangeShapeType="1"/>
            </p:cNvSpPr>
            <p:nvPr/>
          </p:nvSpPr>
          <p:spPr bwMode="auto">
            <a:xfrm>
              <a:off x="5681" y="11060"/>
              <a:ext cx="0" cy="48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6" name="Line 13">
              <a:extLst>
                <a:ext uri="{FF2B5EF4-FFF2-40B4-BE49-F238E27FC236}">
                  <a16:creationId xmlns:a16="http://schemas.microsoft.com/office/drawing/2014/main" id="{26B6259D-5574-7B4F-BED8-7954A56BF3AC}"/>
                </a:ext>
              </a:extLst>
            </p:cNvPr>
            <p:cNvSpPr>
              <a:spLocks noChangeShapeType="1"/>
            </p:cNvSpPr>
            <p:nvPr/>
          </p:nvSpPr>
          <p:spPr bwMode="auto">
            <a:xfrm>
              <a:off x="5681" y="12020"/>
              <a:ext cx="0" cy="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7" name="Line 14">
              <a:extLst>
                <a:ext uri="{FF2B5EF4-FFF2-40B4-BE49-F238E27FC236}">
                  <a16:creationId xmlns:a16="http://schemas.microsoft.com/office/drawing/2014/main" id="{7A749036-DEB7-9646-B096-FF949BB90786}"/>
                </a:ext>
              </a:extLst>
            </p:cNvPr>
            <p:cNvSpPr>
              <a:spLocks noChangeShapeType="1"/>
            </p:cNvSpPr>
            <p:nvPr/>
          </p:nvSpPr>
          <p:spPr bwMode="auto">
            <a:xfrm>
              <a:off x="6203" y="13140"/>
              <a:ext cx="626"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8" name="Arc 15">
              <a:extLst>
                <a:ext uri="{FF2B5EF4-FFF2-40B4-BE49-F238E27FC236}">
                  <a16:creationId xmlns:a16="http://schemas.microsoft.com/office/drawing/2014/main" id="{669924E7-D21C-EA4B-AAFF-0FF3C825B3F8}"/>
                </a:ext>
              </a:extLst>
            </p:cNvPr>
            <p:cNvSpPr>
              <a:spLocks/>
            </p:cNvSpPr>
            <p:nvPr/>
          </p:nvSpPr>
          <p:spPr bwMode="auto">
            <a:xfrm flipH="1">
              <a:off x="3908" y="10883"/>
              <a:ext cx="1982" cy="2097"/>
            </a:xfrm>
            <a:custGeom>
              <a:avLst/>
              <a:gdLst>
                <a:gd name="T0" fmla="*/ 87 w 21600"/>
                <a:gd name="T1" fmla="*/ 0 h 38231"/>
                <a:gd name="T2" fmla="*/ 83 w 21600"/>
                <a:gd name="T3" fmla="*/ 115 h 38231"/>
                <a:gd name="T4" fmla="*/ 0 w 21600"/>
                <a:gd name="T5" fmla="*/ 57 h 38231"/>
                <a:gd name="T6" fmla="*/ 0 60000 65536"/>
                <a:gd name="T7" fmla="*/ 0 60000 65536"/>
                <a:gd name="T8" fmla="*/ 0 60000 65536"/>
                <a:gd name="T9" fmla="*/ 0 w 21600"/>
                <a:gd name="T10" fmla="*/ 0 h 38231"/>
                <a:gd name="T11" fmla="*/ 21600 w 21600"/>
                <a:gd name="T12" fmla="*/ 38231 h 38231"/>
              </a:gdLst>
              <a:ahLst/>
              <a:cxnLst>
                <a:cxn ang="T6">
                  <a:pos x="T0" y="T1"/>
                </a:cxn>
                <a:cxn ang="T7">
                  <a:pos x="T2" y="T3"/>
                </a:cxn>
                <a:cxn ang="T8">
                  <a:pos x="T4" y="T5"/>
                </a:cxn>
              </a:cxnLst>
              <a:rect l="T9" t="T10" r="T11" b="T12"/>
              <a:pathLst>
                <a:path w="21600" h="38231" fill="none" extrusionOk="0">
                  <a:moveTo>
                    <a:pt x="10274" y="0"/>
                  </a:moveTo>
                  <a:cubicBezTo>
                    <a:pt x="17252" y="3773"/>
                    <a:pt x="21600" y="11067"/>
                    <a:pt x="21600" y="19000"/>
                  </a:cubicBezTo>
                  <a:cubicBezTo>
                    <a:pt x="21600" y="27111"/>
                    <a:pt x="17055" y="34538"/>
                    <a:pt x="9834" y="38231"/>
                  </a:cubicBezTo>
                </a:path>
                <a:path w="21600" h="38231" stroke="0" extrusionOk="0">
                  <a:moveTo>
                    <a:pt x="10274" y="0"/>
                  </a:moveTo>
                  <a:cubicBezTo>
                    <a:pt x="17252" y="3773"/>
                    <a:pt x="21600" y="11067"/>
                    <a:pt x="21600" y="19000"/>
                  </a:cubicBezTo>
                  <a:cubicBezTo>
                    <a:pt x="21600" y="27111"/>
                    <a:pt x="17055" y="34538"/>
                    <a:pt x="9834" y="38231"/>
                  </a:cubicBezTo>
                  <a:lnTo>
                    <a:pt x="0" y="19000"/>
                  </a:lnTo>
                  <a:lnTo>
                    <a:pt x="10274" y="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19" name="Arc 16">
              <a:extLst>
                <a:ext uri="{FF2B5EF4-FFF2-40B4-BE49-F238E27FC236}">
                  <a16:creationId xmlns:a16="http://schemas.microsoft.com/office/drawing/2014/main" id="{1F6ABAA9-BFC7-8547-98AB-24B03CA61C83}"/>
                </a:ext>
              </a:extLst>
            </p:cNvPr>
            <p:cNvSpPr>
              <a:spLocks/>
            </p:cNvSpPr>
            <p:nvPr/>
          </p:nvSpPr>
          <p:spPr bwMode="auto">
            <a:xfrm flipH="1" flipV="1">
              <a:off x="6308" y="11699"/>
              <a:ext cx="1668" cy="1066"/>
            </a:xfrm>
            <a:custGeom>
              <a:avLst/>
              <a:gdLst>
                <a:gd name="T0" fmla="*/ 92 w 30225"/>
                <a:gd name="T1" fmla="*/ 29 h 37979"/>
                <a:gd name="T2" fmla="*/ 23 w 30225"/>
                <a:gd name="T3" fmla="*/ 0 h 37979"/>
                <a:gd name="T4" fmla="*/ 66 w 30225"/>
                <a:gd name="T5" fmla="*/ 13 h 37979"/>
                <a:gd name="T6" fmla="*/ 0 60000 65536"/>
                <a:gd name="T7" fmla="*/ 0 60000 65536"/>
                <a:gd name="T8" fmla="*/ 0 60000 65536"/>
                <a:gd name="T9" fmla="*/ 0 w 30225"/>
                <a:gd name="T10" fmla="*/ 0 h 37979"/>
                <a:gd name="T11" fmla="*/ 30225 w 30225"/>
                <a:gd name="T12" fmla="*/ 37979 h 37979"/>
              </a:gdLst>
              <a:ahLst/>
              <a:cxnLst>
                <a:cxn ang="T6">
                  <a:pos x="T0" y="T1"/>
                </a:cxn>
                <a:cxn ang="T7">
                  <a:pos x="T2" y="T3"/>
                </a:cxn>
                <a:cxn ang="T8">
                  <a:pos x="T4" y="T5"/>
                </a:cxn>
              </a:cxnLst>
              <a:rect l="T9" t="T10" r="T11" b="T12"/>
              <a:pathLst>
                <a:path w="30225" h="37979" fill="none" extrusionOk="0">
                  <a:moveTo>
                    <a:pt x="30225" y="36182"/>
                  </a:moveTo>
                  <a:cubicBezTo>
                    <a:pt x="27504" y="37367"/>
                    <a:pt x="24567" y="37978"/>
                    <a:pt x="21600" y="37979"/>
                  </a:cubicBezTo>
                  <a:cubicBezTo>
                    <a:pt x="9670" y="37979"/>
                    <a:pt x="0" y="28308"/>
                    <a:pt x="0" y="16379"/>
                  </a:cubicBezTo>
                  <a:cubicBezTo>
                    <a:pt x="-1" y="10084"/>
                    <a:pt x="2745" y="4103"/>
                    <a:pt x="7518" y="-1"/>
                  </a:cubicBezTo>
                </a:path>
                <a:path w="30225" h="37979" stroke="0" extrusionOk="0">
                  <a:moveTo>
                    <a:pt x="30225" y="36182"/>
                  </a:moveTo>
                  <a:cubicBezTo>
                    <a:pt x="27504" y="37367"/>
                    <a:pt x="24567" y="37978"/>
                    <a:pt x="21600" y="37979"/>
                  </a:cubicBezTo>
                  <a:cubicBezTo>
                    <a:pt x="9670" y="37979"/>
                    <a:pt x="0" y="28308"/>
                    <a:pt x="0" y="16379"/>
                  </a:cubicBezTo>
                  <a:cubicBezTo>
                    <a:pt x="-1" y="10084"/>
                    <a:pt x="2745" y="4103"/>
                    <a:pt x="7518" y="-1"/>
                  </a:cubicBezTo>
                  <a:lnTo>
                    <a:pt x="21600" y="16379"/>
                  </a:lnTo>
                  <a:lnTo>
                    <a:pt x="30225" y="361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5B25A79-AAFC-554E-988A-CD94835F9514}"/>
              </a:ext>
            </a:extLst>
          </p:cNvPr>
          <p:cNvSpPr>
            <a:spLocks noGrp="1" noChangeArrowheads="1"/>
          </p:cNvSpPr>
          <p:nvPr>
            <p:ph type="title"/>
          </p:nvPr>
        </p:nvSpPr>
        <p:spPr>
          <a:xfrm>
            <a:off x="1062990" y="457201"/>
            <a:ext cx="9147810" cy="955675"/>
          </a:xfrm>
        </p:spPr>
        <p:txBody>
          <a:bodyPr/>
          <a:lstStyle/>
          <a:p>
            <a:pPr eaLnBrk="1" hangingPunct="1"/>
            <a:r>
              <a:rPr lang="en-US" altLang="en-US" sz="3600" dirty="0"/>
              <a:t>INTER – REGIONAL MODEL</a:t>
            </a:r>
          </a:p>
        </p:txBody>
      </p:sp>
      <p:graphicFrame>
        <p:nvGraphicFramePr>
          <p:cNvPr id="22531" name="Object 4">
            <a:extLst>
              <a:ext uri="{FF2B5EF4-FFF2-40B4-BE49-F238E27FC236}">
                <a16:creationId xmlns:a16="http://schemas.microsoft.com/office/drawing/2014/main" id="{5A8AA0DE-920F-7445-95B0-27901BE1D017}"/>
              </a:ext>
            </a:extLst>
          </p:cNvPr>
          <p:cNvGraphicFramePr>
            <a:graphicFrameLocks noGrp="1" noChangeAspect="1"/>
          </p:cNvGraphicFramePr>
          <p:nvPr>
            <p:ph idx="1"/>
            <p:extLst>
              <p:ext uri="{D42A27DB-BD31-4B8C-83A1-F6EECF244321}">
                <p14:modId xmlns:p14="http://schemas.microsoft.com/office/powerpoint/2010/main" val="2268787689"/>
              </p:ext>
            </p:extLst>
          </p:nvPr>
        </p:nvGraphicFramePr>
        <p:xfrm>
          <a:off x="1988820" y="1981200"/>
          <a:ext cx="6443981" cy="4654550"/>
        </p:xfrm>
        <a:graphic>
          <a:graphicData uri="http://schemas.openxmlformats.org/presentationml/2006/ole">
            <mc:AlternateContent xmlns:mc="http://schemas.openxmlformats.org/markup-compatibility/2006">
              <mc:Choice xmlns:v="urn:schemas-microsoft-com:vml" Requires="v">
                <p:oleObj name="Document" r:id="rId2" imgW="5283200" imgH="4648200" progId="Word.Document.8">
                  <p:embed/>
                </p:oleObj>
              </mc:Choice>
              <mc:Fallback>
                <p:oleObj name="Document" r:id="rId2" imgW="5283200" imgH="4648200" progId="Word.Document.8">
                  <p:embed/>
                  <p:pic>
                    <p:nvPicPr>
                      <p:cNvPr id="22531" name="Object 4">
                        <a:extLst>
                          <a:ext uri="{FF2B5EF4-FFF2-40B4-BE49-F238E27FC236}">
                            <a16:creationId xmlns:a16="http://schemas.microsoft.com/office/drawing/2014/main" id="{5A8AA0DE-920F-7445-95B0-27901BE1D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820" y="1981200"/>
                        <a:ext cx="6443981" cy="4654550"/>
                      </a:xfrm>
                      <a:prstGeom prst="rect">
                        <a:avLst/>
                      </a:prstGeom>
                      <a:noFill/>
                      <a:ln>
                        <a:noFill/>
                      </a:ln>
                      <a:effectLst/>
                    </p:spPr>
                  </p:pic>
                </p:oleObj>
              </mc:Fallback>
            </mc:AlternateContent>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E66C69-5AF3-AC47-8CCD-3E73485B4FD4}"/>
              </a:ext>
            </a:extLst>
          </p:cNvPr>
          <p:cNvSpPr>
            <a:spLocks noGrp="1" noChangeArrowheads="1"/>
          </p:cNvSpPr>
          <p:nvPr>
            <p:ph type="title"/>
          </p:nvPr>
        </p:nvSpPr>
        <p:spPr>
          <a:xfrm>
            <a:off x="1108710" y="457200"/>
            <a:ext cx="9102090" cy="884238"/>
          </a:xfrm>
        </p:spPr>
        <p:txBody>
          <a:bodyPr/>
          <a:lstStyle/>
          <a:p>
            <a:pPr eaLnBrk="1" hangingPunct="1"/>
            <a:r>
              <a:rPr lang="en-US" altLang="en-US" dirty="0"/>
              <a:t>Total Autonomous Expenditure </a:t>
            </a:r>
          </a:p>
        </p:txBody>
      </p:sp>
      <p:graphicFrame>
        <p:nvGraphicFramePr>
          <p:cNvPr id="23555" name="Object 3">
            <a:extLst>
              <a:ext uri="{FF2B5EF4-FFF2-40B4-BE49-F238E27FC236}">
                <a16:creationId xmlns:a16="http://schemas.microsoft.com/office/drawing/2014/main" id="{C28AC83E-E8D2-7943-80C4-1CD1782ED8F4}"/>
              </a:ext>
            </a:extLst>
          </p:cNvPr>
          <p:cNvGraphicFramePr>
            <a:graphicFrameLocks noGrp="1" noChangeAspect="1"/>
          </p:cNvGraphicFramePr>
          <p:nvPr>
            <p:ph idx="1"/>
            <p:extLst>
              <p:ext uri="{D42A27DB-BD31-4B8C-83A1-F6EECF244321}">
                <p14:modId xmlns:p14="http://schemas.microsoft.com/office/powerpoint/2010/main" val="202596322"/>
              </p:ext>
            </p:extLst>
          </p:nvPr>
        </p:nvGraphicFramePr>
        <p:xfrm>
          <a:off x="1703071" y="1451610"/>
          <a:ext cx="8012430" cy="5046028"/>
        </p:xfrm>
        <a:graphic>
          <a:graphicData uri="http://schemas.openxmlformats.org/presentationml/2006/ole">
            <mc:AlternateContent xmlns:mc="http://schemas.openxmlformats.org/markup-compatibility/2006">
              <mc:Choice xmlns:v="urn:schemas-microsoft-com:vml" Requires="v">
                <p:oleObj name="Document" r:id="rId2" imgW="5283200" imgH="3568700" progId="Word.Document.8">
                  <p:embed/>
                </p:oleObj>
              </mc:Choice>
              <mc:Fallback>
                <p:oleObj name="Document" r:id="rId2" imgW="5283200" imgH="3568700" progId="Word.Document.8">
                  <p:embed/>
                  <p:pic>
                    <p:nvPicPr>
                      <p:cNvPr id="23555" name="Object 3">
                        <a:extLst>
                          <a:ext uri="{FF2B5EF4-FFF2-40B4-BE49-F238E27FC236}">
                            <a16:creationId xmlns:a16="http://schemas.microsoft.com/office/drawing/2014/main" id="{C28AC83E-E8D2-7943-80C4-1CD1782ED8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071" y="1451610"/>
                        <a:ext cx="8012430" cy="5046028"/>
                      </a:xfrm>
                      <a:prstGeom prst="rect">
                        <a:avLst/>
                      </a:prstGeom>
                      <a:noFill/>
                      <a:ln>
                        <a:noFill/>
                      </a:ln>
                      <a:effec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a:extLst>
              <a:ext uri="{FF2B5EF4-FFF2-40B4-BE49-F238E27FC236}">
                <a16:creationId xmlns:a16="http://schemas.microsoft.com/office/drawing/2014/main" id="{2A000742-3D84-394F-9105-BB4748D3E443}"/>
              </a:ext>
            </a:extLst>
          </p:cNvPr>
          <p:cNvSpPr>
            <a:spLocks noGrp="1" noChangeArrowheads="1"/>
          </p:cNvSpPr>
          <p:nvPr>
            <p:ph type="title"/>
          </p:nvPr>
        </p:nvSpPr>
        <p:spPr>
          <a:xfrm>
            <a:off x="1303020" y="404814"/>
            <a:ext cx="8918893" cy="966787"/>
          </a:xfrm>
        </p:spPr>
        <p:txBody>
          <a:bodyPr/>
          <a:lstStyle/>
          <a:p>
            <a:pPr eaLnBrk="1" hangingPunct="1"/>
            <a:r>
              <a:rPr lang="en-US" altLang="en-US" dirty="0"/>
              <a:t>Total Autonomous Expenditure</a:t>
            </a:r>
          </a:p>
        </p:txBody>
      </p:sp>
      <p:graphicFrame>
        <p:nvGraphicFramePr>
          <p:cNvPr id="24579" name="Object 3">
            <a:extLst>
              <a:ext uri="{FF2B5EF4-FFF2-40B4-BE49-F238E27FC236}">
                <a16:creationId xmlns:a16="http://schemas.microsoft.com/office/drawing/2014/main" id="{37D8DE6F-C868-664D-85A0-750157FC5480}"/>
              </a:ext>
            </a:extLst>
          </p:cNvPr>
          <p:cNvGraphicFramePr>
            <a:graphicFrameLocks noGrp="1" noChangeAspect="1"/>
          </p:cNvGraphicFramePr>
          <p:nvPr>
            <p:ph idx="1"/>
            <p:extLst>
              <p:ext uri="{D42A27DB-BD31-4B8C-83A1-F6EECF244321}">
                <p14:modId xmlns:p14="http://schemas.microsoft.com/office/powerpoint/2010/main" val="1005522650"/>
              </p:ext>
            </p:extLst>
          </p:nvPr>
        </p:nvGraphicFramePr>
        <p:xfrm>
          <a:off x="2147889" y="1843088"/>
          <a:ext cx="7007541" cy="4057650"/>
        </p:xfrm>
        <a:graphic>
          <a:graphicData uri="http://schemas.openxmlformats.org/presentationml/2006/ole">
            <mc:AlternateContent xmlns:mc="http://schemas.openxmlformats.org/markup-compatibility/2006">
              <mc:Choice xmlns:v="urn:schemas-microsoft-com:vml" Requires="v">
                <p:oleObj name="Document" r:id="rId2" imgW="5283200" imgH="3111500" progId="Word.Document.8">
                  <p:embed/>
                </p:oleObj>
              </mc:Choice>
              <mc:Fallback>
                <p:oleObj name="Document" r:id="rId2" imgW="5283200" imgH="3111500" progId="Word.Document.8">
                  <p:embed/>
                  <p:pic>
                    <p:nvPicPr>
                      <p:cNvPr id="24579" name="Object 3">
                        <a:extLst>
                          <a:ext uri="{FF2B5EF4-FFF2-40B4-BE49-F238E27FC236}">
                            <a16:creationId xmlns:a16="http://schemas.microsoft.com/office/drawing/2014/main" id="{37D8DE6F-C868-664D-85A0-750157FC5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889" y="1843088"/>
                        <a:ext cx="7007541" cy="4057650"/>
                      </a:xfrm>
                      <a:prstGeom prst="rect">
                        <a:avLst/>
                      </a:prstGeom>
                      <a:noFill/>
                      <a:ln>
                        <a:noFill/>
                      </a:ln>
                      <a:effec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C0BFF-562E-C5AE-D2C7-CBD28F96992F}"/>
              </a:ext>
            </a:extLst>
          </p:cNvPr>
          <p:cNvSpPr>
            <a:spLocks noGrp="1"/>
          </p:cNvSpPr>
          <p:nvPr>
            <p:ph type="title"/>
          </p:nvPr>
        </p:nvSpPr>
        <p:spPr/>
        <p:txBody>
          <a:bodyPr>
            <a:normAutofit/>
          </a:bodyPr>
          <a:lstStyle/>
          <a:p>
            <a:r>
              <a:rPr lang="en-US" dirty="0"/>
              <a:t>Sisi Internal Kota: </a:t>
            </a:r>
            <a:r>
              <a:rPr lang="en-US" dirty="0" err="1"/>
              <a:t>Kepadatan</a:t>
            </a:r>
            <a:r>
              <a:rPr lang="en-US" dirty="0"/>
              <a:t> </a:t>
            </a:r>
            <a:r>
              <a:rPr lang="en-US" dirty="0" err="1"/>
              <a:t>Penduduk</a:t>
            </a:r>
            <a:r>
              <a:rPr lang="en-US" dirty="0"/>
              <a:t> </a:t>
            </a:r>
            <a:r>
              <a:rPr lang="en-US" dirty="0" err="1"/>
              <a:t>terhadap</a:t>
            </a:r>
            <a:r>
              <a:rPr lang="en-US" dirty="0"/>
              <a:t> Pusat Kota</a:t>
            </a:r>
          </a:p>
        </p:txBody>
      </p:sp>
      <p:pic>
        <p:nvPicPr>
          <p:cNvPr id="4" name="Content Placeholder 3">
            <a:extLst>
              <a:ext uri="{FF2B5EF4-FFF2-40B4-BE49-F238E27FC236}">
                <a16:creationId xmlns:a16="http://schemas.microsoft.com/office/drawing/2014/main" id="{D42B2143-1D8F-B9A5-1F98-BDE84B6FA40D}"/>
              </a:ext>
            </a:extLst>
          </p:cNvPr>
          <p:cNvPicPr>
            <a:picLocks noGrp="1" noChangeAspect="1"/>
          </p:cNvPicPr>
          <p:nvPr>
            <p:ph idx="1"/>
          </p:nvPr>
        </p:nvPicPr>
        <p:blipFill>
          <a:blip r:embed="rId2"/>
          <a:stretch>
            <a:fillRect/>
          </a:stretch>
        </p:blipFill>
        <p:spPr>
          <a:xfrm>
            <a:off x="2066068" y="1825625"/>
            <a:ext cx="8059864" cy="4351338"/>
          </a:xfrm>
          <a:prstGeom prst="rect">
            <a:avLst/>
          </a:prstGeom>
        </p:spPr>
      </p:pic>
      <p:sp>
        <p:nvSpPr>
          <p:cNvPr id="6" name="TextBox 5">
            <a:extLst>
              <a:ext uri="{FF2B5EF4-FFF2-40B4-BE49-F238E27FC236}">
                <a16:creationId xmlns:a16="http://schemas.microsoft.com/office/drawing/2014/main" id="{804A0910-8726-3861-3590-829E953F5C83}"/>
              </a:ext>
            </a:extLst>
          </p:cNvPr>
          <p:cNvSpPr txBox="1"/>
          <p:nvPr/>
        </p:nvSpPr>
        <p:spPr>
          <a:xfrm>
            <a:off x="1949520" y="6184796"/>
            <a:ext cx="9526713" cy="369332"/>
          </a:xfrm>
          <a:prstGeom prst="rect">
            <a:avLst/>
          </a:prstGeom>
          <a:noFill/>
        </p:spPr>
        <p:txBody>
          <a:bodyPr wrap="square">
            <a:spAutoFit/>
          </a:bodyPr>
          <a:lstStyle/>
          <a:p>
            <a:r>
              <a:rPr lang="en-ID" b="0" i="1" dirty="0">
                <a:solidFill>
                  <a:srgbClr val="454545"/>
                </a:solidFill>
                <a:effectLst/>
                <a:latin typeface="Oxygen" panose="02000503000000000000" pitchFamily="2" charset="77"/>
              </a:rPr>
              <a:t>source: adapted from A. </a:t>
            </a:r>
            <a:r>
              <a:rPr lang="en-ID" b="0" i="1" dirty="0" err="1">
                <a:solidFill>
                  <a:srgbClr val="454545"/>
                </a:solidFill>
                <a:effectLst/>
                <a:latin typeface="Oxygen" panose="02000503000000000000" pitchFamily="2" charset="77"/>
              </a:rPr>
              <a:t>Bertaud</a:t>
            </a:r>
            <a:r>
              <a:rPr lang="en-ID" b="0" i="1" dirty="0">
                <a:solidFill>
                  <a:srgbClr val="454545"/>
                </a:solidFill>
                <a:effectLst/>
                <a:latin typeface="Oxygen" panose="02000503000000000000" pitchFamily="2" charset="77"/>
              </a:rPr>
              <a:t> (2003) “Metropolitan Structures Around the World”</a:t>
            </a:r>
            <a:endParaRPr lang="en-US" dirty="0"/>
          </a:p>
        </p:txBody>
      </p:sp>
    </p:spTree>
    <p:extLst>
      <p:ext uri="{BB962C8B-B14F-4D97-AF65-F5344CB8AC3E}">
        <p14:creationId xmlns:p14="http://schemas.microsoft.com/office/powerpoint/2010/main" val="6713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D8DD-FCE4-D607-A542-BD22B23BCB83}"/>
              </a:ext>
            </a:extLst>
          </p:cNvPr>
          <p:cNvSpPr>
            <a:spLocks noGrp="1"/>
          </p:cNvSpPr>
          <p:nvPr>
            <p:ph type="title"/>
          </p:nvPr>
        </p:nvSpPr>
        <p:spPr>
          <a:xfrm>
            <a:off x="345040" y="200738"/>
            <a:ext cx="3939285" cy="1325563"/>
          </a:xfrm>
        </p:spPr>
        <p:txBody>
          <a:bodyPr>
            <a:normAutofit fontScale="90000"/>
          </a:bodyPr>
          <a:lstStyle/>
          <a:p>
            <a:r>
              <a:rPr lang="en-US" dirty="0" err="1"/>
              <a:t>Poulation</a:t>
            </a:r>
            <a:r>
              <a:rPr lang="en-US" dirty="0"/>
              <a:t> Density of Palembang</a:t>
            </a:r>
          </a:p>
        </p:txBody>
      </p:sp>
      <p:pic>
        <p:nvPicPr>
          <p:cNvPr id="4" name="Content Placeholder 3">
            <a:extLst>
              <a:ext uri="{FF2B5EF4-FFF2-40B4-BE49-F238E27FC236}">
                <a16:creationId xmlns:a16="http://schemas.microsoft.com/office/drawing/2014/main" id="{6F637BA2-B549-D364-B62F-101F00EC9103}"/>
              </a:ext>
            </a:extLst>
          </p:cNvPr>
          <p:cNvPicPr>
            <a:picLocks noGrp="1" noChangeAspect="1"/>
          </p:cNvPicPr>
          <p:nvPr>
            <p:ph idx="1"/>
          </p:nvPr>
        </p:nvPicPr>
        <p:blipFill>
          <a:blip r:embed="rId2"/>
          <a:stretch>
            <a:fillRect/>
          </a:stretch>
        </p:blipFill>
        <p:spPr>
          <a:xfrm>
            <a:off x="4284325" y="0"/>
            <a:ext cx="7818632" cy="6849490"/>
          </a:xfrm>
          <a:prstGeom prst="rect">
            <a:avLst/>
          </a:prstGeom>
        </p:spPr>
      </p:pic>
      <p:pic>
        <p:nvPicPr>
          <p:cNvPr id="5" name="Picture 4">
            <a:extLst>
              <a:ext uri="{FF2B5EF4-FFF2-40B4-BE49-F238E27FC236}">
                <a16:creationId xmlns:a16="http://schemas.microsoft.com/office/drawing/2014/main" id="{F2EA9304-7556-A422-FB98-06397F4FB0F0}"/>
              </a:ext>
            </a:extLst>
          </p:cNvPr>
          <p:cNvPicPr>
            <a:picLocks noChangeAspect="1"/>
          </p:cNvPicPr>
          <p:nvPr/>
        </p:nvPicPr>
        <p:blipFill>
          <a:blip r:embed="rId3"/>
          <a:stretch>
            <a:fillRect/>
          </a:stretch>
        </p:blipFill>
        <p:spPr>
          <a:xfrm>
            <a:off x="0" y="1727039"/>
            <a:ext cx="4366853" cy="3136972"/>
          </a:xfrm>
          <a:prstGeom prst="rect">
            <a:avLst/>
          </a:prstGeom>
        </p:spPr>
      </p:pic>
      <p:sp>
        <p:nvSpPr>
          <p:cNvPr id="7" name="TextBox 6">
            <a:extLst>
              <a:ext uri="{FF2B5EF4-FFF2-40B4-BE49-F238E27FC236}">
                <a16:creationId xmlns:a16="http://schemas.microsoft.com/office/drawing/2014/main" id="{4E077F74-CE34-FFB0-2172-14B3EB31A00E}"/>
              </a:ext>
            </a:extLst>
          </p:cNvPr>
          <p:cNvSpPr txBox="1"/>
          <p:nvPr/>
        </p:nvSpPr>
        <p:spPr>
          <a:xfrm>
            <a:off x="217042" y="5023317"/>
            <a:ext cx="3939285" cy="646331"/>
          </a:xfrm>
          <a:prstGeom prst="rect">
            <a:avLst/>
          </a:prstGeom>
          <a:noFill/>
        </p:spPr>
        <p:txBody>
          <a:bodyPr wrap="square">
            <a:spAutoFit/>
          </a:bodyPr>
          <a:lstStyle/>
          <a:p>
            <a:r>
              <a:rPr lang="en-ID" sz="1800" dirty="0">
                <a:effectLst/>
                <a:latin typeface="TimesNewRomanPSMT"/>
              </a:rPr>
              <a:t>Population Density of each administrative area in Palembang, 2019. </a:t>
            </a:r>
            <a:endParaRPr lang="en-ID" dirty="0"/>
          </a:p>
        </p:txBody>
      </p:sp>
    </p:spTree>
    <p:extLst>
      <p:ext uri="{BB962C8B-B14F-4D97-AF65-F5344CB8AC3E}">
        <p14:creationId xmlns:p14="http://schemas.microsoft.com/office/powerpoint/2010/main" val="1592861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159F-CB8D-D44A-BB83-0CBEF676B960}"/>
              </a:ext>
            </a:extLst>
          </p:cNvPr>
          <p:cNvSpPr>
            <a:spLocks noGrp="1"/>
          </p:cNvSpPr>
          <p:nvPr>
            <p:ph type="title"/>
          </p:nvPr>
        </p:nvSpPr>
        <p:spPr/>
        <p:txBody>
          <a:bodyPr/>
          <a:lstStyle/>
          <a:p>
            <a:r>
              <a:rPr lang="en-US" dirty="0"/>
              <a:t>Sisi </a:t>
            </a:r>
            <a:r>
              <a:rPr lang="en-US" dirty="0" err="1"/>
              <a:t>Eksternal</a:t>
            </a:r>
            <a:r>
              <a:rPr lang="en-US" dirty="0"/>
              <a:t> Kota: </a:t>
            </a:r>
            <a:r>
              <a:rPr lang="en-US" dirty="0" err="1"/>
              <a:t>Sistem</a:t>
            </a:r>
            <a:r>
              <a:rPr lang="en-US" dirty="0"/>
              <a:t> Kota-Kota</a:t>
            </a:r>
            <a:r>
              <a:rPr lang="en-ID" dirty="0">
                <a:effectLst/>
              </a:rPr>
              <a:t> </a:t>
            </a:r>
            <a:endParaRPr lang="en-US" dirty="0"/>
          </a:p>
        </p:txBody>
      </p:sp>
      <p:sp>
        <p:nvSpPr>
          <p:cNvPr id="3" name="Content Placeholder 2">
            <a:extLst>
              <a:ext uri="{FF2B5EF4-FFF2-40B4-BE49-F238E27FC236}">
                <a16:creationId xmlns:a16="http://schemas.microsoft.com/office/drawing/2014/main" id="{EB2272A3-965F-4345-A55E-FC7A52C9DCF9}"/>
              </a:ext>
            </a:extLst>
          </p:cNvPr>
          <p:cNvSpPr>
            <a:spLocks noGrp="1"/>
          </p:cNvSpPr>
          <p:nvPr>
            <p:ph idx="1"/>
          </p:nvPr>
        </p:nvSpPr>
        <p:spPr/>
        <p:txBody>
          <a:bodyPr>
            <a:normAutofit fontScale="92500" lnSpcReduction="20000"/>
          </a:bodyPr>
          <a:lstStyle/>
          <a:p>
            <a:r>
              <a:rPr lang="en-US" dirty="0" err="1"/>
              <a:t>Sistem</a:t>
            </a:r>
            <a:r>
              <a:rPr lang="en-US" dirty="0"/>
              <a:t> </a:t>
            </a:r>
            <a:r>
              <a:rPr lang="en-US" dirty="0" err="1"/>
              <a:t>kota-kota</a:t>
            </a:r>
            <a:r>
              <a:rPr lang="en-US" dirty="0"/>
              <a:t> </a:t>
            </a:r>
            <a:r>
              <a:rPr lang="en-US" dirty="0" err="1"/>
              <a:t>dikaitkan</a:t>
            </a:r>
            <a:r>
              <a:rPr lang="en-US" dirty="0"/>
              <a:t> </a:t>
            </a:r>
            <a:r>
              <a:rPr lang="en-US" dirty="0" err="1"/>
              <a:t>dengan</a:t>
            </a:r>
            <a:r>
              <a:rPr lang="en-US" dirty="0"/>
              <a:t> </a:t>
            </a:r>
            <a:r>
              <a:rPr lang="en-US" dirty="0" err="1"/>
              <a:t>hirarki</a:t>
            </a:r>
            <a:r>
              <a:rPr lang="en-US" dirty="0"/>
              <a:t>, </a:t>
            </a:r>
            <a:r>
              <a:rPr lang="en-US" dirty="0" err="1"/>
              <a:t>dimana</a:t>
            </a:r>
            <a:r>
              <a:rPr lang="en-US" dirty="0"/>
              <a:t> </a:t>
            </a:r>
            <a:r>
              <a:rPr lang="en-US" dirty="0" err="1"/>
              <a:t>terdapat</a:t>
            </a:r>
            <a:r>
              <a:rPr lang="en-US" dirty="0"/>
              <a:t> </a:t>
            </a:r>
            <a:r>
              <a:rPr lang="en-US" dirty="0" err="1"/>
              <a:t>struktur</a:t>
            </a:r>
            <a:r>
              <a:rPr lang="en-US" dirty="0"/>
              <a:t> </a:t>
            </a:r>
            <a:r>
              <a:rPr lang="en-US" dirty="0" err="1"/>
              <a:t>berjenjang</a:t>
            </a:r>
            <a:r>
              <a:rPr lang="en-US" dirty="0"/>
              <a:t> </a:t>
            </a:r>
            <a:r>
              <a:rPr lang="en-US" dirty="0" err="1"/>
              <a:t>dari</a:t>
            </a:r>
            <a:r>
              <a:rPr lang="en-US" dirty="0"/>
              <a:t> </a:t>
            </a:r>
            <a:r>
              <a:rPr lang="en-US" dirty="0" err="1"/>
              <a:t>kota-kota</a:t>
            </a:r>
            <a:endParaRPr lang="en-US" dirty="0"/>
          </a:p>
          <a:p>
            <a:pPr lvl="1"/>
            <a:r>
              <a:rPr lang="en-US" dirty="0"/>
              <a:t>Kota </a:t>
            </a:r>
            <a:r>
              <a:rPr lang="en-US" dirty="0" err="1"/>
              <a:t>utama</a:t>
            </a:r>
            <a:r>
              <a:rPr lang="en-US" dirty="0"/>
              <a:t> </a:t>
            </a:r>
            <a:r>
              <a:rPr lang="en-US" dirty="0" err="1"/>
              <a:t>atau</a:t>
            </a:r>
            <a:r>
              <a:rPr lang="en-US" dirty="0"/>
              <a:t> </a:t>
            </a:r>
            <a:r>
              <a:rPr lang="en-US" dirty="0" err="1"/>
              <a:t>kota</a:t>
            </a:r>
            <a:r>
              <a:rPr lang="en-US" dirty="0"/>
              <a:t> inti (</a:t>
            </a:r>
            <a:r>
              <a:rPr lang="en-US" i="1" dirty="0"/>
              <a:t>primary city</a:t>
            </a:r>
            <a:r>
              <a:rPr lang="en-US" dirty="0"/>
              <a:t>)</a:t>
            </a:r>
          </a:p>
          <a:p>
            <a:pPr lvl="1"/>
            <a:r>
              <a:rPr lang="en-US" dirty="0"/>
              <a:t>Kota </a:t>
            </a:r>
            <a:r>
              <a:rPr lang="en-US" dirty="0" err="1"/>
              <a:t>sekunder</a:t>
            </a:r>
            <a:r>
              <a:rPr lang="en-US" dirty="0"/>
              <a:t> (s</a:t>
            </a:r>
            <a:r>
              <a:rPr lang="en-US" i="1" dirty="0"/>
              <a:t>econdary city) </a:t>
            </a:r>
            <a:endParaRPr lang="en-ID" dirty="0"/>
          </a:p>
          <a:p>
            <a:pPr lvl="1"/>
            <a:r>
              <a:rPr lang="en-US" dirty="0"/>
              <a:t>Kota </a:t>
            </a:r>
            <a:r>
              <a:rPr lang="en-US" dirty="0" err="1"/>
              <a:t>tersier</a:t>
            </a:r>
            <a:r>
              <a:rPr lang="en-US" dirty="0"/>
              <a:t> </a:t>
            </a:r>
            <a:r>
              <a:rPr lang="en-US" i="1" dirty="0"/>
              <a:t>(tertiary city</a:t>
            </a:r>
            <a:r>
              <a:rPr lang="en-US" dirty="0"/>
              <a:t>)</a:t>
            </a:r>
          </a:p>
          <a:p>
            <a:r>
              <a:rPr lang="en-US" dirty="0" err="1"/>
              <a:t>Hirarki</a:t>
            </a:r>
            <a:r>
              <a:rPr lang="en-US" dirty="0"/>
              <a:t> </a:t>
            </a:r>
            <a:r>
              <a:rPr lang="en-US" dirty="0" err="1"/>
              <a:t>kota-kota</a:t>
            </a:r>
            <a:r>
              <a:rPr lang="en-US" dirty="0"/>
              <a:t> yang </a:t>
            </a:r>
            <a:r>
              <a:rPr lang="en-US" dirty="0" err="1"/>
              <a:t>ada</a:t>
            </a:r>
            <a:r>
              <a:rPr lang="en-US" dirty="0"/>
              <a:t> di Indonesia </a:t>
            </a:r>
            <a:r>
              <a:rPr lang="en-US" dirty="0" err="1"/>
              <a:t>dijelaskan</a:t>
            </a:r>
            <a:r>
              <a:rPr lang="en-US" dirty="0"/>
              <a:t> pada </a:t>
            </a:r>
            <a:r>
              <a:rPr lang="en-US" dirty="0" err="1"/>
              <a:t>penjelasan</a:t>
            </a:r>
            <a:r>
              <a:rPr lang="en-US" dirty="0"/>
              <a:t> UU No. 26 </a:t>
            </a:r>
            <a:r>
              <a:rPr lang="en-US" dirty="0" err="1"/>
              <a:t>tahun</a:t>
            </a:r>
            <a:r>
              <a:rPr lang="en-US" dirty="0"/>
              <a:t> 2007 </a:t>
            </a:r>
            <a:r>
              <a:rPr lang="en-US" dirty="0" err="1"/>
              <a:t>pasal</a:t>
            </a:r>
            <a:r>
              <a:rPr lang="en-US" dirty="0"/>
              <a:t> 41 </a:t>
            </a:r>
            <a:r>
              <a:rPr lang="en-US" dirty="0" err="1"/>
              <a:t>ayat</a:t>
            </a:r>
            <a:r>
              <a:rPr lang="en-US" dirty="0"/>
              <a:t> (2):</a:t>
            </a:r>
          </a:p>
          <a:p>
            <a:pPr lvl="1"/>
            <a:r>
              <a:rPr lang="en-US" dirty="0">
                <a:effectLst/>
              </a:rPr>
              <a:t>Kota Kecil, </a:t>
            </a:r>
            <a:r>
              <a:rPr lang="en-US" dirty="0" err="1">
                <a:effectLst/>
              </a:rPr>
              <a:t>kota</a:t>
            </a:r>
            <a:r>
              <a:rPr lang="en-US" dirty="0">
                <a:effectLst/>
              </a:rPr>
              <a:t> yang </a:t>
            </a:r>
            <a:r>
              <a:rPr lang="en-US" dirty="0" err="1">
                <a:effectLst/>
              </a:rPr>
              <a:t>melayani</a:t>
            </a:r>
            <a:r>
              <a:rPr lang="en-US" dirty="0">
                <a:effectLst/>
              </a:rPr>
              <a:t> 50 – 100 </a:t>
            </a:r>
            <a:r>
              <a:rPr lang="en-US" dirty="0" err="1">
                <a:effectLst/>
              </a:rPr>
              <a:t>ribu</a:t>
            </a:r>
            <a:r>
              <a:rPr lang="en-US" dirty="0">
                <a:effectLst/>
              </a:rPr>
              <a:t> </a:t>
            </a:r>
            <a:r>
              <a:rPr lang="en-US" dirty="0" err="1">
                <a:effectLst/>
              </a:rPr>
              <a:t>penduduk</a:t>
            </a:r>
            <a:endParaRPr lang="en-US" dirty="0">
              <a:effectLst/>
            </a:endParaRPr>
          </a:p>
          <a:p>
            <a:pPr lvl="1"/>
            <a:r>
              <a:rPr lang="en-US" dirty="0"/>
              <a:t>Kota Sedang, </a:t>
            </a:r>
            <a:r>
              <a:rPr lang="en-US" dirty="0" err="1">
                <a:effectLst/>
              </a:rPr>
              <a:t>kota</a:t>
            </a:r>
            <a:r>
              <a:rPr lang="en-US" dirty="0">
                <a:effectLst/>
              </a:rPr>
              <a:t> yang </a:t>
            </a:r>
            <a:r>
              <a:rPr lang="en-US" dirty="0" err="1">
                <a:effectLst/>
              </a:rPr>
              <a:t>melayani</a:t>
            </a:r>
            <a:r>
              <a:rPr lang="en-US" dirty="0">
                <a:effectLst/>
              </a:rPr>
              <a:t> </a:t>
            </a:r>
            <a:r>
              <a:rPr lang="en-US" dirty="0"/>
              <a:t>100 – 500 </a:t>
            </a:r>
            <a:r>
              <a:rPr lang="en-US" dirty="0" err="1"/>
              <a:t>ribu</a:t>
            </a:r>
            <a:r>
              <a:rPr lang="en-US" dirty="0"/>
              <a:t> </a:t>
            </a:r>
            <a:r>
              <a:rPr lang="en-US" dirty="0" err="1"/>
              <a:t>penduduk</a:t>
            </a:r>
            <a:endParaRPr lang="en-US" dirty="0"/>
          </a:p>
          <a:p>
            <a:pPr lvl="1"/>
            <a:r>
              <a:rPr lang="en-US" dirty="0">
                <a:effectLst/>
              </a:rPr>
              <a:t>Kota </a:t>
            </a:r>
            <a:r>
              <a:rPr lang="en-US" dirty="0" err="1">
                <a:effectLst/>
              </a:rPr>
              <a:t>Besar</a:t>
            </a:r>
            <a:r>
              <a:rPr lang="en-US" dirty="0">
                <a:effectLst/>
              </a:rPr>
              <a:t>, </a:t>
            </a:r>
            <a:r>
              <a:rPr lang="en-US" dirty="0" err="1">
                <a:effectLst/>
              </a:rPr>
              <a:t>kota</a:t>
            </a:r>
            <a:r>
              <a:rPr lang="en-US" dirty="0">
                <a:effectLst/>
              </a:rPr>
              <a:t> yang </a:t>
            </a:r>
            <a:r>
              <a:rPr lang="en-US" dirty="0" err="1">
                <a:effectLst/>
              </a:rPr>
              <a:t>melayani</a:t>
            </a:r>
            <a:r>
              <a:rPr lang="en-US" dirty="0">
                <a:effectLst/>
              </a:rPr>
              <a:t>  minimal </a:t>
            </a:r>
            <a:r>
              <a:rPr lang="en-US" dirty="0"/>
              <a:t>500 </a:t>
            </a:r>
            <a:r>
              <a:rPr lang="en-US" dirty="0" err="1"/>
              <a:t>ribu</a:t>
            </a:r>
            <a:r>
              <a:rPr lang="en-US" dirty="0"/>
              <a:t> </a:t>
            </a:r>
            <a:r>
              <a:rPr lang="en-US" dirty="0" err="1"/>
              <a:t>penduduk</a:t>
            </a:r>
            <a:endParaRPr lang="en-US" dirty="0"/>
          </a:p>
          <a:p>
            <a:pPr lvl="1"/>
            <a:r>
              <a:rPr lang="en-US" dirty="0"/>
              <a:t>Metropolitan, Kawasan </a:t>
            </a:r>
            <a:r>
              <a:rPr lang="en-US" dirty="0" err="1"/>
              <a:t>perkotaan</a:t>
            </a:r>
            <a:r>
              <a:rPr lang="en-US" dirty="0"/>
              <a:t> yang </a:t>
            </a:r>
            <a:r>
              <a:rPr lang="en-US" dirty="0" err="1"/>
              <a:t>terdiri</a:t>
            </a:r>
            <a:r>
              <a:rPr lang="en-US" dirty="0"/>
              <a:t> </a:t>
            </a:r>
            <a:r>
              <a:rPr lang="en-US" dirty="0" err="1"/>
              <a:t>atas</a:t>
            </a:r>
            <a:r>
              <a:rPr lang="en-US" dirty="0"/>
              <a:t> </a:t>
            </a:r>
            <a:r>
              <a:rPr lang="en-US" dirty="0" err="1"/>
              <a:t>kota</a:t>
            </a:r>
            <a:r>
              <a:rPr lang="en-US" dirty="0"/>
              <a:t> inti dan </a:t>
            </a:r>
            <a:r>
              <a:rPr lang="en-US" dirty="0" err="1"/>
              <a:t>kota-kota</a:t>
            </a:r>
            <a:r>
              <a:rPr lang="en-US" dirty="0"/>
              <a:t> </a:t>
            </a:r>
            <a:r>
              <a:rPr lang="en-US" dirty="0" err="1"/>
              <a:t>lainnya</a:t>
            </a:r>
            <a:r>
              <a:rPr lang="en-US" dirty="0"/>
              <a:t> </a:t>
            </a:r>
            <a:r>
              <a:rPr lang="en-US" dirty="0" err="1"/>
              <a:t>dengan</a:t>
            </a:r>
            <a:r>
              <a:rPr lang="en-US" dirty="0"/>
              <a:t> </a:t>
            </a:r>
            <a:r>
              <a:rPr lang="en-US" dirty="0" err="1"/>
              <a:t>jumlah</a:t>
            </a:r>
            <a:r>
              <a:rPr lang="en-US" dirty="0"/>
              <a:t> </a:t>
            </a:r>
            <a:r>
              <a:rPr lang="en-US" dirty="0" err="1"/>
              <a:t>penduduk</a:t>
            </a:r>
            <a:r>
              <a:rPr lang="en-US" dirty="0"/>
              <a:t> minimal 1 </a:t>
            </a:r>
            <a:r>
              <a:rPr lang="en-US" dirty="0" err="1"/>
              <a:t>juta</a:t>
            </a:r>
            <a:r>
              <a:rPr lang="en-US" dirty="0"/>
              <a:t> </a:t>
            </a:r>
            <a:r>
              <a:rPr lang="en-US" dirty="0" err="1"/>
              <a:t>penduduk</a:t>
            </a:r>
            <a:r>
              <a:rPr lang="en-ID" dirty="0">
                <a:effectLst/>
              </a:rPr>
              <a:t> </a:t>
            </a:r>
          </a:p>
          <a:p>
            <a:pPr lvl="1"/>
            <a:r>
              <a:rPr lang="en-ID" dirty="0"/>
              <a:t>Megapolitan, </a:t>
            </a:r>
            <a:r>
              <a:rPr lang="en-US" dirty="0" err="1"/>
              <a:t>kawasan</a:t>
            </a:r>
            <a:r>
              <a:rPr lang="en-US" dirty="0"/>
              <a:t> yang </a:t>
            </a:r>
            <a:r>
              <a:rPr lang="en-US" dirty="0" err="1"/>
              <a:t>terbentuk</a:t>
            </a:r>
            <a:r>
              <a:rPr lang="en-US" dirty="0"/>
              <a:t> </a:t>
            </a:r>
            <a:r>
              <a:rPr lang="en-US" dirty="0" err="1"/>
              <a:t>dari</a:t>
            </a:r>
            <a:r>
              <a:rPr lang="en-US" dirty="0"/>
              <a:t> </a:t>
            </a:r>
            <a:r>
              <a:rPr lang="en-US" dirty="0" err="1"/>
              <a:t>dua</a:t>
            </a:r>
            <a:r>
              <a:rPr lang="en-US" dirty="0"/>
              <a:t> </a:t>
            </a:r>
            <a:r>
              <a:rPr lang="en-US" dirty="0" err="1"/>
              <a:t>atau</a:t>
            </a:r>
            <a:r>
              <a:rPr lang="en-US" dirty="0"/>
              <a:t> </a:t>
            </a:r>
            <a:r>
              <a:rPr lang="en-US" dirty="0" err="1"/>
              <a:t>lebih</a:t>
            </a:r>
            <a:r>
              <a:rPr lang="en-US" dirty="0"/>
              <a:t> </a:t>
            </a:r>
            <a:r>
              <a:rPr lang="en-US" dirty="0" err="1"/>
              <a:t>kawasan</a:t>
            </a:r>
            <a:r>
              <a:rPr lang="en-US" dirty="0"/>
              <a:t> metropolitan yang </a:t>
            </a:r>
            <a:r>
              <a:rPr lang="en-US" dirty="0" err="1"/>
              <a:t>memiliki</a:t>
            </a:r>
            <a:r>
              <a:rPr lang="en-US" dirty="0"/>
              <a:t> </a:t>
            </a:r>
            <a:r>
              <a:rPr lang="en-US" dirty="0" err="1"/>
              <a:t>hubungan</a:t>
            </a:r>
            <a:r>
              <a:rPr lang="en-US" dirty="0"/>
              <a:t> </a:t>
            </a:r>
            <a:r>
              <a:rPr lang="en-US" dirty="0" err="1"/>
              <a:t>fungsional</a:t>
            </a:r>
            <a:r>
              <a:rPr lang="en-US" dirty="0"/>
              <a:t> dan </a:t>
            </a:r>
            <a:r>
              <a:rPr lang="en-US" dirty="0" err="1"/>
              <a:t>membentuk</a:t>
            </a:r>
            <a:r>
              <a:rPr lang="en-US" dirty="0"/>
              <a:t> </a:t>
            </a:r>
            <a:r>
              <a:rPr lang="en-US" dirty="0" err="1"/>
              <a:t>sebuah</a:t>
            </a:r>
            <a:r>
              <a:rPr lang="en-US" dirty="0"/>
              <a:t> </a:t>
            </a:r>
            <a:r>
              <a:rPr lang="en-US" dirty="0" err="1"/>
              <a:t>sistem</a:t>
            </a:r>
            <a:r>
              <a:rPr lang="en-US" dirty="0"/>
              <a:t>.</a:t>
            </a:r>
            <a:r>
              <a:rPr lang="en-ID" dirty="0">
                <a:effectLst/>
              </a:rPr>
              <a:t> </a:t>
            </a:r>
            <a:endParaRPr lang="en-US" dirty="0"/>
          </a:p>
        </p:txBody>
      </p:sp>
    </p:spTree>
    <p:extLst>
      <p:ext uri="{BB962C8B-B14F-4D97-AF65-F5344CB8AC3E}">
        <p14:creationId xmlns:p14="http://schemas.microsoft.com/office/powerpoint/2010/main" val="67421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1">
            <a:extLst>
              <a:ext uri="{FF2B5EF4-FFF2-40B4-BE49-F238E27FC236}">
                <a16:creationId xmlns:a16="http://schemas.microsoft.com/office/drawing/2014/main" id="{22CE7E5A-259B-B961-C126-025EDF2EFCC1}"/>
              </a:ext>
            </a:extLst>
          </p:cNvPr>
          <p:cNvSpPr>
            <a:spLocks noGrp="1" noChangeArrowheads="1"/>
          </p:cNvSpPr>
          <p:nvPr>
            <p:ph type="title"/>
          </p:nvPr>
        </p:nvSpPr>
        <p:spPr/>
        <p:txBody>
          <a:bodyPr rtlCol="0">
            <a:normAutofit/>
          </a:bodyPr>
          <a:lstStyle/>
          <a:p>
            <a:pPr defTabSz="914373">
              <a:defRPr/>
            </a:pPr>
            <a:r>
              <a:rPr lang="en-US"/>
              <a:t>Why Do Cities Vary in Size and Scope?</a:t>
            </a:r>
          </a:p>
        </p:txBody>
      </p:sp>
      <p:pic>
        <p:nvPicPr>
          <p:cNvPr id="14339" name="Picture 2">
            <a:extLst>
              <a:ext uri="{FF2B5EF4-FFF2-40B4-BE49-F238E27FC236}">
                <a16:creationId xmlns:a16="http://schemas.microsoft.com/office/drawing/2014/main" id="{293484B6-BF6F-F807-302D-F36C42DE96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1720" y="2226794"/>
            <a:ext cx="7491387" cy="27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4FAF64FC-2CE7-4A5A-22AD-7EB6111C5ED4}"/>
              </a:ext>
            </a:extLst>
          </p:cNvPr>
          <p:cNvSpPr>
            <a:spLocks noGrp="1" noChangeArrowheads="1"/>
          </p:cNvSpPr>
          <p:nvPr>
            <p:ph type="title"/>
          </p:nvPr>
        </p:nvSpPr>
        <p:spPr/>
        <p:txBody>
          <a:bodyPr/>
          <a:lstStyle/>
          <a:p>
            <a:pPr eaLnBrk="1" hangingPunct="1"/>
            <a:r>
              <a:rPr lang="en-US" altLang="en-US"/>
              <a:t>Utility and City Size</a:t>
            </a:r>
          </a:p>
        </p:txBody>
      </p:sp>
      <p:sp>
        <p:nvSpPr>
          <p:cNvPr id="15363" name="Rectangle 1">
            <a:extLst>
              <a:ext uri="{FF2B5EF4-FFF2-40B4-BE49-F238E27FC236}">
                <a16:creationId xmlns:a16="http://schemas.microsoft.com/office/drawing/2014/main" id="{BF72183E-FE51-C026-9442-00DF0390DEDE}"/>
              </a:ext>
            </a:extLst>
          </p:cNvPr>
          <p:cNvSpPr>
            <a:spLocks noGrp="1" noChangeArrowheads="1"/>
          </p:cNvSpPr>
          <p:nvPr>
            <p:ph idx="1"/>
          </p:nvPr>
        </p:nvSpPr>
        <p:spPr/>
        <p:txBody>
          <a:bodyPr/>
          <a:lstStyle/>
          <a:p>
            <a:pPr>
              <a:tabLst>
                <a:tab pos="1090137" algn="l"/>
              </a:tabLst>
            </a:pPr>
            <a:r>
              <a:rPr lang="en-US" altLang="en-US"/>
              <a:t>Localization and urbanization economies increase productivity &amp; wage</a:t>
            </a:r>
          </a:p>
          <a:p>
            <a:pPr>
              <a:spcBef>
                <a:spcPts val="1800"/>
              </a:spcBef>
              <a:tabLst>
                <a:tab pos="1090137" algn="l"/>
              </a:tabLst>
            </a:pPr>
            <a:r>
              <a:rPr lang="en-US" altLang="en-US"/>
              <a:t>Commute time increases with city size, decreasing leisure time</a:t>
            </a:r>
          </a:p>
        </p:txBody>
      </p:sp>
      <p:pic>
        <p:nvPicPr>
          <p:cNvPr id="15364" name="Picture 3">
            <a:extLst>
              <a:ext uri="{FF2B5EF4-FFF2-40B4-BE49-F238E27FC236}">
                <a16:creationId xmlns:a16="http://schemas.microsoft.com/office/drawing/2014/main" id="{F800EC8B-4A75-1096-5789-7B2E750DB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40" y="3724381"/>
            <a:ext cx="9662584" cy="181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27CD5A-8CBC-9BD2-0098-3B8713C7D527}"/>
              </a:ext>
            </a:extLst>
          </p:cNvPr>
          <p:cNvSpPr txBox="1"/>
          <p:nvPr/>
        </p:nvSpPr>
        <p:spPr>
          <a:xfrm>
            <a:off x="1096766" y="179330"/>
            <a:ext cx="6097712" cy="701731"/>
          </a:xfrm>
          <a:prstGeom prst="rect">
            <a:avLst/>
          </a:prstGeom>
          <a:noFill/>
        </p:spPr>
        <p:txBody>
          <a:bodyPr wrap="square">
            <a:spAutoFit/>
          </a:bodyPr>
          <a:lstStyle/>
          <a:p>
            <a:pPr>
              <a:lnSpc>
                <a:spcPct val="90000"/>
              </a:lnSpc>
              <a:spcBef>
                <a:spcPct val="0"/>
              </a:spcBef>
            </a:pPr>
            <a:r>
              <a:rPr lang="en-ID" sz="4400" dirty="0">
                <a:latin typeface="+mj-lt"/>
                <a:ea typeface="+mj-ea"/>
                <a:cs typeface="+mj-cs"/>
              </a:rPr>
              <a:t>Utility and City Size </a:t>
            </a:r>
          </a:p>
        </p:txBody>
      </p:sp>
      <p:pic>
        <p:nvPicPr>
          <p:cNvPr id="5" name="Picture 4">
            <a:extLst>
              <a:ext uri="{FF2B5EF4-FFF2-40B4-BE49-F238E27FC236}">
                <a16:creationId xmlns:a16="http://schemas.microsoft.com/office/drawing/2014/main" id="{D8085A71-6F51-43D9-75BB-8E4DD862DD73}"/>
              </a:ext>
            </a:extLst>
          </p:cNvPr>
          <p:cNvPicPr>
            <a:picLocks noChangeAspect="1"/>
          </p:cNvPicPr>
          <p:nvPr/>
        </p:nvPicPr>
        <p:blipFill>
          <a:blip r:embed="rId2"/>
          <a:stretch>
            <a:fillRect/>
          </a:stretch>
        </p:blipFill>
        <p:spPr>
          <a:xfrm>
            <a:off x="3472667" y="881061"/>
            <a:ext cx="6369977" cy="5848394"/>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2334</Words>
  <Application>Microsoft Macintosh PowerPoint</Application>
  <PresentationFormat>Widescreen</PresentationFormat>
  <Paragraphs>193</Paragraphs>
  <Slides>38</Slides>
  <Notes>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51" baseType="lpstr">
      <vt:lpstr>Arial</vt:lpstr>
      <vt:lpstr>Calibri</vt:lpstr>
      <vt:lpstr>Calibri Light</vt:lpstr>
      <vt:lpstr>Cambria Math</vt:lpstr>
      <vt:lpstr>Courier New</vt:lpstr>
      <vt:lpstr>Oxygen</vt:lpstr>
      <vt:lpstr>Times New Roman</vt:lpstr>
      <vt:lpstr>TimesNewRomanPS</vt:lpstr>
      <vt:lpstr>TimesNewRomanPSMT</vt:lpstr>
      <vt:lpstr>Wingdings</vt:lpstr>
      <vt:lpstr>Office Theme</vt:lpstr>
      <vt:lpstr>Equation</vt:lpstr>
      <vt:lpstr>Document</vt:lpstr>
      <vt:lpstr>Ukuran Besaran Kota dan Teori Pertumbuhan Kota </vt:lpstr>
      <vt:lpstr>Pendahuluan</vt:lpstr>
      <vt:lpstr>Sisi Internal Kota: Model Internal Kota</vt:lpstr>
      <vt:lpstr>Sisi Internal Kota: Kepadatan Penduduk terhadap Pusat Kota</vt:lpstr>
      <vt:lpstr>Poulation Density of Palembang</vt:lpstr>
      <vt:lpstr>Sisi Eksternal Kota: Sistem Kota-Kota </vt:lpstr>
      <vt:lpstr>Why Do Cities Vary in Size and Scope?</vt:lpstr>
      <vt:lpstr>Utility and City Size</vt:lpstr>
      <vt:lpstr>PowerPoint Presentation</vt:lpstr>
      <vt:lpstr>Konsep Hierarki Kota</vt:lpstr>
      <vt:lpstr>Sistem Hirarki Kota-Kota di Indonesia, 2015 - 2019</vt:lpstr>
      <vt:lpstr>PowerPoint Presentation</vt:lpstr>
      <vt:lpstr>PowerPoint Presentation</vt:lpstr>
      <vt:lpstr>Insights into Urban Hierarchy</vt:lpstr>
      <vt:lpstr>Limits of Central Place Theory</vt:lpstr>
      <vt:lpstr>Tahapan Perkembangan Kota Menurut Lewis Mumford </vt:lpstr>
      <vt:lpstr>Analisis Struktur Ruang Kota </vt:lpstr>
      <vt:lpstr>Rank Size Rules </vt:lpstr>
      <vt:lpstr>Distribusi ukuran Kota-kota di Amerika tahun 2000, menunjukkan pola yang sama dengan tahun 1990</vt:lpstr>
      <vt:lpstr>Hasil Regresi Hirarki Kota di China dan USA</vt:lpstr>
      <vt:lpstr>Teori Pertumbuhan Kota</vt:lpstr>
      <vt:lpstr>Teori Pertumbuhan Sisi Permintaan</vt:lpstr>
      <vt:lpstr>Teori Pertumbuhan Sisi Permintaan</vt:lpstr>
      <vt:lpstr>Model Economic Base</vt:lpstr>
      <vt:lpstr>ECONOMIC BASE THEORY</vt:lpstr>
      <vt:lpstr>ECONOMIC BASE MODEL</vt:lpstr>
      <vt:lpstr>ECONOMIC BASE MODEL</vt:lpstr>
      <vt:lpstr>KELEMAHAN ECONOMIC BASE</vt:lpstr>
      <vt:lpstr>Model Economic Base dan Analisis LQ</vt:lpstr>
      <vt:lpstr>Analisis LQ</vt:lpstr>
      <vt:lpstr>Kriteria  Nilai LQ</vt:lpstr>
      <vt:lpstr>PENYEMPURNAAN MODEL ECONOMIC BASE</vt:lpstr>
      <vt:lpstr>PENYEMPURNAAN MODEL ECONOMIC BASE</vt:lpstr>
      <vt:lpstr>PENYEMPURNAAN MODEL ECONOMIC BASE</vt:lpstr>
      <vt:lpstr>Feedback Effect Pada Model Czamanski</vt:lpstr>
      <vt:lpstr>INTER – REGIONAL MODEL</vt:lpstr>
      <vt:lpstr>Total Autonomous Expenditure </vt:lpstr>
      <vt:lpstr>Total Autonomous Expenditure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Ukuran Besaran Kota </dc:title>
  <dc:creator>Microsoft Office User</dc:creator>
  <cp:lastModifiedBy>Microsoft Office User</cp:lastModifiedBy>
  <cp:revision>11</cp:revision>
  <dcterms:created xsi:type="dcterms:W3CDTF">2021-09-14T14:07:04Z</dcterms:created>
  <dcterms:modified xsi:type="dcterms:W3CDTF">2022-09-21T00:30:44Z</dcterms:modified>
</cp:coreProperties>
</file>