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41" r:id="rId2"/>
    <p:sldId id="342" r:id="rId3"/>
    <p:sldId id="343" r:id="rId4"/>
    <p:sldId id="344" r:id="rId5"/>
    <p:sldId id="345" r:id="rId6"/>
    <p:sldId id="346" r:id="rId7"/>
    <p:sldId id="347" r:id="rId8"/>
    <p:sldId id="348" r:id="rId9"/>
    <p:sldId id="349" r:id="rId10"/>
    <p:sldId id="350" r:id="rId11"/>
    <p:sldId id="351" r:id="rId12"/>
    <p:sldId id="352" r:id="rId13"/>
    <p:sldId id="353" r:id="rId14"/>
    <p:sldId id="354" r:id="rId15"/>
    <p:sldId id="355" r:id="rId16"/>
    <p:sldId id="356" r:id="rId17"/>
    <p:sldId id="357" r:id="rId18"/>
    <p:sldId id="358" r:id="rId19"/>
    <p:sldId id="359" r:id="rId20"/>
    <p:sldId id="318" r:id="rId21"/>
  </p:sldIdLst>
  <p:sldSz cx="12188825" cy="6858000"/>
  <p:notesSz cx="6858000" cy="9144000"/>
  <p:defaultTextStyle>
    <a:defPPr>
      <a:defRPr lang="en-US"/>
    </a:defPPr>
    <a:lvl1pPr marL="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165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765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365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5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565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165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928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64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1" autoAdjust="0"/>
    <p:restoredTop sz="96182" autoAdjust="0"/>
  </p:normalViewPr>
  <p:slideViewPr>
    <p:cSldViewPr showGuides="1">
      <p:cViewPr varScale="1">
        <p:scale>
          <a:sx n="74" d="100"/>
          <a:sy n="74" d="100"/>
        </p:scale>
        <p:origin x="-576" y="-90"/>
      </p:cViewPr>
      <p:guideLst>
        <p:guide orient="horz" pos="2160"/>
        <p:guide orient="horz" pos="928"/>
        <p:guide orient="horz" pos="3888"/>
        <p:guide orient="horz" pos="164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164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3/23/2023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7134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t>3/23/2023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1632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565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165" algn="l" defTabSz="1218565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765" algn="l" defTabSz="1218565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365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5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565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165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31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A09E-12D5-4B1D-B8BB-C300B1DDD423}" type="datetime1">
              <a:rPr lang="en-US" smtClean="0"/>
              <a:t>3/23/2023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/>
                </a:solidFill>
                <a:effectLst/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A53D-4C84-40AA-983E-A1E818A7FEFC}" type="datetime1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FCEE-AE66-4EAB-9C04-97F8A56A6354}" type="datetime1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914162" y="2648572"/>
            <a:ext cx="10360501" cy="1057333"/>
          </a:xfrm>
        </p:spPr>
        <p:txBody>
          <a:bodyPr anchor="t">
            <a:noAutofit/>
          </a:bodyPr>
          <a:lstStyle>
            <a:lvl1pPr algn="ctr">
              <a:defRPr sz="6400" baseline="0">
                <a:solidFill>
                  <a:schemeClr val="accent3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910737" y="4741334"/>
            <a:ext cx="10367351" cy="1952029"/>
          </a:xfrm>
        </p:spPr>
        <p:txBody>
          <a:bodyPr anchor="b">
            <a:normAutofit/>
          </a:bodyPr>
          <a:lstStyle>
            <a:lvl1pPr marL="0" indent="0" algn="ctr">
              <a:buNone/>
              <a:defRPr sz="13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cs typeface="Open Sans Light" panose="020B0306030504020204" pitchFamily="34" charset="0"/>
              </a:defRPr>
            </a:lvl1pPr>
            <a:lvl2pPr marL="544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910737" y="3669060"/>
            <a:ext cx="10367351" cy="576031"/>
          </a:xfrm>
        </p:spPr>
        <p:txBody>
          <a:bodyPr anchor="b">
            <a:noAutofit/>
          </a:bodyPr>
          <a:lstStyle>
            <a:lvl1pPr algn="ctr">
              <a:defRPr sz="270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5729148" y="4429600"/>
            <a:ext cx="725299" cy="125685"/>
            <a:chOff x="8595214" y="6592642"/>
            <a:chExt cx="1088138" cy="188527"/>
          </a:xfrm>
        </p:grpSpPr>
        <p:sp>
          <p:nvSpPr>
            <p:cNvPr id="24" name="円/楕円 23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/楕円 24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円/楕円 25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6702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377B-053C-438C-8A98-92C419A6701C}" type="datetime1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EF46-0123-4A75-9835-49DC49D53DE2}" type="datetime1">
              <a:rPr lang="en-US" smtClean="0"/>
              <a:t>3/23/2023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/>
                </a:solidFill>
                <a:effectLst/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045">
              <a:defRPr sz="1800"/>
            </a:lvl5pPr>
            <a:lvl6pPr marL="2011045">
              <a:defRPr sz="1800"/>
            </a:lvl6pPr>
            <a:lvl7pPr marL="2011045">
              <a:defRPr sz="1800"/>
            </a:lvl7pPr>
            <a:lvl8pPr marL="2011045">
              <a:defRPr sz="1800"/>
            </a:lvl8pPr>
            <a:lvl9pPr marL="201104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045">
              <a:defRPr sz="1800"/>
            </a:lvl5pPr>
            <a:lvl6pPr marL="2011045">
              <a:defRPr sz="1800"/>
            </a:lvl6pPr>
            <a:lvl7pPr marL="2011045">
              <a:defRPr sz="1800"/>
            </a:lvl7pPr>
            <a:lvl8pPr marL="2011045">
              <a:defRPr sz="1800"/>
            </a:lvl8pPr>
            <a:lvl9pPr marL="201104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378D-18AE-47D1-B10A-42F623B40082}" type="datetime1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100" b="1"/>
            </a:lvl4pPr>
            <a:lvl5pPr marL="2437765" indent="0">
              <a:buNone/>
              <a:defRPr sz="2100" b="1"/>
            </a:lvl5pPr>
            <a:lvl6pPr marL="3047365" indent="0">
              <a:buNone/>
              <a:defRPr sz="2100" b="1"/>
            </a:lvl6pPr>
            <a:lvl7pPr marL="3656965" indent="0">
              <a:buNone/>
              <a:defRPr sz="2100" b="1"/>
            </a:lvl7pPr>
            <a:lvl8pPr marL="4266565" indent="0">
              <a:buNone/>
              <a:defRPr sz="2100" b="1"/>
            </a:lvl8pPr>
            <a:lvl9pPr marL="487616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045">
              <a:defRPr sz="1800"/>
            </a:lvl5pPr>
            <a:lvl6pPr marL="2011045">
              <a:defRPr sz="1800"/>
            </a:lvl6pPr>
            <a:lvl7pPr marL="2011045">
              <a:defRPr sz="1800"/>
            </a:lvl7pPr>
            <a:lvl8pPr marL="2011045">
              <a:defRPr sz="1800"/>
            </a:lvl8pPr>
            <a:lvl9pPr marL="201104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100" b="1"/>
            </a:lvl4pPr>
            <a:lvl5pPr marL="2437765" indent="0">
              <a:buNone/>
              <a:defRPr sz="2100" b="1"/>
            </a:lvl5pPr>
            <a:lvl6pPr marL="3047365" indent="0">
              <a:buNone/>
              <a:defRPr sz="2100" b="1"/>
            </a:lvl6pPr>
            <a:lvl7pPr marL="3656965" indent="0">
              <a:buNone/>
              <a:defRPr sz="2100" b="1"/>
            </a:lvl7pPr>
            <a:lvl8pPr marL="4266565" indent="0">
              <a:buNone/>
              <a:defRPr sz="2100" b="1"/>
            </a:lvl8pPr>
            <a:lvl9pPr marL="487616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045">
              <a:defRPr sz="1800"/>
            </a:lvl5pPr>
            <a:lvl6pPr marL="2011045">
              <a:defRPr sz="1800"/>
            </a:lvl6pPr>
            <a:lvl7pPr marL="2011045">
              <a:defRPr sz="1800"/>
            </a:lvl7pPr>
            <a:lvl8pPr marL="2011045">
              <a:defRPr sz="1800"/>
            </a:lvl8pPr>
            <a:lvl9pPr marL="201104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F6AE8-D704-41F6-B16A-5547B5672AC1}" type="datetime1">
              <a:rPr lang="en-US" smtClean="0"/>
              <a:t>3/23/2023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B9538-6F63-4C0B-916D-ED3F4E0A1B28}" type="datetime1">
              <a:rPr lang="en-US" smtClean="0"/>
              <a:t>3/23/2023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15BF-7116-4A9E-8022-5A2DC937F971}" type="datetime1">
              <a:rPr lang="en-US" smtClean="0"/>
              <a:t>3/23/2023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600" indent="0">
              <a:buNone/>
              <a:defRPr sz="1600"/>
            </a:lvl2pPr>
            <a:lvl3pPr marL="1219200" indent="0">
              <a:buNone/>
              <a:defRPr sz="13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6565" indent="0">
              <a:buNone/>
              <a:defRPr sz="1200"/>
            </a:lvl8pPr>
            <a:lvl9pPr marL="487616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DC91-5A3B-40CE-8C1D-279A8EF6E008}" type="datetime1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600" indent="0">
              <a:buNone/>
              <a:defRPr sz="37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6565" indent="0">
              <a:buNone/>
              <a:defRPr sz="2700"/>
            </a:lvl8pPr>
            <a:lvl9pPr marL="4876165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600" indent="0">
              <a:buNone/>
              <a:defRPr sz="1600"/>
            </a:lvl2pPr>
            <a:lvl3pPr marL="1219200" indent="0">
              <a:buNone/>
              <a:defRPr sz="13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6565" indent="0">
              <a:buNone/>
              <a:defRPr sz="1200"/>
            </a:lvl8pPr>
            <a:lvl9pPr marL="487616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C20A-B94A-4E20-B4B2-88A7825AE904}" type="datetime1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59468AF-EFCF-4AAD-ACF4-3BA83EC4AF4E}" type="datetime1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1218565" rtl="0" eaLnBrk="1" latinLnBrk="0" hangingPunct="1">
        <a:lnSpc>
          <a:spcPct val="85000"/>
        </a:lnSpc>
        <a:spcBef>
          <a:spcPct val="0"/>
        </a:spcBef>
        <a:buNone/>
        <a:defRPr sz="4400" b="0" kern="1200" cap="none" baseline="0">
          <a:solidFill>
            <a:schemeClr val="accent2"/>
          </a:solidFill>
          <a:effectLst/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95000"/>
        </a:lnSpc>
        <a:spcBef>
          <a:spcPts val="1865"/>
        </a:spcBef>
        <a:buClr>
          <a:schemeClr val="accent6">
            <a:lumMod val="75000"/>
          </a:schemeClr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304800" algn="l" defTabSz="1218565" rtl="0" eaLnBrk="1" latinLnBrk="0" hangingPunct="1">
        <a:lnSpc>
          <a:spcPct val="95000"/>
        </a:lnSpc>
        <a:spcBef>
          <a:spcPts val="1065"/>
        </a:spcBef>
        <a:buClr>
          <a:schemeClr val="accent6">
            <a:lumMod val="75000"/>
          </a:schemeClr>
        </a:buClr>
        <a:buSzPct val="100000"/>
        <a:buFont typeface="Century Gothic" panose="020B0502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240" indent="-304800" algn="l" defTabSz="1218565" rtl="0" eaLnBrk="1" latinLnBrk="0" hangingPunct="1">
        <a:lnSpc>
          <a:spcPct val="95000"/>
        </a:lnSpc>
        <a:spcBef>
          <a:spcPts val="1065"/>
        </a:spcBef>
        <a:buClr>
          <a:schemeClr val="accent6">
            <a:lumMod val="75000"/>
          </a:schemeClr>
        </a:buClr>
        <a:buSzPct val="100000"/>
        <a:buFont typeface="Century Gothic" panose="020B0502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960" indent="-304800" algn="l" defTabSz="1218565" rtl="0" eaLnBrk="1" latinLnBrk="0" hangingPunct="1">
        <a:lnSpc>
          <a:spcPct val="95000"/>
        </a:lnSpc>
        <a:spcBef>
          <a:spcPts val="1065"/>
        </a:spcBef>
        <a:buClr>
          <a:schemeClr val="accent6">
            <a:lumMod val="75000"/>
          </a:schemeClr>
        </a:buClr>
        <a:buSzPct val="100000"/>
        <a:buFont typeface="Century Gothic" panose="020B0502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045" indent="-304800" algn="l" defTabSz="1218565" rtl="0" eaLnBrk="1" latinLnBrk="0" hangingPunct="1">
        <a:lnSpc>
          <a:spcPct val="95000"/>
        </a:lnSpc>
        <a:spcBef>
          <a:spcPts val="1065"/>
        </a:spcBef>
        <a:buClr>
          <a:schemeClr val="accent6">
            <a:lumMod val="75000"/>
          </a:schemeClr>
        </a:buClr>
        <a:buSzPct val="100000"/>
        <a:buFont typeface="Century Gothic" panose="020B0502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765" indent="-304800" algn="l" defTabSz="1218565" rtl="0" eaLnBrk="1" latinLnBrk="0" hangingPunct="1">
        <a:lnSpc>
          <a:spcPct val="95000"/>
        </a:lnSpc>
        <a:spcBef>
          <a:spcPts val="1065"/>
        </a:spcBef>
        <a:buClr>
          <a:schemeClr val="accent6">
            <a:lumMod val="75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485" indent="-304800" algn="l" defTabSz="1218565" rtl="0" eaLnBrk="1" latinLnBrk="0" hangingPunct="1">
        <a:lnSpc>
          <a:spcPct val="95000"/>
        </a:lnSpc>
        <a:spcBef>
          <a:spcPts val="1065"/>
        </a:spcBef>
        <a:buClr>
          <a:schemeClr val="accent6">
            <a:lumMod val="75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05" indent="-304800" algn="l" defTabSz="1218565" rtl="0" eaLnBrk="1" latinLnBrk="0" hangingPunct="1">
        <a:lnSpc>
          <a:spcPct val="95000"/>
        </a:lnSpc>
        <a:spcBef>
          <a:spcPts val="1065"/>
        </a:spcBef>
        <a:buClr>
          <a:schemeClr val="accent6">
            <a:lumMod val="75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78885" indent="-304800" algn="l" defTabSz="1218565" rtl="0" eaLnBrk="1" latinLnBrk="0" hangingPunct="1">
        <a:lnSpc>
          <a:spcPct val="95000"/>
        </a:lnSpc>
        <a:spcBef>
          <a:spcPts val="1065"/>
        </a:spcBef>
        <a:buClr>
          <a:schemeClr val="accent6">
            <a:lumMod val="75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802827" y="4581128"/>
            <a:ext cx="7008574" cy="1244600"/>
          </a:xfrm>
        </p:spPr>
        <p:txBody>
          <a:bodyPr/>
          <a:lstStyle/>
          <a:p>
            <a:pPr algn="ctr"/>
            <a:r>
              <a:rPr lang="id-ID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H.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DIAN SINAGA</a:t>
            </a:r>
            <a:endParaRPr lang="id-ID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id-ID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FITRI PERDANA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8060" y="116840"/>
            <a:ext cx="7008495" cy="3108325"/>
          </a:xfrm>
        </p:spPr>
        <p:txBody>
          <a:bodyPr>
            <a:normAutofit/>
          </a:bodyPr>
          <a:lstStyle/>
          <a:p>
            <a:pPr algn="ctr"/>
            <a:r>
              <a:rPr lang="id-ID" altLang="en-US" dirty="0"/>
              <a:t>SELEKSI</a:t>
            </a:r>
          </a:p>
        </p:txBody>
      </p:sp>
    </p:spTree>
    <p:extLst>
      <p:ext uri="{BB962C8B-B14F-4D97-AF65-F5344CB8AC3E}">
        <p14:creationId xmlns:p14="http://schemas.microsoft.com/office/powerpoint/2010/main" val="228888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zoom/>
      </p:transition>
    </mc:Choice>
    <mc:Fallback xmlns="">
      <p:transition spd="med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PEDOMAN SELEKTOR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860" y="1844824"/>
            <a:ext cx="10157354" cy="4470400"/>
          </a:xfrm>
        </p:spPr>
        <p:txBody>
          <a:bodyPr>
            <a:normAutofit/>
          </a:bodyPr>
          <a:lstStyle/>
          <a:p>
            <a:pPr algn="just"/>
            <a:r>
              <a:rPr lang="id-ID" sz="3600" dirty="0" smtClean="0"/>
              <a:t>Berwenang melakukan seleksi bahan pustaka</a:t>
            </a:r>
          </a:p>
          <a:p>
            <a:pPr algn="just"/>
            <a:r>
              <a:rPr lang="id-ID" sz="3600" dirty="0" smtClean="0"/>
              <a:t>Mempunyai tanggungjawab menseleksi bahan pustaka yang akan dipesan</a:t>
            </a:r>
          </a:p>
          <a:p>
            <a:pPr algn="just"/>
            <a:r>
              <a:rPr lang="id-ID" sz="3600" dirty="0" smtClean="0"/>
              <a:t>Mengetahui kebutuhan pemustaka</a:t>
            </a:r>
          </a:p>
          <a:p>
            <a:pPr marL="0" indent="0">
              <a:buNone/>
            </a:pPr>
            <a:endParaRPr lang="id-ID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43740-2A05-437E-B6B7-5F75EEAED81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14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id-ID" sz="3600" dirty="0" smtClean="0"/>
              <a:t>Mempertimbangkan</a:t>
            </a:r>
            <a:r>
              <a:rPr lang="en-US" sz="3600" dirty="0" smtClean="0"/>
              <a:t> </a:t>
            </a:r>
            <a:r>
              <a:rPr lang="id-ID" sz="3600" dirty="0" smtClean="0"/>
              <a:t>penerbit </a:t>
            </a:r>
            <a:r>
              <a:rPr lang="id-ID" sz="3600" dirty="0"/>
              <a:t>yang </a:t>
            </a:r>
            <a:r>
              <a:rPr lang="id-ID" sz="3600" dirty="0" smtClean="0"/>
              <a:t>bonafid</a:t>
            </a:r>
          </a:p>
          <a:p>
            <a:pPr algn="just"/>
            <a:r>
              <a:rPr lang="id-ID" sz="3600" dirty="0" smtClean="0"/>
              <a:t>Mengetahui prosedur  selama pemesanan/ pembelian</a:t>
            </a:r>
          </a:p>
          <a:p>
            <a:pPr algn="just"/>
            <a:r>
              <a:rPr lang="id-ID" sz="3600" dirty="0" smtClean="0"/>
              <a:t>Mengetahui pedoman alokasi anggaran</a:t>
            </a:r>
          </a:p>
          <a:p>
            <a:pPr algn="just"/>
            <a:r>
              <a:rPr lang="id-ID" sz="3600" dirty="0" smtClean="0"/>
              <a:t>Memahami prosedur pengadaan </a:t>
            </a:r>
            <a:r>
              <a:rPr lang="en-US" sz="3600" dirty="0" err="1" smtClean="0"/>
              <a:t>bahan</a:t>
            </a:r>
            <a:r>
              <a:rPr lang="en-US" sz="3600" dirty="0" smtClean="0"/>
              <a:t> </a:t>
            </a:r>
            <a:r>
              <a:rPr lang="id-ID" sz="3600" dirty="0" smtClean="0"/>
              <a:t>pustaka 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43740-2A05-437E-B6B7-5F75EEAED81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5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PANDANGAN DALAM </a:t>
            </a:r>
            <a:br>
              <a:rPr lang="en-US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MEMBANGUN KOLEKSI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sz="3600" b="1" dirty="0" err="1" smtClean="0"/>
              <a:t>Pandangan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Tradisional</a:t>
            </a:r>
            <a:r>
              <a:rPr lang="en-US" sz="3600" b="1" dirty="0" smtClean="0"/>
              <a:t> (</a:t>
            </a:r>
            <a:r>
              <a:rPr lang="en-US" sz="3600" b="1" dirty="0" err="1" smtClean="0"/>
              <a:t>Idealisme</a:t>
            </a:r>
            <a:r>
              <a:rPr lang="en-US" sz="3600" b="1" dirty="0" smtClean="0"/>
              <a:t>)</a:t>
            </a:r>
          </a:p>
          <a:p>
            <a:pPr marL="514350" indent="-514350" algn="just">
              <a:buNone/>
            </a:pPr>
            <a:r>
              <a:rPr lang="en-US" sz="3600" dirty="0"/>
              <a:t>	</a:t>
            </a:r>
            <a:r>
              <a:rPr lang="en-US" sz="3600" dirty="0" err="1" smtClean="0"/>
              <a:t>Kelompok</a:t>
            </a:r>
            <a:r>
              <a:rPr lang="en-US" sz="3600" dirty="0" smtClean="0"/>
              <a:t> </a:t>
            </a:r>
            <a:r>
              <a:rPr lang="en-US" sz="3600" dirty="0" err="1" smtClean="0"/>
              <a:t>ini</a:t>
            </a:r>
            <a:r>
              <a:rPr lang="en-US" sz="3600" dirty="0" smtClean="0"/>
              <a:t> </a:t>
            </a:r>
            <a:r>
              <a:rPr lang="en-US" sz="3600" dirty="0" err="1" smtClean="0"/>
              <a:t>mengutamakan</a:t>
            </a:r>
            <a:r>
              <a:rPr lang="en-US" sz="3600" dirty="0" smtClean="0"/>
              <a:t> </a:t>
            </a:r>
            <a:r>
              <a:rPr lang="en-US" sz="3600" dirty="0" err="1" smtClean="0"/>
              <a:t>nilai</a:t>
            </a:r>
            <a:r>
              <a:rPr lang="en-US" sz="3600" dirty="0" smtClean="0"/>
              <a:t> </a:t>
            </a:r>
            <a:r>
              <a:rPr lang="en-US" sz="3600" dirty="0" err="1" smtClean="0"/>
              <a:t>intrinsik</a:t>
            </a:r>
            <a:r>
              <a:rPr lang="en-US" sz="3600" dirty="0" smtClean="0"/>
              <a:t> </a:t>
            </a:r>
            <a:r>
              <a:rPr lang="en-US" sz="3600" dirty="0" err="1" smtClean="0"/>
              <a:t>bahan</a:t>
            </a:r>
            <a:r>
              <a:rPr lang="en-US" sz="3600" dirty="0" smtClean="0"/>
              <a:t> </a:t>
            </a:r>
            <a:r>
              <a:rPr lang="en-US" sz="3600" dirty="0" err="1" smtClean="0"/>
              <a:t>pustaka</a:t>
            </a:r>
            <a:r>
              <a:rPr lang="en-US" sz="3600" dirty="0" smtClean="0"/>
              <a:t> </a:t>
            </a:r>
            <a:r>
              <a:rPr lang="en-US" sz="3600" dirty="0" err="1" smtClean="0"/>
              <a:t>karena</a:t>
            </a:r>
            <a:r>
              <a:rPr lang="en-US" sz="3600" dirty="0" smtClean="0"/>
              <a:t> </a:t>
            </a:r>
            <a:r>
              <a:rPr lang="en-US" sz="3600" dirty="0" err="1" smtClean="0"/>
              <a:t>memandang</a:t>
            </a:r>
            <a:r>
              <a:rPr lang="en-US" sz="3600" dirty="0" smtClean="0"/>
              <a:t> </a:t>
            </a:r>
            <a:r>
              <a:rPr lang="en-US" sz="3600" dirty="0" err="1" smtClean="0"/>
              <a:t>perpustakaan</a:t>
            </a:r>
            <a:r>
              <a:rPr lang="en-US" sz="3600" dirty="0" smtClean="0"/>
              <a:t> </a:t>
            </a:r>
            <a:r>
              <a:rPr lang="en-US" sz="3600" dirty="0" err="1" smtClean="0"/>
              <a:t>sebagai</a:t>
            </a:r>
            <a:r>
              <a:rPr lang="en-US" sz="3600" dirty="0" smtClean="0"/>
              <a:t> </a:t>
            </a:r>
            <a:r>
              <a:rPr lang="en-US" sz="3600" dirty="0" err="1" smtClean="0"/>
              <a:t>tempat</a:t>
            </a:r>
            <a:r>
              <a:rPr lang="en-US" sz="3600" dirty="0" smtClean="0"/>
              <a:t> </a:t>
            </a:r>
            <a:r>
              <a:rPr lang="en-US" sz="3600" dirty="0" err="1" smtClean="0"/>
              <a:t>untuk</a:t>
            </a:r>
            <a:r>
              <a:rPr lang="en-US" sz="3600" dirty="0" smtClean="0"/>
              <a:t> </a:t>
            </a:r>
            <a:r>
              <a:rPr lang="en-US" sz="3600" dirty="0" err="1" smtClean="0"/>
              <a:t>melestarikan</a:t>
            </a:r>
            <a:r>
              <a:rPr lang="en-US" sz="3600" dirty="0" smtClean="0"/>
              <a:t> </a:t>
            </a:r>
            <a:r>
              <a:rPr lang="en-US" sz="3600" dirty="0" err="1" smtClean="0"/>
              <a:t>warisan</a:t>
            </a:r>
            <a:r>
              <a:rPr lang="en-US" sz="3600" dirty="0" smtClean="0"/>
              <a:t> </a:t>
            </a:r>
            <a:r>
              <a:rPr lang="en-US" sz="3600" dirty="0" err="1" smtClean="0"/>
              <a:t>budaya</a:t>
            </a:r>
            <a:r>
              <a:rPr lang="en-US" sz="3600" dirty="0" smtClean="0"/>
              <a:t> </a:t>
            </a:r>
            <a:r>
              <a:rPr lang="en-US" sz="3600" dirty="0" err="1" smtClean="0"/>
              <a:t>dan</a:t>
            </a:r>
            <a:r>
              <a:rPr lang="en-US" sz="3600" dirty="0" smtClean="0"/>
              <a:t> </a:t>
            </a:r>
            <a:r>
              <a:rPr lang="en-US" sz="3600" dirty="0" err="1" smtClean="0"/>
              <a:t>sarana</a:t>
            </a:r>
            <a:r>
              <a:rPr lang="en-US" sz="3600" dirty="0" smtClean="0"/>
              <a:t> </a:t>
            </a:r>
            <a:r>
              <a:rPr lang="en-US" sz="3600" dirty="0" err="1" smtClean="0"/>
              <a:t>mencerdaskan</a:t>
            </a:r>
            <a:r>
              <a:rPr lang="en-US" sz="3600" dirty="0" smtClean="0"/>
              <a:t> </a:t>
            </a:r>
            <a:r>
              <a:rPr lang="en-US" sz="3600" dirty="0" err="1" smtClean="0"/>
              <a:t>masyarakat</a:t>
            </a:r>
            <a:r>
              <a:rPr lang="en-US" sz="3600" dirty="0" smtClean="0"/>
              <a:t>. </a:t>
            </a:r>
            <a:r>
              <a:rPr lang="en-US" sz="3600" dirty="0" err="1" smtClean="0"/>
              <a:t>Bahan</a:t>
            </a:r>
            <a:r>
              <a:rPr lang="en-US" sz="3600" dirty="0" smtClean="0"/>
              <a:t> </a:t>
            </a:r>
            <a:r>
              <a:rPr lang="en-US" sz="3600" dirty="0" err="1" smtClean="0"/>
              <a:t>pustaka</a:t>
            </a:r>
            <a:r>
              <a:rPr lang="en-US" sz="3600" dirty="0" smtClean="0"/>
              <a:t> yang </a:t>
            </a:r>
            <a:r>
              <a:rPr lang="en-US" sz="3600" dirty="0" err="1" smtClean="0"/>
              <a:t>dinilai</a:t>
            </a:r>
            <a:r>
              <a:rPr lang="en-US" sz="3600" dirty="0" smtClean="0"/>
              <a:t> </a:t>
            </a:r>
            <a:r>
              <a:rPr lang="en-US" sz="3600" dirty="0" err="1" smtClean="0"/>
              <a:t>tidak</a:t>
            </a:r>
            <a:r>
              <a:rPr lang="en-US" sz="3600" dirty="0" smtClean="0"/>
              <a:t> </a:t>
            </a:r>
            <a:r>
              <a:rPr lang="en-US" sz="3600" dirty="0" err="1" smtClean="0"/>
              <a:t>bermutu</a:t>
            </a:r>
            <a:r>
              <a:rPr lang="en-US" sz="3600" dirty="0" smtClean="0"/>
              <a:t> </a:t>
            </a:r>
            <a:r>
              <a:rPr lang="en-US" sz="3600" dirty="0" err="1" smtClean="0"/>
              <a:t>tidak</a:t>
            </a:r>
            <a:r>
              <a:rPr lang="en-US" sz="3600" dirty="0" smtClean="0"/>
              <a:t> </a:t>
            </a:r>
            <a:r>
              <a:rPr lang="en-US" sz="3600" dirty="0" err="1" smtClean="0"/>
              <a:t>akan</a:t>
            </a:r>
            <a:r>
              <a:rPr lang="en-US" sz="3600" dirty="0" smtClean="0"/>
              <a:t> </a:t>
            </a:r>
            <a:r>
              <a:rPr lang="en-US" sz="3600" dirty="0" err="1" smtClean="0"/>
              <a:t>dipilih</a:t>
            </a:r>
            <a:r>
              <a:rPr lang="id-ID" altLang="en-US" sz="3600" dirty="0" err="1" smtClean="0"/>
              <a:t>.</a:t>
            </a:r>
            <a:r>
              <a:rPr lang="en-US" sz="360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43740-2A05-437E-B6B7-5F75EEAED81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860" y="404664"/>
            <a:ext cx="10157354" cy="139700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id-ID" altLang="en-US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2.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Pandangan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Liberal (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Realisme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)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n-US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en-US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870" y="1701800"/>
            <a:ext cx="11334750" cy="4470400"/>
          </a:xfrm>
        </p:spPr>
        <p:txBody>
          <a:bodyPr>
            <a:noAutofit/>
          </a:bodyPr>
          <a:lstStyle/>
          <a:p>
            <a:pPr marL="514350" indent="-514350" algn="just">
              <a:buNone/>
            </a:pPr>
            <a:r>
              <a:rPr lang="en-US" sz="3600" dirty="0"/>
              <a:t>	</a:t>
            </a:r>
            <a:r>
              <a:rPr lang="en-US" sz="4000" dirty="0" err="1" smtClean="0"/>
              <a:t>Kelompok</a:t>
            </a:r>
            <a:r>
              <a:rPr lang="en-US" sz="4000" dirty="0" smtClean="0"/>
              <a:t> </a:t>
            </a:r>
            <a:r>
              <a:rPr lang="en-US" sz="4000" dirty="0" err="1" smtClean="0"/>
              <a:t>ini</a:t>
            </a:r>
            <a:r>
              <a:rPr lang="en-US" sz="4000" dirty="0" smtClean="0"/>
              <a:t> </a:t>
            </a:r>
            <a:r>
              <a:rPr lang="en-US" sz="4000" dirty="0" err="1" smtClean="0"/>
              <a:t>mengutamakan</a:t>
            </a:r>
            <a:r>
              <a:rPr lang="en-US" sz="4000" dirty="0" smtClean="0"/>
              <a:t> </a:t>
            </a:r>
            <a:r>
              <a:rPr lang="en-US" sz="4000" dirty="0" err="1" smtClean="0"/>
              <a:t>popularitas</a:t>
            </a:r>
            <a:r>
              <a:rPr lang="en-US" sz="4000" dirty="0" smtClean="0"/>
              <a:t>, </a:t>
            </a:r>
            <a:r>
              <a:rPr lang="en-US" sz="4000" dirty="0" err="1" smtClean="0"/>
              <a:t>dalam</a:t>
            </a:r>
            <a:r>
              <a:rPr lang="en-US" sz="4000" dirty="0" smtClean="0"/>
              <a:t> </a:t>
            </a:r>
            <a:r>
              <a:rPr lang="en-US" sz="4000" dirty="0" err="1" smtClean="0"/>
              <a:t>hal</a:t>
            </a:r>
            <a:r>
              <a:rPr lang="en-US" sz="4000" dirty="0" smtClean="0"/>
              <a:t> </a:t>
            </a:r>
            <a:r>
              <a:rPr lang="en-US" sz="4000" dirty="0" err="1" smtClean="0"/>
              <a:t>ini</a:t>
            </a:r>
            <a:r>
              <a:rPr lang="en-US" sz="4000" dirty="0" smtClean="0"/>
              <a:t> </a:t>
            </a:r>
            <a:r>
              <a:rPr lang="en-US" sz="4000" dirty="0" err="1" smtClean="0"/>
              <a:t>bahan</a:t>
            </a:r>
            <a:r>
              <a:rPr lang="en-US" sz="4000" dirty="0" smtClean="0"/>
              <a:t> </a:t>
            </a:r>
            <a:r>
              <a:rPr lang="en-US" sz="4000" dirty="0" err="1" smtClean="0"/>
              <a:t>pustaka</a:t>
            </a:r>
            <a:r>
              <a:rPr lang="en-US" sz="4000" dirty="0" smtClean="0"/>
              <a:t> </a:t>
            </a:r>
            <a:r>
              <a:rPr lang="en-US" sz="4000" dirty="0" err="1" smtClean="0"/>
              <a:t>tersebut</a:t>
            </a:r>
            <a:r>
              <a:rPr lang="en-US" sz="4000" dirty="0" smtClean="0"/>
              <a:t> </a:t>
            </a:r>
            <a:r>
              <a:rPr lang="en-US" sz="4000" dirty="0" err="1" smtClean="0"/>
              <a:t>diutamakan</a:t>
            </a:r>
            <a:r>
              <a:rPr lang="en-US" sz="4000" dirty="0" smtClean="0"/>
              <a:t> yang </a:t>
            </a:r>
            <a:r>
              <a:rPr lang="en-US" sz="4000" dirty="0" err="1" smtClean="0"/>
              <a:t>disukai</a:t>
            </a:r>
            <a:r>
              <a:rPr lang="en-US" sz="4000" dirty="0" smtClean="0"/>
              <a:t> </a:t>
            </a:r>
            <a:r>
              <a:rPr lang="en-US" sz="4000" dirty="0" err="1" smtClean="0"/>
              <a:t>dan</a:t>
            </a:r>
            <a:r>
              <a:rPr lang="en-US" sz="4000" dirty="0" smtClean="0"/>
              <a:t> </a:t>
            </a:r>
            <a:r>
              <a:rPr lang="en-US" sz="4000" dirty="0" err="1" smtClean="0"/>
              <a:t>banyak</a:t>
            </a:r>
            <a:r>
              <a:rPr lang="en-US" sz="4000" dirty="0" smtClean="0"/>
              <a:t> </a:t>
            </a:r>
            <a:r>
              <a:rPr lang="en-US" sz="4000" dirty="0" err="1" smtClean="0"/>
              <a:t>dibaca</a:t>
            </a:r>
            <a:r>
              <a:rPr lang="en-US" sz="4000" dirty="0" smtClean="0"/>
              <a:t>. </a:t>
            </a:r>
            <a:r>
              <a:rPr lang="en-US" sz="4000" dirty="0" err="1" smtClean="0"/>
              <a:t>Masalah</a:t>
            </a:r>
            <a:r>
              <a:rPr lang="en-US" sz="4000" dirty="0" smtClean="0"/>
              <a:t> </a:t>
            </a:r>
            <a:r>
              <a:rPr lang="en-US" sz="4000" dirty="0" err="1" smtClean="0"/>
              <a:t>mutu</a:t>
            </a:r>
            <a:r>
              <a:rPr lang="en-US" sz="4000" dirty="0" smtClean="0"/>
              <a:t> </a:t>
            </a:r>
            <a:r>
              <a:rPr lang="en-US" sz="4000" dirty="0" err="1" smtClean="0"/>
              <a:t>kalah</a:t>
            </a:r>
            <a:r>
              <a:rPr lang="en-US" sz="4000" dirty="0" smtClean="0"/>
              <a:t> </a:t>
            </a:r>
            <a:r>
              <a:rPr lang="en-US" sz="4000" dirty="0" err="1" smtClean="0"/>
              <a:t>penting</a:t>
            </a:r>
            <a:r>
              <a:rPr lang="en-US" sz="4000" dirty="0" smtClean="0"/>
              <a:t> </a:t>
            </a:r>
            <a:r>
              <a:rPr lang="en-US" sz="4000" dirty="0" err="1" smtClean="0"/>
              <a:t>dari</a:t>
            </a:r>
            <a:r>
              <a:rPr lang="en-US" sz="4000" dirty="0" smtClean="0"/>
              <a:t> </a:t>
            </a:r>
            <a:r>
              <a:rPr lang="en-US" sz="4000" dirty="0" err="1" smtClean="0"/>
              <a:t>popularitas</a:t>
            </a:r>
            <a:r>
              <a:rPr lang="en-US" sz="4000" dirty="0" smtClean="0"/>
              <a:t> </a:t>
            </a:r>
            <a:r>
              <a:rPr lang="en-US" sz="4000" dirty="0" err="1" smtClean="0"/>
              <a:t>sehingga</a:t>
            </a:r>
            <a:r>
              <a:rPr lang="en-US" sz="4000" dirty="0" smtClean="0"/>
              <a:t> </a:t>
            </a:r>
            <a:r>
              <a:rPr lang="en-US" sz="4000" dirty="0" err="1" smtClean="0"/>
              <a:t>kelompok</a:t>
            </a:r>
            <a:r>
              <a:rPr lang="en-US" sz="4000" dirty="0" smtClean="0"/>
              <a:t> </a:t>
            </a:r>
            <a:r>
              <a:rPr lang="en-US" sz="4000" dirty="0" err="1" smtClean="0"/>
              <a:t>ini</a:t>
            </a:r>
            <a:r>
              <a:rPr lang="en-US" sz="4000" dirty="0" smtClean="0"/>
              <a:t> </a:t>
            </a:r>
            <a:r>
              <a:rPr lang="en-US" sz="4000" dirty="0" err="1" smtClean="0"/>
              <a:t>selalu</a:t>
            </a:r>
            <a:r>
              <a:rPr lang="en-US" sz="4000" dirty="0" smtClean="0"/>
              <a:t> </a:t>
            </a:r>
            <a:r>
              <a:rPr lang="en-US" sz="4000" dirty="0" err="1" smtClean="0"/>
              <a:t>mengikuti</a:t>
            </a:r>
            <a:r>
              <a:rPr lang="en-US" sz="4000" dirty="0" smtClean="0"/>
              <a:t> </a:t>
            </a:r>
            <a:r>
              <a:rPr lang="en-US" sz="4000" dirty="0" err="1" smtClean="0"/>
              <a:t>selera</a:t>
            </a:r>
            <a:r>
              <a:rPr lang="en-US" sz="4000" dirty="0" smtClean="0"/>
              <a:t> </a:t>
            </a:r>
            <a:r>
              <a:rPr lang="en-US" sz="4000" dirty="0" err="1" smtClean="0"/>
              <a:t>masyarakat</a:t>
            </a:r>
            <a:r>
              <a:rPr lang="id-ID" altLang="en-US" sz="4000" dirty="0" err="1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43740-2A05-437E-B6B7-5F75EEAED81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5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860" y="476672"/>
            <a:ext cx="10157354" cy="13970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id-ID" altLang="en-US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3</a:t>
            </a:r>
            <a:r>
              <a:rPr lang="id-ID" altLang="en-US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.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Pandangan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Pluralistik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(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Kompromis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)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n-US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en-US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220" y="1701800"/>
            <a:ext cx="11379835" cy="4470400"/>
          </a:xfrm>
        </p:spPr>
        <p:txBody>
          <a:bodyPr>
            <a:normAutofit/>
          </a:bodyPr>
          <a:lstStyle/>
          <a:p>
            <a:pPr marL="514350" indent="-514350" algn="just">
              <a:buNone/>
            </a:pPr>
            <a:r>
              <a:rPr lang="en-US" sz="3600" dirty="0"/>
              <a:t>	</a:t>
            </a:r>
            <a:r>
              <a:rPr lang="en-US" sz="4000" dirty="0" err="1" smtClean="0"/>
              <a:t>Kelompok</a:t>
            </a:r>
            <a:r>
              <a:rPr lang="en-US" sz="4000" dirty="0" smtClean="0"/>
              <a:t> </a:t>
            </a:r>
            <a:r>
              <a:rPr lang="en-US" sz="4000" dirty="0" err="1" smtClean="0"/>
              <a:t>ini</a:t>
            </a:r>
            <a:r>
              <a:rPr lang="en-US" sz="4000" dirty="0" smtClean="0"/>
              <a:t> </a:t>
            </a:r>
            <a:r>
              <a:rPr lang="en-US" sz="4000" dirty="0" err="1" smtClean="0"/>
              <a:t>mencoba</a:t>
            </a:r>
            <a:r>
              <a:rPr lang="en-US" sz="4000" dirty="0" smtClean="0"/>
              <a:t> </a:t>
            </a:r>
            <a:r>
              <a:rPr lang="en-US" sz="4000" dirty="0" err="1" smtClean="0"/>
              <a:t>untuk</a:t>
            </a:r>
            <a:r>
              <a:rPr lang="en-US" sz="4000" dirty="0" smtClean="0"/>
              <a:t> </a:t>
            </a:r>
            <a:r>
              <a:rPr lang="en-US" sz="4000" dirty="0" err="1" smtClean="0"/>
              <a:t>mencari</a:t>
            </a:r>
            <a:r>
              <a:rPr lang="en-US" sz="4000" dirty="0" smtClean="0"/>
              <a:t> </a:t>
            </a:r>
            <a:r>
              <a:rPr lang="en-US" sz="4000" dirty="0" err="1" smtClean="0"/>
              <a:t>keseimbangan</a:t>
            </a:r>
            <a:r>
              <a:rPr lang="en-US" sz="4000" dirty="0" smtClean="0"/>
              <a:t> </a:t>
            </a:r>
            <a:r>
              <a:rPr lang="en-US" sz="4000" dirty="0" err="1" smtClean="0"/>
              <a:t>antara</a:t>
            </a:r>
            <a:r>
              <a:rPr lang="en-US" sz="4000" dirty="0" smtClean="0"/>
              <a:t> </a:t>
            </a:r>
            <a:r>
              <a:rPr lang="en-US" sz="4000" dirty="0" err="1" smtClean="0"/>
              <a:t>pandangan</a:t>
            </a:r>
            <a:r>
              <a:rPr lang="en-US" sz="4000" dirty="0" smtClean="0"/>
              <a:t> </a:t>
            </a:r>
            <a:r>
              <a:rPr lang="en-US" sz="4000" dirty="0" err="1" smtClean="0"/>
              <a:t>tradisional</a:t>
            </a:r>
            <a:r>
              <a:rPr lang="en-US" sz="4000" dirty="0" smtClean="0"/>
              <a:t> </a:t>
            </a:r>
            <a:r>
              <a:rPr lang="en-US" sz="4000" dirty="0" err="1" smtClean="0"/>
              <a:t>dan</a:t>
            </a:r>
            <a:r>
              <a:rPr lang="en-US" sz="4000" dirty="0" smtClean="0"/>
              <a:t> liberal. </a:t>
            </a:r>
            <a:r>
              <a:rPr lang="en-US" sz="4000" dirty="0" err="1" smtClean="0"/>
              <a:t>Biasanya</a:t>
            </a:r>
            <a:r>
              <a:rPr lang="en-US" sz="4000" dirty="0" smtClean="0"/>
              <a:t> </a:t>
            </a:r>
            <a:r>
              <a:rPr lang="en-US" sz="4000" dirty="0" err="1" smtClean="0"/>
              <a:t>terdapat</a:t>
            </a:r>
            <a:r>
              <a:rPr lang="en-US" sz="4000" dirty="0" smtClean="0"/>
              <a:t> </a:t>
            </a:r>
            <a:r>
              <a:rPr lang="en-US" sz="4000" dirty="0" err="1" smtClean="0"/>
              <a:t>pada</a:t>
            </a:r>
            <a:r>
              <a:rPr lang="en-US" sz="4000" dirty="0" smtClean="0"/>
              <a:t> </a:t>
            </a:r>
            <a:r>
              <a:rPr lang="en-US" sz="4000" dirty="0" err="1" smtClean="0"/>
              <a:t>masyarakat</a:t>
            </a:r>
            <a:r>
              <a:rPr lang="en-US" sz="4000" dirty="0" smtClean="0"/>
              <a:t> yang </a:t>
            </a:r>
            <a:r>
              <a:rPr lang="en-US" sz="4000" dirty="0" err="1" smtClean="0"/>
              <a:t>perpustakaannya</a:t>
            </a:r>
            <a:r>
              <a:rPr lang="en-US" sz="4000" dirty="0" smtClean="0"/>
              <a:t> </a:t>
            </a:r>
            <a:r>
              <a:rPr lang="en-US" sz="4000" dirty="0" err="1" smtClean="0"/>
              <a:t>baru</a:t>
            </a:r>
            <a:r>
              <a:rPr lang="en-US" sz="4000" dirty="0" smtClean="0"/>
              <a:t> </a:t>
            </a:r>
            <a:r>
              <a:rPr lang="en-US" sz="4000" dirty="0" err="1" smtClean="0"/>
              <a:t>berkembang</a:t>
            </a:r>
            <a:r>
              <a:rPr lang="en-US" sz="4000" dirty="0" smtClean="0"/>
              <a:t>. 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43740-2A05-437E-B6B7-5F75EEAED81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6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KRITERIA KHUSUS DALAM SELEKSI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600" dirty="0" err="1" smtClean="0"/>
              <a:t>Judul</a:t>
            </a:r>
            <a:r>
              <a:rPr lang="en-US" sz="3600" dirty="0" smtClean="0"/>
              <a:t> </a:t>
            </a:r>
            <a:r>
              <a:rPr lang="en-US" sz="3600" dirty="0" err="1" smtClean="0"/>
              <a:t>disesuaikan</a:t>
            </a:r>
            <a:r>
              <a:rPr lang="en-US" sz="3600" dirty="0" smtClean="0"/>
              <a:t> </a:t>
            </a:r>
            <a:r>
              <a:rPr lang="en-US" sz="3600" dirty="0" err="1" smtClean="0"/>
              <a:t>dengan</a:t>
            </a:r>
            <a:r>
              <a:rPr lang="en-US" sz="3600" dirty="0" smtClean="0"/>
              <a:t> program </a:t>
            </a:r>
            <a:r>
              <a:rPr lang="en-US" sz="3600" dirty="0" err="1" smtClean="0"/>
              <a:t>lembaga</a:t>
            </a:r>
            <a:r>
              <a:rPr lang="en-US" sz="3600" dirty="0" smtClean="0"/>
              <a:t> yang </a:t>
            </a:r>
            <a:r>
              <a:rPr lang="en-US" sz="3600" dirty="0" err="1" smtClean="0"/>
              <a:t>ada</a:t>
            </a:r>
            <a:endParaRPr lang="en-US" sz="3600" dirty="0" smtClean="0"/>
          </a:p>
          <a:p>
            <a:pPr algn="just"/>
            <a:r>
              <a:rPr lang="en-US" sz="3600" dirty="0" err="1" smtClean="0"/>
              <a:t>Judul</a:t>
            </a:r>
            <a:r>
              <a:rPr lang="en-US" sz="3600" dirty="0" smtClean="0"/>
              <a:t> </a:t>
            </a:r>
            <a:r>
              <a:rPr lang="en-US" sz="3600" dirty="0" err="1" smtClean="0"/>
              <a:t>disesuaikan</a:t>
            </a:r>
            <a:r>
              <a:rPr lang="en-US" sz="3600" dirty="0" smtClean="0"/>
              <a:t> </a:t>
            </a:r>
            <a:r>
              <a:rPr lang="en-US" sz="3600" dirty="0" err="1" smtClean="0"/>
              <a:t>dengan</a:t>
            </a:r>
            <a:r>
              <a:rPr lang="en-US" sz="3600" dirty="0" smtClean="0"/>
              <a:t> </a:t>
            </a:r>
            <a:r>
              <a:rPr lang="en-US" sz="3600" dirty="0" err="1" smtClean="0"/>
              <a:t>tingkatan</a:t>
            </a:r>
            <a:r>
              <a:rPr lang="en-US" sz="3600" dirty="0" smtClean="0"/>
              <a:t> </a:t>
            </a:r>
            <a:r>
              <a:rPr lang="en-US" sz="3600" dirty="0" err="1" smtClean="0"/>
              <a:t>pengguna</a:t>
            </a:r>
            <a:endParaRPr lang="en-US" sz="3600" dirty="0" smtClean="0"/>
          </a:p>
          <a:p>
            <a:pPr algn="just"/>
            <a:r>
              <a:rPr lang="en-US" sz="3600" dirty="0" err="1" smtClean="0"/>
              <a:t>Pengarang</a:t>
            </a:r>
            <a:r>
              <a:rPr lang="en-US" sz="3600" dirty="0" smtClean="0"/>
              <a:t> </a:t>
            </a:r>
            <a:r>
              <a:rPr lang="en-US" sz="3600" dirty="0" err="1" smtClean="0"/>
              <a:t>sudah</a:t>
            </a:r>
            <a:r>
              <a:rPr lang="en-US" sz="3600" dirty="0" smtClean="0"/>
              <a:t> </a:t>
            </a:r>
            <a:r>
              <a:rPr lang="en-US" sz="3600" dirty="0" err="1" smtClean="0"/>
              <a:t>sangat</a:t>
            </a:r>
            <a:r>
              <a:rPr lang="en-US" sz="3600" dirty="0" smtClean="0"/>
              <a:t> </a:t>
            </a:r>
            <a:r>
              <a:rPr lang="en-US" sz="3600" dirty="0" err="1" smtClean="0"/>
              <a:t>terkenal</a:t>
            </a:r>
            <a:r>
              <a:rPr lang="en-US" sz="3600" dirty="0" smtClean="0"/>
              <a:t> di </a:t>
            </a:r>
            <a:r>
              <a:rPr lang="en-US" sz="3600" dirty="0" err="1" smtClean="0"/>
              <a:t>bidangnya</a:t>
            </a:r>
            <a:r>
              <a:rPr lang="en-US" sz="3600" dirty="0" smtClean="0"/>
              <a:t> (</a:t>
            </a:r>
            <a:r>
              <a:rPr lang="en-US" sz="3600" dirty="0" err="1" smtClean="0"/>
              <a:t>pakar</a:t>
            </a:r>
            <a:r>
              <a:rPr lang="en-US" sz="3600" dirty="0" smtClean="0"/>
              <a:t>/</a:t>
            </a:r>
            <a:r>
              <a:rPr lang="en-US" sz="3600" dirty="0" err="1" smtClean="0"/>
              <a:t>ahli</a:t>
            </a:r>
            <a:r>
              <a:rPr lang="en-US" sz="3600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43740-2A05-437E-B6B7-5F75EEAED81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3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780" y="980728"/>
            <a:ext cx="11560810" cy="5632450"/>
          </a:xfrm>
        </p:spPr>
        <p:txBody>
          <a:bodyPr>
            <a:noAutofit/>
          </a:bodyPr>
          <a:lstStyle/>
          <a:p>
            <a:r>
              <a:rPr lang="en-US" sz="4400" dirty="0"/>
              <a:t>Isi </a:t>
            </a:r>
            <a:r>
              <a:rPr lang="en-US" sz="4400" dirty="0" err="1"/>
              <a:t>buku</a:t>
            </a:r>
            <a:r>
              <a:rPr lang="en-US" sz="4400" dirty="0"/>
              <a:t> </a:t>
            </a:r>
            <a:r>
              <a:rPr lang="en-US" sz="4400" dirty="0" err="1"/>
              <a:t>cukup</a:t>
            </a:r>
            <a:r>
              <a:rPr lang="en-US" sz="4400" dirty="0"/>
              <a:t> </a:t>
            </a:r>
            <a:r>
              <a:rPr lang="en-US" sz="4400" dirty="0" err="1"/>
              <a:t>dikenal</a:t>
            </a:r>
            <a:r>
              <a:rPr lang="en-US" sz="4400" dirty="0"/>
              <a:t> </a:t>
            </a:r>
            <a:r>
              <a:rPr lang="en-US" sz="4400" dirty="0" err="1"/>
              <a:t>pada</a:t>
            </a:r>
            <a:r>
              <a:rPr lang="en-US" sz="4400" dirty="0"/>
              <a:t> </a:t>
            </a:r>
            <a:r>
              <a:rPr lang="en-US" sz="4400" dirty="0" err="1"/>
              <a:t>bidangnya</a:t>
            </a:r>
          </a:p>
          <a:p>
            <a:r>
              <a:rPr lang="en-US" sz="4400" dirty="0" err="1" smtClean="0"/>
              <a:t>Penerbit</a:t>
            </a:r>
            <a:r>
              <a:rPr lang="en-US" sz="4400" dirty="0" smtClean="0"/>
              <a:t> </a:t>
            </a:r>
            <a:r>
              <a:rPr lang="en-US" sz="4400" dirty="0" err="1" smtClean="0"/>
              <a:t>cukup</a:t>
            </a:r>
            <a:r>
              <a:rPr lang="en-US" sz="4400" dirty="0" smtClean="0"/>
              <a:t> </a:t>
            </a:r>
            <a:r>
              <a:rPr lang="en-US" sz="4400" dirty="0" err="1" smtClean="0"/>
              <a:t>dikenal</a:t>
            </a:r>
            <a:r>
              <a:rPr lang="en-US" sz="4400" dirty="0" smtClean="0"/>
              <a:t> </a:t>
            </a:r>
            <a:r>
              <a:rPr lang="en-US" sz="4400" dirty="0" err="1" smtClean="0"/>
              <a:t>pada</a:t>
            </a:r>
            <a:r>
              <a:rPr lang="en-US" sz="4400" dirty="0" smtClean="0"/>
              <a:t> </a:t>
            </a:r>
            <a:r>
              <a:rPr lang="en-US" sz="4400" dirty="0" err="1" smtClean="0"/>
              <a:t>bidangnya</a:t>
            </a:r>
          </a:p>
          <a:p>
            <a:r>
              <a:rPr lang="en-US" sz="4400" dirty="0" err="1" smtClean="0"/>
              <a:t>Tahun</a:t>
            </a:r>
            <a:r>
              <a:rPr lang="en-US" sz="4400" dirty="0" smtClean="0"/>
              <a:t> </a:t>
            </a:r>
            <a:r>
              <a:rPr lang="en-US" sz="4400" dirty="0" err="1" smtClean="0"/>
              <a:t>dan</a:t>
            </a:r>
            <a:r>
              <a:rPr lang="en-US" sz="4400" dirty="0" smtClean="0"/>
              <a:t> </a:t>
            </a:r>
            <a:r>
              <a:rPr lang="en-US" sz="4400" dirty="0" err="1" smtClean="0"/>
              <a:t>edisi</a:t>
            </a:r>
            <a:r>
              <a:rPr lang="en-US" sz="4400" dirty="0" smtClean="0"/>
              <a:t> </a:t>
            </a:r>
            <a:r>
              <a:rPr lang="en-US" sz="4400" dirty="0" err="1" smtClean="0"/>
              <a:t>terbaru</a:t>
            </a:r>
          </a:p>
          <a:p>
            <a:r>
              <a:rPr lang="en-US" sz="4400" dirty="0" err="1" smtClean="0"/>
              <a:t>Harga</a:t>
            </a:r>
            <a:r>
              <a:rPr lang="en-US" sz="4400" dirty="0" smtClean="0"/>
              <a:t> </a:t>
            </a:r>
            <a:r>
              <a:rPr lang="en-US" sz="4400" dirty="0" err="1" smtClean="0"/>
              <a:t>bahan</a:t>
            </a:r>
            <a:r>
              <a:rPr lang="en-US" sz="4400" dirty="0" smtClean="0"/>
              <a:t> </a:t>
            </a:r>
            <a:r>
              <a:rPr lang="en-US" sz="4400" dirty="0" err="1" smtClean="0"/>
              <a:t>pustaka</a:t>
            </a:r>
            <a:r>
              <a:rPr lang="en-US" sz="4400" dirty="0" smtClean="0"/>
              <a:t> </a:t>
            </a:r>
            <a:r>
              <a:rPr lang="en-US" sz="4400" dirty="0" err="1" smtClean="0"/>
              <a:t>cukup</a:t>
            </a:r>
            <a:r>
              <a:rPr lang="en-US" sz="4400" dirty="0" smtClean="0"/>
              <a:t> </a:t>
            </a:r>
            <a:r>
              <a:rPr lang="en-US" sz="4400" dirty="0" err="1" smtClean="0"/>
              <a:t>pantas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43740-2A05-437E-B6B7-5F75EEAED81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45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868" y="836712"/>
            <a:ext cx="10157354" cy="1068536"/>
          </a:xfrm>
        </p:spPr>
        <p:txBody>
          <a:bodyPr/>
          <a:lstStyle/>
          <a:p>
            <a:pPr algn="ctr"/>
            <a:r>
              <a:rPr lang="id-ID" dirty="0"/>
              <a:t>TUJUAN ALAT BANTU SELEKSI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2132856"/>
            <a:ext cx="10157354" cy="4039344"/>
          </a:xfrm>
        </p:spPr>
        <p:txBody>
          <a:bodyPr/>
          <a:lstStyle/>
          <a:p>
            <a:pPr algn="just"/>
            <a:r>
              <a:rPr lang="id-ID" sz="3600" dirty="0"/>
              <a:t>Memudahkan pemilihan bahan pustaka yang diperlukan</a:t>
            </a:r>
          </a:p>
          <a:p>
            <a:pPr algn="just"/>
            <a:r>
              <a:rPr lang="id-ID" sz="3600" dirty="0"/>
              <a:t>Sebagai alat bantu </a:t>
            </a:r>
            <a:r>
              <a:rPr lang="en-US" sz="3600" dirty="0" err="1" smtClean="0"/>
              <a:t>identifikasi</a:t>
            </a:r>
            <a:r>
              <a:rPr lang="en-US" sz="3600" dirty="0" smtClean="0"/>
              <a:t> </a:t>
            </a:r>
            <a:r>
              <a:rPr lang="en-US" sz="3600" dirty="0" err="1" smtClean="0"/>
              <a:t>dan</a:t>
            </a:r>
            <a:r>
              <a:rPr lang="en-US" sz="3600" dirty="0" smtClean="0"/>
              <a:t> </a:t>
            </a:r>
            <a:r>
              <a:rPr lang="id-ID" sz="3600" dirty="0" smtClean="0"/>
              <a:t>verifikasi</a:t>
            </a:r>
            <a:r>
              <a:rPr lang="en-US" sz="3600" dirty="0" smtClean="0"/>
              <a:t>, </a:t>
            </a:r>
            <a:r>
              <a:rPr lang="en-US" sz="3600" dirty="0" err="1" smtClean="0"/>
              <a:t>adalah</a:t>
            </a:r>
            <a:r>
              <a:rPr lang="en-US" sz="3600" dirty="0" smtClean="0"/>
              <a:t> </a:t>
            </a:r>
            <a:r>
              <a:rPr lang="id-ID" sz="3600" dirty="0" smtClean="0"/>
              <a:t>alat </a:t>
            </a:r>
            <a:r>
              <a:rPr lang="id-ID" sz="3600" dirty="0"/>
              <a:t>bantu yang hanya mencantumkan bibliografi bahan pustaka (kadang-kadang dengan harga)</a:t>
            </a:r>
          </a:p>
          <a:p>
            <a:pPr algn="just"/>
            <a:endParaRPr lang="id-ID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43740-2A05-437E-B6B7-5F75EEAED81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35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788" y="1268760"/>
            <a:ext cx="11424920" cy="4698365"/>
          </a:xfrm>
        </p:spPr>
        <p:txBody>
          <a:bodyPr>
            <a:noAutofit/>
          </a:bodyPr>
          <a:lstStyle/>
          <a:p>
            <a:pPr algn="just"/>
            <a:r>
              <a:rPr lang="id-ID" sz="3200" dirty="0"/>
              <a:t>Alat bantu ini dipakai untuk melakukan </a:t>
            </a:r>
            <a:r>
              <a:rPr lang="id-ID" sz="3200" dirty="0" smtClean="0"/>
              <a:t>verifikasi judul</a:t>
            </a:r>
            <a:r>
              <a:rPr lang="id-ID" sz="3200" dirty="0"/>
              <a:t>, nama </a:t>
            </a:r>
            <a:r>
              <a:rPr lang="id-ID" sz="3200" dirty="0" smtClean="0"/>
              <a:t>pengarang</a:t>
            </a:r>
            <a:r>
              <a:rPr lang="en-US" sz="3200" dirty="0" smtClean="0"/>
              <a:t> (</a:t>
            </a:r>
            <a:r>
              <a:rPr lang="id-ID" sz="3200" dirty="0" smtClean="0"/>
              <a:t>sudah tepat</a:t>
            </a:r>
            <a:r>
              <a:rPr lang="en-US" sz="3200" dirty="0" smtClean="0"/>
              <a:t>)</a:t>
            </a:r>
            <a:endParaRPr lang="id-ID" sz="3200" dirty="0" smtClean="0"/>
          </a:p>
          <a:p>
            <a:pPr marL="0" indent="0" algn="just">
              <a:buNone/>
            </a:pPr>
            <a:r>
              <a:rPr lang="id-ID" sz="3200" dirty="0" smtClean="0"/>
              <a:t>    Contoh : </a:t>
            </a:r>
          </a:p>
          <a:p>
            <a:pPr marL="0" indent="0" algn="just">
              <a:buNone/>
            </a:pPr>
            <a:r>
              <a:rPr lang="id-ID" sz="3200" dirty="0"/>
              <a:t> </a:t>
            </a:r>
            <a:r>
              <a:rPr lang="id-ID" sz="3200" dirty="0" smtClean="0"/>
              <a:t>   1. </a:t>
            </a:r>
            <a:r>
              <a:rPr lang="en-US" sz="3200" dirty="0" smtClean="0"/>
              <a:t>  K</a:t>
            </a:r>
            <a:r>
              <a:rPr lang="id-ID" sz="3200" dirty="0" smtClean="0"/>
              <a:t>atalog penerbit</a:t>
            </a:r>
          </a:p>
          <a:p>
            <a:pPr marL="0" indent="0" algn="just">
              <a:buNone/>
            </a:pPr>
            <a:r>
              <a:rPr lang="id-ID" sz="3200" dirty="0"/>
              <a:t> </a:t>
            </a:r>
            <a:r>
              <a:rPr lang="id-ID" sz="3200" dirty="0" smtClean="0"/>
              <a:t>   2.</a:t>
            </a:r>
            <a:r>
              <a:rPr lang="en-US" sz="3200" dirty="0" smtClean="0"/>
              <a:t>   B</a:t>
            </a:r>
            <a:r>
              <a:rPr lang="id-ID" sz="3200" dirty="0" smtClean="0"/>
              <a:t>erbagai jenis bibliografi </a:t>
            </a:r>
            <a:endParaRPr lang="en-US" sz="3200" dirty="0" smtClean="0"/>
          </a:p>
          <a:p>
            <a:pPr marL="0" indent="0" algn="just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</a:t>
            </a:r>
            <a:r>
              <a:rPr lang="id-ID" sz="3200" dirty="0" smtClean="0"/>
              <a:t>3.</a:t>
            </a:r>
            <a:r>
              <a:rPr lang="en-US" sz="3200" dirty="0" smtClean="0"/>
              <a:t> K</a:t>
            </a:r>
            <a:r>
              <a:rPr lang="id-ID" sz="3200" dirty="0" smtClean="0"/>
              <a:t>atalog perpustakaan</a:t>
            </a:r>
            <a:r>
              <a:rPr lang="en-US" sz="3200" dirty="0" smtClean="0"/>
              <a:t> </a:t>
            </a:r>
            <a:r>
              <a:rPr lang="en-US" sz="3200" dirty="0" err="1" smtClean="0"/>
              <a:t>pentin</a:t>
            </a:r>
            <a:r>
              <a:rPr lang="id-ID" sz="3200" dirty="0" smtClean="0"/>
              <a:t>g untuk mengetahui 	keberadaan bahan pustaka</a:t>
            </a:r>
          </a:p>
          <a:p>
            <a:endParaRPr lang="id-ID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43740-2A05-437E-B6B7-5F75EEAED81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27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TINJAUAN BUKU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d-ID" sz="3200" dirty="0" smtClean="0"/>
              <a:t>Pustakawan tidak mungkin melihat sendiri semua judul baru untuk dievaluasi</a:t>
            </a:r>
          </a:p>
          <a:p>
            <a:pPr algn="just"/>
            <a:r>
              <a:rPr lang="id-ID" sz="3200" dirty="0" smtClean="0"/>
              <a:t>Jumlah buku dan bahan pustaka lain yang terbit setiap tahun terlalu banyak untuk dibaca dan dievaluasi</a:t>
            </a:r>
          </a:p>
          <a:p>
            <a:pPr algn="just"/>
            <a:r>
              <a:rPr lang="id-ID" sz="3200" dirty="0" smtClean="0"/>
              <a:t>Perpustakaan jarang yang mempunyai spesialis subjek dalam semua bidang subjek yang diwakili dalam koleksinya</a:t>
            </a:r>
            <a:endParaRPr lang="id-ID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43740-2A05-437E-B6B7-5F75EEAED81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21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PENGERTIAN SELEKSI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4025" y="1701800"/>
            <a:ext cx="11515090" cy="4470400"/>
          </a:xfrm>
        </p:spPr>
        <p:txBody>
          <a:bodyPr>
            <a:normAutofit/>
          </a:bodyPr>
          <a:lstStyle/>
          <a:p>
            <a:pPr algn="just"/>
            <a:r>
              <a:rPr lang="en-US" sz="3600" dirty="0" smtClean="0"/>
              <a:t>Proses </a:t>
            </a:r>
            <a:r>
              <a:rPr lang="en-US" sz="3600" dirty="0" err="1" smtClean="0"/>
              <a:t>mengidentifikasi</a:t>
            </a:r>
            <a:r>
              <a:rPr lang="en-US" sz="3600" dirty="0" smtClean="0"/>
              <a:t> </a:t>
            </a:r>
            <a:r>
              <a:rPr lang="en-US" sz="3600" dirty="0" err="1" smtClean="0"/>
              <a:t>bahan</a:t>
            </a:r>
            <a:r>
              <a:rPr lang="en-US" sz="3600" dirty="0" smtClean="0"/>
              <a:t> </a:t>
            </a:r>
            <a:r>
              <a:rPr lang="en-US" sz="3600" dirty="0" err="1" smtClean="0"/>
              <a:t>pustaka</a:t>
            </a:r>
            <a:r>
              <a:rPr lang="en-US" sz="3600" dirty="0" smtClean="0"/>
              <a:t> yang </a:t>
            </a:r>
            <a:r>
              <a:rPr lang="en-US" sz="3600" dirty="0" err="1" smtClean="0"/>
              <a:t>akan</a:t>
            </a:r>
            <a:r>
              <a:rPr lang="en-US" sz="3600" dirty="0" smtClean="0"/>
              <a:t> </a:t>
            </a:r>
            <a:r>
              <a:rPr lang="en-US" sz="3600" dirty="0" err="1" smtClean="0"/>
              <a:t>ditambahkan</a:t>
            </a:r>
            <a:r>
              <a:rPr lang="en-US" sz="3600" dirty="0" smtClean="0"/>
              <a:t> </a:t>
            </a:r>
            <a:r>
              <a:rPr lang="en-US" sz="3600" dirty="0" err="1" smtClean="0"/>
              <a:t>pada</a:t>
            </a:r>
            <a:r>
              <a:rPr lang="en-US" sz="3600" dirty="0" smtClean="0"/>
              <a:t> </a:t>
            </a:r>
            <a:r>
              <a:rPr lang="en-US" sz="3600" dirty="0" err="1" smtClean="0"/>
              <a:t>koleksi</a:t>
            </a:r>
            <a:r>
              <a:rPr lang="en-US" sz="3600" dirty="0" smtClean="0"/>
              <a:t> yang </a:t>
            </a:r>
            <a:r>
              <a:rPr lang="en-US" sz="3600" dirty="0" err="1" smtClean="0"/>
              <a:t>telah</a:t>
            </a:r>
            <a:r>
              <a:rPr lang="en-US" sz="3600" dirty="0" smtClean="0"/>
              <a:t> </a:t>
            </a:r>
            <a:r>
              <a:rPr lang="en-US" sz="3600" dirty="0" err="1" smtClean="0"/>
              <a:t>ada</a:t>
            </a:r>
            <a:r>
              <a:rPr lang="en-US" sz="3600" dirty="0" smtClean="0"/>
              <a:t> di </a:t>
            </a:r>
            <a:r>
              <a:rPr lang="en-US" sz="3600" dirty="0" err="1" smtClean="0"/>
              <a:t>perpustakaan</a:t>
            </a:r>
            <a:r>
              <a:rPr lang="en-US" sz="3600" dirty="0" smtClean="0"/>
              <a:t> (</a:t>
            </a:r>
            <a:r>
              <a:rPr lang="en-US" sz="3600" dirty="0" err="1" smtClean="0"/>
              <a:t>Sujana</a:t>
            </a:r>
            <a:r>
              <a:rPr lang="en-US" sz="3600" dirty="0" smtClean="0"/>
              <a:t>)</a:t>
            </a:r>
          </a:p>
          <a:p>
            <a:pPr algn="just"/>
            <a:r>
              <a:rPr lang="en-US" sz="3600" dirty="0" err="1" smtClean="0">
                <a:sym typeface="+mn-ea"/>
              </a:rPr>
              <a:t>Suatu</a:t>
            </a:r>
            <a:r>
              <a:rPr lang="en-US" sz="3600" dirty="0" smtClean="0">
                <a:sym typeface="+mn-ea"/>
              </a:rPr>
              <a:t> proses </a:t>
            </a:r>
            <a:r>
              <a:rPr lang="en-US" sz="3600" dirty="0" err="1" smtClean="0">
                <a:sym typeface="+mn-ea"/>
              </a:rPr>
              <a:t>pengambilan</a:t>
            </a:r>
            <a:r>
              <a:rPr lang="en-US" sz="3600" dirty="0" smtClean="0">
                <a:sym typeface="+mn-ea"/>
              </a:rPr>
              <a:t> </a:t>
            </a:r>
            <a:r>
              <a:rPr lang="en-US" sz="3600" dirty="0" err="1" smtClean="0">
                <a:sym typeface="+mn-ea"/>
              </a:rPr>
              <a:t>keputusan</a:t>
            </a:r>
            <a:r>
              <a:rPr lang="en-US" sz="3600" dirty="0" smtClean="0">
                <a:sym typeface="+mn-ea"/>
              </a:rPr>
              <a:t> </a:t>
            </a:r>
            <a:r>
              <a:rPr lang="en-US" sz="3600" dirty="0" err="1" smtClean="0">
                <a:sym typeface="+mn-ea"/>
              </a:rPr>
              <a:t>dalam</a:t>
            </a:r>
            <a:r>
              <a:rPr lang="en-US" sz="3600" dirty="0" smtClean="0">
                <a:sym typeface="+mn-ea"/>
              </a:rPr>
              <a:t> </a:t>
            </a:r>
            <a:r>
              <a:rPr lang="en-US" sz="3600" dirty="0" err="1" smtClean="0">
                <a:sym typeface="+mn-ea"/>
              </a:rPr>
              <a:t>mengidentifikasi</a:t>
            </a:r>
            <a:r>
              <a:rPr lang="en-US" sz="3600" dirty="0" smtClean="0">
                <a:sym typeface="+mn-ea"/>
              </a:rPr>
              <a:t> </a:t>
            </a:r>
            <a:r>
              <a:rPr lang="en-US" sz="3600" dirty="0" err="1" smtClean="0">
                <a:sym typeface="+mn-ea"/>
              </a:rPr>
              <a:t>sumber</a:t>
            </a:r>
            <a:r>
              <a:rPr lang="en-US" sz="3600" dirty="0" smtClean="0">
                <a:sym typeface="+mn-ea"/>
              </a:rPr>
              <a:t> </a:t>
            </a:r>
            <a:r>
              <a:rPr lang="en-US" sz="3600" dirty="0" err="1" smtClean="0">
                <a:sym typeface="+mn-ea"/>
              </a:rPr>
              <a:t>informasi</a:t>
            </a:r>
            <a:r>
              <a:rPr lang="en-US" sz="3600" dirty="0" smtClean="0">
                <a:sym typeface="+mn-ea"/>
              </a:rPr>
              <a:t> yang </a:t>
            </a:r>
            <a:r>
              <a:rPr lang="en-US" sz="3600" dirty="0" err="1" smtClean="0">
                <a:sym typeface="+mn-ea"/>
              </a:rPr>
              <a:t>disesuaikan</a:t>
            </a:r>
            <a:r>
              <a:rPr lang="en-US" sz="3600" dirty="0" smtClean="0">
                <a:sym typeface="+mn-ea"/>
              </a:rPr>
              <a:t> </a:t>
            </a:r>
            <a:r>
              <a:rPr lang="en-US" sz="3600" dirty="0" err="1" smtClean="0">
                <a:sym typeface="+mn-ea"/>
              </a:rPr>
              <a:t>dengan</a:t>
            </a:r>
            <a:r>
              <a:rPr lang="en-US" sz="3600" dirty="0" smtClean="0">
                <a:sym typeface="+mn-ea"/>
              </a:rPr>
              <a:t> </a:t>
            </a:r>
            <a:r>
              <a:rPr lang="en-US" sz="3600" dirty="0" err="1" smtClean="0">
                <a:sym typeface="+mn-ea"/>
              </a:rPr>
              <a:t>kebutuhan</a:t>
            </a:r>
            <a:r>
              <a:rPr lang="en-US" sz="3600" dirty="0" smtClean="0">
                <a:sym typeface="+mn-ea"/>
              </a:rPr>
              <a:t> </a:t>
            </a:r>
            <a:r>
              <a:rPr lang="en-US" sz="3600" dirty="0" err="1" smtClean="0">
                <a:sym typeface="+mn-ea"/>
              </a:rPr>
              <a:t>pemustaka</a:t>
            </a:r>
            <a:r>
              <a:rPr lang="en-US" sz="3600" dirty="0" smtClean="0">
                <a:sym typeface="+mn-ea"/>
              </a:rPr>
              <a:t> (ALA </a:t>
            </a:r>
            <a:r>
              <a:rPr lang="en-US" sz="3600" dirty="0" err="1" smtClean="0">
                <a:sym typeface="+mn-ea"/>
              </a:rPr>
              <a:t>Glosarry</a:t>
            </a:r>
            <a:r>
              <a:rPr lang="en-US" sz="3600" dirty="0" smtClean="0">
                <a:sym typeface="+mn-ea"/>
              </a:rPr>
              <a:t> of Library Terms)</a:t>
            </a:r>
            <a:endParaRPr lang="en-US" sz="3600" dirty="0" smtClean="0"/>
          </a:p>
          <a:p>
            <a:pPr algn="just"/>
            <a:endParaRPr lang="en-US" sz="3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43740-2A05-437E-B6B7-5F75EEAED8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58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5"/>
          <p:cNvSpPr>
            <a:spLocks noGrp="1"/>
          </p:cNvSpPr>
          <p:nvPr>
            <p:ph type="ctrTitle"/>
          </p:nvPr>
        </p:nvSpPr>
        <p:spPr>
          <a:xfrm>
            <a:off x="1015745" y="870572"/>
            <a:ext cx="10360501" cy="1057333"/>
          </a:xfrm>
        </p:spPr>
        <p:txBody>
          <a:bodyPr/>
          <a:lstStyle/>
          <a:p>
            <a:r>
              <a:rPr kumimoji="1" lang="en-US" altLang="ja-JP" dirty="0">
                <a:solidFill>
                  <a:schemeClr val="accent1">
                    <a:lumMod val="50000"/>
                  </a:schemeClr>
                </a:solidFill>
              </a:rPr>
              <a:t>Thank You for Watching!</a:t>
            </a:r>
            <a:endParaRPr kumimoji="1" lang="ja-JP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altLang="ja-JP" dirty="0" smtClean="0"/>
          </a:p>
          <a:p>
            <a:r>
              <a:rPr lang="en-US" altLang="ja-JP" dirty="0" smtClean="0">
                <a:solidFill>
                  <a:schemeClr val="accent6">
                    <a:lumMod val="50000"/>
                  </a:schemeClr>
                </a:solidFill>
              </a:rPr>
              <a:t>Program </a:t>
            </a:r>
            <a:r>
              <a:rPr lang="en-US" altLang="ja-JP" dirty="0" err="1" smtClean="0">
                <a:solidFill>
                  <a:schemeClr val="accent6">
                    <a:lumMod val="50000"/>
                  </a:schemeClr>
                </a:solidFill>
              </a:rPr>
              <a:t>Studi</a:t>
            </a:r>
            <a:r>
              <a:rPr lang="id-ID" altLang="ja-JP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ja-JP" dirty="0" err="1" smtClean="0">
                <a:solidFill>
                  <a:schemeClr val="accent6">
                    <a:lumMod val="50000"/>
                  </a:schemeClr>
                </a:solidFill>
              </a:rPr>
              <a:t>Perpustak</a:t>
            </a:r>
            <a:r>
              <a:rPr lang="id-ID" altLang="ja-JP" dirty="0" smtClean="0">
                <a:solidFill>
                  <a:schemeClr val="accent6">
                    <a:lumMod val="50000"/>
                  </a:schemeClr>
                </a:solidFill>
              </a:rPr>
              <a:t>aan dan S</a:t>
            </a:r>
            <a:r>
              <a:rPr lang="en-US" altLang="ja-JP" dirty="0" err="1" smtClean="0">
                <a:solidFill>
                  <a:schemeClr val="accent6">
                    <a:lumMod val="50000"/>
                  </a:schemeClr>
                </a:solidFill>
              </a:rPr>
              <a:t>ains</a:t>
            </a:r>
            <a:r>
              <a:rPr lang="id-ID" altLang="ja-JP" dirty="0" smtClean="0">
                <a:solidFill>
                  <a:schemeClr val="accent6">
                    <a:lumMod val="50000"/>
                  </a:schemeClr>
                </a:solidFill>
              </a:rPr>
              <a:t> Informasi</a:t>
            </a:r>
            <a:endParaRPr lang="en-US" altLang="ja-JP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altLang="ja-JP" dirty="0" err="1" smtClean="0">
                <a:solidFill>
                  <a:schemeClr val="accent6">
                    <a:lumMod val="50000"/>
                  </a:schemeClr>
                </a:solidFill>
              </a:rPr>
              <a:t>Fakultas</a:t>
            </a:r>
            <a:r>
              <a:rPr lang="en-US" altLang="ja-JP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ja-JP" dirty="0" err="1" smtClean="0">
                <a:solidFill>
                  <a:schemeClr val="accent6">
                    <a:lumMod val="50000"/>
                  </a:schemeClr>
                </a:solidFill>
              </a:rPr>
              <a:t>Ilmu</a:t>
            </a:r>
            <a:r>
              <a:rPr lang="en-US" altLang="ja-JP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ja-JP" dirty="0" err="1" smtClean="0">
                <a:solidFill>
                  <a:schemeClr val="accent6">
                    <a:lumMod val="50000"/>
                  </a:schemeClr>
                </a:solidFill>
              </a:rPr>
              <a:t>Komunikasi</a:t>
            </a:r>
            <a:endParaRPr lang="en-US" altLang="ja-JP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altLang="ja-JP" dirty="0" err="1" smtClean="0">
                <a:solidFill>
                  <a:schemeClr val="accent6">
                    <a:lumMod val="50000"/>
                  </a:schemeClr>
                </a:solidFill>
              </a:rPr>
              <a:t>Universitas</a:t>
            </a:r>
            <a:r>
              <a:rPr lang="en-US" altLang="ja-JP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ja-JP" dirty="0" err="1" smtClean="0">
                <a:solidFill>
                  <a:schemeClr val="accent6">
                    <a:lumMod val="50000"/>
                  </a:schemeClr>
                </a:solidFill>
              </a:rPr>
              <a:t>Padjadjaran</a:t>
            </a:r>
            <a:r>
              <a:rPr lang="en-US" altLang="ja-JP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r>
              <a:rPr lang="en-US" altLang="ja-JP" dirty="0" smtClean="0">
                <a:solidFill>
                  <a:schemeClr val="accent6">
                    <a:lumMod val="50000"/>
                  </a:schemeClr>
                </a:solidFill>
              </a:rPr>
              <a:t>20</a:t>
            </a:r>
            <a:r>
              <a:rPr lang="id-ID" altLang="ja-JP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altLang="ja-JP" dirty="0">
                <a:solidFill>
                  <a:schemeClr val="accent6">
                    <a:lumMod val="50000"/>
                  </a:schemeClr>
                </a:solidFill>
              </a:rPr>
              <a:t>3</a:t>
            </a:r>
            <a:endParaRPr lang="en-US" altLang="ja-JP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altLang="ja-JP" dirty="0"/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10"/>
          </p:nvPr>
        </p:nvSpPr>
        <p:spPr>
          <a:xfrm>
            <a:off x="944597" y="3516660"/>
            <a:ext cx="10367351" cy="576031"/>
          </a:xfrm>
        </p:spPr>
        <p:txBody>
          <a:bodyPr/>
          <a:lstStyle/>
          <a:p>
            <a:r>
              <a:rPr lang="id-ID" altLang="ja-JP" dirty="0" smtClean="0">
                <a:solidFill>
                  <a:schemeClr val="bg2">
                    <a:lumMod val="25000"/>
                  </a:schemeClr>
                </a:solidFill>
              </a:rPr>
              <a:t>Fitri Perdana, S.Sos.,M.I.Kom</a:t>
            </a:r>
            <a:endParaRPr lang="en-US" altLang="ja-JP" dirty="0" smtClean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38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9607">
        <p14:flip dir="r"/>
      </p:transition>
    </mc:Choice>
    <mc:Fallback xmlns="">
      <p:transition spd="slow" advTm="960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TUJUAN SELEKSI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sz="3600" dirty="0" err="1" smtClean="0"/>
              <a:t>Memperoleh</a:t>
            </a:r>
            <a:r>
              <a:rPr lang="en-US" sz="3600" dirty="0" smtClean="0"/>
              <a:t> </a:t>
            </a:r>
            <a:r>
              <a:rPr lang="en-US" sz="3600" dirty="0" err="1" smtClean="0"/>
              <a:t>dan</a:t>
            </a:r>
            <a:r>
              <a:rPr lang="en-US" sz="3600" dirty="0" smtClean="0"/>
              <a:t> </a:t>
            </a:r>
            <a:r>
              <a:rPr lang="en-US" sz="3600" dirty="0" err="1" smtClean="0"/>
              <a:t>menyediakan</a:t>
            </a:r>
            <a:r>
              <a:rPr lang="en-US" sz="3600" dirty="0" smtClean="0"/>
              <a:t> </a:t>
            </a:r>
            <a:r>
              <a:rPr lang="en-US" sz="3600" dirty="0" err="1" smtClean="0"/>
              <a:t>bahan</a:t>
            </a:r>
            <a:r>
              <a:rPr lang="en-US" sz="3600" dirty="0" smtClean="0"/>
              <a:t> </a:t>
            </a:r>
            <a:r>
              <a:rPr lang="en-US" sz="3600" dirty="0" err="1" smtClean="0"/>
              <a:t>pustaka</a:t>
            </a:r>
            <a:r>
              <a:rPr lang="en-US" sz="3600" dirty="0" smtClean="0"/>
              <a:t> yang </a:t>
            </a:r>
            <a:r>
              <a:rPr lang="en-US" sz="3600" dirty="0" err="1" smtClean="0"/>
              <a:t>diperlukan</a:t>
            </a:r>
            <a:r>
              <a:rPr lang="en-US" sz="3600" dirty="0" smtClean="0"/>
              <a:t> </a:t>
            </a:r>
            <a:r>
              <a:rPr lang="en-US" sz="3600" dirty="0" err="1" smtClean="0"/>
              <a:t>dalam</a:t>
            </a:r>
            <a:r>
              <a:rPr lang="en-US" sz="3600" dirty="0" smtClean="0"/>
              <a:t> </a:t>
            </a:r>
            <a:r>
              <a:rPr lang="en-US" sz="3600" dirty="0" err="1" smtClean="0"/>
              <a:t>menunjang</a:t>
            </a:r>
            <a:r>
              <a:rPr lang="en-US" sz="3600" dirty="0" smtClean="0"/>
              <a:t> </a:t>
            </a:r>
            <a:r>
              <a:rPr lang="en-US" sz="3600" dirty="0" err="1" smtClean="0"/>
              <a:t>sistem</a:t>
            </a:r>
            <a:r>
              <a:rPr lang="en-US" sz="3600" dirty="0" smtClean="0"/>
              <a:t> yang </a:t>
            </a:r>
            <a:r>
              <a:rPr lang="en-US" sz="3600" dirty="0" err="1" smtClean="0"/>
              <a:t>ada</a:t>
            </a:r>
            <a:r>
              <a:rPr lang="en-US" sz="3600" dirty="0" smtClean="0"/>
              <a:t> di </a:t>
            </a:r>
            <a:r>
              <a:rPr lang="en-US" sz="3600" dirty="0" err="1" smtClean="0"/>
              <a:t>lembaganya</a:t>
            </a:r>
            <a:endParaRPr lang="en-US" sz="36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US" sz="3600" dirty="0" err="1" smtClean="0"/>
              <a:t>Memperoleh</a:t>
            </a:r>
            <a:r>
              <a:rPr lang="en-US" sz="3600" dirty="0" smtClean="0"/>
              <a:t> </a:t>
            </a:r>
            <a:r>
              <a:rPr lang="en-US" sz="3600" dirty="0" err="1" smtClean="0"/>
              <a:t>dan</a:t>
            </a:r>
            <a:r>
              <a:rPr lang="en-US" sz="3600" dirty="0" smtClean="0"/>
              <a:t> </a:t>
            </a:r>
            <a:r>
              <a:rPr lang="en-US" sz="3600" dirty="0" err="1" smtClean="0"/>
              <a:t>menyediakan</a:t>
            </a:r>
            <a:r>
              <a:rPr lang="en-US" sz="3600" dirty="0" smtClean="0"/>
              <a:t> </a:t>
            </a:r>
            <a:r>
              <a:rPr lang="en-US" sz="3600" dirty="0" err="1" smtClean="0"/>
              <a:t>bahan</a:t>
            </a:r>
            <a:r>
              <a:rPr lang="en-US" sz="3600" dirty="0" smtClean="0"/>
              <a:t> </a:t>
            </a:r>
            <a:r>
              <a:rPr lang="en-US" sz="3600" dirty="0" err="1" smtClean="0"/>
              <a:t>pustaka</a:t>
            </a:r>
            <a:r>
              <a:rPr lang="en-US" sz="3600" dirty="0" smtClean="0"/>
              <a:t> yang </a:t>
            </a:r>
            <a:r>
              <a:rPr lang="en-US" sz="3600" dirty="0" err="1" smtClean="0"/>
              <a:t>diinginkan</a:t>
            </a:r>
            <a:r>
              <a:rPr lang="en-US" sz="3600" dirty="0" smtClean="0"/>
              <a:t> </a:t>
            </a:r>
            <a:r>
              <a:rPr lang="en-US" sz="3600" dirty="0" err="1" smtClean="0"/>
              <a:t>oleh</a:t>
            </a:r>
            <a:r>
              <a:rPr lang="en-US" sz="3600" dirty="0" smtClean="0"/>
              <a:t> </a:t>
            </a:r>
            <a:r>
              <a:rPr lang="en-US" sz="3600" dirty="0" err="1" smtClean="0"/>
              <a:t>pengguna</a:t>
            </a:r>
            <a:endParaRPr lang="en-US" sz="3600" dirty="0" smtClean="0"/>
          </a:p>
          <a:p>
            <a:pPr algn="just"/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43740-2A05-437E-B6B7-5F75EEAED8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74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110" y="614680"/>
            <a:ext cx="11304270" cy="5557520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eriod" startAt="3"/>
            </a:pPr>
            <a:r>
              <a:rPr lang="en-US" sz="4000" dirty="0" err="1" smtClean="0"/>
              <a:t>Memperoleh</a:t>
            </a:r>
            <a:r>
              <a:rPr lang="en-US" sz="4000" dirty="0" smtClean="0"/>
              <a:t> </a:t>
            </a:r>
            <a:r>
              <a:rPr lang="en-US" sz="4000" dirty="0" err="1" smtClean="0"/>
              <a:t>dan</a:t>
            </a:r>
            <a:r>
              <a:rPr lang="en-US" sz="4000" dirty="0" smtClean="0"/>
              <a:t> </a:t>
            </a:r>
            <a:r>
              <a:rPr lang="en-US" sz="4000" dirty="0" err="1" smtClean="0"/>
              <a:t>menyediakan</a:t>
            </a:r>
            <a:r>
              <a:rPr lang="en-US" sz="4000" dirty="0" smtClean="0"/>
              <a:t> </a:t>
            </a:r>
            <a:r>
              <a:rPr lang="en-US" sz="4000" dirty="0" err="1" smtClean="0"/>
              <a:t>bahan</a:t>
            </a:r>
            <a:r>
              <a:rPr lang="en-US" sz="4000" dirty="0" smtClean="0"/>
              <a:t> </a:t>
            </a:r>
            <a:r>
              <a:rPr lang="en-US" sz="4000" dirty="0" err="1" smtClean="0"/>
              <a:t>pustaka</a:t>
            </a:r>
            <a:r>
              <a:rPr lang="en-US" sz="4000" dirty="0" smtClean="0"/>
              <a:t> yang </a:t>
            </a:r>
            <a:r>
              <a:rPr lang="en-US" sz="4000" dirty="0" err="1" smtClean="0"/>
              <a:t>berisi</a:t>
            </a:r>
            <a:r>
              <a:rPr lang="en-US" sz="4000" dirty="0" smtClean="0"/>
              <a:t> </a:t>
            </a:r>
            <a:r>
              <a:rPr lang="en-US" sz="4000" dirty="0" err="1" smtClean="0"/>
              <a:t>bahan</a:t>
            </a:r>
            <a:r>
              <a:rPr lang="en-US" sz="4000" dirty="0" smtClean="0"/>
              <a:t> </a:t>
            </a:r>
            <a:r>
              <a:rPr lang="en-US" sz="4000" dirty="0" err="1" smtClean="0"/>
              <a:t>hiburan</a:t>
            </a:r>
            <a:r>
              <a:rPr lang="en-US" sz="4000" dirty="0" smtClean="0"/>
              <a:t> </a:t>
            </a:r>
            <a:r>
              <a:rPr lang="en-US" sz="4000" dirty="0" err="1" smtClean="0"/>
              <a:t>dan</a:t>
            </a:r>
            <a:r>
              <a:rPr lang="en-US" sz="4000" dirty="0" smtClean="0"/>
              <a:t> </a:t>
            </a:r>
            <a:r>
              <a:rPr lang="en-US" sz="4000" dirty="0" err="1" smtClean="0"/>
              <a:t>rekreasi</a:t>
            </a:r>
            <a:endParaRPr lang="en-US" sz="4000" dirty="0" smtClean="0"/>
          </a:p>
          <a:p>
            <a:pPr marL="457200" indent="-457200" algn="just">
              <a:buFont typeface="+mj-lt"/>
              <a:buAutoNum type="arabicPeriod" startAt="3"/>
            </a:pPr>
            <a:r>
              <a:rPr lang="en-US" sz="4000" dirty="0" err="1" smtClean="0"/>
              <a:t>Melestarikan</a:t>
            </a:r>
            <a:r>
              <a:rPr lang="en-US" sz="4000" dirty="0" smtClean="0"/>
              <a:t> </a:t>
            </a:r>
            <a:r>
              <a:rPr lang="en-US" sz="4000" dirty="0" err="1" smtClean="0"/>
              <a:t>bahan</a:t>
            </a:r>
            <a:r>
              <a:rPr lang="en-US" sz="4000" dirty="0" smtClean="0"/>
              <a:t> </a:t>
            </a:r>
            <a:r>
              <a:rPr lang="en-US" sz="4000" dirty="0" err="1" smtClean="0"/>
              <a:t>pustaka</a:t>
            </a:r>
            <a:r>
              <a:rPr lang="en-US" sz="4000" dirty="0" smtClean="0"/>
              <a:t> </a:t>
            </a:r>
            <a:r>
              <a:rPr lang="en-US" sz="4000" dirty="0" err="1" smtClean="0"/>
              <a:t>penting</a:t>
            </a:r>
            <a:r>
              <a:rPr lang="en-US" sz="4000" dirty="0" smtClean="0"/>
              <a:t> yang </a:t>
            </a:r>
            <a:r>
              <a:rPr lang="en-US" sz="4000" dirty="0" err="1" smtClean="0"/>
              <a:t>menggambarkan</a:t>
            </a:r>
            <a:r>
              <a:rPr lang="en-US" sz="4000" dirty="0" smtClean="0"/>
              <a:t> </a:t>
            </a:r>
            <a:r>
              <a:rPr lang="en-US" sz="4000" dirty="0" err="1" smtClean="0"/>
              <a:t>perkembangan</a:t>
            </a:r>
            <a:r>
              <a:rPr lang="en-US" sz="4000" dirty="0" smtClean="0"/>
              <a:t> </a:t>
            </a:r>
            <a:r>
              <a:rPr lang="en-US" sz="4000" dirty="0" err="1" smtClean="0"/>
              <a:t>lembaga</a:t>
            </a:r>
            <a:r>
              <a:rPr lang="en-US" sz="4000" dirty="0" smtClean="0"/>
              <a:t> </a:t>
            </a:r>
            <a:r>
              <a:rPr lang="en-US" sz="4000" dirty="0" err="1" smtClean="0"/>
              <a:t>induknya</a:t>
            </a:r>
            <a:r>
              <a:rPr lang="en-US" sz="4000" dirty="0" smtClean="0"/>
              <a:t>, </a:t>
            </a:r>
            <a:r>
              <a:rPr lang="en-US" sz="4000" dirty="0" err="1" smtClean="0"/>
              <a:t>seperti</a:t>
            </a:r>
            <a:r>
              <a:rPr lang="en-US" sz="4000" dirty="0" smtClean="0"/>
              <a:t> </a:t>
            </a:r>
            <a:r>
              <a:rPr lang="en-US" sz="4000" dirty="0" err="1" smtClean="0"/>
              <a:t>laporan</a:t>
            </a:r>
            <a:r>
              <a:rPr lang="en-US" sz="4000" dirty="0" smtClean="0"/>
              <a:t> </a:t>
            </a:r>
            <a:r>
              <a:rPr lang="en-US" sz="4000" dirty="0" err="1" smtClean="0"/>
              <a:t>tahunan</a:t>
            </a:r>
            <a:r>
              <a:rPr lang="en-US" sz="4000" dirty="0" smtClean="0"/>
              <a:t>, data </a:t>
            </a:r>
            <a:r>
              <a:rPr lang="en-US" sz="4000" dirty="0" err="1" smtClean="0"/>
              <a:t>resmi</a:t>
            </a:r>
            <a:r>
              <a:rPr lang="en-US" sz="4000" dirty="0" smtClean="0"/>
              <a:t>, </a:t>
            </a:r>
            <a:r>
              <a:rPr lang="en-US" sz="4000" dirty="0" err="1" smtClean="0"/>
              <a:t>termasuk</a:t>
            </a:r>
            <a:r>
              <a:rPr lang="en-US" sz="4000" dirty="0" smtClean="0"/>
              <a:t> </a:t>
            </a:r>
            <a:r>
              <a:rPr lang="en-US" sz="4000" dirty="0" err="1" smtClean="0"/>
              <a:t>publikasi</a:t>
            </a:r>
            <a:r>
              <a:rPr lang="en-US" sz="4000" dirty="0" smtClean="0"/>
              <a:t> </a:t>
            </a:r>
            <a:r>
              <a:rPr lang="en-US" sz="4000" dirty="0" err="1" smtClean="0"/>
              <a:t>lembaga</a:t>
            </a:r>
            <a:r>
              <a:rPr lang="en-US" sz="4000" dirty="0" smtClean="0"/>
              <a:t> </a:t>
            </a:r>
            <a:r>
              <a:rPr lang="en-US" sz="4000" dirty="0" err="1" smtClean="0"/>
              <a:t>tersebu</a:t>
            </a:r>
            <a:r>
              <a:rPr lang="en-US" sz="3600" dirty="0" err="1" smtClean="0"/>
              <a:t>t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43740-2A05-437E-B6B7-5F75EEAED81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1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ORANG YANG MELAKUKAN SELEKSI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3600" dirty="0" err="1" smtClean="0"/>
              <a:t>Pustakawan</a:t>
            </a:r>
            <a:endParaRPr lang="en-US" sz="36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600" dirty="0" err="1" smtClean="0"/>
              <a:t>Spesialis</a:t>
            </a:r>
            <a:r>
              <a:rPr lang="en-US" sz="3600" dirty="0" smtClean="0"/>
              <a:t> </a:t>
            </a:r>
            <a:r>
              <a:rPr lang="en-US" sz="3600" dirty="0" err="1" smtClean="0"/>
              <a:t>subjek</a:t>
            </a:r>
            <a:r>
              <a:rPr lang="en-US" sz="3600" dirty="0" smtClean="0"/>
              <a:t>, </a:t>
            </a:r>
            <a:r>
              <a:rPr lang="en-US" sz="3600" dirty="0" err="1" smtClean="0"/>
              <a:t>termasuk</a:t>
            </a:r>
            <a:r>
              <a:rPr lang="en-US" sz="3600" dirty="0" smtClean="0"/>
              <a:t> guru/</a:t>
            </a:r>
            <a:r>
              <a:rPr lang="en-US" sz="3600" dirty="0" err="1" smtClean="0"/>
              <a:t>dosen</a:t>
            </a:r>
            <a:endParaRPr lang="en-US" sz="36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600" dirty="0" err="1" smtClean="0"/>
              <a:t>Pimpinan</a:t>
            </a:r>
            <a:r>
              <a:rPr lang="en-US" sz="3600" dirty="0" smtClean="0"/>
              <a:t> </a:t>
            </a:r>
            <a:r>
              <a:rPr lang="en-US" sz="3600" dirty="0" err="1" smtClean="0"/>
              <a:t>di</a:t>
            </a:r>
            <a:r>
              <a:rPr lang="en-US" sz="3600" dirty="0" smtClean="0"/>
              <a:t> </a:t>
            </a:r>
            <a:r>
              <a:rPr lang="en-US" sz="3600" dirty="0" err="1" smtClean="0"/>
              <a:t>organisasi</a:t>
            </a:r>
            <a:r>
              <a:rPr lang="en-US" sz="3600" dirty="0" smtClean="0"/>
              <a:t> </a:t>
            </a:r>
            <a:r>
              <a:rPr lang="en-US" sz="3600" dirty="0" err="1" smtClean="0"/>
              <a:t>induk</a:t>
            </a:r>
            <a:endParaRPr lang="en-US" sz="36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600" dirty="0" err="1" smtClean="0"/>
              <a:t>Komisi</a:t>
            </a:r>
            <a:r>
              <a:rPr lang="en-US" sz="3600" dirty="0" smtClean="0"/>
              <a:t> </a:t>
            </a:r>
            <a:r>
              <a:rPr lang="en-US" sz="3600" dirty="0" err="1" smtClean="0"/>
              <a:t>perpustakaan</a:t>
            </a:r>
            <a:endParaRPr lang="en-US" sz="36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600" dirty="0" err="1" smtClean="0"/>
              <a:t>Anggota</a:t>
            </a:r>
            <a:r>
              <a:rPr lang="en-US" sz="3600" dirty="0" smtClean="0"/>
              <a:t> lain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43740-2A05-437E-B6B7-5F75EEAED8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TAHAPAN PROSES SELEKSI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sz="3600" dirty="0" err="1" smtClean="0"/>
              <a:t>Pelaksana</a:t>
            </a:r>
            <a:r>
              <a:rPr lang="en-US" sz="3600" dirty="0" smtClean="0"/>
              <a:t> </a:t>
            </a:r>
            <a:r>
              <a:rPr lang="en-US" sz="3600" dirty="0" err="1" smtClean="0"/>
              <a:t>seleksi</a:t>
            </a:r>
            <a:r>
              <a:rPr lang="en-US" sz="3600" dirty="0" smtClean="0"/>
              <a:t> </a:t>
            </a:r>
            <a:r>
              <a:rPr lang="en-US" sz="3600" dirty="0" err="1" smtClean="0"/>
              <a:t>harus</a:t>
            </a:r>
            <a:r>
              <a:rPr lang="en-US" sz="3600" dirty="0" smtClean="0"/>
              <a:t> </a:t>
            </a:r>
            <a:r>
              <a:rPr lang="en-US" sz="3600" dirty="0" err="1" smtClean="0"/>
              <a:t>mengidentifikasi</a:t>
            </a:r>
            <a:r>
              <a:rPr lang="en-US" sz="3600" dirty="0" smtClean="0"/>
              <a:t> </a:t>
            </a:r>
            <a:r>
              <a:rPr lang="en-US" sz="3600" dirty="0" err="1" smtClean="0"/>
              <a:t>kebutuhan</a:t>
            </a:r>
            <a:r>
              <a:rPr lang="en-US" sz="3600" dirty="0" smtClean="0"/>
              <a:t> </a:t>
            </a:r>
            <a:r>
              <a:rPr lang="en-US" sz="3600" dirty="0" err="1" smtClean="0"/>
              <a:t>koleksi</a:t>
            </a:r>
            <a:r>
              <a:rPr lang="en-US" sz="3600" dirty="0" smtClean="0"/>
              <a:t> </a:t>
            </a:r>
            <a:r>
              <a:rPr lang="en-US" sz="3600" dirty="0" err="1" smtClean="0"/>
              <a:t>dalam</a:t>
            </a:r>
            <a:r>
              <a:rPr lang="en-US" sz="3600" dirty="0" smtClean="0"/>
              <a:t> </a:t>
            </a:r>
            <a:r>
              <a:rPr lang="en-US" sz="3600" dirty="0" err="1" smtClean="0"/>
              <a:t>hal</a:t>
            </a:r>
            <a:r>
              <a:rPr lang="en-US" sz="3600" dirty="0" smtClean="0"/>
              <a:t> </a:t>
            </a:r>
            <a:r>
              <a:rPr lang="en-US" sz="3600" dirty="0" err="1" smtClean="0"/>
              <a:t>subjek</a:t>
            </a:r>
            <a:r>
              <a:rPr lang="en-US" sz="3600" dirty="0" smtClean="0"/>
              <a:t> </a:t>
            </a:r>
            <a:r>
              <a:rPr lang="en-US" sz="3600" dirty="0" err="1" smtClean="0"/>
              <a:t>dan</a:t>
            </a:r>
            <a:r>
              <a:rPr lang="en-US" sz="3600" dirty="0" smtClean="0"/>
              <a:t> </a:t>
            </a:r>
            <a:r>
              <a:rPr lang="en-US" sz="3600" dirty="0" err="1" smtClean="0"/>
              <a:t>jenis</a:t>
            </a:r>
            <a:r>
              <a:rPr lang="en-US" sz="3600" dirty="0" smtClean="0"/>
              <a:t> </a:t>
            </a:r>
            <a:r>
              <a:rPr lang="en-US" sz="3600" dirty="0" err="1" smtClean="0"/>
              <a:t>materi</a:t>
            </a:r>
            <a:r>
              <a:rPr lang="en-US" sz="3600" dirty="0" smtClean="0"/>
              <a:t> yang </a:t>
            </a:r>
            <a:r>
              <a:rPr lang="en-US" sz="3600" dirty="0" err="1" smtClean="0"/>
              <a:t>spesifik</a:t>
            </a:r>
            <a:r>
              <a:rPr lang="en-US" sz="3600" dirty="0" smtClean="0"/>
              <a:t>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3600" dirty="0" err="1" smtClean="0"/>
              <a:t>Penentuan</a:t>
            </a:r>
            <a:r>
              <a:rPr lang="en-US" sz="3600" dirty="0" smtClean="0"/>
              <a:t> </a:t>
            </a:r>
            <a:r>
              <a:rPr lang="en-US" sz="3600" dirty="0" err="1" smtClean="0"/>
              <a:t>berapa</a:t>
            </a:r>
            <a:r>
              <a:rPr lang="en-US" sz="3600" dirty="0" smtClean="0"/>
              <a:t> </a:t>
            </a:r>
            <a:r>
              <a:rPr lang="en-US" sz="3600" dirty="0" err="1" smtClean="0"/>
              <a:t>banyak</a:t>
            </a:r>
            <a:r>
              <a:rPr lang="en-US" sz="3600" dirty="0" smtClean="0"/>
              <a:t> </a:t>
            </a:r>
            <a:r>
              <a:rPr lang="en-US" sz="3600" dirty="0" err="1" smtClean="0"/>
              <a:t>uang</a:t>
            </a:r>
            <a:r>
              <a:rPr lang="en-US" sz="3600" dirty="0" smtClean="0"/>
              <a:t> yang </a:t>
            </a:r>
            <a:r>
              <a:rPr lang="en-US" sz="3600" dirty="0" err="1" smtClean="0"/>
              <a:t>tersedia</a:t>
            </a:r>
            <a:r>
              <a:rPr lang="en-US" sz="3600" dirty="0" smtClean="0"/>
              <a:t> </a:t>
            </a:r>
            <a:r>
              <a:rPr lang="en-US" sz="3600" dirty="0" err="1" smtClean="0"/>
              <a:t>untuk</a:t>
            </a:r>
            <a:r>
              <a:rPr lang="en-US" sz="3600" dirty="0" smtClean="0"/>
              <a:t> </a:t>
            </a:r>
            <a:r>
              <a:rPr lang="en-US" sz="3600" dirty="0" err="1" smtClean="0"/>
              <a:t>pengembangan</a:t>
            </a:r>
            <a:r>
              <a:rPr lang="en-US" sz="3600" dirty="0" smtClean="0"/>
              <a:t> </a:t>
            </a:r>
            <a:r>
              <a:rPr lang="en-US" sz="3600" dirty="0" err="1" smtClean="0"/>
              <a:t>koleksi</a:t>
            </a:r>
            <a:r>
              <a:rPr lang="en-US" sz="3600" dirty="0" smtClean="0"/>
              <a:t> </a:t>
            </a:r>
            <a:r>
              <a:rPr lang="en-US" sz="3600" dirty="0" err="1" smtClean="0"/>
              <a:t>dan</a:t>
            </a:r>
            <a:r>
              <a:rPr lang="en-US" sz="3600" dirty="0" smtClean="0"/>
              <a:t> </a:t>
            </a:r>
            <a:r>
              <a:rPr lang="en-US" sz="3600" dirty="0" err="1" smtClean="0"/>
              <a:t>mengalokasikan</a:t>
            </a:r>
            <a:r>
              <a:rPr lang="en-US" sz="3600" dirty="0" smtClean="0"/>
              <a:t> </a:t>
            </a:r>
            <a:r>
              <a:rPr lang="en-US" sz="3600" dirty="0" err="1" smtClean="0"/>
              <a:t>sejumlah</a:t>
            </a:r>
            <a:r>
              <a:rPr lang="en-US" sz="3600" dirty="0" smtClean="0"/>
              <a:t> </a:t>
            </a:r>
            <a:r>
              <a:rPr lang="en-US" sz="3600" dirty="0" err="1" smtClean="0"/>
              <a:t>tertentu</a:t>
            </a:r>
            <a:r>
              <a:rPr lang="en-US" sz="3600" dirty="0" smtClean="0"/>
              <a:t> </a:t>
            </a:r>
            <a:r>
              <a:rPr lang="en-US" sz="3600" dirty="0" err="1" smtClean="0"/>
              <a:t>untuk</a:t>
            </a:r>
            <a:r>
              <a:rPr lang="en-US" sz="3600" dirty="0" smtClean="0"/>
              <a:t> </a:t>
            </a:r>
            <a:r>
              <a:rPr lang="en-US" sz="3600" dirty="0" err="1" smtClean="0"/>
              <a:t>setiap</a:t>
            </a:r>
            <a:r>
              <a:rPr lang="en-US" sz="3600" dirty="0" smtClean="0"/>
              <a:t> </a:t>
            </a:r>
            <a:r>
              <a:rPr lang="en-US" sz="3600" dirty="0" err="1" smtClean="0"/>
              <a:t>kategori</a:t>
            </a:r>
            <a:r>
              <a:rPr lang="en-US" sz="3600" dirty="0" smtClean="0"/>
              <a:t> </a:t>
            </a:r>
            <a:r>
              <a:rPr lang="en-US" sz="3600" dirty="0" err="1" smtClean="0"/>
              <a:t>atau</a:t>
            </a:r>
            <a:r>
              <a:rPr lang="en-US" sz="3600" dirty="0" smtClean="0"/>
              <a:t> </a:t>
            </a:r>
            <a:r>
              <a:rPr lang="en-US" sz="3600" dirty="0" err="1" smtClean="0"/>
              <a:t>subjek</a:t>
            </a:r>
            <a:endParaRPr lang="en-US" sz="3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43740-2A05-437E-B6B7-5F75EEAED81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23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 startAt="3"/>
            </a:pPr>
            <a:r>
              <a:rPr lang="en-US" sz="3600" dirty="0" err="1" smtClean="0"/>
              <a:t>Mengembangkan</a:t>
            </a:r>
            <a:r>
              <a:rPr lang="en-US" sz="3600" dirty="0" smtClean="0"/>
              <a:t> </a:t>
            </a:r>
            <a:r>
              <a:rPr lang="en-US" sz="3600" dirty="0" err="1" smtClean="0"/>
              <a:t>rencana</a:t>
            </a:r>
            <a:r>
              <a:rPr lang="en-US" sz="3600" dirty="0" smtClean="0"/>
              <a:t> </a:t>
            </a:r>
            <a:r>
              <a:rPr lang="en-US" sz="3600" dirty="0" err="1" smtClean="0"/>
              <a:t>untuk</a:t>
            </a:r>
            <a:r>
              <a:rPr lang="en-US" sz="3600" dirty="0" smtClean="0"/>
              <a:t> </a:t>
            </a:r>
            <a:r>
              <a:rPr lang="en-US" sz="3600" dirty="0" err="1" smtClean="0"/>
              <a:t>potensi</a:t>
            </a:r>
            <a:r>
              <a:rPr lang="en-US" sz="3600" dirty="0" smtClean="0"/>
              <a:t> </a:t>
            </a:r>
            <a:r>
              <a:rPr lang="en-US" sz="3600" dirty="0" err="1" smtClean="0"/>
              <a:t>materi</a:t>
            </a:r>
            <a:r>
              <a:rPr lang="en-US" sz="3600" dirty="0" smtClean="0"/>
              <a:t> yang </a:t>
            </a:r>
            <a:r>
              <a:rPr lang="en-US" sz="3600" dirty="0" err="1" smtClean="0"/>
              <a:t>bermanfaat</a:t>
            </a:r>
            <a:r>
              <a:rPr lang="en-US" sz="3600" dirty="0" smtClean="0"/>
              <a:t> </a:t>
            </a:r>
            <a:r>
              <a:rPr lang="en-US" sz="3600" dirty="0" err="1" smtClean="0"/>
              <a:t>untuk</a:t>
            </a:r>
            <a:r>
              <a:rPr lang="en-US" sz="3600" dirty="0" smtClean="0"/>
              <a:t> </a:t>
            </a:r>
            <a:r>
              <a:rPr lang="en-US" sz="3600" dirty="0" err="1" smtClean="0"/>
              <a:t>diperoleh</a:t>
            </a:r>
            <a:endParaRPr lang="en-US" sz="3600" dirty="0" smtClean="0"/>
          </a:p>
          <a:p>
            <a:pPr marL="457200" indent="-457200" algn="just">
              <a:buFont typeface="+mj-lt"/>
              <a:buAutoNum type="arabicPeriod" startAt="3"/>
            </a:pPr>
            <a:r>
              <a:rPr lang="en-US" sz="3600" dirty="0" err="1" smtClean="0"/>
              <a:t>Melakukan</a:t>
            </a:r>
            <a:r>
              <a:rPr lang="en-US" sz="3600" dirty="0" smtClean="0"/>
              <a:t> </a:t>
            </a:r>
            <a:r>
              <a:rPr lang="en-US" sz="3600" dirty="0" err="1" smtClean="0"/>
              <a:t>penelusuran</a:t>
            </a:r>
            <a:r>
              <a:rPr lang="en-US" sz="3600" dirty="0" smtClean="0"/>
              <a:t> </a:t>
            </a:r>
            <a:r>
              <a:rPr lang="en-US" sz="3600" dirty="0" err="1" smtClean="0"/>
              <a:t>untuk</a:t>
            </a:r>
            <a:r>
              <a:rPr lang="en-US" sz="3600" dirty="0" smtClean="0"/>
              <a:t> </a:t>
            </a:r>
            <a:r>
              <a:rPr lang="en-US" sz="3600" dirty="0" err="1" smtClean="0"/>
              <a:t>materi-materi</a:t>
            </a:r>
            <a:r>
              <a:rPr lang="en-US" sz="3600" dirty="0" smtClean="0"/>
              <a:t> yang </a:t>
            </a:r>
            <a:r>
              <a:rPr lang="en-US" sz="3600" dirty="0" err="1" smtClean="0"/>
              <a:t>diinginkan</a:t>
            </a:r>
            <a:r>
              <a:rPr lang="en-US" sz="3600" dirty="0" smtClean="0"/>
              <a:t>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43740-2A05-437E-B6B7-5F75EEAED81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1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SYARAT MENJADI SELEKTOR</a:t>
            </a:r>
            <a:br>
              <a:rPr lang="en-US" dirty="0" smtClean="0"/>
            </a:br>
            <a:r>
              <a:rPr lang="en-US" dirty="0" err="1" smtClean="0"/>
              <a:t>Sulistyo</a:t>
            </a:r>
            <a:r>
              <a:rPr lang="en-US" dirty="0" smtClean="0"/>
              <a:t>-</a:t>
            </a:r>
            <a:r>
              <a:rPr lang="id-ID" dirty="0" smtClean="0"/>
              <a:t>B</a:t>
            </a:r>
            <a:r>
              <a:rPr lang="en-US" dirty="0" err="1" smtClean="0"/>
              <a:t>asuki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 algn="just">
              <a:buFont typeface="+mj-lt"/>
              <a:buAutoNum type="arabicPeriod"/>
            </a:pPr>
            <a:r>
              <a:rPr lang="en-US" sz="3600" dirty="0" err="1" smtClean="0"/>
              <a:t>Harus</a:t>
            </a:r>
            <a:r>
              <a:rPr lang="en-US" sz="3600" dirty="0" smtClean="0"/>
              <a:t> </a:t>
            </a:r>
            <a:r>
              <a:rPr lang="en-US" sz="3600" dirty="0" err="1" smtClean="0"/>
              <a:t>mengetahui</a:t>
            </a:r>
            <a:r>
              <a:rPr lang="en-US" sz="3600" dirty="0" smtClean="0"/>
              <a:t> </a:t>
            </a:r>
            <a:r>
              <a:rPr lang="en-US" sz="3600" dirty="0" err="1" smtClean="0"/>
              <a:t>sarana</a:t>
            </a:r>
            <a:r>
              <a:rPr lang="en-US" sz="3600" dirty="0" smtClean="0"/>
              <a:t> </a:t>
            </a:r>
            <a:r>
              <a:rPr lang="en-US" sz="3600" dirty="0" err="1" smtClean="0"/>
              <a:t>bibliografi</a:t>
            </a:r>
            <a:r>
              <a:rPr lang="en-US" sz="3600" dirty="0" smtClean="0"/>
              <a:t> yang </a:t>
            </a:r>
            <a:r>
              <a:rPr lang="en-US" sz="3600" dirty="0" err="1" smtClean="0"/>
              <a:t>tersedia</a:t>
            </a:r>
            <a:r>
              <a:rPr lang="en-US" sz="3600" dirty="0" smtClean="0"/>
              <a:t>, </a:t>
            </a:r>
            <a:r>
              <a:rPr lang="en-US" sz="3600" dirty="0" err="1" smtClean="0"/>
              <a:t>memahami</a:t>
            </a:r>
            <a:r>
              <a:rPr lang="en-US" sz="3600" dirty="0" smtClean="0"/>
              <a:t> </a:t>
            </a:r>
            <a:r>
              <a:rPr lang="en-US" sz="3600" dirty="0" err="1" smtClean="0"/>
              <a:t>dunia</a:t>
            </a:r>
            <a:r>
              <a:rPr lang="en-US" sz="3600" dirty="0" smtClean="0"/>
              <a:t> </a:t>
            </a:r>
            <a:r>
              <a:rPr lang="en-US" sz="3600" dirty="0" err="1" smtClean="0"/>
              <a:t>penerbitan</a:t>
            </a:r>
            <a:r>
              <a:rPr lang="en-US" sz="3600" dirty="0" smtClean="0"/>
              <a:t> (</a:t>
            </a:r>
            <a:r>
              <a:rPr lang="en-US" sz="3600" dirty="0" err="1" smtClean="0"/>
              <a:t>spesialisasi</a:t>
            </a:r>
            <a:r>
              <a:rPr lang="en-US" sz="3600" dirty="0" smtClean="0"/>
              <a:t> </a:t>
            </a:r>
            <a:r>
              <a:rPr lang="en-US" sz="3600" dirty="0" err="1" smtClean="0"/>
              <a:t>masing-masing</a:t>
            </a:r>
            <a:r>
              <a:rPr lang="en-US" sz="3600" dirty="0" smtClean="0"/>
              <a:t> </a:t>
            </a:r>
            <a:r>
              <a:rPr lang="en-US" sz="3600" dirty="0" err="1" smtClean="0"/>
              <a:t>penerbit</a:t>
            </a:r>
            <a:r>
              <a:rPr lang="en-US" sz="3600" dirty="0" smtClean="0"/>
              <a:t>, </a:t>
            </a:r>
            <a:r>
              <a:rPr lang="en-US" sz="3600" dirty="0" err="1" smtClean="0"/>
              <a:t>standarnya</a:t>
            </a:r>
            <a:r>
              <a:rPr lang="en-US" sz="3600" dirty="0" smtClean="0"/>
              <a:t> </a:t>
            </a:r>
            <a:r>
              <a:rPr lang="en-US" sz="3600" dirty="0" err="1" smtClean="0"/>
              <a:t>dan</a:t>
            </a:r>
            <a:r>
              <a:rPr lang="en-US" sz="3600" dirty="0" smtClean="0"/>
              <a:t> </a:t>
            </a:r>
            <a:r>
              <a:rPr lang="en-US" sz="3600" dirty="0" err="1" smtClean="0"/>
              <a:t>hasil</a:t>
            </a:r>
            <a:r>
              <a:rPr lang="en-US" sz="3600" dirty="0" smtClean="0"/>
              <a:t> </a:t>
            </a:r>
            <a:r>
              <a:rPr lang="en-US" sz="3600" dirty="0" err="1" smtClean="0"/>
              <a:t>terbitannya</a:t>
            </a:r>
            <a:r>
              <a:rPr lang="en-US" sz="3600" dirty="0" smtClean="0"/>
              <a:t>).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en-US" sz="3600" dirty="0" err="1" smtClean="0"/>
              <a:t>Harus</a:t>
            </a:r>
            <a:r>
              <a:rPr lang="en-US" sz="3600" dirty="0" smtClean="0"/>
              <a:t> </a:t>
            </a:r>
            <a:r>
              <a:rPr lang="en-US" sz="3600" dirty="0" err="1" smtClean="0"/>
              <a:t>mengetahui</a:t>
            </a:r>
            <a:r>
              <a:rPr lang="en-US" sz="3600" dirty="0" smtClean="0"/>
              <a:t> </a:t>
            </a:r>
            <a:r>
              <a:rPr lang="en-US" sz="3600" dirty="0" err="1" smtClean="0"/>
              <a:t>latar</a:t>
            </a:r>
            <a:r>
              <a:rPr lang="en-US" sz="3600" dirty="0" smtClean="0"/>
              <a:t> </a:t>
            </a:r>
            <a:r>
              <a:rPr lang="en-US" sz="3600" dirty="0" err="1" smtClean="0"/>
              <a:t>belakang</a:t>
            </a:r>
            <a:r>
              <a:rPr lang="en-US" sz="3600" dirty="0" smtClean="0"/>
              <a:t> </a:t>
            </a:r>
            <a:r>
              <a:rPr lang="en-US" sz="3600" dirty="0" err="1" smtClean="0"/>
              <a:t>pemustaka</a:t>
            </a:r>
            <a:r>
              <a:rPr lang="en-US" sz="3600" dirty="0" smtClean="0"/>
              <a:t>, </a:t>
            </a:r>
            <a:r>
              <a:rPr lang="en-US" sz="3600" dirty="0" err="1" smtClean="0"/>
              <a:t>siapa</a:t>
            </a:r>
            <a:r>
              <a:rPr lang="en-US" sz="3600" dirty="0" smtClean="0"/>
              <a:t> </a:t>
            </a:r>
            <a:r>
              <a:rPr lang="en-US" sz="3600" dirty="0" err="1" smtClean="0"/>
              <a:t>saja</a:t>
            </a:r>
            <a:r>
              <a:rPr lang="en-US" sz="3600" dirty="0" smtClean="0"/>
              <a:t> yang </a:t>
            </a:r>
            <a:r>
              <a:rPr lang="en-US" sz="3600" dirty="0" err="1" smtClean="0"/>
              <a:t>menjadi</a:t>
            </a:r>
            <a:r>
              <a:rPr lang="en-US" sz="3600" dirty="0" smtClean="0"/>
              <a:t> </a:t>
            </a:r>
            <a:r>
              <a:rPr lang="en-US" sz="3600" dirty="0" err="1" smtClean="0"/>
              <a:t>anggota</a:t>
            </a:r>
            <a:r>
              <a:rPr lang="en-US" sz="3600" dirty="0" smtClean="0"/>
              <a:t> </a:t>
            </a:r>
            <a:r>
              <a:rPr lang="en-US" sz="3600" dirty="0" err="1" smtClean="0"/>
              <a:t>serta</a:t>
            </a:r>
            <a:r>
              <a:rPr lang="en-US" sz="3600" dirty="0" smtClean="0"/>
              <a:t> </a:t>
            </a:r>
            <a:r>
              <a:rPr lang="en-US" sz="3600" dirty="0" err="1" smtClean="0"/>
              <a:t>perilaku-perilaku</a:t>
            </a:r>
            <a:r>
              <a:rPr lang="en-US" sz="3600" dirty="0" smtClean="0"/>
              <a:t> </a:t>
            </a:r>
            <a:r>
              <a:rPr lang="en-US" sz="3600" dirty="0" err="1" smtClean="0"/>
              <a:t>lainnya</a:t>
            </a:r>
            <a:r>
              <a:rPr lang="en-US" sz="3600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43740-2A05-437E-B6B7-5F75EEAED81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86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lvl="0" indent="-457200" algn="just">
              <a:buFont typeface="+mj-lt"/>
              <a:buAutoNum type="arabicPeriod" startAt="3"/>
            </a:pPr>
            <a:r>
              <a:rPr lang="en-US" sz="3600" dirty="0" err="1" smtClean="0"/>
              <a:t>Harus</a:t>
            </a:r>
            <a:r>
              <a:rPr lang="en-US" sz="3600" dirty="0" smtClean="0"/>
              <a:t> </a:t>
            </a:r>
            <a:r>
              <a:rPr lang="en-US" sz="3600" dirty="0" err="1" smtClean="0"/>
              <a:t>bersikap</a:t>
            </a:r>
            <a:r>
              <a:rPr lang="en-US" sz="3600" dirty="0" smtClean="0"/>
              <a:t> </a:t>
            </a:r>
            <a:r>
              <a:rPr lang="en-US" sz="3600" dirty="0" err="1" smtClean="0"/>
              <a:t>netral</a:t>
            </a:r>
            <a:r>
              <a:rPr lang="en-US" sz="3600" dirty="0" smtClean="0"/>
              <a:t>, </a:t>
            </a:r>
            <a:r>
              <a:rPr lang="en-US" sz="3600" dirty="0" err="1" smtClean="0"/>
              <a:t>menguasai</a:t>
            </a:r>
            <a:r>
              <a:rPr lang="en-US" sz="3600" dirty="0" smtClean="0"/>
              <a:t> </a:t>
            </a:r>
            <a:r>
              <a:rPr lang="en-US" sz="3600" dirty="0" err="1" smtClean="0"/>
              <a:t>informasi</a:t>
            </a:r>
            <a:r>
              <a:rPr lang="en-US" sz="3600" dirty="0" smtClean="0"/>
              <a:t> </a:t>
            </a:r>
            <a:r>
              <a:rPr lang="en-US" sz="3600" dirty="0" err="1" smtClean="0"/>
              <a:t>dan</a:t>
            </a:r>
            <a:r>
              <a:rPr lang="en-US" sz="3600" dirty="0" smtClean="0"/>
              <a:t> </a:t>
            </a:r>
            <a:r>
              <a:rPr lang="en-US" sz="3600" dirty="0" err="1" smtClean="0"/>
              <a:t>memiliki</a:t>
            </a:r>
            <a:r>
              <a:rPr lang="en-US" sz="3600" dirty="0" smtClean="0"/>
              <a:t> </a:t>
            </a:r>
            <a:r>
              <a:rPr lang="en-US" sz="3600" dirty="0" err="1" smtClean="0"/>
              <a:t>akal</a:t>
            </a:r>
            <a:r>
              <a:rPr lang="en-US" sz="3600" dirty="0" smtClean="0"/>
              <a:t> </a:t>
            </a:r>
            <a:r>
              <a:rPr lang="en-US" sz="3600" dirty="0" err="1" smtClean="0"/>
              <a:t>sehat</a:t>
            </a:r>
            <a:r>
              <a:rPr lang="en-US" sz="3600" dirty="0" smtClean="0"/>
              <a:t> </a:t>
            </a:r>
            <a:r>
              <a:rPr lang="en-US" sz="3600" dirty="0" err="1" smtClean="0"/>
              <a:t>dalam</a:t>
            </a:r>
            <a:r>
              <a:rPr lang="en-US" sz="3600" dirty="0" smtClean="0"/>
              <a:t> </a:t>
            </a:r>
            <a:r>
              <a:rPr lang="en-US" sz="3600" dirty="0" err="1" smtClean="0"/>
              <a:t>memilih</a:t>
            </a:r>
            <a:r>
              <a:rPr lang="en-US" sz="3600" dirty="0" smtClean="0"/>
              <a:t> </a:t>
            </a:r>
            <a:r>
              <a:rPr lang="en-US" sz="3600" dirty="0" err="1" smtClean="0"/>
              <a:t>bahan</a:t>
            </a:r>
            <a:r>
              <a:rPr lang="en-US" sz="3600" dirty="0" smtClean="0"/>
              <a:t> </a:t>
            </a:r>
            <a:r>
              <a:rPr lang="en-US" sz="3600" dirty="0" err="1" smtClean="0"/>
              <a:t>pustaka</a:t>
            </a:r>
            <a:r>
              <a:rPr lang="en-US" sz="3600" dirty="0" smtClean="0"/>
              <a:t>.</a:t>
            </a:r>
          </a:p>
          <a:p>
            <a:pPr marL="457200" lvl="0" indent="-457200" algn="just">
              <a:buFont typeface="+mj-lt"/>
              <a:buAutoNum type="arabicPeriod" startAt="3"/>
            </a:pPr>
            <a:r>
              <a:rPr lang="en-US" sz="3600" dirty="0" err="1" smtClean="0"/>
              <a:t>Memahami</a:t>
            </a:r>
            <a:r>
              <a:rPr lang="en-US" sz="3600" dirty="0" smtClean="0"/>
              <a:t> </a:t>
            </a:r>
            <a:r>
              <a:rPr lang="en-US" sz="3600" dirty="0" err="1" smtClean="0"/>
              <a:t>kebutuhan</a:t>
            </a:r>
            <a:r>
              <a:rPr lang="en-US" sz="3600" dirty="0" smtClean="0"/>
              <a:t> </a:t>
            </a:r>
            <a:r>
              <a:rPr lang="en-US" sz="3600" dirty="0" err="1" smtClean="0"/>
              <a:t>pemustaka</a:t>
            </a:r>
            <a:endParaRPr lang="en-US" sz="3600" dirty="0" smtClean="0"/>
          </a:p>
          <a:p>
            <a:pPr marL="457200" lvl="0" indent="-457200" algn="just">
              <a:buFont typeface="+mj-lt"/>
              <a:buAutoNum type="arabicPeriod" startAt="3"/>
            </a:pPr>
            <a:r>
              <a:rPr lang="en-US" sz="3600" dirty="0" err="1" smtClean="0"/>
              <a:t>Pengetahuan</a:t>
            </a:r>
            <a:r>
              <a:rPr lang="en-US" sz="3600" dirty="0" smtClean="0"/>
              <a:t> </a:t>
            </a:r>
            <a:r>
              <a:rPr lang="en-US" sz="3600" dirty="0" err="1" smtClean="0"/>
              <a:t>mendalam</a:t>
            </a:r>
            <a:r>
              <a:rPr lang="en-US" sz="3600" dirty="0" smtClean="0"/>
              <a:t> </a:t>
            </a:r>
            <a:r>
              <a:rPr lang="en-US" sz="3600" dirty="0" err="1" smtClean="0"/>
              <a:t>mengenai</a:t>
            </a:r>
            <a:r>
              <a:rPr lang="en-US" sz="3600" dirty="0" smtClean="0"/>
              <a:t> </a:t>
            </a:r>
            <a:r>
              <a:rPr lang="en-US" sz="3600" dirty="0" err="1" smtClean="0"/>
              <a:t>koleksi</a:t>
            </a:r>
            <a:r>
              <a:rPr lang="en-US" sz="3600" dirty="0" smtClean="0"/>
              <a:t> </a:t>
            </a:r>
            <a:r>
              <a:rPr lang="en-US" sz="3600" dirty="0" err="1" smtClean="0"/>
              <a:t>perpustakaan</a:t>
            </a:r>
            <a:endParaRPr lang="en-US" sz="3600" dirty="0" smtClean="0"/>
          </a:p>
          <a:p>
            <a:pPr marL="457200" lvl="0" indent="-457200" algn="just">
              <a:buFont typeface="+mj-lt"/>
              <a:buAutoNum type="arabicPeriod" startAt="3"/>
            </a:pPr>
            <a:r>
              <a:rPr lang="en-US" sz="3600" dirty="0" err="1" smtClean="0"/>
              <a:t>Mengetahui</a:t>
            </a:r>
            <a:r>
              <a:rPr lang="en-US" sz="3600" dirty="0" smtClean="0"/>
              <a:t> </a:t>
            </a:r>
            <a:r>
              <a:rPr lang="en-US" sz="3600" dirty="0" err="1" smtClean="0"/>
              <a:t>buku</a:t>
            </a:r>
            <a:r>
              <a:rPr lang="en-US" sz="3600" dirty="0" smtClean="0"/>
              <a:t> </a:t>
            </a:r>
            <a:r>
              <a:rPr lang="en-US" sz="3600" dirty="0" err="1" smtClean="0"/>
              <a:t>melalui</a:t>
            </a:r>
            <a:r>
              <a:rPr lang="en-US" sz="3600" dirty="0" smtClean="0"/>
              <a:t> proses </a:t>
            </a:r>
            <a:r>
              <a:rPr lang="en-US" sz="3600" dirty="0" err="1" smtClean="0"/>
              <a:t>membuka-buka</a:t>
            </a:r>
            <a:r>
              <a:rPr lang="en-US" sz="3600" dirty="0" smtClean="0"/>
              <a:t> </a:t>
            </a:r>
            <a:r>
              <a:rPr lang="en-US" sz="3600" dirty="0" err="1" smtClean="0"/>
              <a:t>buku</a:t>
            </a:r>
            <a:r>
              <a:rPr lang="en-US" sz="3600" dirty="0" smtClean="0"/>
              <a:t> </a:t>
            </a:r>
            <a:r>
              <a:rPr lang="en-US" sz="3600" dirty="0" err="1" smtClean="0"/>
              <a:t>ataupun</a:t>
            </a:r>
            <a:r>
              <a:rPr lang="en-US" sz="3600" dirty="0" smtClean="0"/>
              <a:t> proses </a:t>
            </a:r>
            <a:r>
              <a:rPr lang="en-US" sz="3600" dirty="0" err="1" smtClean="0"/>
              <a:t>membaca</a:t>
            </a:r>
            <a:endParaRPr lang="en-US" sz="36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43740-2A05-437E-B6B7-5F75EEAED81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ass open house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Classroom open house presentation</Template>
  <TotalTime>0</TotalTime>
  <Words>504</Words>
  <Application>Microsoft Office PowerPoint</Application>
  <PresentationFormat>Custom</PresentationFormat>
  <Paragraphs>90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Class open house presentation</vt:lpstr>
      <vt:lpstr>SELEKSI</vt:lpstr>
      <vt:lpstr>PENGERTIAN SELEKSI</vt:lpstr>
      <vt:lpstr>TUJUAN SELEKSI</vt:lpstr>
      <vt:lpstr>PowerPoint Presentation</vt:lpstr>
      <vt:lpstr>ORANG YANG MELAKUKAN SELEKSI </vt:lpstr>
      <vt:lpstr>TAHAPAN PROSES SELEKSI</vt:lpstr>
      <vt:lpstr>PowerPoint Presentation</vt:lpstr>
      <vt:lpstr>SYARAT MENJADI SELEKTOR Sulistyo-Basuki </vt:lpstr>
      <vt:lpstr>PowerPoint Presentation</vt:lpstr>
      <vt:lpstr>PEDOMAN SELEKTOR </vt:lpstr>
      <vt:lpstr>PowerPoint Presentation</vt:lpstr>
      <vt:lpstr>PANDANGAN DALAM  MEMBANGUN KOLEKSI</vt:lpstr>
      <vt:lpstr>2. Pandangan Liberal (Realisme) </vt:lpstr>
      <vt:lpstr>3. Pandangan Pluralistik (Kompromis) </vt:lpstr>
      <vt:lpstr>KRITERIA KHUSUS DALAM SELEKSI</vt:lpstr>
      <vt:lpstr>PowerPoint Presentation</vt:lpstr>
      <vt:lpstr>TUJUAN ALAT BANTU SELEKSI</vt:lpstr>
      <vt:lpstr>PowerPoint Presentation</vt:lpstr>
      <vt:lpstr>TINJAUAN BUKU</vt:lpstr>
      <vt:lpstr>Thank You for Watching!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31</cp:revision>
  <dcterms:created xsi:type="dcterms:W3CDTF">2017-03-01T05:10:00Z</dcterms:created>
  <dcterms:modified xsi:type="dcterms:W3CDTF">2023-03-22T23:51:41Z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TC034605079991</vt:lpwstr>
  </property>
  <property fmtid="{D5CDD505-2E9C-101B-9397-08002B2CF9AE}" pid="3" name="KSOProductBuildVer">
    <vt:lpwstr>1033-10.2.0.5811</vt:lpwstr>
  </property>
</Properties>
</file>