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8" r:id="rId4"/>
    <p:sldId id="274"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5/20/2026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10.png"/><Relationship Id="rId9" Type="http://schemas.openxmlformats.org/officeDocument/2006/relationships/image" Target="../media/image9.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11.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Ovarian Cancer</a:t>
            </a:r>
            <a:br>
              <a:rPr lang="en-US" dirty="0"/>
            </a:br>
            <a:endParaRPr lang="en-US" dirty="0"/>
          </a:p>
        </p:txBody>
      </p:sp>
      <p:sp>
        <p:nvSpPr>
          <p:cNvPr id="3" name="Subtitle 2"/>
          <p:cNvSpPr>
            <a:spLocks noGrp="1"/>
          </p:cNvSpPr>
          <p:nvPr>
            <p:ph type="subTitle" idx="1"/>
          </p:nvPr>
        </p:nvSpPr>
        <p:spPr>
          <a:xfrm>
            <a:off x="2749042" y="4916366"/>
            <a:ext cx="6815669" cy="1320802"/>
          </a:xfrm>
        </p:spPr>
        <p:txBody>
          <a:bodyPr/>
          <a:lstStyle/>
          <a:p>
            <a:r>
              <a:rPr lang="en-US" dirty="0" err="1" smtClean="0"/>
              <a:t>Yanti</a:t>
            </a:r>
            <a:r>
              <a:rPr lang="en-US" dirty="0" smtClean="0"/>
              <a:t> </a:t>
            </a:r>
            <a:r>
              <a:rPr lang="en-US" dirty="0" err="1" smtClean="0"/>
              <a:t>Hermayanti</a:t>
            </a:r>
            <a:endParaRPr lang="en-US" dirty="0"/>
          </a:p>
        </p:txBody>
      </p:sp>
      <p:sp>
        <p:nvSpPr>
          <p:cNvPr id="4"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9985572" y="5243639"/>
            <a:ext cx="2166512" cy="1533904"/>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 y="5696793"/>
            <a:ext cx="2217218" cy="1080750"/>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10">
              <a:extLst>
                <a:ext uri="{96DAC541-7B7A-43D3-8B79-37D633B846F1}">
                  <asvg:svgBlip xmlns:asvg="http://schemas.microsoft.com/office/drawing/2016/SVG/main" xmlns="" r:embed="rId3"/>
                </a:ext>
              </a:extLst>
            </a:blip>
            <a:stretch>
              <a:fillRect/>
            </a:stretch>
          </a:blipFill>
        </p:spPr>
      </p:sp>
      <p:sp>
        <p:nvSpPr>
          <p:cNvPr id="9" name="Freeform 2"/>
          <p:cNvSpPr/>
          <p:nvPr/>
        </p:nvSpPr>
        <p:spPr>
          <a:xfrm>
            <a:off x="316939" y="5880329"/>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10">
              <a:extLst>
                <a:ext uri="{96DAC541-7B7A-43D3-8B79-37D633B846F1}">
                  <asvg:svgBlip xmlns:asvg="http://schemas.microsoft.com/office/drawing/2016/SVG/main" xmlns="" r:embed="rId3"/>
                </a:ext>
              </a:extLst>
            </a:blip>
            <a:stretch>
              <a:fillRect/>
            </a:stretch>
          </a:blipFill>
        </p:spPr>
      </p:sp>
      <p:sp>
        <p:nvSpPr>
          <p:cNvPr id="10" name="Freeform 10"/>
          <p:cNvSpPr/>
          <p:nvPr/>
        </p:nvSpPr>
        <p:spPr>
          <a:xfrm rot="155995" flipV="1">
            <a:off x="10836831" y="91453"/>
            <a:ext cx="1126995" cy="598550"/>
          </a:xfrm>
          <a:custGeom>
            <a:avLst/>
            <a:gdLst/>
            <a:ahLst/>
            <a:cxnLst/>
            <a:rect l="l" t="t" r="r" b="b"/>
            <a:pathLst>
              <a:path w="2716317" h="1358159">
                <a:moveTo>
                  <a:pt x="0" y="1358159"/>
                </a:moveTo>
                <a:lnTo>
                  <a:pt x="2716317" y="1358159"/>
                </a:lnTo>
                <a:lnTo>
                  <a:pt x="2716317" y="0"/>
                </a:lnTo>
                <a:lnTo>
                  <a:pt x="0" y="0"/>
                </a:lnTo>
                <a:lnTo>
                  <a:pt x="0" y="1358159"/>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026" name="Picture 2" descr="Ovarian canc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3393" y="2489633"/>
            <a:ext cx="2611901" cy="2368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4"/>
          <a:stretch>
            <a:fillRect/>
          </a:stretch>
        </p:blipFill>
        <p:spPr>
          <a:xfrm>
            <a:off x="5948649" y="2489633"/>
            <a:ext cx="2746452" cy="2356137"/>
          </a:xfrm>
          <a:prstGeom prst="rect">
            <a:avLst/>
          </a:prstGeom>
        </p:spPr>
      </p:pic>
    </p:spTree>
    <p:extLst>
      <p:ext uri="{BB962C8B-B14F-4D97-AF65-F5344CB8AC3E}">
        <p14:creationId xmlns:p14="http://schemas.microsoft.com/office/powerpoint/2010/main" val="27844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Ovarian Cancer Treatment Options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t>Depending </a:t>
            </a:r>
            <a:r>
              <a:rPr lang="en-US" sz="2800" dirty="0"/>
              <a:t>on many factors, including type, stage, and fertility goals.</a:t>
            </a:r>
          </a:p>
          <a:p>
            <a:pPr>
              <a:buFont typeface="Wingdings" panose="05000000000000000000" pitchFamily="2" charset="2"/>
              <a:buChar char="q"/>
            </a:pPr>
            <a:r>
              <a:rPr lang="en-US" sz="2800" dirty="0"/>
              <a:t>Individual treatment plans may include a combination of surgery, chemotherapy, radiation therapy, and other treatment options. </a:t>
            </a:r>
            <a:endParaRPr lang="en-US" sz="2800" dirty="0" smtClean="0"/>
          </a:p>
          <a:p>
            <a:pPr>
              <a:buFont typeface="Wingdings" panose="05000000000000000000" pitchFamily="2" charset="2"/>
              <a:buChar char="q"/>
            </a:pPr>
            <a:r>
              <a:rPr lang="en-US" sz="2800" dirty="0" smtClean="0"/>
              <a:t>Minimize </a:t>
            </a:r>
            <a:r>
              <a:rPr lang="en-US" sz="2800" dirty="0"/>
              <a:t>side effects and promote greater comfort throughout treatment.</a:t>
            </a:r>
          </a:p>
          <a:p>
            <a:pPr>
              <a:buFont typeface="Wingdings" panose="05000000000000000000" pitchFamily="2" charset="2"/>
              <a:buChar char="q"/>
            </a:pPr>
            <a:endParaRPr lang="en-US" sz="2800" dirty="0"/>
          </a:p>
        </p:txBody>
      </p:sp>
      <p:sp>
        <p:nvSpPr>
          <p:cNvPr id="4"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7"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6"/>
          <p:cNvSpPr/>
          <p:nvPr/>
        </p:nvSpPr>
        <p:spPr>
          <a:xfrm>
            <a:off x="311317" y="6076656"/>
            <a:ext cx="1319001" cy="813712"/>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42688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Surgical Approaches</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smtClean="0"/>
              <a:t>Surgery </a:t>
            </a:r>
            <a:r>
              <a:rPr lang="en-US" dirty="0"/>
              <a:t>is the first step in treating ovarian cancer. Minimally invasive surgical techniques may be appropriate for certain patients. </a:t>
            </a:r>
          </a:p>
          <a:p>
            <a:r>
              <a:rPr lang="en-US" dirty="0"/>
              <a:t>The goal of surgery is to remove as many cancerous cells as possible. Surgical options include:</a:t>
            </a:r>
          </a:p>
          <a:p>
            <a:pPr marL="0" indent="0">
              <a:buNone/>
            </a:pPr>
            <a:r>
              <a:rPr lang="en-US" dirty="0" smtClean="0"/>
              <a:t>     </a:t>
            </a:r>
            <a:r>
              <a:rPr lang="en-US" dirty="0" err="1" smtClean="0"/>
              <a:t>Salpingo</a:t>
            </a:r>
            <a:r>
              <a:rPr lang="en-US" dirty="0" smtClean="0"/>
              <a:t>-oophorectomy </a:t>
            </a:r>
            <a:r>
              <a:rPr lang="en-US" dirty="0"/>
              <a:t>is the surgical removal of the ovaries and fallopian tubes.</a:t>
            </a:r>
          </a:p>
          <a:p>
            <a:pPr marL="0" indent="0">
              <a:buNone/>
            </a:pPr>
            <a:r>
              <a:rPr lang="en-US" dirty="0" smtClean="0"/>
              <a:t>     Hysterectomy </a:t>
            </a:r>
            <a:r>
              <a:rPr lang="en-US" dirty="0"/>
              <a:t>is the surgical removal of the uterus and cervix.</a:t>
            </a:r>
          </a:p>
          <a:p>
            <a:pPr marL="0" indent="0">
              <a:buNone/>
            </a:pPr>
            <a:r>
              <a:rPr lang="en-US" dirty="0" smtClean="0"/>
              <a:t>     </a:t>
            </a:r>
            <a:r>
              <a:rPr lang="en-US" dirty="0" err="1" smtClean="0"/>
              <a:t>Debulking</a:t>
            </a:r>
            <a:r>
              <a:rPr lang="en-US" dirty="0" smtClean="0"/>
              <a:t> </a:t>
            </a:r>
            <a:r>
              <a:rPr lang="en-US" dirty="0"/>
              <a:t>is the surgical removal of any additional cancerous cells and tumors.</a:t>
            </a:r>
          </a:p>
          <a:p>
            <a:pPr marL="0" indent="0">
              <a:buNone/>
            </a:pPr>
            <a:endParaRPr lang="en-US" dirty="0"/>
          </a:p>
        </p:txBody>
      </p:sp>
      <p:sp>
        <p:nvSpPr>
          <p:cNvPr id="4"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7"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6"/>
          <p:cNvSpPr/>
          <p:nvPr/>
        </p:nvSpPr>
        <p:spPr>
          <a:xfrm>
            <a:off x="267036" y="6077118"/>
            <a:ext cx="1497027" cy="813249"/>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265508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Chemotherapy</a:t>
            </a:r>
            <a:r>
              <a:rPr lang="en-US" dirty="0"/>
              <a:t/>
            </a:r>
            <a:br>
              <a:rPr lang="en-US" dirty="0"/>
            </a:br>
            <a:endParaRPr lang="en-US" dirty="0"/>
          </a:p>
        </p:txBody>
      </p:sp>
      <p:sp>
        <p:nvSpPr>
          <p:cNvPr id="3" name="Content Placeholder 2"/>
          <p:cNvSpPr>
            <a:spLocks noGrp="1"/>
          </p:cNvSpPr>
          <p:nvPr>
            <p:ph sz="half" idx="1"/>
          </p:nvPr>
        </p:nvSpPr>
        <p:spPr>
          <a:xfrm>
            <a:off x="1298447" y="2560320"/>
            <a:ext cx="9512511" cy="3310128"/>
          </a:xfrm>
        </p:spPr>
        <p:txBody>
          <a:bodyPr>
            <a:normAutofit/>
          </a:bodyPr>
          <a:lstStyle/>
          <a:p>
            <a:pPr>
              <a:buFont typeface="Wingdings" panose="05000000000000000000" pitchFamily="2" charset="2"/>
              <a:buChar char="q"/>
            </a:pPr>
            <a:r>
              <a:rPr lang="en-US" dirty="0" smtClean="0"/>
              <a:t>Chemotherapy </a:t>
            </a:r>
            <a:r>
              <a:rPr lang="en-US" dirty="0"/>
              <a:t>is the use of drugs to kill cancerous cells. To limit side effects and damage to healthy cells, ovarian cancer patients are usually given chemotherapy in cycles with several rest periods. Chemotherapy may be recommended before or after surgery, or both.</a:t>
            </a:r>
          </a:p>
          <a:p>
            <a:pPr>
              <a:buFont typeface="Wingdings" panose="05000000000000000000" pitchFamily="2" charset="2"/>
              <a:buChar char="q"/>
            </a:pPr>
            <a:r>
              <a:rPr lang="en-US" dirty="0"/>
              <a:t>Most women receive intravenous chemotherapy (injected into a vein). </a:t>
            </a:r>
            <a:r>
              <a:rPr lang="en-US" dirty="0" smtClean="0"/>
              <a:t>The gynecologic </a:t>
            </a:r>
            <a:r>
              <a:rPr lang="en-US" dirty="0"/>
              <a:t>oncologists determine the most effective combination of drugs for each patient, depending on a variety of factors.</a:t>
            </a:r>
          </a:p>
          <a:p>
            <a:endParaRPr lang="en-US" dirty="0"/>
          </a:p>
        </p:txBody>
      </p:sp>
      <p:sp>
        <p:nvSpPr>
          <p:cNvPr id="5"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6"/>
          <p:cNvSpPr/>
          <p:nvPr/>
        </p:nvSpPr>
        <p:spPr>
          <a:xfrm>
            <a:off x="258719" y="6136214"/>
            <a:ext cx="1424197" cy="754154"/>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287951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Process for Ovarian </a:t>
            </a:r>
            <a:r>
              <a:rPr lang="en-US" b="1" dirty="0" smtClean="0"/>
              <a:t>Cancer</a:t>
            </a:r>
            <a:endParaRPr lang="en-US" b="1"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sz="4000" b="1" dirty="0"/>
              <a:t>1. Assessment</a:t>
            </a:r>
          </a:p>
          <a:p>
            <a:pPr marL="0" indent="0">
              <a:buNone/>
            </a:pPr>
            <a:r>
              <a:rPr lang="en-US" b="1" dirty="0"/>
              <a:t>Subjective Data</a:t>
            </a:r>
          </a:p>
          <a:p>
            <a:pPr>
              <a:buFont typeface="Wingdings" panose="05000000000000000000" pitchFamily="2" charset="2"/>
              <a:buChar char="q"/>
            </a:pPr>
            <a:r>
              <a:rPr lang="en-US" dirty="0"/>
              <a:t>Pelvic or abdominal pain </a:t>
            </a:r>
          </a:p>
          <a:p>
            <a:pPr>
              <a:buFont typeface="Wingdings" panose="05000000000000000000" pitchFamily="2" charset="2"/>
              <a:buChar char="q"/>
            </a:pPr>
            <a:r>
              <a:rPr lang="en-US" dirty="0"/>
              <a:t>Feeling of fullness/bloating </a:t>
            </a:r>
          </a:p>
          <a:p>
            <a:pPr>
              <a:buFont typeface="Wingdings" panose="05000000000000000000" pitchFamily="2" charset="2"/>
              <a:buChar char="q"/>
            </a:pPr>
            <a:r>
              <a:rPr lang="en-US" dirty="0"/>
              <a:t>Loss of appetite </a:t>
            </a:r>
          </a:p>
          <a:p>
            <a:pPr>
              <a:buFont typeface="Wingdings" panose="05000000000000000000" pitchFamily="2" charset="2"/>
              <a:buChar char="q"/>
            </a:pPr>
            <a:r>
              <a:rPr lang="en-US" dirty="0"/>
              <a:t>Fatigue </a:t>
            </a:r>
          </a:p>
          <a:p>
            <a:pPr>
              <a:buFont typeface="Wingdings" panose="05000000000000000000" pitchFamily="2" charset="2"/>
              <a:buChar char="q"/>
            </a:pPr>
            <a:r>
              <a:rPr lang="en-US" dirty="0"/>
              <a:t>Nausea </a:t>
            </a:r>
          </a:p>
          <a:p>
            <a:pPr>
              <a:buFont typeface="Wingdings" panose="05000000000000000000" pitchFamily="2" charset="2"/>
              <a:buChar char="q"/>
            </a:pPr>
            <a:r>
              <a:rPr lang="en-US" dirty="0"/>
              <a:t>Anxiety about diagnosis and prognosis</a:t>
            </a:r>
          </a:p>
          <a:p>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endParaRPr lang="en-US" b="1" dirty="0" smtClean="0"/>
          </a:p>
          <a:p>
            <a:pPr marL="0" indent="0">
              <a:buNone/>
            </a:pPr>
            <a:r>
              <a:rPr lang="en-US" b="1" dirty="0" smtClean="0"/>
              <a:t>Objective </a:t>
            </a:r>
            <a:r>
              <a:rPr lang="en-US" b="1" dirty="0"/>
              <a:t>Data</a:t>
            </a:r>
          </a:p>
          <a:p>
            <a:pPr>
              <a:buFont typeface="Wingdings" panose="05000000000000000000" pitchFamily="2" charset="2"/>
              <a:buChar char="q"/>
            </a:pPr>
            <a:r>
              <a:rPr lang="en-US" dirty="0"/>
              <a:t>Abdominal distension/ascites </a:t>
            </a:r>
          </a:p>
          <a:p>
            <a:pPr>
              <a:buFont typeface="Wingdings" panose="05000000000000000000" pitchFamily="2" charset="2"/>
              <a:buChar char="q"/>
            </a:pPr>
            <a:r>
              <a:rPr lang="en-US" dirty="0"/>
              <a:t>Weight changes </a:t>
            </a:r>
          </a:p>
          <a:p>
            <a:pPr>
              <a:buFont typeface="Wingdings" panose="05000000000000000000" pitchFamily="2" charset="2"/>
              <a:buChar char="q"/>
            </a:pPr>
            <a:r>
              <a:rPr lang="en-US" dirty="0"/>
              <a:t>Palpable pelvic mass </a:t>
            </a:r>
          </a:p>
          <a:p>
            <a:pPr>
              <a:buFont typeface="Wingdings" panose="05000000000000000000" pitchFamily="2" charset="2"/>
              <a:buChar char="q"/>
            </a:pPr>
            <a:r>
              <a:rPr lang="en-US" dirty="0"/>
              <a:t>Weakness </a:t>
            </a:r>
          </a:p>
          <a:p>
            <a:pPr>
              <a:buFont typeface="Wingdings" panose="05000000000000000000" pitchFamily="2" charset="2"/>
              <a:buChar char="q"/>
            </a:pPr>
            <a:r>
              <a:rPr lang="en-US" dirty="0"/>
              <a:t>Abnormal imaging/laboratory findings (e.g., CA-125) </a:t>
            </a:r>
          </a:p>
          <a:p>
            <a:pPr>
              <a:buFont typeface="Wingdings" panose="05000000000000000000" pitchFamily="2" charset="2"/>
              <a:buChar char="q"/>
            </a:pPr>
            <a:r>
              <a:rPr lang="en-US" dirty="0"/>
              <a:t>Hair loss related to chemotherapy </a:t>
            </a:r>
          </a:p>
          <a:p>
            <a:pPr>
              <a:buFont typeface="Wingdings" panose="05000000000000000000" pitchFamily="2" charset="2"/>
              <a:buChar char="q"/>
            </a:pPr>
            <a:r>
              <a:rPr lang="en-US" dirty="0"/>
              <a:t>Postoperative wound assessment </a:t>
            </a:r>
          </a:p>
          <a:p>
            <a:endParaRPr lang="en-US" dirty="0"/>
          </a:p>
        </p:txBody>
      </p:sp>
      <p:sp>
        <p:nvSpPr>
          <p:cNvPr id="5"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6"/>
          <p:cNvSpPr/>
          <p:nvPr/>
        </p:nvSpPr>
        <p:spPr>
          <a:xfrm>
            <a:off x="206121" y="6060935"/>
            <a:ext cx="1477022" cy="829433"/>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61712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Nursing Diagnoses (NANDA)</a:t>
            </a:r>
            <a:br>
              <a:rPr lang="en-US" b="1" dirty="0"/>
            </a:br>
            <a:r>
              <a:rPr lang="en-US" sz="2200" b="1" dirty="0"/>
              <a:t>Common Nursing Diagnoses:</a:t>
            </a:r>
            <a:br>
              <a:rPr lang="en-US" sz="2200" b="1" dirty="0"/>
            </a:br>
            <a:endParaRPr lang="en-US" sz="2200" dirty="0"/>
          </a:p>
        </p:txBody>
      </p:sp>
      <p:sp>
        <p:nvSpPr>
          <p:cNvPr id="3" name="Content Placeholder 2"/>
          <p:cNvSpPr>
            <a:spLocks noGrp="1"/>
          </p:cNvSpPr>
          <p:nvPr>
            <p:ph sz="half" idx="1"/>
          </p:nvPr>
        </p:nvSpPr>
        <p:spPr>
          <a:xfrm>
            <a:off x="1298447" y="2560320"/>
            <a:ext cx="9598151" cy="3310128"/>
          </a:xfrm>
        </p:spPr>
        <p:txBody>
          <a:bodyPr>
            <a:normAutofit fontScale="92500" lnSpcReduction="20000"/>
          </a:bodyPr>
          <a:lstStyle/>
          <a:p>
            <a:pPr>
              <a:buFont typeface="Wingdings" panose="05000000000000000000" pitchFamily="2" charset="2"/>
              <a:buChar char="q"/>
            </a:pPr>
            <a:r>
              <a:rPr lang="en-US" b="1" dirty="0" smtClean="0"/>
              <a:t>Acute </a:t>
            </a:r>
            <a:r>
              <a:rPr lang="en-US" b="1" dirty="0"/>
              <a:t>Pain</a:t>
            </a:r>
            <a:r>
              <a:rPr lang="en-US" dirty="0"/>
              <a:t> related to tumor growth or surgery </a:t>
            </a:r>
          </a:p>
          <a:p>
            <a:pPr>
              <a:buFont typeface="Wingdings" panose="05000000000000000000" pitchFamily="2" charset="2"/>
              <a:buChar char="q"/>
            </a:pPr>
            <a:r>
              <a:rPr lang="en-US" b="1" dirty="0"/>
              <a:t>Imbalanced Nutrition: Less Than Body Requirements</a:t>
            </a:r>
            <a:r>
              <a:rPr lang="en-US" dirty="0"/>
              <a:t> related to anorexia and nausea </a:t>
            </a:r>
          </a:p>
          <a:p>
            <a:pPr>
              <a:buFont typeface="Wingdings" panose="05000000000000000000" pitchFamily="2" charset="2"/>
              <a:buChar char="q"/>
            </a:pPr>
            <a:r>
              <a:rPr lang="en-US" b="1" dirty="0"/>
              <a:t>Fatigue</a:t>
            </a:r>
            <a:r>
              <a:rPr lang="en-US" dirty="0"/>
              <a:t> related to cancer and chemotherapy </a:t>
            </a:r>
          </a:p>
          <a:p>
            <a:pPr>
              <a:buFont typeface="Wingdings" panose="05000000000000000000" pitchFamily="2" charset="2"/>
              <a:buChar char="q"/>
            </a:pPr>
            <a:r>
              <a:rPr lang="en-US" b="1" dirty="0"/>
              <a:t>Anxiety</a:t>
            </a:r>
            <a:r>
              <a:rPr lang="en-US" dirty="0"/>
              <a:t> related to diagnosis and uncertainty </a:t>
            </a:r>
          </a:p>
          <a:p>
            <a:pPr>
              <a:buFont typeface="Wingdings" panose="05000000000000000000" pitchFamily="2" charset="2"/>
              <a:buChar char="q"/>
            </a:pPr>
            <a:r>
              <a:rPr lang="en-US" b="1" dirty="0"/>
              <a:t>Risk for Infection</a:t>
            </a:r>
            <a:r>
              <a:rPr lang="en-US" dirty="0"/>
              <a:t> related to immunosuppression and invasive procedures </a:t>
            </a:r>
          </a:p>
          <a:p>
            <a:pPr>
              <a:buFont typeface="Wingdings" panose="05000000000000000000" pitchFamily="2" charset="2"/>
              <a:buChar char="q"/>
            </a:pPr>
            <a:r>
              <a:rPr lang="en-US" b="1" dirty="0"/>
              <a:t>Disturbed Body Image</a:t>
            </a:r>
            <a:r>
              <a:rPr lang="en-US" dirty="0"/>
              <a:t> related to surgery and chemotherapy effects </a:t>
            </a:r>
          </a:p>
          <a:p>
            <a:pPr>
              <a:buFont typeface="Wingdings" panose="05000000000000000000" pitchFamily="2" charset="2"/>
              <a:buChar char="q"/>
            </a:pPr>
            <a:r>
              <a:rPr lang="en-US" b="1" dirty="0"/>
              <a:t>Deficient Knowledge</a:t>
            </a:r>
            <a:r>
              <a:rPr lang="en-US" dirty="0"/>
              <a:t> regarding disease and treatment </a:t>
            </a:r>
          </a:p>
          <a:p>
            <a:pPr>
              <a:buFont typeface="Wingdings" panose="05000000000000000000" pitchFamily="2" charset="2"/>
              <a:buChar char="q"/>
            </a:pPr>
            <a:endParaRPr lang="en-US" dirty="0"/>
          </a:p>
        </p:txBody>
      </p:sp>
      <p:sp>
        <p:nvSpPr>
          <p:cNvPr id="5"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6"/>
          <p:cNvSpPr/>
          <p:nvPr/>
        </p:nvSpPr>
        <p:spPr>
          <a:xfrm>
            <a:off x="226578" y="6115983"/>
            <a:ext cx="1537486" cy="754154"/>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229274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Planning / Goals</a:t>
            </a:r>
            <a:br>
              <a:rPr lang="en-US" b="1" dirty="0"/>
            </a:br>
            <a:endParaRPr lang="en-US" dirty="0"/>
          </a:p>
        </p:txBody>
      </p:sp>
      <p:sp>
        <p:nvSpPr>
          <p:cNvPr id="3" name="Content Placeholder 2"/>
          <p:cNvSpPr>
            <a:spLocks noGrp="1"/>
          </p:cNvSpPr>
          <p:nvPr>
            <p:ph sz="half" idx="1"/>
          </p:nvPr>
        </p:nvSpPr>
        <p:spPr>
          <a:xfrm>
            <a:off x="1298447" y="2560320"/>
            <a:ext cx="9083633" cy="3310128"/>
          </a:xfrm>
        </p:spPr>
        <p:txBody>
          <a:bodyPr>
            <a:normAutofit fontScale="92500" lnSpcReduction="10000"/>
          </a:bodyPr>
          <a:lstStyle/>
          <a:p>
            <a:pPr marL="0" indent="0">
              <a:buNone/>
            </a:pPr>
            <a:r>
              <a:rPr lang="en-US" b="1" dirty="0" smtClean="0"/>
              <a:t>Expected </a:t>
            </a:r>
            <a:r>
              <a:rPr lang="en-US" b="1" dirty="0"/>
              <a:t>Outcomes:</a:t>
            </a:r>
          </a:p>
          <a:p>
            <a:r>
              <a:rPr lang="en-US" dirty="0"/>
              <a:t>Pain is controlled </a:t>
            </a:r>
          </a:p>
          <a:p>
            <a:r>
              <a:rPr lang="en-US" dirty="0"/>
              <a:t>Nutritional intake improves </a:t>
            </a:r>
          </a:p>
          <a:p>
            <a:r>
              <a:rPr lang="en-US" dirty="0"/>
              <a:t>Patient verbalizes reduced anxiety </a:t>
            </a:r>
          </a:p>
          <a:p>
            <a:r>
              <a:rPr lang="en-US" dirty="0"/>
              <a:t>No signs of infection </a:t>
            </a:r>
          </a:p>
          <a:p>
            <a:r>
              <a:rPr lang="en-US" dirty="0"/>
              <a:t>Patient demonstrates understanding of treatment plan </a:t>
            </a:r>
          </a:p>
          <a:p>
            <a:r>
              <a:rPr lang="en-US" dirty="0"/>
              <a:t>Patient adapts positively to body changes</a:t>
            </a:r>
          </a:p>
          <a:p>
            <a:endParaRPr lang="en-US" dirty="0"/>
          </a:p>
        </p:txBody>
      </p:sp>
      <p:sp>
        <p:nvSpPr>
          <p:cNvPr id="6"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7"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10" name="Freeform 6"/>
          <p:cNvSpPr/>
          <p:nvPr/>
        </p:nvSpPr>
        <p:spPr>
          <a:xfrm>
            <a:off x="291087" y="6060935"/>
            <a:ext cx="1359461" cy="843824"/>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365472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Nursing Interventions &amp; Rationales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57725037"/>
              </p:ext>
            </p:extLst>
          </p:nvPr>
        </p:nvGraphicFramePr>
        <p:xfrm>
          <a:off x="1444228" y="2353102"/>
          <a:ext cx="9598026" cy="3628591"/>
        </p:xfrm>
        <a:graphic>
          <a:graphicData uri="http://schemas.openxmlformats.org/drawingml/2006/table">
            <a:tbl>
              <a:tblPr/>
              <a:tblGrid>
                <a:gridCol w="4799013">
                  <a:extLst>
                    <a:ext uri="{9D8B030D-6E8A-4147-A177-3AD203B41FA5}">
                      <a16:colId xmlns:a16="http://schemas.microsoft.com/office/drawing/2014/main" val="1180831595"/>
                    </a:ext>
                  </a:extLst>
                </a:gridCol>
                <a:gridCol w="4799013">
                  <a:extLst>
                    <a:ext uri="{9D8B030D-6E8A-4147-A177-3AD203B41FA5}">
                      <a16:colId xmlns:a16="http://schemas.microsoft.com/office/drawing/2014/main" val="3690035290"/>
                    </a:ext>
                  </a:extLst>
                </a:gridCol>
              </a:tblGrid>
              <a:tr h="290137">
                <a:tc>
                  <a:txBody>
                    <a:bodyPr/>
                    <a:lstStyle/>
                    <a:p>
                      <a:r>
                        <a:rPr lang="en-US" sz="1600"/>
                        <a:t>Nursing Interventions</a:t>
                      </a:r>
                    </a:p>
                  </a:txBody>
                  <a:tcPr marL="44934" marR="44934" marT="22467" marB="22467" anchor="ctr">
                    <a:lnL>
                      <a:noFill/>
                    </a:lnL>
                    <a:lnR>
                      <a:noFill/>
                    </a:lnR>
                    <a:lnT>
                      <a:noFill/>
                    </a:lnT>
                    <a:lnB>
                      <a:noFill/>
                    </a:lnB>
                  </a:tcPr>
                </a:tc>
                <a:tc>
                  <a:txBody>
                    <a:bodyPr/>
                    <a:lstStyle/>
                    <a:p>
                      <a:r>
                        <a:rPr lang="en-US" sz="1600" dirty="0"/>
                        <a:t>Rationales</a:t>
                      </a:r>
                    </a:p>
                  </a:txBody>
                  <a:tcPr marL="44934" marR="44934" marT="22467" marB="22467" anchor="ctr">
                    <a:lnL>
                      <a:noFill/>
                    </a:lnL>
                    <a:lnR>
                      <a:noFill/>
                    </a:lnR>
                    <a:lnT>
                      <a:noFill/>
                    </a:lnT>
                    <a:lnB>
                      <a:noFill/>
                    </a:lnB>
                  </a:tcPr>
                </a:tc>
                <a:extLst>
                  <a:ext uri="{0D108BD9-81ED-4DB2-BD59-A6C34878D82A}">
                    <a16:rowId xmlns:a16="http://schemas.microsoft.com/office/drawing/2014/main" val="750595647"/>
                  </a:ext>
                </a:extLst>
              </a:tr>
              <a:tr h="290137">
                <a:tc>
                  <a:txBody>
                    <a:bodyPr/>
                    <a:lstStyle/>
                    <a:p>
                      <a:r>
                        <a:rPr lang="en-US" sz="1600"/>
                        <a:t>Assess pain level regularly</a:t>
                      </a:r>
                    </a:p>
                  </a:txBody>
                  <a:tcPr marL="44934" marR="44934" marT="22467" marB="22467" anchor="ctr">
                    <a:lnL>
                      <a:noFill/>
                    </a:lnL>
                    <a:lnR>
                      <a:noFill/>
                    </a:lnR>
                    <a:lnT>
                      <a:noFill/>
                    </a:lnT>
                    <a:lnB>
                      <a:noFill/>
                    </a:lnB>
                  </a:tcPr>
                </a:tc>
                <a:tc>
                  <a:txBody>
                    <a:bodyPr/>
                    <a:lstStyle/>
                    <a:p>
                      <a:r>
                        <a:rPr lang="en-US" sz="1600"/>
                        <a:t>Evaluates severity and treatment effectiveness</a:t>
                      </a:r>
                    </a:p>
                  </a:txBody>
                  <a:tcPr marL="44934" marR="44934" marT="22467" marB="22467" anchor="ctr">
                    <a:lnL>
                      <a:noFill/>
                    </a:lnL>
                    <a:lnR>
                      <a:noFill/>
                    </a:lnR>
                    <a:lnT>
                      <a:noFill/>
                    </a:lnT>
                    <a:lnB>
                      <a:noFill/>
                    </a:lnB>
                  </a:tcPr>
                </a:tc>
                <a:extLst>
                  <a:ext uri="{0D108BD9-81ED-4DB2-BD59-A6C34878D82A}">
                    <a16:rowId xmlns:a16="http://schemas.microsoft.com/office/drawing/2014/main" val="4163032003"/>
                  </a:ext>
                </a:extLst>
              </a:tr>
              <a:tr h="290137">
                <a:tc>
                  <a:txBody>
                    <a:bodyPr/>
                    <a:lstStyle/>
                    <a:p>
                      <a:r>
                        <a:rPr lang="en-US" sz="1600"/>
                        <a:t>Monitor abdominal distension and ascites</a:t>
                      </a:r>
                    </a:p>
                  </a:txBody>
                  <a:tcPr marL="44934" marR="44934" marT="22467" marB="22467" anchor="ctr">
                    <a:lnL>
                      <a:noFill/>
                    </a:lnL>
                    <a:lnR>
                      <a:noFill/>
                    </a:lnR>
                    <a:lnT>
                      <a:noFill/>
                    </a:lnT>
                    <a:lnB>
                      <a:noFill/>
                    </a:lnB>
                  </a:tcPr>
                </a:tc>
                <a:tc>
                  <a:txBody>
                    <a:bodyPr/>
                    <a:lstStyle/>
                    <a:p>
                      <a:r>
                        <a:rPr lang="en-US" sz="1600"/>
                        <a:t>Detects disease progression or complications</a:t>
                      </a:r>
                    </a:p>
                  </a:txBody>
                  <a:tcPr marL="44934" marR="44934" marT="22467" marB="22467" anchor="ctr">
                    <a:lnL>
                      <a:noFill/>
                    </a:lnL>
                    <a:lnR>
                      <a:noFill/>
                    </a:lnR>
                    <a:lnT>
                      <a:noFill/>
                    </a:lnT>
                    <a:lnB>
                      <a:noFill/>
                    </a:lnB>
                  </a:tcPr>
                </a:tc>
                <a:extLst>
                  <a:ext uri="{0D108BD9-81ED-4DB2-BD59-A6C34878D82A}">
                    <a16:rowId xmlns:a16="http://schemas.microsoft.com/office/drawing/2014/main" val="3637157401"/>
                  </a:ext>
                </a:extLst>
              </a:tr>
              <a:tr h="290137">
                <a:tc>
                  <a:txBody>
                    <a:bodyPr/>
                    <a:lstStyle/>
                    <a:p>
                      <a:r>
                        <a:rPr lang="en-US" sz="1600"/>
                        <a:t>Encourage small frequent meals</a:t>
                      </a:r>
                    </a:p>
                  </a:txBody>
                  <a:tcPr marL="44934" marR="44934" marT="22467" marB="22467" anchor="ctr">
                    <a:lnL>
                      <a:noFill/>
                    </a:lnL>
                    <a:lnR>
                      <a:noFill/>
                    </a:lnR>
                    <a:lnT>
                      <a:noFill/>
                    </a:lnT>
                    <a:lnB>
                      <a:noFill/>
                    </a:lnB>
                  </a:tcPr>
                </a:tc>
                <a:tc>
                  <a:txBody>
                    <a:bodyPr/>
                    <a:lstStyle/>
                    <a:p>
                      <a:r>
                        <a:rPr lang="en-US" sz="1600"/>
                        <a:t>Helps improve nutritional intake</a:t>
                      </a:r>
                    </a:p>
                  </a:txBody>
                  <a:tcPr marL="44934" marR="44934" marT="22467" marB="22467" anchor="ctr">
                    <a:lnL>
                      <a:noFill/>
                    </a:lnL>
                    <a:lnR>
                      <a:noFill/>
                    </a:lnR>
                    <a:lnT>
                      <a:noFill/>
                    </a:lnT>
                    <a:lnB>
                      <a:noFill/>
                    </a:lnB>
                  </a:tcPr>
                </a:tc>
                <a:extLst>
                  <a:ext uri="{0D108BD9-81ED-4DB2-BD59-A6C34878D82A}">
                    <a16:rowId xmlns:a16="http://schemas.microsoft.com/office/drawing/2014/main" val="4119073601"/>
                  </a:ext>
                </a:extLst>
              </a:tr>
              <a:tr h="508679">
                <a:tc>
                  <a:txBody>
                    <a:bodyPr/>
                    <a:lstStyle/>
                    <a:p>
                      <a:r>
                        <a:rPr lang="en-US" sz="1600"/>
                        <a:t>Administer antiemetics and analgesics as prescribed</a:t>
                      </a:r>
                    </a:p>
                  </a:txBody>
                  <a:tcPr marL="44934" marR="44934" marT="22467" marB="22467" anchor="ctr">
                    <a:lnL>
                      <a:noFill/>
                    </a:lnL>
                    <a:lnR>
                      <a:noFill/>
                    </a:lnR>
                    <a:lnT>
                      <a:noFill/>
                    </a:lnT>
                    <a:lnB>
                      <a:noFill/>
                    </a:lnB>
                  </a:tcPr>
                </a:tc>
                <a:tc>
                  <a:txBody>
                    <a:bodyPr/>
                    <a:lstStyle/>
                    <a:p>
                      <a:r>
                        <a:rPr lang="en-US" sz="1600" dirty="0"/>
                        <a:t>Controls nausea and pain</a:t>
                      </a:r>
                    </a:p>
                  </a:txBody>
                  <a:tcPr marL="44934" marR="44934" marT="22467" marB="22467" anchor="ctr">
                    <a:lnL>
                      <a:noFill/>
                    </a:lnL>
                    <a:lnR>
                      <a:noFill/>
                    </a:lnR>
                    <a:lnT>
                      <a:noFill/>
                    </a:lnT>
                    <a:lnB>
                      <a:noFill/>
                    </a:lnB>
                  </a:tcPr>
                </a:tc>
                <a:extLst>
                  <a:ext uri="{0D108BD9-81ED-4DB2-BD59-A6C34878D82A}">
                    <a16:rowId xmlns:a16="http://schemas.microsoft.com/office/drawing/2014/main" val="3562219093"/>
                  </a:ext>
                </a:extLst>
              </a:tr>
              <a:tr h="290137">
                <a:tc>
                  <a:txBody>
                    <a:bodyPr/>
                    <a:lstStyle/>
                    <a:p>
                      <a:r>
                        <a:rPr lang="en-US" sz="1600" dirty="0"/>
                        <a:t>Monitor laboratory results (CBC, CA-125)</a:t>
                      </a:r>
                    </a:p>
                  </a:txBody>
                  <a:tcPr marL="44934" marR="44934" marT="22467" marB="22467" anchor="ctr">
                    <a:lnL>
                      <a:noFill/>
                    </a:lnL>
                    <a:lnR>
                      <a:noFill/>
                    </a:lnR>
                    <a:lnT>
                      <a:noFill/>
                    </a:lnT>
                    <a:lnB>
                      <a:noFill/>
                    </a:lnB>
                  </a:tcPr>
                </a:tc>
                <a:tc>
                  <a:txBody>
                    <a:bodyPr/>
                    <a:lstStyle/>
                    <a:p>
                      <a:r>
                        <a:rPr lang="en-US" sz="1600"/>
                        <a:t>Assesses treatment response and complications</a:t>
                      </a:r>
                    </a:p>
                  </a:txBody>
                  <a:tcPr marL="44934" marR="44934" marT="22467" marB="22467" anchor="ctr">
                    <a:lnL>
                      <a:noFill/>
                    </a:lnL>
                    <a:lnR>
                      <a:noFill/>
                    </a:lnR>
                    <a:lnT>
                      <a:noFill/>
                    </a:lnT>
                    <a:lnB>
                      <a:noFill/>
                    </a:lnB>
                  </a:tcPr>
                </a:tc>
                <a:extLst>
                  <a:ext uri="{0D108BD9-81ED-4DB2-BD59-A6C34878D82A}">
                    <a16:rowId xmlns:a16="http://schemas.microsoft.com/office/drawing/2014/main" val="1163555986"/>
                  </a:ext>
                </a:extLst>
              </a:tr>
              <a:tr h="290137">
                <a:tc>
                  <a:txBody>
                    <a:bodyPr/>
                    <a:lstStyle/>
                    <a:p>
                      <a:r>
                        <a:rPr lang="en-US" sz="1600"/>
                        <a:t>Observe for signs of infection</a:t>
                      </a:r>
                    </a:p>
                  </a:txBody>
                  <a:tcPr marL="44934" marR="44934" marT="22467" marB="22467" anchor="ctr">
                    <a:lnL>
                      <a:noFill/>
                    </a:lnL>
                    <a:lnR>
                      <a:noFill/>
                    </a:lnR>
                    <a:lnT>
                      <a:noFill/>
                    </a:lnT>
                    <a:lnB>
                      <a:noFill/>
                    </a:lnB>
                  </a:tcPr>
                </a:tc>
                <a:tc>
                  <a:txBody>
                    <a:bodyPr/>
                    <a:lstStyle/>
                    <a:p>
                      <a:r>
                        <a:rPr lang="en-US" sz="1600"/>
                        <a:t>Early detection of neutropenia/infection</a:t>
                      </a:r>
                    </a:p>
                  </a:txBody>
                  <a:tcPr marL="44934" marR="44934" marT="22467" marB="22467" anchor="ctr">
                    <a:lnL>
                      <a:noFill/>
                    </a:lnL>
                    <a:lnR>
                      <a:noFill/>
                    </a:lnR>
                    <a:lnT>
                      <a:noFill/>
                    </a:lnT>
                    <a:lnB>
                      <a:noFill/>
                    </a:lnB>
                  </a:tcPr>
                </a:tc>
                <a:extLst>
                  <a:ext uri="{0D108BD9-81ED-4DB2-BD59-A6C34878D82A}">
                    <a16:rowId xmlns:a16="http://schemas.microsoft.com/office/drawing/2014/main" val="2639168098"/>
                  </a:ext>
                </a:extLst>
              </a:tr>
              <a:tr h="290137">
                <a:tc>
                  <a:txBody>
                    <a:bodyPr/>
                    <a:lstStyle/>
                    <a:p>
                      <a:r>
                        <a:rPr lang="en-US" sz="1600"/>
                        <a:t>Provide emotional support and active listening</a:t>
                      </a:r>
                    </a:p>
                  </a:txBody>
                  <a:tcPr marL="44934" marR="44934" marT="22467" marB="22467" anchor="ctr">
                    <a:lnL>
                      <a:noFill/>
                    </a:lnL>
                    <a:lnR>
                      <a:noFill/>
                    </a:lnR>
                    <a:lnT>
                      <a:noFill/>
                    </a:lnT>
                    <a:lnB>
                      <a:noFill/>
                    </a:lnB>
                  </a:tcPr>
                </a:tc>
                <a:tc>
                  <a:txBody>
                    <a:bodyPr/>
                    <a:lstStyle/>
                    <a:p>
                      <a:r>
                        <a:rPr lang="en-US" sz="1600"/>
                        <a:t>Reduces anxiety and promotes coping</a:t>
                      </a:r>
                    </a:p>
                  </a:txBody>
                  <a:tcPr marL="44934" marR="44934" marT="22467" marB="22467" anchor="ctr">
                    <a:lnL>
                      <a:noFill/>
                    </a:lnL>
                    <a:lnR>
                      <a:noFill/>
                    </a:lnR>
                    <a:lnT>
                      <a:noFill/>
                    </a:lnT>
                    <a:lnB>
                      <a:noFill/>
                    </a:lnB>
                  </a:tcPr>
                </a:tc>
                <a:extLst>
                  <a:ext uri="{0D108BD9-81ED-4DB2-BD59-A6C34878D82A}">
                    <a16:rowId xmlns:a16="http://schemas.microsoft.com/office/drawing/2014/main" val="2518111041"/>
                  </a:ext>
                </a:extLst>
              </a:tr>
              <a:tr h="508679">
                <a:tc>
                  <a:txBody>
                    <a:bodyPr/>
                    <a:lstStyle/>
                    <a:p>
                      <a:r>
                        <a:rPr lang="en-US" sz="1600"/>
                        <a:t>Educate patient about chemotherapy and side effects</a:t>
                      </a:r>
                    </a:p>
                  </a:txBody>
                  <a:tcPr marL="44934" marR="44934" marT="22467" marB="22467" anchor="ctr">
                    <a:lnL>
                      <a:noFill/>
                    </a:lnL>
                    <a:lnR>
                      <a:noFill/>
                    </a:lnR>
                    <a:lnT>
                      <a:noFill/>
                    </a:lnT>
                    <a:lnB>
                      <a:noFill/>
                    </a:lnB>
                  </a:tcPr>
                </a:tc>
                <a:tc>
                  <a:txBody>
                    <a:bodyPr/>
                    <a:lstStyle/>
                    <a:p>
                      <a:r>
                        <a:rPr lang="en-US" sz="1600"/>
                        <a:t>Enhances self-care and adherence</a:t>
                      </a:r>
                    </a:p>
                  </a:txBody>
                  <a:tcPr marL="44934" marR="44934" marT="22467" marB="22467" anchor="ctr">
                    <a:lnL>
                      <a:noFill/>
                    </a:lnL>
                    <a:lnR>
                      <a:noFill/>
                    </a:lnR>
                    <a:lnT>
                      <a:noFill/>
                    </a:lnT>
                    <a:lnB>
                      <a:noFill/>
                    </a:lnB>
                  </a:tcPr>
                </a:tc>
                <a:extLst>
                  <a:ext uri="{0D108BD9-81ED-4DB2-BD59-A6C34878D82A}">
                    <a16:rowId xmlns:a16="http://schemas.microsoft.com/office/drawing/2014/main" val="441738615"/>
                  </a:ext>
                </a:extLst>
              </a:tr>
              <a:tr h="290137">
                <a:tc>
                  <a:txBody>
                    <a:bodyPr/>
                    <a:lstStyle/>
                    <a:p>
                      <a:r>
                        <a:rPr lang="en-US" sz="1600"/>
                        <a:t>Encourage support group participation</a:t>
                      </a:r>
                    </a:p>
                  </a:txBody>
                  <a:tcPr marL="44934" marR="44934" marT="22467" marB="22467" anchor="ctr">
                    <a:lnL>
                      <a:noFill/>
                    </a:lnL>
                    <a:lnR>
                      <a:noFill/>
                    </a:lnR>
                    <a:lnT>
                      <a:noFill/>
                    </a:lnT>
                    <a:lnB>
                      <a:noFill/>
                    </a:lnB>
                  </a:tcPr>
                </a:tc>
                <a:tc>
                  <a:txBody>
                    <a:bodyPr/>
                    <a:lstStyle/>
                    <a:p>
                      <a:r>
                        <a:rPr lang="en-US" sz="1600"/>
                        <a:t>Promotes psychosocial adaptation</a:t>
                      </a:r>
                    </a:p>
                  </a:txBody>
                  <a:tcPr marL="44934" marR="44934" marT="22467" marB="22467" anchor="ctr">
                    <a:lnL>
                      <a:noFill/>
                    </a:lnL>
                    <a:lnR>
                      <a:noFill/>
                    </a:lnR>
                    <a:lnT>
                      <a:noFill/>
                    </a:lnT>
                    <a:lnB>
                      <a:noFill/>
                    </a:lnB>
                  </a:tcPr>
                </a:tc>
                <a:extLst>
                  <a:ext uri="{0D108BD9-81ED-4DB2-BD59-A6C34878D82A}">
                    <a16:rowId xmlns:a16="http://schemas.microsoft.com/office/drawing/2014/main" val="2139928971"/>
                  </a:ext>
                </a:extLst>
              </a:tr>
              <a:tr h="290137">
                <a:tc>
                  <a:txBody>
                    <a:bodyPr/>
                    <a:lstStyle/>
                    <a:p>
                      <a:r>
                        <a:rPr lang="en-US" sz="1600"/>
                        <a:t>Collaborate with oncology team</a:t>
                      </a:r>
                    </a:p>
                  </a:txBody>
                  <a:tcPr marL="44934" marR="44934" marT="22467" marB="22467" anchor="ctr">
                    <a:lnL>
                      <a:noFill/>
                    </a:lnL>
                    <a:lnR>
                      <a:noFill/>
                    </a:lnR>
                    <a:lnT>
                      <a:noFill/>
                    </a:lnT>
                    <a:lnB>
                      <a:noFill/>
                    </a:lnB>
                  </a:tcPr>
                </a:tc>
                <a:tc>
                  <a:txBody>
                    <a:bodyPr/>
                    <a:lstStyle/>
                    <a:p>
                      <a:r>
                        <a:rPr lang="en-US" sz="1600" dirty="0"/>
                        <a:t>Supports comprehensive cancer management</a:t>
                      </a:r>
                    </a:p>
                  </a:txBody>
                  <a:tcPr marL="44934" marR="44934" marT="22467" marB="22467" anchor="ctr">
                    <a:lnL>
                      <a:noFill/>
                    </a:lnL>
                    <a:lnR>
                      <a:noFill/>
                    </a:lnR>
                    <a:lnT>
                      <a:noFill/>
                    </a:lnT>
                    <a:lnB>
                      <a:noFill/>
                    </a:lnB>
                  </a:tcPr>
                </a:tc>
                <a:extLst>
                  <a:ext uri="{0D108BD9-81ED-4DB2-BD59-A6C34878D82A}">
                    <a16:rowId xmlns:a16="http://schemas.microsoft.com/office/drawing/2014/main" val="3077963065"/>
                  </a:ext>
                </a:extLst>
              </a:tr>
            </a:tbl>
          </a:graphicData>
        </a:graphic>
      </p:graphicFrame>
      <p:sp>
        <p:nvSpPr>
          <p:cNvPr id="6"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7"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10" name="Freeform 6"/>
          <p:cNvSpPr/>
          <p:nvPr/>
        </p:nvSpPr>
        <p:spPr>
          <a:xfrm>
            <a:off x="270857" y="6145213"/>
            <a:ext cx="1399921" cy="755500"/>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61718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5. Evaluation</a:t>
            </a:r>
            <a:br>
              <a:rPr lang="en-US" b="1" dirty="0"/>
            </a:br>
            <a:endParaRPr lang="en-US" dirty="0"/>
          </a:p>
        </p:txBody>
      </p:sp>
      <p:sp>
        <p:nvSpPr>
          <p:cNvPr id="3" name="Content Placeholder 2"/>
          <p:cNvSpPr>
            <a:spLocks noGrp="1"/>
          </p:cNvSpPr>
          <p:nvPr>
            <p:ph sz="half" idx="1"/>
          </p:nvPr>
        </p:nvSpPr>
        <p:spPr>
          <a:xfrm>
            <a:off x="1298448" y="2560320"/>
            <a:ext cx="9164554" cy="3310128"/>
          </a:xfrm>
        </p:spPr>
        <p:txBody>
          <a:bodyPr>
            <a:normAutofit lnSpcReduction="10000"/>
          </a:bodyPr>
          <a:lstStyle/>
          <a:p>
            <a:pPr marL="0" indent="0">
              <a:buNone/>
            </a:pPr>
            <a:r>
              <a:rPr lang="en-US" b="1" dirty="0" smtClean="0"/>
              <a:t>Expected </a:t>
            </a:r>
            <a:r>
              <a:rPr lang="en-US" b="1" dirty="0"/>
              <a:t>Evaluation Outcomes:</a:t>
            </a:r>
          </a:p>
          <a:p>
            <a:r>
              <a:rPr lang="en-US" dirty="0"/>
              <a:t>Pain reduced to tolerable level </a:t>
            </a:r>
          </a:p>
          <a:p>
            <a:r>
              <a:rPr lang="en-US" dirty="0"/>
              <a:t>Improved appetite and nutritional status </a:t>
            </a:r>
          </a:p>
          <a:p>
            <a:r>
              <a:rPr lang="en-US" dirty="0"/>
              <a:t>No evidence of infection </a:t>
            </a:r>
          </a:p>
          <a:p>
            <a:r>
              <a:rPr lang="en-US" dirty="0"/>
              <a:t>Patient verbalizes understanding of therapy </a:t>
            </a:r>
          </a:p>
          <a:p>
            <a:r>
              <a:rPr lang="en-US" dirty="0"/>
              <a:t>Anxiety reduced </a:t>
            </a:r>
          </a:p>
          <a:p>
            <a:r>
              <a:rPr lang="en-US" dirty="0"/>
              <a:t>Patient demonstrates adaptive coping mechanisms </a:t>
            </a:r>
          </a:p>
        </p:txBody>
      </p:sp>
      <p:sp>
        <p:nvSpPr>
          <p:cNvPr id="5"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6"/>
          <p:cNvSpPr/>
          <p:nvPr/>
        </p:nvSpPr>
        <p:spPr>
          <a:xfrm>
            <a:off x="267039" y="6032287"/>
            <a:ext cx="1513210" cy="1028475"/>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355959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47010"/>
          </a:xfrm>
        </p:spPr>
        <p:txBody>
          <a:bodyPr>
            <a:normAutofit fontScale="90000"/>
          </a:bodyPr>
          <a:lstStyle/>
          <a:p>
            <a:r>
              <a:rPr lang="en-US" b="1" dirty="0" smtClean="0"/>
              <a:t/>
            </a:r>
            <a:br>
              <a:rPr lang="en-US" b="1" dirty="0" smtClean="0"/>
            </a:br>
            <a:r>
              <a:rPr lang="en-US" b="1" dirty="0" smtClean="0"/>
              <a:t>Important </a:t>
            </a:r>
            <a:r>
              <a:rPr lang="en-US" b="1" dirty="0"/>
              <a:t>Nursing Focus in Ovarian Cancer</a:t>
            </a:r>
            <a:br>
              <a:rPr lang="en-US" b="1" dirty="0"/>
            </a:br>
            <a:endParaRPr lang="en-US" dirty="0"/>
          </a:p>
        </p:txBody>
      </p:sp>
      <p:sp>
        <p:nvSpPr>
          <p:cNvPr id="3" name="Content Placeholder 2"/>
          <p:cNvSpPr>
            <a:spLocks noGrp="1"/>
          </p:cNvSpPr>
          <p:nvPr>
            <p:ph sz="half" idx="1"/>
          </p:nvPr>
        </p:nvSpPr>
        <p:spPr>
          <a:xfrm>
            <a:off x="1298448" y="2560320"/>
            <a:ext cx="9598150" cy="3310128"/>
          </a:xfrm>
        </p:spPr>
        <p:txBody>
          <a:bodyPr>
            <a:normAutofit/>
          </a:bodyPr>
          <a:lstStyle/>
          <a:p>
            <a:pPr>
              <a:buFont typeface="Wingdings" panose="05000000000000000000" pitchFamily="2" charset="2"/>
              <a:buChar char="q"/>
            </a:pPr>
            <a:r>
              <a:rPr lang="en-US" dirty="0" smtClean="0"/>
              <a:t>Pain </a:t>
            </a:r>
            <a:r>
              <a:rPr lang="en-US" dirty="0"/>
              <a:t>management </a:t>
            </a:r>
          </a:p>
          <a:p>
            <a:pPr>
              <a:buFont typeface="Wingdings" panose="05000000000000000000" pitchFamily="2" charset="2"/>
              <a:buChar char="q"/>
            </a:pPr>
            <a:r>
              <a:rPr lang="en-US" dirty="0"/>
              <a:t>Nutritional support </a:t>
            </a:r>
          </a:p>
          <a:p>
            <a:pPr>
              <a:buFont typeface="Wingdings" panose="05000000000000000000" pitchFamily="2" charset="2"/>
              <a:buChar char="q"/>
            </a:pPr>
            <a:r>
              <a:rPr lang="en-US" dirty="0"/>
              <a:t>Psychological care </a:t>
            </a:r>
          </a:p>
          <a:p>
            <a:pPr>
              <a:buFont typeface="Wingdings" panose="05000000000000000000" pitchFamily="2" charset="2"/>
              <a:buChar char="q"/>
            </a:pPr>
            <a:r>
              <a:rPr lang="en-US" dirty="0"/>
              <a:t>Chemotherapy side-effect management </a:t>
            </a:r>
          </a:p>
          <a:p>
            <a:pPr>
              <a:buFont typeface="Wingdings" panose="05000000000000000000" pitchFamily="2" charset="2"/>
              <a:buChar char="q"/>
            </a:pPr>
            <a:r>
              <a:rPr lang="en-US" dirty="0"/>
              <a:t>Infection prevention </a:t>
            </a:r>
          </a:p>
          <a:p>
            <a:pPr>
              <a:buFont typeface="Wingdings" panose="05000000000000000000" pitchFamily="2" charset="2"/>
              <a:buChar char="q"/>
            </a:pPr>
            <a:r>
              <a:rPr lang="en-US" dirty="0"/>
              <a:t>Palliative and supportive care</a:t>
            </a:r>
          </a:p>
          <a:p>
            <a:pPr>
              <a:buFont typeface="Wingdings" panose="05000000000000000000" pitchFamily="2" charset="2"/>
              <a:buChar char="q"/>
            </a:pPr>
            <a:endParaRPr lang="en-US" dirty="0"/>
          </a:p>
        </p:txBody>
      </p:sp>
      <p:sp>
        <p:nvSpPr>
          <p:cNvPr id="5"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7"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2"/>
          <p:cNvSpPr/>
          <p:nvPr/>
        </p:nvSpPr>
        <p:spPr>
          <a:xfrm>
            <a:off x="-95756" y="5880329"/>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10" name="Freeform 6"/>
          <p:cNvSpPr/>
          <p:nvPr/>
        </p:nvSpPr>
        <p:spPr>
          <a:xfrm>
            <a:off x="97782" y="6134421"/>
            <a:ext cx="1197620" cy="686839"/>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353193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a:t>
            </a:r>
            <a:endParaRPr lang="en-US" dirty="0"/>
          </a:p>
        </p:txBody>
      </p:sp>
      <p:sp>
        <p:nvSpPr>
          <p:cNvPr id="4" name="Content Placeholder 3"/>
          <p:cNvSpPr>
            <a:spLocks noGrp="1"/>
          </p:cNvSpPr>
          <p:nvPr>
            <p:ph sz="half" idx="2"/>
          </p:nvPr>
        </p:nvSpPr>
        <p:spPr>
          <a:xfrm>
            <a:off x="1181437" y="2560320"/>
            <a:ext cx="9718211" cy="3310128"/>
          </a:xfrm>
        </p:spPr>
        <p:txBody>
          <a:bodyPr>
            <a:normAutofit fontScale="92500"/>
          </a:bodyPr>
          <a:lstStyle/>
          <a:p>
            <a:pPr lvl="0" defTabSz="914400" eaLnBrk="0" fontAlgn="base" hangingPunct="0">
              <a:spcBef>
                <a:spcPct val="0"/>
              </a:spcBef>
              <a:spcAft>
                <a:spcPct val="0"/>
              </a:spcAft>
              <a:buClrTx/>
              <a:buSzTx/>
              <a:buFont typeface="Wingdings" panose="05000000000000000000" pitchFamily="2" charset="2"/>
              <a:buChar char="q"/>
            </a:pPr>
            <a:r>
              <a:rPr lang="en-US" altLang="en-US" dirty="0" smtClean="0">
                <a:solidFill>
                  <a:schemeClr val="tx1"/>
                </a:solidFill>
                <a:latin typeface="Arial" panose="020B0604020202020204" pitchFamily="34" charset="0"/>
              </a:rPr>
              <a:t>American </a:t>
            </a:r>
            <a:r>
              <a:rPr lang="en-US" altLang="en-US" dirty="0">
                <a:solidFill>
                  <a:schemeClr val="tx1"/>
                </a:solidFill>
                <a:latin typeface="Arial" panose="020B0604020202020204" pitchFamily="34" charset="0"/>
              </a:rPr>
              <a:t>Cancer Society. (2024). </a:t>
            </a:r>
            <a:r>
              <a:rPr lang="en-US" altLang="en-US" i="1" dirty="0">
                <a:solidFill>
                  <a:schemeClr val="tx1"/>
                </a:solidFill>
                <a:latin typeface="Arial" panose="020B0604020202020204" pitchFamily="34" charset="0"/>
              </a:rPr>
              <a:t>Ovarian cancer overview</a:t>
            </a:r>
            <a:r>
              <a:rPr lang="en-US" altLang="en-US" dirty="0">
                <a:solidFill>
                  <a:schemeClr val="tx1"/>
                </a:solidFill>
                <a:latin typeface="Arial" panose="020B0604020202020204" pitchFamily="34" charset="0"/>
              </a:rPr>
              <a:t>. Atlanta, GA. </a:t>
            </a:r>
          </a:p>
          <a:p>
            <a:pPr defTabSz="914400" eaLnBrk="0" fontAlgn="base" hangingPunct="0">
              <a:spcBef>
                <a:spcPct val="0"/>
              </a:spcBef>
              <a:spcAft>
                <a:spcPct val="0"/>
              </a:spcAft>
              <a:buClrTx/>
              <a:buSzTx/>
              <a:buFont typeface="Wingdings" panose="05000000000000000000" pitchFamily="2" charset="2"/>
              <a:buChar char="q"/>
            </a:pPr>
            <a:r>
              <a:rPr lang="en-US" altLang="en-US" dirty="0" err="1">
                <a:solidFill>
                  <a:schemeClr val="tx1"/>
                </a:solidFill>
                <a:latin typeface="Arial" panose="020B0604020202020204" pitchFamily="34" charset="0"/>
              </a:rPr>
              <a:t>Herdman</a:t>
            </a:r>
            <a:r>
              <a:rPr lang="en-US" altLang="en-US" dirty="0">
                <a:solidFill>
                  <a:schemeClr val="tx1"/>
                </a:solidFill>
                <a:latin typeface="Arial" panose="020B0604020202020204" pitchFamily="34" charset="0"/>
              </a:rPr>
              <a:t>, T. H., &amp; </a:t>
            </a:r>
            <a:r>
              <a:rPr lang="en-US" altLang="en-US" dirty="0" err="1">
                <a:solidFill>
                  <a:schemeClr val="tx1"/>
                </a:solidFill>
                <a:latin typeface="Arial" panose="020B0604020202020204" pitchFamily="34" charset="0"/>
              </a:rPr>
              <a:t>Kamitsuru</a:t>
            </a:r>
            <a:r>
              <a:rPr lang="en-US" altLang="en-US" dirty="0">
                <a:solidFill>
                  <a:schemeClr val="tx1"/>
                </a:solidFill>
                <a:latin typeface="Arial" panose="020B0604020202020204" pitchFamily="34" charset="0"/>
              </a:rPr>
              <a:t>, S. (2021). </a:t>
            </a:r>
            <a:r>
              <a:rPr lang="en-US" altLang="en-US" i="1" dirty="0">
                <a:solidFill>
                  <a:schemeClr val="tx1"/>
                </a:solidFill>
                <a:latin typeface="Arial" panose="020B0604020202020204" pitchFamily="34" charset="0"/>
              </a:rPr>
              <a:t>NANDA International nursing diagnoses: Definitions and classification 2021–2023</a:t>
            </a:r>
            <a:r>
              <a:rPr lang="en-US" altLang="en-US" dirty="0">
                <a:solidFill>
                  <a:schemeClr val="tx1"/>
                </a:solidFill>
                <a:latin typeface="Arial" panose="020B0604020202020204" pitchFamily="34" charset="0"/>
              </a:rPr>
              <a:t>. </a:t>
            </a:r>
            <a:r>
              <a:rPr lang="en-US" altLang="en-US" dirty="0" err="1">
                <a:solidFill>
                  <a:schemeClr val="tx1"/>
                </a:solidFill>
                <a:latin typeface="Arial" panose="020B0604020202020204" pitchFamily="34" charset="0"/>
              </a:rPr>
              <a:t>Thieme</a:t>
            </a:r>
            <a:r>
              <a:rPr lang="en-US" altLang="en-US" dirty="0">
                <a:solidFill>
                  <a:schemeClr val="tx1"/>
                </a:solidFill>
                <a:latin typeface="Arial" panose="020B0604020202020204" pitchFamily="34" charset="0"/>
              </a:rPr>
              <a:t>. </a:t>
            </a:r>
          </a:p>
          <a:p>
            <a:pPr lvl="0" defTabSz="914400" eaLnBrk="0" fontAlgn="base" hangingPunct="0">
              <a:spcBef>
                <a:spcPct val="0"/>
              </a:spcBef>
              <a:spcAft>
                <a:spcPct val="0"/>
              </a:spcAft>
              <a:buClrTx/>
              <a:buSzTx/>
              <a:buFont typeface="Wingdings" panose="05000000000000000000" pitchFamily="2" charset="2"/>
              <a:buChar char="q"/>
            </a:pPr>
            <a:r>
              <a:rPr lang="en-US" altLang="en-US" dirty="0" smtClean="0">
                <a:solidFill>
                  <a:schemeClr val="tx1"/>
                </a:solidFill>
                <a:latin typeface="Arial" panose="020B0604020202020204" pitchFamily="34" charset="0"/>
              </a:rPr>
              <a:t>Hinkle</a:t>
            </a:r>
            <a:r>
              <a:rPr lang="en-US" altLang="en-US" dirty="0">
                <a:solidFill>
                  <a:schemeClr val="tx1"/>
                </a:solidFill>
                <a:latin typeface="Arial" panose="020B0604020202020204" pitchFamily="34" charset="0"/>
              </a:rPr>
              <a:t>, J. L., &amp; Cheever, K. H. (2021). </a:t>
            </a:r>
            <a:r>
              <a:rPr lang="en-US" altLang="en-US" i="1" dirty="0">
                <a:solidFill>
                  <a:schemeClr val="tx1"/>
                </a:solidFill>
                <a:latin typeface="Arial" panose="020B0604020202020204" pitchFamily="34" charset="0"/>
              </a:rPr>
              <a:t>Brunner &amp; </a:t>
            </a:r>
            <a:r>
              <a:rPr lang="en-US" altLang="en-US" i="1" dirty="0" err="1">
                <a:solidFill>
                  <a:schemeClr val="tx1"/>
                </a:solidFill>
                <a:latin typeface="Arial" panose="020B0604020202020204" pitchFamily="34" charset="0"/>
              </a:rPr>
              <a:t>Suddarth’s</a:t>
            </a:r>
            <a:r>
              <a:rPr lang="en-US" altLang="en-US" i="1" dirty="0">
                <a:solidFill>
                  <a:schemeClr val="tx1"/>
                </a:solidFill>
                <a:latin typeface="Arial" panose="020B0604020202020204" pitchFamily="34" charset="0"/>
              </a:rPr>
              <a:t> textbook of medical-surgical nursing</a:t>
            </a:r>
            <a:r>
              <a:rPr lang="en-US" altLang="en-US" dirty="0">
                <a:solidFill>
                  <a:schemeClr val="tx1"/>
                </a:solidFill>
                <a:latin typeface="Arial" panose="020B0604020202020204" pitchFamily="34" charset="0"/>
              </a:rPr>
              <a:t> (15th ed.). Wolters Kluwer. </a:t>
            </a:r>
          </a:p>
          <a:p>
            <a:pPr lvl="0" defTabSz="914400" eaLnBrk="0" fontAlgn="base" hangingPunct="0">
              <a:spcBef>
                <a:spcPct val="0"/>
              </a:spcBef>
              <a:spcAft>
                <a:spcPct val="0"/>
              </a:spcAft>
              <a:buClrTx/>
              <a:buSzTx/>
              <a:buFont typeface="Wingdings" panose="05000000000000000000" pitchFamily="2" charset="2"/>
              <a:buChar char="q"/>
            </a:pPr>
            <a:r>
              <a:rPr lang="en-US" altLang="en-US" dirty="0" err="1" smtClean="0">
                <a:solidFill>
                  <a:schemeClr val="tx1"/>
                </a:solidFill>
                <a:latin typeface="Arial" panose="020B0604020202020204" pitchFamily="34" charset="0"/>
              </a:rPr>
              <a:t>Ignatavicius</a:t>
            </a:r>
            <a:r>
              <a:rPr lang="en-US" altLang="en-US" dirty="0">
                <a:solidFill>
                  <a:schemeClr val="tx1"/>
                </a:solidFill>
                <a:latin typeface="Arial" panose="020B0604020202020204" pitchFamily="34" charset="0"/>
              </a:rPr>
              <a:t>, D. D., Workman, M. L., &amp; Rebar, C. R. (2023). </a:t>
            </a:r>
            <a:r>
              <a:rPr lang="en-US" altLang="en-US" i="1" dirty="0">
                <a:solidFill>
                  <a:schemeClr val="tx1"/>
                </a:solidFill>
                <a:latin typeface="Arial" panose="020B0604020202020204" pitchFamily="34" charset="0"/>
              </a:rPr>
              <a:t>Medical-surgical nursing: Concepts for </a:t>
            </a:r>
            <a:r>
              <a:rPr lang="en-US" altLang="en-US" i="1" dirty="0" err="1">
                <a:solidFill>
                  <a:schemeClr val="tx1"/>
                </a:solidFill>
                <a:latin typeface="Arial" panose="020B0604020202020204" pitchFamily="34" charset="0"/>
              </a:rPr>
              <a:t>interprofessional</a:t>
            </a:r>
            <a:r>
              <a:rPr lang="en-US" altLang="en-US" i="1" dirty="0">
                <a:solidFill>
                  <a:schemeClr val="tx1"/>
                </a:solidFill>
                <a:latin typeface="Arial" panose="020B0604020202020204" pitchFamily="34" charset="0"/>
              </a:rPr>
              <a:t> collaborative care</a:t>
            </a:r>
            <a:r>
              <a:rPr lang="en-US" altLang="en-US" dirty="0">
                <a:solidFill>
                  <a:schemeClr val="tx1"/>
                </a:solidFill>
                <a:latin typeface="Arial" panose="020B0604020202020204" pitchFamily="34" charset="0"/>
              </a:rPr>
              <a:t> (11th ed.). Elsevier. </a:t>
            </a:r>
          </a:p>
          <a:p>
            <a:pPr lvl="0">
              <a:buFont typeface="Wingdings" panose="05000000000000000000" pitchFamily="2" charset="2"/>
              <a:buChar char="q"/>
            </a:pPr>
            <a:r>
              <a:rPr lang="en-US" altLang="en-US" dirty="0">
                <a:solidFill>
                  <a:schemeClr val="tx1"/>
                </a:solidFill>
                <a:latin typeface="Arial" panose="020B0604020202020204" pitchFamily="34" charset="0"/>
              </a:rPr>
              <a:t>World Health Organization. (2024). </a:t>
            </a:r>
            <a:r>
              <a:rPr lang="en-US" altLang="en-US" i="1" dirty="0">
                <a:solidFill>
                  <a:schemeClr val="tx1"/>
                </a:solidFill>
                <a:latin typeface="Arial" panose="020B0604020202020204" pitchFamily="34" charset="0"/>
              </a:rPr>
              <a:t>Ovarian cancer</a:t>
            </a:r>
            <a:r>
              <a:rPr lang="en-US" altLang="en-US" dirty="0">
                <a:solidFill>
                  <a:schemeClr val="tx1"/>
                </a:solidFill>
                <a:latin typeface="Arial" panose="020B0604020202020204" pitchFamily="34" charset="0"/>
              </a:rPr>
              <a:t>. Geneva: WHO. </a:t>
            </a:r>
          </a:p>
          <a:p>
            <a:pPr>
              <a:buFont typeface="Wingdings" panose="05000000000000000000" pitchFamily="2" charset="2"/>
              <a:buChar char="q"/>
            </a:pPr>
            <a:endParaRPr lang="en-US" dirty="0"/>
          </a:p>
        </p:txBody>
      </p:sp>
      <p:sp>
        <p:nvSpPr>
          <p:cNvPr id="5"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7"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10" name="Freeform 6"/>
          <p:cNvSpPr/>
          <p:nvPr/>
        </p:nvSpPr>
        <p:spPr>
          <a:xfrm>
            <a:off x="367961" y="6103846"/>
            <a:ext cx="1205713" cy="754154"/>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201027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tretch>
            <a:fillRect/>
          </a:stretch>
        </p:blipFill>
        <p:spPr>
          <a:xfrm>
            <a:off x="1294725" y="805686"/>
            <a:ext cx="4432531" cy="5052947"/>
          </a:xfrm>
          <a:prstGeom prst="rect">
            <a:avLst/>
          </a:prstGeom>
        </p:spPr>
      </p:pic>
      <p:pic>
        <p:nvPicPr>
          <p:cNvPr id="4" name="Picture 3"/>
          <p:cNvPicPr>
            <a:picLocks noChangeAspect="1"/>
          </p:cNvPicPr>
          <p:nvPr/>
        </p:nvPicPr>
        <p:blipFill>
          <a:blip r:embed="rId3"/>
          <a:stretch>
            <a:fillRect/>
          </a:stretch>
        </p:blipFill>
        <p:spPr>
          <a:xfrm>
            <a:off x="6152368" y="805686"/>
            <a:ext cx="5163271" cy="5144218"/>
          </a:xfrm>
          <a:prstGeom prst="rect">
            <a:avLst/>
          </a:prstGeom>
        </p:spPr>
      </p:pic>
    </p:spTree>
    <p:extLst>
      <p:ext uri="{BB962C8B-B14F-4D97-AF65-F5344CB8AC3E}">
        <p14:creationId xmlns:p14="http://schemas.microsoft.com/office/powerpoint/2010/main" val="156267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Ovarian Cancer</a:t>
            </a:r>
          </a:p>
        </p:txBody>
      </p:sp>
      <p:sp>
        <p:nvSpPr>
          <p:cNvPr id="3" name="Content Placeholder 2"/>
          <p:cNvSpPr>
            <a:spLocks noGrp="1"/>
          </p:cNvSpPr>
          <p:nvPr>
            <p:ph idx="1"/>
          </p:nvPr>
        </p:nvSpPr>
        <p:spPr/>
        <p:txBody>
          <a:bodyPr/>
          <a:lstStyle/>
          <a:p>
            <a:r>
              <a:rPr lang="en-US" dirty="0"/>
              <a:t>The ovaries, located on both sides of the uterus, produce and release eggs, as well as female hormones. </a:t>
            </a:r>
            <a:endParaRPr lang="en-US" dirty="0" smtClean="0"/>
          </a:p>
          <a:p>
            <a:r>
              <a:rPr lang="en-US" dirty="0" smtClean="0"/>
              <a:t>Ovarian </a:t>
            </a:r>
            <a:r>
              <a:rPr lang="en-US" dirty="0"/>
              <a:t>cancer occurs when cancerous cells develop in the ovaries.</a:t>
            </a:r>
          </a:p>
        </p:txBody>
      </p:sp>
      <p:sp>
        <p:nvSpPr>
          <p:cNvPr id="4" name="Freeform 4"/>
          <p:cNvSpPr/>
          <p:nvPr/>
        </p:nvSpPr>
        <p:spPr>
          <a:xfrm>
            <a:off x="0" y="0"/>
            <a:ext cx="2176758" cy="2087745"/>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329232" y="5344821"/>
            <a:ext cx="1862768" cy="1545547"/>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7"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6"/>
          <p:cNvSpPr/>
          <p:nvPr/>
        </p:nvSpPr>
        <p:spPr>
          <a:xfrm>
            <a:off x="679732" y="5818173"/>
            <a:ext cx="2217218" cy="1080750"/>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9" name="Picture 8"/>
          <p:cNvPicPr>
            <a:picLocks noChangeAspect="1"/>
          </p:cNvPicPr>
          <p:nvPr/>
        </p:nvPicPr>
        <p:blipFill>
          <a:blip r:embed="rId11"/>
          <a:stretch>
            <a:fillRect/>
          </a:stretch>
        </p:blipFill>
        <p:spPr>
          <a:xfrm>
            <a:off x="2425816" y="3985317"/>
            <a:ext cx="3287162" cy="2132277"/>
          </a:xfrm>
          <a:prstGeom prst="rect">
            <a:avLst/>
          </a:prstGeom>
        </p:spPr>
      </p:pic>
      <p:pic>
        <p:nvPicPr>
          <p:cNvPr id="10" name="Picture 9"/>
          <p:cNvPicPr>
            <a:picLocks noChangeAspect="1"/>
          </p:cNvPicPr>
          <p:nvPr/>
        </p:nvPicPr>
        <p:blipFill>
          <a:blip r:embed="rId12"/>
          <a:stretch>
            <a:fillRect/>
          </a:stretch>
        </p:blipFill>
        <p:spPr>
          <a:xfrm>
            <a:off x="6095999" y="3985317"/>
            <a:ext cx="3286456" cy="2132277"/>
          </a:xfrm>
          <a:prstGeom prst="rect">
            <a:avLst/>
          </a:prstGeom>
        </p:spPr>
      </p:pic>
    </p:spTree>
    <p:extLst>
      <p:ext uri="{BB962C8B-B14F-4D97-AF65-F5344CB8AC3E}">
        <p14:creationId xmlns:p14="http://schemas.microsoft.com/office/powerpoint/2010/main" val="395335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1307" y="477429"/>
            <a:ext cx="11255499" cy="5801989"/>
          </a:xfrm>
          <a:prstGeom prst="rect">
            <a:avLst/>
          </a:prstGeom>
        </p:spPr>
      </p:pic>
    </p:spTree>
    <p:extLst>
      <p:ext uri="{BB962C8B-B14F-4D97-AF65-F5344CB8AC3E}">
        <p14:creationId xmlns:p14="http://schemas.microsoft.com/office/powerpoint/2010/main" val="93429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are several types of ovarian cancer:</a:t>
            </a:r>
            <a:br>
              <a:rPr lang="en-US" dirty="0"/>
            </a:br>
            <a:endParaRPr lang="en-US" dirty="0"/>
          </a:p>
        </p:txBody>
      </p:sp>
      <p:sp>
        <p:nvSpPr>
          <p:cNvPr id="3" name="Content Placeholder 2"/>
          <p:cNvSpPr>
            <a:spLocks noGrp="1"/>
          </p:cNvSpPr>
          <p:nvPr>
            <p:ph idx="1"/>
          </p:nvPr>
        </p:nvSpPr>
        <p:spPr>
          <a:xfrm>
            <a:off x="1093100" y="2631375"/>
            <a:ext cx="9601196" cy="3318936"/>
          </a:xfrm>
        </p:spPr>
        <p:txBody>
          <a:bodyPr>
            <a:normAutofit lnSpcReduction="10000"/>
          </a:bodyPr>
          <a:lstStyle/>
          <a:p>
            <a:pPr>
              <a:buFont typeface="Wingdings" panose="05000000000000000000" pitchFamily="2" charset="2"/>
              <a:buChar char="q"/>
            </a:pPr>
            <a:r>
              <a:rPr lang="en-US" b="1" dirty="0" smtClean="0"/>
              <a:t>Epithelial </a:t>
            </a:r>
            <a:r>
              <a:rPr lang="en-US" dirty="0"/>
              <a:t>ovarian cancer is the most common type. Cancer develops on the ovaries' surface in the epithelial cells or from the fallopian tube.</a:t>
            </a:r>
          </a:p>
          <a:p>
            <a:pPr>
              <a:buFont typeface="Wingdings" panose="05000000000000000000" pitchFamily="2" charset="2"/>
              <a:buChar char="q"/>
            </a:pPr>
            <a:r>
              <a:rPr lang="en-US" b="1" dirty="0"/>
              <a:t>Familial </a:t>
            </a:r>
            <a:r>
              <a:rPr lang="en-US" dirty="0"/>
              <a:t>breast-ovarian cancer syndrome is an inherited condition that can cause ovarian or breast cancer.</a:t>
            </a:r>
          </a:p>
          <a:p>
            <a:pPr>
              <a:buFont typeface="Wingdings" panose="05000000000000000000" pitchFamily="2" charset="2"/>
              <a:buChar char="q"/>
            </a:pPr>
            <a:r>
              <a:rPr lang="en-US" b="1" dirty="0"/>
              <a:t>Germ cell </a:t>
            </a:r>
            <a:r>
              <a:rPr lang="en-US" dirty="0"/>
              <a:t>ovarian cancer occurs when cancerous cells develop in the cells that form the eggs in the ovaries.</a:t>
            </a:r>
          </a:p>
          <a:p>
            <a:pPr>
              <a:buFont typeface="Wingdings" panose="05000000000000000000" pitchFamily="2" charset="2"/>
              <a:buChar char="q"/>
            </a:pPr>
            <a:r>
              <a:rPr lang="en-US" b="1" dirty="0"/>
              <a:t>Stromal cell </a:t>
            </a:r>
            <a:r>
              <a:rPr lang="en-US" dirty="0"/>
              <a:t>ovarian cancer starts in the cells that produce female hormones and hold ovarian tissues together.</a:t>
            </a:r>
          </a:p>
          <a:p>
            <a:pPr>
              <a:buFont typeface="Wingdings" panose="05000000000000000000" pitchFamily="2" charset="2"/>
              <a:buChar char="q"/>
            </a:pPr>
            <a:endParaRPr lang="en-US" dirty="0"/>
          </a:p>
        </p:txBody>
      </p:sp>
      <p:sp>
        <p:nvSpPr>
          <p:cNvPr id="4"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99717" y="5095702"/>
            <a:ext cx="1849324" cy="17301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rot="10800000">
            <a:off x="10896597" y="-35850"/>
            <a:ext cx="1295403" cy="85629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7"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6"/>
          <p:cNvSpPr/>
          <p:nvPr/>
        </p:nvSpPr>
        <p:spPr>
          <a:xfrm>
            <a:off x="238489" y="6211538"/>
            <a:ext cx="1464657" cy="752121"/>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273464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Ovarian Cancer Symptoms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dirty="0" smtClean="0"/>
              <a:t>Ovarian </a:t>
            </a:r>
            <a:r>
              <a:rPr lang="en-US" dirty="0"/>
              <a:t>cancer was often referred to as the “silent killer” because it was thought that there were no symptoms until the disease was widespread and at an advanced stage. Fortunately, recent studies show that this is untrue.</a:t>
            </a:r>
          </a:p>
          <a:p>
            <a:pPr>
              <a:buFont typeface="Wingdings" panose="05000000000000000000" pitchFamily="2" charset="2"/>
              <a:buChar char="q"/>
            </a:pPr>
            <a:r>
              <a:rPr lang="en-US" dirty="0"/>
              <a:t>Women with early-stage ovarian cancer often experience:</a:t>
            </a:r>
          </a:p>
          <a:p>
            <a:pPr>
              <a:buFont typeface="Wingdings" panose="05000000000000000000" pitchFamily="2" charset="2"/>
              <a:buChar char="q"/>
            </a:pPr>
            <a:r>
              <a:rPr lang="en-US" dirty="0"/>
              <a:t>Bloating</a:t>
            </a:r>
          </a:p>
          <a:p>
            <a:pPr>
              <a:buFont typeface="Wingdings" panose="05000000000000000000" pitchFamily="2" charset="2"/>
              <a:buChar char="q"/>
            </a:pPr>
            <a:r>
              <a:rPr lang="en-US" dirty="0"/>
              <a:t>Abdominal or pelvic pain</a:t>
            </a:r>
          </a:p>
          <a:p>
            <a:pPr>
              <a:buFont typeface="Wingdings" panose="05000000000000000000" pitchFamily="2" charset="2"/>
              <a:buChar char="q"/>
            </a:pPr>
            <a:r>
              <a:rPr lang="en-US" dirty="0"/>
              <a:t>Feeling full quickly</a:t>
            </a:r>
          </a:p>
          <a:p>
            <a:pPr>
              <a:buFont typeface="Wingdings" panose="05000000000000000000" pitchFamily="2" charset="2"/>
              <a:buChar char="q"/>
            </a:pPr>
            <a:r>
              <a:rPr lang="en-US" dirty="0"/>
              <a:t>Difficulty eating</a:t>
            </a:r>
          </a:p>
          <a:p>
            <a:pPr>
              <a:buFont typeface="Wingdings" panose="05000000000000000000" pitchFamily="2" charset="2"/>
              <a:buChar char="q"/>
            </a:pPr>
            <a:r>
              <a:rPr lang="en-US" dirty="0"/>
              <a:t>A frequent or urgent need to urinate</a:t>
            </a:r>
          </a:p>
          <a:p>
            <a:endParaRPr lang="en-US" dirty="0"/>
          </a:p>
        </p:txBody>
      </p:sp>
      <p:sp>
        <p:nvSpPr>
          <p:cNvPr id="4"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090769" y="5073706"/>
            <a:ext cx="2006824" cy="1684042"/>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rot="10800000">
            <a:off x="10705762" y="66200"/>
            <a:ext cx="1486235" cy="912936"/>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7"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6"/>
          <p:cNvSpPr/>
          <p:nvPr/>
        </p:nvSpPr>
        <p:spPr>
          <a:xfrm>
            <a:off x="222305" y="6146801"/>
            <a:ext cx="1497026" cy="788156"/>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82274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dirty="0" smtClean="0"/>
              <a:t>Diagnose </a:t>
            </a:r>
            <a:r>
              <a:rPr lang="en-US" dirty="0"/>
              <a:t>Ovarian Cancer</a:t>
            </a:r>
            <a:br>
              <a:rPr lang="en-US"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smtClean="0"/>
              <a:t>Diagnostic </a:t>
            </a:r>
            <a:r>
              <a:rPr lang="en-US" b="1" dirty="0"/>
              <a:t>Tests</a:t>
            </a:r>
            <a:endParaRPr lang="en-US" dirty="0"/>
          </a:p>
          <a:p>
            <a:pPr>
              <a:buFont typeface="Wingdings" panose="05000000000000000000" pitchFamily="2" charset="2"/>
              <a:buChar char="q"/>
            </a:pPr>
            <a:r>
              <a:rPr lang="en-US" dirty="0"/>
              <a:t>G</a:t>
            </a:r>
            <a:r>
              <a:rPr lang="en-US" dirty="0" smtClean="0"/>
              <a:t>eneral </a:t>
            </a:r>
            <a:r>
              <a:rPr lang="en-US" dirty="0"/>
              <a:t>physical and pelvic exam. </a:t>
            </a:r>
            <a:endParaRPr lang="en-US" dirty="0" smtClean="0"/>
          </a:p>
          <a:p>
            <a:pPr>
              <a:buFont typeface="Wingdings" panose="05000000000000000000" pitchFamily="2" charset="2"/>
              <a:buChar char="q"/>
            </a:pPr>
            <a:r>
              <a:rPr lang="en-US" dirty="0" smtClean="0"/>
              <a:t>Blood </a:t>
            </a:r>
            <a:r>
              <a:rPr lang="en-US" dirty="0"/>
              <a:t>tests may be ordered. Finally, </a:t>
            </a:r>
            <a:endParaRPr lang="en-US" dirty="0" smtClean="0"/>
          </a:p>
          <a:p>
            <a:pPr>
              <a:buFont typeface="Wingdings" panose="05000000000000000000" pitchFamily="2" charset="2"/>
              <a:buChar char="q"/>
            </a:pPr>
            <a:r>
              <a:rPr lang="en-US" dirty="0"/>
              <a:t>S</a:t>
            </a:r>
            <a:r>
              <a:rPr lang="en-US" dirty="0" smtClean="0"/>
              <a:t>urgical </a:t>
            </a:r>
            <a:r>
              <a:rPr lang="en-US" dirty="0"/>
              <a:t>assessment may be recommended to confirm the diagnosis and aid in staging the disease.</a:t>
            </a:r>
          </a:p>
          <a:p>
            <a:pPr>
              <a:buFont typeface="Wingdings" panose="05000000000000000000" pitchFamily="2" charset="2"/>
              <a:buChar char="q"/>
            </a:pPr>
            <a:endParaRPr lang="en-US" dirty="0"/>
          </a:p>
        </p:txBody>
      </p:sp>
      <p:sp>
        <p:nvSpPr>
          <p:cNvPr id="4"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009848" y="5095701"/>
            <a:ext cx="2182151" cy="166204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7" name="Freeform 2"/>
          <p:cNvSpPr/>
          <p:nvPr/>
        </p:nvSpPr>
        <p:spPr>
          <a:xfrm>
            <a:off x="56191" y="6028103"/>
            <a:ext cx="1590311" cy="86226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6"/>
          <p:cNvSpPr/>
          <p:nvPr/>
        </p:nvSpPr>
        <p:spPr>
          <a:xfrm>
            <a:off x="679732" y="6146801"/>
            <a:ext cx="1780247" cy="752122"/>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79668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Imaging </a:t>
            </a:r>
            <a:r>
              <a:rPr lang="en-US" b="1" dirty="0"/>
              <a:t>and Staging</a:t>
            </a:r>
            <a:r>
              <a:rPr lang="en-US" dirty="0"/>
              <a:t/>
            </a:r>
            <a:br>
              <a:rPr lang="en-US" dirty="0"/>
            </a:b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000" dirty="0" smtClean="0"/>
              <a:t>Several </a:t>
            </a:r>
            <a:r>
              <a:rPr lang="en-US" sz="2000" dirty="0"/>
              <a:t>imaging tests </a:t>
            </a:r>
            <a:r>
              <a:rPr lang="en-US" sz="2000" dirty="0" smtClean="0"/>
              <a:t>can diagnose </a:t>
            </a:r>
            <a:r>
              <a:rPr lang="en-US" sz="2000" dirty="0"/>
              <a:t>ovarian cancer, as well as determine the type, stage, and extent of disease. Imaging tests may include a </a:t>
            </a:r>
            <a:r>
              <a:rPr lang="en-US" sz="2000" b="1" dirty="0"/>
              <a:t>transvaginal ultrasound, computed tomography (CT) scan, and other tests.</a:t>
            </a:r>
          </a:p>
          <a:p>
            <a:pPr>
              <a:buFont typeface="Wingdings" panose="05000000000000000000" pitchFamily="2" charset="2"/>
              <a:buChar char="q"/>
            </a:pPr>
            <a:r>
              <a:rPr lang="en-US" sz="2000" dirty="0"/>
              <a:t>Stage I: Cancer is found in one or both ovaries. Cancer cells may also be found in fluid collected from the abdomen.</a:t>
            </a:r>
          </a:p>
          <a:p>
            <a:pPr>
              <a:buFont typeface="Wingdings" panose="05000000000000000000" pitchFamily="2" charset="2"/>
              <a:buChar char="q"/>
            </a:pPr>
            <a:r>
              <a:rPr lang="en-US" sz="2000" dirty="0"/>
              <a:t>Stage II: Cancerous cells have spread from the ovaries to other parts of the pelvis, such as the fallopian tubes or uterus.</a:t>
            </a:r>
          </a:p>
          <a:p>
            <a:pPr>
              <a:buFont typeface="Wingdings" panose="05000000000000000000" pitchFamily="2" charset="2"/>
              <a:buChar char="q"/>
            </a:pPr>
            <a:r>
              <a:rPr lang="en-US" sz="2000" dirty="0"/>
              <a:t>Stage III: Cancerous cells have spread outside the pelvis to the nearby lymph nodes, diaphragm, intestines, or liver.</a:t>
            </a:r>
          </a:p>
          <a:p>
            <a:pPr>
              <a:buFont typeface="Wingdings" panose="05000000000000000000" pitchFamily="2" charset="2"/>
              <a:buChar char="q"/>
            </a:pPr>
            <a:r>
              <a:rPr lang="en-US" sz="2000" dirty="0"/>
              <a:t>Stage IV: The cancer has spread beyond the abdomen, often to the lungs or spleen.</a:t>
            </a:r>
          </a:p>
          <a:p>
            <a:pPr marL="0" indent="0">
              <a:buNone/>
            </a:pPr>
            <a:r>
              <a:rPr lang="en-US" sz="2000" dirty="0"/>
              <a:t/>
            </a:r>
            <a:br>
              <a:rPr lang="en-US" sz="2000" dirty="0"/>
            </a:br>
            <a:endParaRPr lang="en-US" sz="2000" dirty="0"/>
          </a:p>
        </p:txBody>
      </p:sp>
      <p:sp>
        <p:nvSpPr>
          <p:cNvPr id="4" name="Freeform 4"/>
          <p:cNvSpPr/>
          <p:nvPr/>
        </p:nvSpPr>
        <p:spPr>
          <a:xfrm>
            <a:off x="0" y="0"/>
            <a:ext cx="1764064" cy="1675051"/>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99717" y="5095702"/>
            <a:ext cx="1543426" cy="115131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rot="10800000">
            <a:off x="10608658" y="66201"/>
            <a:ext cx="1583342" cy="977671"/>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7" name="Freeform 2"/>
          <p:cNvSpPr/>
          <p:nvPr/>
        </p:nvSpPr>
        <p:spPr>
          <a:xfrm>
            <a:off x="56191" y="5963830"/>
            <a:ext cx="1707873" cy="926538"/>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6"/>
          <p:cNvSpPr/>
          <p:nvPr/>
        </p:nvSpPr>
        <p:spPr>
          <a:xfrm>
            <a:off x="270858" y="6311787"/>
            <a:ext cx="1282814" cy="550257"/>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66208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0" y="1"/>
            <a:ext cx="1149069" cy="97767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5"/>
          <p:cNvSpPr/>
          <p:nvPr/>
        </p:nvSpPr>
        <p:spPr>
          <a:xfrm>
            <a:off x="10481747" y="5541933"/>
            <a:ext cx="1692835" cy="1375615"/>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2"/>
          <p:cNvSpPr/>
          <p:nvPr/>
        </p:nvSpPr>
        <p:spPr>
          <a:xfrm rot="10800000">
            <a:off x="10859512" y="-1"/>
            <a:ext cx="1251568" cy="687824"/>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8" name="Freeform 2"/>
          <p:cNvSpPr/>
          <p:nvPr/>
        </p:nvSpPr>
        <p:spPr>
          <a:xfrm>
            <a:off x="56191" y="5818173"/>
            <a:ext cx="1829254" cy="1072195"/>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9" name="Freeform 10"/>
          <p:cNvSpPr/>
          <p:nvPr/>
        </p:nvSpPr>
        <p:spPr>
          <a:xfrm flipV="1">
            <a:off x="10859512" y="-1"/>
            <a:ext cx="990936" cy="628259"/>
          </a:xfrm>
          <a:custGeom>
            <a:avLst/>
            <a:gdLst/>
            <a:ahLst/>
            <a:cxnLst/>
            <a:rect l="l" t="t" r="r" b="b"/>
            <a:pathLst>
              <a:path w="2716317" h="1358159">
                <a:moveTo>
                  <a:pt x="0" y="1358159"/>
                </a:moveTo>
                <a:lnTo>
                  <a:pt x="2716317" y="1358159"/>
                </a:lnTo>
                <a:lnTo>
                  <a:pt x="2716317" y="0"/>
                </a:lnTo>
                <a:lnTo>
                  <a:pt x="0" y="0"/>
                </a:lnTo>
                <a:lnTo>
                  <a:pt x="0" y="1358159"/>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6"/>
          <p:cNvSpPr/>
          <p:nvPr/>
        </p:nvSpPr>
        <p:spPr>
          <a:xfrm>
            <a:off x="198029" y="6141392"/>
            <a:ext cx="1545578" cy="748976"/>
          </a:xfrm>
          <a:custGeom>
            <a:avLst/>
            <a:gdLst/>
            <a:ahLst/>
            <a:cxnLst/>
            <a:rect l="l" t="t" r="r" b="b"/>
            <a:pathLst>
              <a:path w="2716317" h="1358159">
                <a:moveTo>
                  <a:pt x="0" y="0"/>
                </a:moveTo>
                <a:lnTo>
                  <a:pt x="2716318" y="0"/>
                </a:lnTo>
                <a:lnTo>
                  <a:pt x="2716318" y="1358159"/>
                </a:lnTo>
                <a:lnTo>
                  <a:pt x="0" y="135815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3" name="Picture 2"/>
          <p:cNvPicPr>
            <a:picLocks noChangeAspect="1"/>
          </p:cNvPicPr>
          <p:nvPr/>
        </p:nvPicPr>
        <p:blipFill>
          <a:blip r:embed="rId13"/>
          <a:stretch>
            <a:fillRect/>
          </a:stretch>
        </p:blipFill>
        <p:spPr>
          <a:xfrm>
            <a:off x="728283" y="628259"/>
            <a:ext cx="10543922" cy="5601482"/>
          </a:xfrm>
          <a:prstGeom prst="rect">
            <a:avLst/>
          </a:prstGeom>
        </p:spPr>
      </p:pic>
    </p:spTree>
    <p:extLst>
      <p:ext uri="{BB962C8B-B14F-4D97-AF65-F5344CB8AC3E}">
        <p14:creationId xmlns:p14="http://schemas.microsoft.com/office/powerpoint/2010/main" val="13711391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116</TotalTime>
  <Words>863</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Garamond</vt:lpstr>
      <vt:lpstr>Wingdings</vt:lpstr>
      <vt:lpstr>Organic</vt:lpstr>
      <vt:lpstr>Ovarian Cancer </vt:lpstr>
      <vt:lpstr>PowerPoint Presentation</vt:lpstr>
      <vt:lpstr>Ovarian Cancer</vt:lpstr>
      <vt:lpstr>PowerPoint Presentation</vt:lpstr>
      <vt:lpstr>There are several types of ovarian cancer: </vt:lpstr>
      <vt:lpstr>Ovarian Cancer Symptoms </vt:lpstr>
      <vt:lpstr>How Diagnose Ovarian Cancer </vt:lpstr>
      <vt:lpstr>Imaging and Staging </vt:lpstr>
      <vt:lpstr>PowerPoint Presentation</vt:lpstr>
      <vt:lpstr>Ovarian Cancer Treatment Options </vt:lpstr>
      <vt:lpstr>Surgical Approaches </vt:lpstr>
      <vt:lpstr>Chemotherapy </vt:lpstr>
      <vt:lpstr>Nursing Process for Ovarian Cancer</vt:lpstr>
      <vt:lpstr>Nursing Diagnoses (NANDA) Common Nursing Diagnoses: </vt:lpstr>
      <vt:lpstr>3. Planning / Goals </vt:lpstr>
      <vt:lpstr>4. Nursing Interventions &amp; Rationales</vt:lpstr>
      <vt:lpstr>5. Evaluation </vt:lpstr>
      <vt:lpstr> Important Nursing Focus in Ovarian Cancer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Ovarian Cancer</dc:title>
  <dc:creator>DESKTOP</dc:creator>
  <cp:lastModifiedBy>DESKTOP</cp:lastModifiedBy>
  <cp:revision>15</cp:revision>
  <dcterms:created xsi:type="dcterms:W3CDTF">2026-05-14T07:01:03Z</dcterms:created>
  <dcterms:modified xsi:type="dcterms:W3CDTF">2026-05-20T06:08:16Z</dcterms:modified>
</cp:coreProperties>
</file>