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3"/>
  </p:notesMasterIdLst>
  <p:sldIdLst>
    <p:sldId id="256" r:id="rId2"/>
    <p:sldId id="258" r:id="rId3"/>
    <p:sldId id="285" r:id="rId4"/>
    <p:sldId id="286" r:id="rId5"/>
    <p:sldId id="260" r:id="rId6"/>
    <p:sldId id="259" r:id="rId7"/>
    <p:sldId id="261" r:id="rId8"/>
    <p:sldId id="262" r:id="rId9"/>
    <p:sldId id="257" r:id="rId10"/>
    <p:sldId id="267" r:id="rId11"/>
    <p:sldId id="265" r:id="rId12"/>
  </p:sldIdLst>
  <p:sldSz cx="9144000" cy="5143500" type="screen16x9"/>
  <p:notesSz cx="6858000" cy="9144000"/>
  <p:embeddedFontLst>
    <p:embeddedFont>
      <p:font typeface="Merriweather" panose="020B0604020202020204" charset="0"/>
      <p:regular r:id="rId14"/>
      <p:bold r:id="rId15"/>
      <p:italic r:id="rId16"/>
      <p:boldItalic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F7F2C1-912C-4EAC-BE0B-8278B9654FC3}">
  <a:tblStyle styleId="{9AF7F2C1-912C-4EAC-BE0B-8278B9654F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0309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36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899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63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345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0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030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76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098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47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308200" y="1991825"/>
            <a:ext cx="4226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308200" y="1735750"/>
            <a:ext cx="41502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308200" y="2992452"/>
            <a:ext cx="41502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/>
          <p:nvPr/>
        </p:nvSpPr>
        <p:spPr>
          <a:xfrm>
            <a:off x="3417825" y="200"/>
            <a:ext cx="57261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chemeClr val="lt1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384400" y="637800"/>
            <a:ext cx="4097400" cy="18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⪢"/>
              <a:defRPr sz="2400" i="1"/>
            </a:lvl1pPr>
            <a:lvl2pPr marL="914400" lvl="1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 sz="2400" i="1"/>
            </a:lvl2pPr>
            <a:lvl3pPr marL="1371600" lvl="2" indent="-381000" rtl="0">
              <a:spcBef>
                <a:spcPts val="1000"/>
              </a:spcBef>
              <a:spcAft>
                <a:spcPts val="0"/>
              </a:spcAft>
              <a:buSzPts val="2400"/>
              <a:buChar char="■"/>
              <a:defRPr sz="2400" i="1"/>
            </a:lvl3pPr>
            <a:lvl4pPr marL="1828800" lvl="3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rtl="0">
              <a:spcBef>
                <a:spcPts val="100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17" name="Google Shape;17;p4"/>
          <p:cNvSpPr txBox="1"/>
          <p:nvPr/>
        </p:nvSpPr>
        <p:spPr>
          <a:xfrm>
            <a:off x="3851000" y="476575"/>
            <a:ext cx="12423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2"/>
                </a:solidFill>
                <a:latin typeface="Kalam"/>
                <a:ea typeface="Kalam"/>
                <a:cs typeface="Kalam"/>
                <a:sym typeface="Kalam"/>
              </a:rPr>
              <a:t>“</a:t>
            </a:r>
            <a:endParaRPr sz="7200">
              <a:solidFill>
                <a:schemeClr val="accent2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115700" y="205975"/>
            <a:ext cx="45711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115700" y="1338300"/>
            <a:ext cx="4571100" cy="34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⪢"/>
              <a:defRPr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2854150" y="205975"/>
            <a:ext cx="58326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2854175" y="1333125"/>
            <a:ext cx="2831100" cy="34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⪢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855725" y="1333125"/>
            <a:ext cx="2831100" cy="34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⪢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115700" y="205975"/>
            <a:ext cx="45711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color texture">
  <p:cSld name="BLANK_1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15700" y="205975"/>
            <a:ext cx="457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Kalam"/>
              <a:buNone/>
              <a:defRPr sz="2000">
                <a:solidFill>
                  <a:schemeClr val="accent3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15700" y="1338300"/>
            <a:ext cx="4571100" cy="3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Merriweather"/>
              <a:buChar char="⪢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55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Merriweather"/>
              <a:buChar char="○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55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Merriweather"/>
              <a:buChar char="■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55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55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55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55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55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556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Merriweather"/>
              <a:buChar char="■"/>
              <a:defRPr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2pPr>
            <a:lvl3pPr lvl="2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3pPr>
            <a:lvl4pPr lvl="3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4pPr>
            <a:lvl5pPr lvl="4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5pPr>
            <a:lvl6pPr lvl="5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6pPr>
            <a:lvl7pPr lvl="6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7pPr>
            <a:lvl8pPr lvl="7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8pPr>
            <a:lvl9pPr lvl="8">
              <a:buNone/>
              <a:defRPr sz="1300">
                <a:solidFill>
                  <a:schemeClr val="accent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ctrTitle"/>
          </p:nvPr>
        </p:nvSpPr>
        <p:spPr>
          <a:xfrm>
            <a:off x="4308200" y="1991825"/>
            <a:ext cx="4226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Politik Lingkungan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136571" y="651164"/>
            <a:ext cx="4702629" cy="374072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" sz="2400" dirty="0" smtClean="0">
                <a:solidFill>
                  <a:srgbClr val="00B050"/>
                </a:solidFill>
              </a:rPr>
              <a:t>This course will learn about:</a:t>
            </a:r>
            <a:r>
              <a:rPr lang="en" sz="3600" dirty="0" smtClean="0">
                <a:solidFill>
                  <a:srgbClr val="00B050"/>
                </a:solidFill>
              </a:rPr>
              <a:t/>
            </a:r>
            <a:br>
              <a:rPr lang="en" sz="3600" dirty="0" smtClean="0">
                <a:solidFill>
                  <a:srgbClr val="00B050"/>
                </a:solidFill>
              </a:rPr>
            </a:br>
            <a:r>
              <a:rPr lang="en" dirty="0" smtClean="0"/>
              <a:t/>
            </a:r>
            <a:br>
              <a:rPr lang="en" dirty="0" smtClean="0"/>
            </a:br>
            <a:r>
              <a:rPr lang="en-US" sz="1800" dirty="0" smtClean="0"/>
              <a:t>1. Human-Nature relation in Political Theory: a Political Perspective on Environmental Issues</a:t>
            </a:r>
            <a:br>
              <a:rPr lang="en-US" sz="1800" dirty="0" smtClean="0"/>
            </a:br>
            <a:r>
              <a:rPr lang="en-US" sz="1800" dirty="0" smtClean="0"/>
              <a:t>2. What is Environmental Issues?</a:t>
            </a:r>
            <a:br>
              <a:rPr lang="en-US" sz="1800" dirty="0" smtClean="0"/>
            </a:br>
            <a:r>
              <a:rPr lang="en-US" sz="1800" dirty="0" smtClean="0"/>
              <a:t>3. Democracy and Environment</a:t>
            </a:r>
            <a:br>
              <a:rPr lang="en-US" sz="1800" dirty="0" smtClean="0"/>
            </a:br>
            <a:r>
              <a:rPr lang="en-US" sz="1800" dirty="0" smtClean="0"/>
              <a:t>4. State and Non-State actors on Environmental Issues</a:t>
            </a:r>
            <a:br>
              <a:rPr lang="en-US" sz="1800" dirty="0" smtClean="0"/>
            </a:br>
            <a:r>
              <a:rPr lang="en-US" sz="1800" dirty="0" smtClean="0"/>
              <a:t>5. Environmental Conflicts and Movements</a:t>
            </a:r>
            <a:br>
              <a:rPr lang="en-US" sz="1800" dirty="0" smtClean="0"/>
            </a:br>
            <a:r>
              <a:rPr lang="en-US" sz="1800" dirty="0" smtClean="0"/>
              <a:t>6. Indigenous People and Environmental Movement</a:t>
            </a:r>
            <a:br>
              <a:rPr lang="en-US" sz="1800" dirty="0" smtClean="0"/>
            </a:br>
            <a:r>
              <a:rPr lang="en-US" sz="1800" dirty="0" smtClean="0"/>
              <a:t>7. Environmental Politics in Indonesia</a:t>
            </a:r>
            <a:endParaRPr sz="1800" dirty="0"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 idx="4294967295"/>
          </p:nvPr>
        </p:nvSpPr>
        <p:spPr>
          <a:xfrm>
            <a:off x="5087900" y="891775"/>
            <a:ext cx="3598800" cy="248279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lt1"/>
                </a:solidFill>
              </a:rPr>
              <a:t>Thanks!</a:t>
            </a:r>
            <a:endParaRPr sz="4000" dirty="0">
              <a:solidFill>
                <a:schemeClr val="lt1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t="2631" b="33495"/>
          <a:stretch/>
        </p:blipFill>
        <p:spPr>
          <a:xfrm>
            <a:off x="701100" y="658050"/>
            <a:ext cx="3827400" cy="3827400"/>
          </a:xfrm>
          <a:prstGeom prst="round2DiagRect">
            <a:avLst>
              <a:gd name="adj1" fmla="val 13401"/>
              <a:gd name="adj2" fmla="val 0"/>
            </a:avLst>
          </a:prstGeom>
          <a:noFill/>
          <a:ln>
            <a:noFill/>
          </a:ln>
        </p:spPr>
      </p:pic>
      <p:sp>
        <p:nvSpPr>
          <p:cNvPr id="120" name="Google Shape;120;p21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11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 idx="4294967295"/>
          </p:nvPr>
        </p:nvSpPr>
        <p:spPr>
          <a:xfrm>
            <a:off x="4308200" y="1281471"/>
            <a:ext cx="4258500" cy="79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1"/>
                </a:solidFill>
              </a:rPr>
              <a:t>Hello!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4294967295"/>
          </p:nvPr>
        </p:nvSpPr>
        <p:spPr>
          <a:xfrm>
            <a:off x="4308200" y="2079171"/>
            <a:ext cx="4258500" cy="15813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Welcome to the class </a:t>
            </a:r>
            <a:endParaRPr b="1" dirty="0"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simspson green 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08520" cy="46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simpson acid r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2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4384400" y="626914"/>
            <a:ext cx="4097400" cy="286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 smtClean="0"/>
              <a:t>Mata kuliah ini hadir dalam rangka merespon perkembangan ilmu politik  di masa mendatang dimana isu lingkungan merupakan salah satu isu utama dalam aras global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4569457" y="2323579"/>
            <a:ext cx="41502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Apa itu Politik Lingkungan? 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15700" y="205975"/>
            <a:ext cx="4571100" cy="44716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Carter (2007)</a:t>
            </a:r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115700" y="783771"/>
            <a:ext cx="4571100" cy="39661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01600" indent="0">
              <a:buNone/>
            </a:pPr>
            <a:r>
              <a:rPr lang="en-US" sz="1800" dirty="0" smtClean="0"/>
              <a:t>Environmental politics is a wide-ranging subject with three core components:</a:t>
            </a:r>
            <a:endParaRPr lang="en-US" sz="18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⪢"/>
            </a:pPr>
            <a:r>
              <a:rPr lang="en-US" sz="1800" dirty="0" smtClean="0"/>
              <a:t>The study of political theories and ideas relating to the environment</a:t>
            </a:r>
            <a:endParaRPr sz="1800"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⪢"/>
            </a:pPr>
            <a:r>
              <a:rPr lang="en-US" sz="1800" dirty="0" smtClean="0"/>
              <a:t>T</a:t>
            </a:r>
            <a:r>
              <a:rPr lang="en" sz="1800" dirty="0" smtClean="0"/>
              <a:t>he examination of political parties and environmental movements</a:t>
            </a:r>
            <a:endParaRPr sz="1800"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⪢"/>
            </a:pPr>
            <a:r>
              <a:rPr lang="en-US" sz="1800" dirty="0" smtClean="0"/>
              <a:t>T</a:t>
            </a:r>
            <a:r>
              <a:rPr lang="en" sz="1800" dirty="0" smtClean="0"/>
              <a:t>he analysis of public policymaking and implementation affecting the environment at international, national and local levels</a:t>
            </a:r>
            <a:endParaRPr sz="1800"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ctrTitle" idx="4294967295"/>
          </p:nvPr>
        </p:nvSpPr>
        <p:spPr>
          <a:xfrm>
            <a:off x="4717200" y="2116750"/>
            <a:ext cx="3741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dirty="0">
                <a:solidFill>
                  <a:schemeClr val="accent1"/>
                </a:solidFill>
              </a:rPr>
              <a:t>Big concept</a:t>
            </a:r>
            <a:endParaRPr sz="5600" dirty="0">
              <a:solidFill>
                <a:schemeClr val="accent1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4294967295"/>
          </p:nvPr>
        </p:nvSpPr>
        <p:spPr>
          <a:xfrm>
            <a:off x="4389031" y="3353956"/>
            <a:ext cx="4713514" cy="12289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O</a:t>
            </a:r>
            <a:r>
              <a:rPr lang="en" sz="1800" dirty="0" smtClean="0"/>
              <a:t>ne distingushing characteristic is that environmental politics has a primary concern with the relationship between human society and the natural world</a:t>
            </a:r>
            <a:endParaRPr sz="1800" dirty="0"/>
          </a:p>
        </p:txBody>
      </p:sp>
      <p:sp>
        <p:nvSpPr>
          <p:cNvPr id="91" name="Google Shape;91;p18"/>
          <p:cNvSpPr/>
          <p:nvPr/>
        </p:nvSpPr>
        <p:spPr>
          <a:xfrm>
            <a:off x="6075665" y="556401"/>
            <a:ext cx="1356919" cy="1374985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2" name="Google Shape;92;p18"/>
          <p:cNvSpPr/>
          <p:nvPr/>
        </p:nvSpPr>
        <p:spPr>
          <a:xfrm rot="1473054">
            <a:off x="4841902" y="1242931"/>
            <a:ext cx="793332" cy="772773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5193969" y="471325"/>
            <a:ext cx="347339" cy="33752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4" name="Google Shape;94;p18"/>
          <p:cNvSpPr/>
          <p:nvPr/>
        </p:nvSpPr>
        <p:spPr>
          <a:xfrm rot="2487132">
            <a:off x="4448455" y="2058405"/>
            <a:ext cx="247093" cy="240136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2854150" y="205975"/>
            <a:ext cx="5832600" cy="129625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/>
              <a:t>In other form, there is a political ecology</a:t>
            </a:r>
            <a:endParaRPr sz="32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2854175" y="1948543"/>
            <a:ext cx="5484282" cy="284418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smtClean="0"/>
              <a:t>What is it?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The term political ecology is a generous one that embraces a range of definitions. </a:t>
            </a:r>
            <a:r>
              <a:rPr lang="en-US" dirty="0" smtClean="0"/>
              <a:t>S</a:t>
            </a:r>
            <a:r>
              <a:rPr lang="en" dirty="0" smtClean="0"/>
              <a:t>ome definitions stress political economy, while other point to more formal political institutions; some stress environmental change, while others emphasize narratives or stories about that change. (Robbins, 2012)</a:t>
            </a:r>
            <a:endParaRPr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oodville template">
  <a:themeElements>
    <a:clrScheme name="Custom 347">
      <a:dk1>
        <a:srgbClr val="38414C"/>
      </a:dk1>
      <a:lt1>
        <a:srgbClr val="FFFFFF"/>
      </a:lt1>
      <a:dk2>
        <a:srgbClr val="222222"/>
      </a:dk2>
      <a:lt2>
        <a:srgbClr val="DCE1E8"/>
      </a:lt2>
      <a:accent1>
        <a:srgbClr val="498BE4"/>
      </a:accent1>
      <a:accent2>
        <a:srgbClr val="8FC6EF"/>
      </a:accent2>
      <a:accent3>
        <a:srgbClr val="4F9CB5"/>
      </a:accent3>
      <a:accent4>
        <a:srgbClr val="9DDDD2"/>
      </a:accent4>
      <a:accent5>
        <a:srgbClr val="75AF77"/>
      </a:accent5>
      <a:accent6>
        <a:srgbClr val="ABDE75"/>
      </a:accent6>
      <a:hlink>
        <a:srgbClr val="4A8D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195</Words>
  <Application>Microsoft Office PowerPoint</Application>
  <PresentationFormat>On-screen Show (16:9)</PresentationFormat>
  <Paragraphs>27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Merriweather</vt:lpstr>
      <vt:lpstr>Kalam</vt:lpstr>
      <vt:lpstr>Woodville template</vt:lpstr>
      <vt:lpstr>Politik Lingkungan</vt:lpstr>
      <vt:lpstr>Hello!</vt:lpstr>
      <vt:lpstr>PowerPoint Presentation</vt:lpstr>
      <vt:lpstr>PowerPoint Presentation</vt:lpstr>
      <vt:lpstr>PowerPoint Presentation</vt:lpstr>
      <vt:lpstr> Apa itu Politik Lingkungan? </vt:lpstr>
      <vt:lpstr>Carter (2007)</vt:lpstr>
      <vt:lpstr>Big concept</vt:lpstr>
      <vt:lpstr>In other form, there is a political ecology</vt:lpstr>
      <vt:lpstr>This course will learn about:  1. Human-Nature relation in Political Theory: a Political Perspective on Environmental Issues 2. What is Environmental Issues? 3. Democracy and Environment 4. State and Non-State actors on Environmental Issues 5. Environmental Conflicts and Movements 6. Indigenous People and Environmental Movement 7. Environmental Politics in Indonesia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 Lingkungan</dc:title>
  <dc:creator>DELL</dc:creator>
  <cp:lastModifiedBy>Mustabsyirotul</cp:lastModifiedBy>
  <cp:revision>10</cp:revision>
  <dcterms:modified xsi:type="dcterms:W3CDTF">2022-08-28T13:07:11Z</dcterms:modified>
</cp:coreProperties>
</file>