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2" r:id="rId12"/>
    <p:sldId id="257" r:id="rId13"/>
    <p:sldId id="270" r:id="rId14"/>
    <p:sldId id="258" r:id="rId15"/>
    <p:sldId id="26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3/5/2026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3/5/2026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00200"/>
            <a:ext cx="6928680" cy="1818861"/>
          </a:xfrm>
        </p:spPr>
        <p:txBody>
          <a:bodyPr/>
          <a:lstStyle/>
          <a:p>
            <a:r>
              <a:rPr lang="en-ID" sz="3600" b="1" dirty="0"/>
              <a:t>Reproductive health policy and service systems in clinics and communities setting</a:t>
            </a:r>
            <a:endParaRPr lang="en-US" sz="3600" b="1" dirty="0"/>
          </a:p>
        </p:txBody>
      </p:sp>
      <p:sp>
        <p:nvSpPr>
          <p:cNvPr id="3" name="Subtitle 2"/>
          <p:cNvSpPr>
            <a:spLocks noGrp="1"/>
          </p:cNvSpPr>
          <p:nvPr>
            <p:ph type="subTitle" idx="1"/>
          </p:nvPr>
        </p:nvSpPr>
        <p:spPr>
          <a:xfrm>
            <a:off x="2692398" y="4214191"/>
            <a:ext cx="6815669" cy="764208"/>
          </a:xfrm>
        </p:spPr>
        <p:txBody>
          <a:bodyPr>
            <a:normAutofit fontScale="92500" lnSpcReduction="10000"/>
          </a:bodyPr>
          <a:lstStyle/>
          <a:p>
            <a:r>
              <a:rPr lang="en-US" b="1" dirty="0" err="1" smtClean="0"/>
              <a:t>Yanti</a:t>
            </a:r>
            <a:r>
              <a:rPr lang="en-US" b="1" dirty="0" smtClean="0"/>
              <a:t> </a:t>
            </a:r>
            <a:r>
              <a:rPr lang="en-US" b="1" dirty="0" err="1" smtClean="0"/>
              <a:t>Hermayanti</a:t>
            </a:r>
            <a:endParaRPr lang="en-US" b="1" dirty="0" smtClean="0"/>
          </a:p>
          <a:p>
            <a:r>
              <a:rPr lang="en-US" b="1" dirty="0" smtClean="0"/>
              <a:t>Faculty of Nursing </a:t>
            </a:r>
            <a:r>
              <a:rPr lang="en-US" b="1" dirty="0" err="1" smtClean="0"/>
              <a:t>Padjadjaran</a:t>
            </a:r>
            <a:r>
              <a:rPr lang="en-US" b="1" dirty="0" smtClean="0"/>
              <a:t> University </a:t>
            </a:r>
            <a:endParaRPr lang="en-US" b="1" dirty="0"/>
          </a:p>
        </p:txBody>
      </p:sp>
    </p:spTree>
    <p:extLst>
      <p:ext uri="{BB962C8B-B14F-4D97-AF65-F5344CB8AC3E}">
        <p14:creationId xmlns:p14="http://schemas.microsoft.com/office/powerpoint/2010/main" val="3830807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Conceptual Summary</a:t>
            </a:r>
            <a:br>
              <a:rPr lang="en-US" b="1" dirty="0"/>
            </a:br>
            <a:endParaRPr lang="en-US" dirty="0"/>
          </a:p>
        </p:txBody>
      </p:sp>
      <p:sp>
        <p:nvSpPr>
          <p:cNvPr id="3" name="Content Placeholder 2"/>
          <p:cNvSpPr>
            <a:spLocks noGrp="1"/>
          </p:cNvSpPr>
          <p:nvPr>
            <p:ph idx="1"/>
          </p:nvPr>
        </p:nvSpPr>
        <p:spPr>
          <a:xfrm>
            <a:off x="1295401" y="2556931"/>
            <a:ext cx="9601196" cy="3734539"/>
          </a:xfrm>
        </p:spPr>
        <p:txBody>
          <a:bodyPr>
            <a:normAutofit fontScale="85000" lnSpcReduction="20000"/>
          </a:bodyPr>
          <a:lstStyle/>
          <a:p>
            <a:r>
              <a:rPr lang="en-US" b="1" dirty="0" smtClean="0"/>
              <a:t>In </a:t>
            </a:r>
            <a:r>
              <a:rPr lang="en-US" b="1" dirty="0"/>
              <a:t>essence, the model highlights that improving reproductive health outcomes requires more than clinical interventions alone. Sustainable impact can only be achieved through:</a:t>
            </a:r>
          </a:p>
          <a:p>
            <a:r>
              <a:rPr lang="en-US" b="1" dirty="0"/>
              <a:t>Strengthened health systems</a:t>
            </a:r>
          </a:p>
          <a:p>
            <a:r>
              <a:rPr lang="en-US" b="1" dirty="0"/>
              <a:t>Skilled healthcare providers</a:t>
            </a:r>
          </a:p>
          <a:p>
            <a:r>
              <a:rPr lang="en-US" b="1" dirty="0"/>
              <a:t>Integrated service delivery</a:t>
            </a:r>
          </a:p>
          <a:p>
            <a:r>
              <a:rPr lang="en-US" b="1" dirty="0"/>
              <a:t>Active community engagement</a:t>
            </a:r>
          </a:p>
          <a:p>
            <a:r>
              <a:rPr lang="en-US" b="1" dirty="0"/>
              <a:t>Supportive policies</a:t>
            </a:r>
          </a:p>
          <a:p>
            <a:r>
              <a:rPr lang="en-US" b="1" dirty="0" smtClean="0"/>
              <a:t>The </a:t>
            </a:r>
            <a:r>
              <a:rPr lang="en-US" b="1" dirty="0"/>
              <a:t>systems-based and multi-level approach ensures that reproductive health services in both clinical and community settings function in a coordinated and effective manner.</a:t>
            </a:r>
          </a:p>
        </p:txBody>
      </p:sp>
    </p:spTree>
    <p:extLst>
      <p:ext uri="{BB962C8B-B14F-4D97-AF65-F5344CB8AC3E}">
        <p14:creationId xmlns:p14="http://schemas.microsoft.com/office/powerpoint/2010/main" val="1587866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3487" y="547285"/>
            <a:ext cx="9889435" cy="5763429"/>
          </a:xfrm>
          <a:prstGeom prst="rect">
            <a:avLst/>
          </a:prstGeom>
        </p:spPr>
      </p:pic>
    </p:spTree>
    <p:extLst>
      <p:ext uri="{BB962C8B-B14F-4D97-AF65-F5344CB8AC3E}">
        <p14:creationId xmlns:p14="http://schemas.microsoft.com/office/powerpoint/2010/main" val="2143720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5251" y="586409"/>
            <a:ext cx="10803835" cy="5685181"/>
          </a:xfrm>
          <a:prstGeom prst="rect">
            <a:avLst/>
          </a:prstGeom>
        </p:spPr>
      </p:pic>
    </p:spTree>
    <p:extLst>
      <p:ext uri="{BB962C8B-B14F-4D97-AF65-F5344CB8AC3E}">
        <p14:creationId xmlns:p14="http://schemas.microsoft.com/office/powerpoint/2010/main" val="135427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661601"/>
            <a:ext cx="9571383" cy="5534797"/>
          </a:xfrm>
          <a:prstGeom prst="rect">
            <a:avLst/>
          </a:prstGeom>
        </p:spPr>
      </p:pic>
    </p:spTree>
    <p:extLst>
      <p:ext uri="{BB962C8B-B14F-4D97-AF65-F5344CB8AC3E}">
        <p14:creationId xmlns:p14="http://schemas.microsoft.com/office/powerpoint/2010/main" val="1451525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0861" y="375811"/>
            <a:ext cx="10050278" cy="6106377"/>
          </a:xfrm>
          <a:prstGeom prst="rect">
            <a:avLst/>
          </a:prstGeom>
        </p:spPr>
      </p:pic>
    </p:spTree>
    <p:extLst>
      <p:ext uri="{BB962C8B-B14F-4D97-AF65-F5344CB8AC3E}">
        <p14:creationId xmlns:p14="http://schemas.microsoft.com/office/powerpoint/2010/main" val="2141776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4826" y="543768"/>
            <a:ext cx="10257183" cy="5598615"/>
          </a:xfrm>
          <a:prstGeom prst="rect">
            <a:avLst/>
          </a:prstGeom>
        </p:spPr>
      </p:pic>
    </p:spTree>
    <p:extLst>
      <p:ext uri="{BB962C8B-B14F-4D97-AF65-F5344CB8AC3E}">
        <p14:creationId xmlns:p14="http://schemas.microsoft.com/office/powerpoint/2010/main" val="751399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270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696" y="2932044"/>
            <a:ext cx="10326756" cy="3488635"/>
          </a:xfrm>
        </p:spPr>
        <p:txBody>
          <a:bodyPr/>
          <a:lstStyle/>
          <a:p>
            <a:r>
              <a:rPr lang="en-US" b="1" dirty="0"/>
              <a:t>This conceptual model is aligned with the integrated service delivery approach promoted by the World Health Organization. It emphasizes the integration of Sexual and Reproductive Health (SRH) and HIV services through health systems strengthening, service-level improvements, and community engagement to achieve sustainable health outcomes</a:t>
            </a:r>
            <a:r>
              <a:rPr lang="en-US" b="1" dirty="0" smtClean="0"/>
              <a:t>.</a:t>
            </a:r>
          </a:p>
          <a:p>
            <a:r>
              <a:rPr lang="en-US" b="1" dirty="0"/>
              <a:t>The model consists of interconnected components that function as a comprehensive system rather than isolated interventions.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8057" y="699435"/>
            <a:ext cx="3778525" cy="161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6074" y="699435"/>
            <a:ext cx="4307593" cy="169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174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12565" y="972938"/>
            <a:ext cx="5327373" cy="5226210"/>
          </a:xfrm>
          <a:prstGeom prst="rect">
            <a:avLst/>
          </a:prstGeom>
        </p:spPr>
      </p:pic>
      <p:pic>
        <p:nvPicPr>
          <p:cNvPr id="5" name="Picture 4"/>
          <p:cNvPicPr>
            <a:picLocks noChangeAspect="1"/>
          </p:cNvPicPr>
          <p:nvPr/>
        </p:nvPicPr>
        <p:blipFill>
          <a:blip r:embed="rId3"/>
          <a:stretch>
            <a:fillRect/>
          </a:stretch>
        </p:blipFill>
        <p:spPr>
          <a:xfrm>
            <a:off x="970836" y="972937"/>
            <a:ext cx="4436049" cy="5226210"/>
          </a:xfrm>
          <a:prstGeom prst="rect">
            <a:avLst/>
          </a:prstGeom>
        </p:spPr>
      </p:pic>
    </p:spTree>
    <p:extLst>
      <p:ext uri="{BB962C8B-B14F-4D97-AF65-F5344CB8AC3E}">
        <p14:creationId xmlns:p14="http://schemas.microsoft.com/office/powerpoint/2010/main" val="2853472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1. Capacity Building (Training and Mentorship)</a:t>
            </a:r>
            <a:br>
              <a:rPr lang="en-US" sz="3600" b="1" dirty="0"/>
            </a:b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Capacity </a:t>
            </a:r>
            <a:r>
              <a:rPr lang="en-US" b="1" dirty="0"/>
              <a:t>building serves as the foundation of the model. It focuses on:</a:t>
            </a:r>
          </a:p>
          <a:p>
            <a:r>
              <a:rPr lang="en-US" b="1" dirty="0"/>
              <a:t>Training healthcare providers</a:t>
            </a:r>
          </a:p>
          <a:p>
            <a:r>
              <a:rPr lang="en-US" b="1" dirty="0"/>
              <a:t>Continuous mentorship and supervision</a:t>
            </a:r>
          </a:p>
          <a:p>
            <a:r>
              <a:rPr lang="en-US" b="1" dirty="0"/>
              <a:t>Strengthening clinical and managerial competencies</a:t>
            </a:r>
          </a:p>
          <a:p>
            <a:r>
              <a:rPr lang="en-US" b="1" dirty="0"/>
              <a:t>The goal is to ensure that healthcare workers are capable of delivering integrated SRH and HIV services effectively, including counseling, screening, referral, and follow-up care.</a:t>
            </a:r>
          </a:p>
          <a:p>
            <a:pPr marL="0" indent="0">
              <a:buNone/>
            </a:pPr>
            <a:r>
              <a:rPr lang="en-US" b="1" dirty="0"/>
              <a:t>Without adequate human resource capacity, service integration cannot function optimally.</a:t>
            </a:r>
          </a:p>
          <a:p>
            <a:endParaRPr lang="en-US" b="1" dirty="0"/>
          </a:p>
        </p:txBody>
      </p:sp>
    </p:spTree>
    <p:extLst>
      <p:ext uri="{BB962C8B-B14F-4D97-AF65-F5344CB8AC3E}">
        <p14:creationId xmlns:p14="http://schemas.microsoft.com/office/powerpoint/2010/main" val="190430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 Health Systems Strengthening</a:t>
            </a:r>
            <a:br>
              <a:rPr lang="en-US" b="1" dirty="0"/>
            </a:br>
            <a:endParaRPr lang="en-US" dirty="0"/>
          </a:p>
        </p:txBody>
      </p:sp>
      <p:sp>
        <p:nvSpPr>
          <p:cNvPr id="3" name="Content Placeholder 2"/>
          <p:cNvSpPr>
            <a:spLocks noGrp="1"/>
          </p:cNvSpPr>
          <p:nvPr>
            <p:ph idx="1"/>
          </p:nvPr>
        </p:nvSpPr>
        <p:spPr>
          <a:xfrm>
            <a:off x="1295401" y="2584174"/>
            <a:ext cx="9601196" cy="3291694"/>
          </a:xfrm>
        </p:spPr>
        <p:txBody>
          <a:bodyPr>
            <a:normAutofit fontScale="85000" lnSpcReduction="20000"/>
          </a:bodyPr>
          <a:lstStyle/>
          <a:p>
            <a:pPr marL="0" indent="0">
              <a:buNone/>
            </a:pPr>
            <a:r>
              <a:rPr lang="en-US" b="1" dirty="0" smtClean="0"/>
              <a:t>This </a:t>
            </a:r>
            <a:r>
              <a:rPr lang="en-US" b="1" dirty="0"/>
              <a:t>component addresses structural and organizational aspects of healthcare delivery, including:</a:t>
            </a:r>
          </a:p>
          <a:p>
            <a:r>
              <a:rPr lang="en-US" b="1" dirty="0"/>
              <a:t>Strengthening client and commodity monitoring systems</a:t>
            </a:r>
          </a:p>
          <a:p>
            <a:r>
              <a:rPr lang="en-US" b="1" dirty="0"/>
              <a:t>Improving referral and linkage mechanisms</a:t>
            </a:r>
          </a:p>
          <a:p>
            <a:r>
              <a:rPr lang="en-US" b="1" dirty="0"/>
              <a:t>Integrating recording and reporting systems</a:t>
            </a:r>
          </a:p>
          <a:p>
            <a:r>
              <a:rPr lang="en-US" b="1" dirty="0"/>
              <a:t>Enhancing governance and service coordination</a:t>
            </a:r>
          </a:p>
          <a:p>
            <a:pPr marL="0" indent="0">
              <a:buNone/>
            </a:pPr>
            <a:r>
              <a:rPr lang="en-US" b="1" dirty="0"/>
              <a:t>This approach aligns with WHO’s health systems strengthening framework, which recognizes that sustainable improvements require strong institutional support, logistics management, and information systems.</a:t>
            </a:r>
          </a:p>
          <a:p>
            <a:endParaRPr lang="en-US" b="1" dirty="0"/>
          </a:p>
        </p:txBody>
      </p:sp>
    </p:spTree>
    <p:extLst>
      <p:ext uri="{BB962C8B-B14F-4D97-AF65-F5344CB8AC3E}">
        <p14:creationId xmlns:p14="http://schemas.microsoft.com/office/powerpoint/2010/main" val="4291956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Service-Level Interventions</a:t>
            </a:r>
            <a:br>
              <a:rPr lang="en-US" b="1" dirty="0"/>
            </a:br>
            <a:endParaRPr lang="en-US" dirty="0"/>
          </a:p>
        </p:txBody>
      </p:sp>
      <p:sp>
        <p:nvSpPr>
          <p:cNvPr id="3" name="Content Placeholder 2"/>
          <p:cNvSpPr>
            <a:spLocks noGrp="1"/>
          </p:cNvSpPr>
          <p:nvPr>
            <p:ph idx="1"/>
          </p:nvPr>
        </p:nvSpPr>
        <p:spPr>
          <a:xfrm>
            <a:off x="1295401" y="2556932"/>
            <a:ext cx="9601196" cy="3505938"/>
          </a:xfrm>
        </p:spPr>
        <p:txBody>
          <a:bodyPr>
            <a:normAutofit fontScale="85000" lnSpcReduction="20000"/>
          </a:bodyPr>
          <a:lstStyle/>
          <a:p>
            <a:pPr marL="0" indent="0">
              <a:buNone/>
            </a:pPr>
            <a:r>
              <a:rPr lang="en-US" b="1" dirty="0" smtClean="0"/>
              <a:t>At </a:t>
            </a:r>
            <a:r>
              <a:rPr lang="en-US" b="1" dirty="0"/>
              <a:t>the service delivery level, the model promotes:</a:t>
            </a:r>
          </a:p>
          <a:p>
            <a:r>
              <a:rPr lang="en-US" b="1" dirty="0"/>
              <a:t>Integration of family planning (FP) and HIV services</a:t>
            </a:r>
          </a:p>
          <a:p>
            <a:r>
              <a:rPr lang="en-US" b="1" dirty="0"/>
              <a:t>Provision of comprehensive SRH services within a single visit (one-stop service)</a:t>
            </a:r>
          </a:p>
          <a:p>
            <a:r>
              <a:rPr lang="en-US" b="1" dirty="0"/>
              <a:t>Reduction of service fragmentation</a:t>
            </a:r>
          </a:p>
          <a:p>
            <a:pPr marL="0" indent="0">
              <a:buNone/>
            </a:pPr>
            <a:r>
              <a:rPr lang="en-US" b="1" dirty="0"/>
              <a:t>Examples include:</a:t>
            </a:r>
          </a:p>
          <a:p>
            <a:r>
              <a:rPr lang="en-US" b="1" dirty="0"/>
              <a:t>Offering HIV testing during antenatal care visits</a:t>
            </a:r>
          </a:p>
          <a:p>
            <a:r>
              <a:rPr lang="en-US" b="1" dirty="0"/>
              <a:t>Providing family planning counseling for HIV clients</a:t>
            </a:r>
          </a:p>
          <a:p>
            <a:r>
              <a:rPr lang="en-US" b="1" dirty="0"/>
              <a:t>Conducting STI screening in adolescent health services</a:t>
            </a:r>
          </a:p>
          <a:p>
            <a:pPr marL="0" indent="0">
              <a:buNone/>
            </a:pPr>
            <a:r>
              <a:rPr lang="en-US" b="1" dirty="0"/>
              <a:t>The purpose is to improve accessibility, efficiency, and continuity of care.</a:t>
            </a:r>
          </a:p>
          <a:p>
            <a:endParaRPr lang="en-US" b="1" dirty="0"/>
          </a:p>
        </p:txBody>
      </p:sp>
    </p:spTree>
    <p:extLst>
      <p:ext uri="{BB962C8B-B14F-4D97-AF65-F5344CB8AC3E}">
        <p14:creationId xmlns:p14="http://schemas.microsoft.com/office/powerpoint/2010/main" val="2779633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 Community Input and Involvement</a:t>
            </a:r>
            <a:br>
              <a:rPr lang="en-US" b="1" dirty="0"/>
            </a:br>
            <a:endParaRPr lang="en-US" dirty="0"/>
          </a:p>
        </p:txBody>
      </p:sp>
      <p:sp>
        <p:nvSpPr>
          <p:cNvPr id="3" name="Content Placeholder 2"/>
          <p:cNvSpPr>
            <a:spLocks noGrp="1"/>
          </p:cNvSpPr>
          <p:nvPr>
            <p:ph idx="1"/>
          </p:nvPr>
        </p:nvSpPr>
        <p:spPr>
          <a:xfrm>
            <a:off x="1295401" y="2464905"/>
            <a:ext cx="9601196" cy="3627782"/>
          </a:xfrm>
        </p:spPr>
        <p:txBody>
          <a:bodyPr>
            <a:normAutofit fontScale="92500"/>
          </a:bodyPr>
          <a:lstStyle/>
          <a:p>
            <a:pPr marL="0" indent="0">
              <a:buNone/>
            </a:pPr>
            <a:r>
              <a:rPr lang="en-US" b="1" dirty="0" smtClean="0"/>
              <a:t>Community </a:t>
            </a:r>
            <a:r>
              <a:rPr lang="en-US" b="1" dirty="0"/>
              <a:t>engagement is a critical component of the model. It includes:</a:t>
            </a:r>
          </a:p>
          <a:p>
            <a:r>
              <a:rPr lang="en-US" b="1" dirty="0"/>
              <a:t>Health education and awareness programs</a:t>
            </a:r>
          </a:p>
          <a:p>
            <a:r>
              <a:rPr lang="en-US" b="1" dirty="0"/>
              <a:t>Involvement of families, schools, and community leaders</a:t>
            </a:r>
          </a:p>
          <a:p>
            <a:r>
              <a:rPr lang="en-US" b="1" dirty="0"/>
              <a:t>Health system navigation support</a:t>
            </a:r>
          </a:p>
          <a:p>
            <a:r>
              <a:rPr lang="en-US" b="1" dirty="0"/>
              <a:t>Community-based outreach initiatives</a:t>
            </a:r>
          </a:p>
          <a:p>
            <a:pPr marL="0" indent="0">
              <a:buNone/>
            </a:pPr>
            <a:r>
              <a:rPr lang="en-US" b="1" dirty="0"/>
              <a:t>Community participation reduces stigma, increases service utilization, and strengthens adherence to care. It also ensures that services are culturally appropriate and responsive to local needs.</a:t>
            </a:r>
          </a:p>
          <a:p>
            <a:endParaRPr lang="en-US" b="1" dirty="0"/>
          </a:p>
        </p:txBody>
      </p:sp>
    </p:spTree>
    <p:extLst>
      <p:ext uri="{BB962C8B-B14F-4D97-AF65-F5344CB8AC3E}">
        <p14:creationId xmlns:p14="http://schemas.microsoft.com/office/powerpoint/2010/main" val="616773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Outcomes</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smtClean="0"/>
              <a:t>Short-term </a:t>
            </a:r>
            <a:r>
              <a:rPr lang="en-US" b="1" dirty="0"/>
              <a:t>outcomes include:</a:t>
            </a:r>
          </a:p>
          <a:p>
            <a:r>
              <a:rPr lang="en-US" b="1" dirty="0"/>
              <a:t>Improved quality of SRH and HIV service provision</a:t>
            </a:r>
          </a:p>
          <a:p>
            <a:r>
              <a:rPr lang="en-US" b="1" dirty="0"/>
              <a:t>Increased service integration</a:t>
            </a:r>
          </a:p>
          <a:p>
            <a:r>
              <a:rPr lang="en-US" b="1" dirty="0"/>
              <a:t>Policy adjustments supporting integrated care</a:t>
            </a:r>
          </a:p>
          <a:p>
            <a:r>
              <a:rPr lang="en-US" b="1" dirty="0"/>
              <a:t>Greater access to essential reproductive health services</a:t>
            </a:r>
          </a:p>
          <a:p>
            <a:endParaRPr lang="en-US" b="1" dirty="0"/>
          </a:p>
        </p:txBody>
      </p:sp>
    </p:spTree>
    <p:extLst>
      <p:ext uri="{BB962C8B-B14F-4D97-AF65-F5344CB8AC3E}">
        <p14:creationId xmlns:p14="http://schemas.microsoft.com/office/powerpoint/2010/main" val="1591039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Long-Term Impact</a:t>
            </a:r>
            <a:br>
              <a:rPr lang="en-US" b="1" dirty="0"/>
            </a:br>
            <a:endParaRPr lang="en-US" dirty="0"/>
          </a:p>
        </p:txBody>
      </p:sp>
      <p:sp>
        <p:nvSpPr>
          <p:cNvPr id="3" name="Content Placeholder 2"/>
          <p:cNvSpPr>
            <a:spLocks noGrp="1"/>
          </p:cNvSpPr>
          <p:nvPr>
            <p:ph idx="1"/>
          </p:nvPr>
        </p:nvSpPr>
        <p:spPr/>
        <p:txBody>
          <a:bodyPr/>
          <a:lstStyle/>
          <a:p>
            <a:r>
              <a:rPr lang="en-US" b="1" dirty="0" smtClean="0"/>
              <a:t>The </a:t>
            </a:r>
            <a:r>
              <a:rPr lang="en-US" b="1" dirty="0"/>
              <a:t>long-term impact of this integrated approach includes:</a:t>
            </a:r>
          </a:p>
          <a:p>
            <a:r>
              <a:rPr lang="en-US" b="1" dirty="0"/>
              <a:t>Improved SRH and HIV health outcomes</a:t>
            </a:r>
          </a:p>
          <a:p>
            <a:r>
              <a:rPr lang="en-US" b="1" dirty="0"/>
              <a:t>Reduced unintended pregnancies</a:t>
            </a:r>
          </a:p>
          <a:p>
            <a:r>
              <a:rPr lang="en-US" b="1" dirty="0"/>
              <a:t>Lower incidence of sexually transmitted infections (STIs)</a:t>
            </a:r>
          </a:p>
          <a:p>
            <a:r>
              <a:rPr lang="en-US" b="1" dirty="0"/>
              <a:t>Strengthened and sustainable health systems</a:t>
            </a:r>
          </a:p>
          <a:p>
            <a:endParaRPr lang="en-US" b="1" dirty="0"/>
          </a:p>
        </p:txBody>
      </p:sp>
    </p:spTree>
    <p:extLst>
      <p:ext uri="{BB962C8B-B14F-4D97-AF65-F5344CB8AC3E}">
        <p14:creationId xmlns:p14="http://schemas.microsoft.com/office/powerpoint/2010/main" val="2838471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898</TotalTime>
  <Words>504</Words>
  <Application>Microsoft Office PowerPoint</Application>
  <PresentationFormat>Widescreen</PresentationFormat>
  <Paragraphs>56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Reproductive health policy and service systems in clinics and communities setting</vt:lpstr>
      <vt:lpstr>PowerPoint Presentation</vt:lpstr>
      <vt:lpstr>PowerPoint Presentation</vt:lpstr>
      <vt:lpstr>1. Capacity Building (Training and Mentorship) </vt:lpstr>
      <vt:lpstr>2. Health Systems Strengthening </vt:lpstr>
      <vt:lpstr>3. Service-Level Interventions </vt:lpstr>
      <vt:lpstr>4. Community Input and Involvement </vt:lpstr>
      <vt:lpstr>Outcomes </vt:lpstr>
      <vt:lpstr>Long-Term Impact </vt:lpstr>
      <vt:lpstr>Conceptual Summary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health policy and service systems in clinics and communities setting</dc:title>
  <dc:creator>DESKTOP</dc:creator>
  <cp:lastModifiedBy>DESKTOP</cp:lastModifiedBy>
  <cp:revision>12</cp:revision>
  <dcterms:created xsi:type="dcterms:W3CDTF">2026-03-04T10:44:04Z</dcterms:created>
  <dcterms:modified xsi:type="dcterms:W3CDTF">2026-03-05T02:15:01Z</dcterms:modified>
</cp:coreProperties>
</file>