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0" r:id="rId1"/>
  </p:sldMasterIdLst>
  <p:notesMasterIdLst>
    <p:notesMasterId r:id="rId33"/>
  </p:notesMasterIdLst>
  <p:sldIdLst>
    <p:sldId id="1000" r:id="rId2"/>
    <p:sldId id="937" r:id="rId3"/>
    <p:sldId id="939" r:id="rId4"/>
    <p:sldId id="940" r:id="rId5"/>
    <p:sldId id="942" r:id="rId6"/>
    <p:sldId id="944" r:id="rId7"/>
    <p:sldId id="945" r:id="rId8"/>
    <p:sldId id="1005" r:id="rId9"/>
    <p:sldId id="1006" r:id="rId10"/>
    <p:sldId id="946" r:id="rId11"/>
    <p:sldId id="947" r:id="rId12"/>
    <p:sldId id="948" r:id="rId13"/>
    <p:sldId id="949" r:id="rId14"/>
    <p:sldId id="950" r:id="rId15"/>
    <p:sldId id="951" r:id="rId16"/>
    <p:sldId id="952" r:id="rId17"/>
    <p:sldId id="953" r:id="rId18"/>
    <p:sldId id="954" r:id="rId19"/>
    <p:sldId id="955" r:id="rId20"/>
    <p:sldId id="956" r:id="rId21"/>
    <p:sldId id="957" r:id="rId22"/>
    <p:sldId id="958" r:id="rId23"/>
    <p:sldId id="959" r:id="rId24"/>
    <p:sldId id="960" r:id="rId25"/>
    <p:sldId id="961" r:id="rId26"/>
    <p:sldId id="963" r:id="rId27"/>
    <p:sldId id="1002" r:id="rId28"/>
    <p:sldId id="1003" r:id="rId29"/>
    <p:sldId id="1004" r:id="rId30"/>
    <p:sldId id="1007" r:id="rId31"/>
    <p:sldId id="1001" r:id="rId32"/>
  </p:sldIdLst>
  <p:sldSz cx="9144000" cy="5143500" type="screen16x9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336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arbara Reif" initials="BR" lastIdx="3" clrIdx="0"/>
  <p:cmAuthor id="1" name="Jane Gibbons -X (jagibbon - DEL ORO CONSULTING INC at Cisco)" initials="JG-(-DOCIaC" lastIdx="28" clrIdx="1">
    <p:extLst>
      <p:ext uri="{19B8F6BF-5375-455C-9EA6-DF929625EA0E}">
        <p15:presenceInfo xmlns="" xmlns:p15="http://schemas.microsoft.com/office/powerpoint/2012/main" userId="S-1-5-21-1708537768-1303643608-725345543-200204" providerId="AD"/>
      </p:ext>
    </p:extLst>
  </p:cmAuthor>
  <p:cmAuthor id="2" name="Bob Vachon" initials="BV" lastIdx="24" clrIdx="2">
    <p:extLst>
      <p:ext uri="{19B8F6BF-5375-455C-9EA6-DF929625EA0E}">
        <p15:presenceInfo xmlns="" xmlns:p15="http://schemas.microsoft.com/office/powerpoint/2012/main" userId="c7abe87968a0b63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0099"/>
    <a:srgbClr val="0000CC"/>
    <a:srgbClr val="CC99FF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941" autoAdjust="0"/>
    <p:restoredTop sz="79928" autoAdjust="0"/>
  </p:normalViewPr>
  <p:slideViewPr>
    <p:cSldViewPr snapToGrid="0" showGuides="1">
      <p:cViewPr>
        <p:scale>
          <a:sx n="70" d="100"/>
          <a:sy n="70" d="100"/>
        </p:scale>
        <p:origin x="-1614" y="-66"/>
      </p:cViewPr>
      <p:guideLst>
        <p:guide orient="horz" pos="1620"/>
        <p:guide pos="336"/>
      </p:guideLst>
    </p:cSldViewPr>
  </p:slideViewPr>
  <p:outlineViewPr>
    <p:cViewPr>
      <p:scale>
        <a:sx n="33" d="100"/>
        <a:sy n="33" d="100"/>
      </p:scale>
      <p:origin x="0" y="102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11" d="100"/>
        <a:sy n="111" d="100"/>
      </p:scale>
      <p:origin x="0" y="-51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6337D9-3022-3D41-8D8A-BDF2F3B0DD8E}" type="datetimeFigureOut">
              <a:rPr lang="en-US" smtClean="0"/>
              <a:pPr/>
              <a:t>16-Feb-22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41018C-6CAF-B84E-B92C-ECB119457FB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564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Espace réservé des commentaire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FR" altLang="fr-FR" smtClean="0"/>
          </a:p>
        </p:txBody>
      </p:sp>
      <p:sp>
        <p:nvSpPr>
          <p:cNvPr id="1638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8976C7A-FE97-49C8-9061-D5C27798522D}" type="slidenum">
              <a:rPr lang="en-US" altLang="fr-FR"/>
              <a:pPr/>
              <a:t>1</a:t>
            </a:fld>
            <a:endParaRPr lang="en-US" altLang="fr-FR"/>
          </a:p>
        </p:txBody>
      </p:sp>
      <p:sp>
        <p:nvSpPr>
          <p:cNvPr id="16389" name="Espace réservé du pied de page 4"/>
          <p:cNvSpPr>
            <a:spLocks noGrp="1"/>
          </p:cNvSpPr>
          <p:nvPr>
            <p:ph type="ftr" sz="quarter" idx="4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fr-FR" smtClean="0"/>
              <a:t>AlBaha University                                   Faculty of Computer Science and Information Technology                                   Dr. Sonia Abdekarim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49E72C-E518-4000-BC7C-050B8F37BBD2}" type="slidenum">
              <a:rPr lang="fr-FR" smtClean="0"/>
              <a:pPr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03641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49E72C-E518-4000-BC7C-050B8F37BBD2}" type="slidenum">
              <a:rPr lang="fr-FR" smtClean="0"/>
              <a:pPr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03641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49E72C-E518-4000-BC7C-050B8F37BBD2}" type="slidenum">
              <a:rPr lang="fr-FR" smtClean="0"/>
              <a:pPr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03641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49E72C-E518-4000-BC7C-050B8F37BBD2}" type="slidenum">
              <a:rPr lang="fr-FR" smtClean="0"/>
              <a:pPr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03641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49E72C-E518-4000-BC7C-050B8F37BBD2}" type="slidenum">
              <a:rPr lang="fr-FR" smtClean="0"/>
              <a:pPr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03641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49E72C-E518-4000-BC7C-050B8F37BBD2}" type="slidenum">
              <a:rPr lang="fr-FR" smtClean="0"/>
              <a:pPr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03641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49E72C-E518-4000-BC7C-050B8F37BBD2}" type="slidenum">
              <a:rPr lang="fr-FR" smtClean="0"/>
              <a:pPr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03641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49E72C-E518-4000-BC7C-050B8F37BBD2}" type="slidenum">
              <a:rPr lang="fr-FR" smtClean="0"/>
              <a:pPr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03641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49E72C-E518-4000-BC7C-050B8F37BBD2}" type="slidenum">
              <a:rPr lang="fr-FR" smtClean="0"/>
              <a:pPr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03641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49E72C-E518-4000-BC7C-050B8F37BBD2}" type="slidenum">
              <a:rPr lang="fr-FR" smtClean="0"/>
              <a:pPr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03641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49E72C-E518-4000-BC7C-050B8F37BBD2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03641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49E72C-E518-4000-BC7C-050B8F37BBD2}" type="slidenum">
              <a:rPr lang="fr-FR" smtClean="0"/>
              <a:pPr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03641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49E72C-E518-4000-BC7C-050B8F37BBD2}" type="slidenum">
              <a:rPr lang="fr-FR" smtClean="0"/>
              <a:pPr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036413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49E72C-E518-4000-BC7C-050B8F37BBD2}" type="slidenum">
              <a:rPr lang="fr-FR" smtClean="0"/>
              <a:pPr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03641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49E72C-E518-4000-BC7C-050B8F37BBD2}" type="slidenum">
              <a:rPr lang="fr-FR" smtClean="0"/>
              <a:pPr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036413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49E72C-E518-4000-BC7C-050B8F37BBD2}" type="slidenum">
              <a:rPr lang="fr-FR" smtClean="0"/>
              <a:pPr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036413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49E72C-E518-4000-BC7C-050B8F37BBD2}" type="slidenum">
              <a:rPr lang="fr-FR" smtClean="0"/>
              <a:pPr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036413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49E72C-E518-4000-BC7C-050B8F37BBD2}" type="slidenum">
              <a:rPr lang="fr-FR" smtClean="0"/>
              <a:pPr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036413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41018C-6CAF-B84E-B92C-ECB119457FBA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6892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49E72C-E518-4000-BC7C-050B8F37BBD2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03641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49E72C-E518-4000-BC7C-050B8F37BBD2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03641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49E72C-E518-4000-BC7C-050B8F37BBD2}" type="slidenum">
              <a:rPr lang="fr-FR" smtClean="0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03641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49E72C-E518-4000-BC7C-050B8F37BBD2}" type="slidenum">
              <a:rPr lang="fr-FR" smtClean="0"/>
              <a:pPr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03641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49E72C-E518-4000-BC7C-050B8F37BBD2}" type="slidenum">
              <a:rPr lang="fr-FR" smtClean="0"/>
              <a:pPr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03641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04267211-205D-47E8-9F29-7E4C01D43DC3}" type="slidenum">
              <a:rPr lang="en-US" altLang="en-US" sz="800" smtClean="0"/>
              <a:pPr/>
              <a:t>8</a:t>
            </a:fld>
            <a:endParaRPr lang="en-US" altLang="en-US" sz="800" dirty="0" smtClean="0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1200" kern="1200" dirty="0" smtClean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3.1 – Rules of Communication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dirty="0" smtClean="0">
                <a:latin typeface="Arial" charset="0"/>
              </a:rPr>
              <a:t>3.1.1 – </a:t>
            </a:r>
            <a:r>
              <a:rPr lang="en-US" altLang="en-US" sz="1200" dirty="0" smtClean="0"/>
              <a:t>The Rules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dirty="0" smtClean="0">
                <a:latin typeface="Arial" charset="0"/>
              </a:rPr>
              <a:t>3.1.1.1 </a:t>
            </a:r>
            <a:r>
              <a:rPr lang="en-US" baseline="0" dirty="0" smtClean="0">
                <a:latin typeface="Arial" charset="0"/>
              </a:rPr>
              <a:t>– </a:t>
            </a:r>
            <a:r>
              <a:rPr lang="en-US" altLang="en-US" dirty="0" smtClean="0"/>
              <a:t>Communication Fundamentals</a:t>
            </a:r>
            <a:endParaRPr lang="en-US" baseline="0" dirty="0" smtClean="0">
              <a:latin typeface="Arial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251901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6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26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26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265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04267211-205D-47E8-9F29-7E4C01D43DC3}" type="slidenum">
              <a:rPr lang="en-US" altLang="en-US" sz="800" smtClean="0"/>
              <a:pPr/>
              <a:t>9</a:t>
            </a:fld>
            <a:endParaRPr lang="en-US" altLang="en-US" sz="800" dirty="0" smtClean="0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60986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Title Slide-animated gradi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809526"/>
            <a:ext cx="4319105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accent5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49523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89520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2872236"/>
            <a:ext cx="5925246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000" baseline="0">
                <a:solidFill>
                  <a:schemeClr val="bg2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/>
          </p:nvPr>
        </p:nvSpPr>
        <p:spPr>
          <a:xfrm>
            <a:off x="425765" y="2300750"/>
            <a:ext cx="5955513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0" i="0" spc="0" baseline="0">
                <a:solidFill>
                  <a:srgbClr val="38C6F4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492125" y="395288"/>
            <a:ext cx="796924" cy="423863"/>
            <a:chOff x="310" y="249"/>
            <a:chExt cx="502" cy="267"/>
          </a:xfrm>
          <a:solidFill>
            <a:schemeClr val="accent5"/>
          </a:solidFill>
        </p:grpSpPr>
        <p:sp>
          <p:nvSpPr>
            <p:cNvPr id="9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0867255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28" userDrawn="1">
          <p15:clr>
            <a:srgbClr val="FBAE40"/>
          </p15:clr>
        </p15:guide>
        <p15:guide id="2" pos="360" userDrawn="1">
          <p15:clr>
            <a:srgbClr val="FBAE40"/>
          </p15:clr>
        </p15:guide>
        <p15:guide id="3" orient="horz" pos="518" userDrawn="1">
          <p15:clr>
            <a:srgbClr val="FBAE40"/>
          </p15:clr>
        </p15:guide>
        <p15:guide id="4" pos="812" userDrawn="1">
          <p15:clr>
            <a:srgbClr val="FBAE40"/>
          </p15:clr>
        </p15:guide>
        <p15:guide id="5" pos="311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Closing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9143999" cy="5165874"/>
          </a:xfrm>
          <a:prstGeom prst="rect">
            <a:avLst/>
          </a:prstGeom>
        </p:spPr>
      </p:pic>
      <p:grpSp>
        <p:nvGrpSpPr>
          <p:cNvPr id="4" name="Group 4"/>
          <p:cNvGrpSpPr>
            <a:grpSpLocks noChangeAspect="1"/>
          </p:cNvGrpSpPr>
          <p:nvPr userDrawn="1"/>
        </p:nvGrpSpPr>
        <p:grpSpPr bwMode="auto">
          <a:xfrm>
            <a:off x="3746294" y="2129856"/>
            <a:ext cx="1617944" cy="860542"/>
            <a:chOff x="310" y="249"/>
            <a:chExt cx="502" cy="267"/>
          </a:xfrm>
          <a:solidFill>
            <a:schemeClr val="accent5"/>
          </a:solidFill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988433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394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</p:txBody>
      </p:sp>
      <p:grpSp>
        <p:nvGrpSpPr>
          <p:cNvPr id="4" name="Group 4"/>
          <p:cNvGrpSpPr>
            <a:grpSpLocks noChangeAspect="1"/>
          </p:cNvGrpSpPr>
          <p:nvPr userDrawn="1"/>
        </p:nvGrpSpPr>
        <p:grpSpPr bwMode="auto">
          <a:xfrm>
            <a:off x="3746294" y="2129856"/>
            <a:ext cx="1617944" cy="860542"/>
            <a:chOff x="310" y="249"/>
            <a:chExt cx="502" cy="267"/>
          </a:xfrm>
          <a:solidFill>
            <a:schemeClr val="accent5"/>
          </a:solidFill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79748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Closing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>
            <a:grpSpLocks noChangeAspect="1"/>
          </p:cNvGrpSpPr>
          <p:nvPr userDrawn="1"/>
        </p:nvGrpSpPr>
        <p:grpSpPr bwMode="auto">
          <a:xfrm>
            <a:off x="3746294" y="2129856"/>
            <a:ext cx="1617944" cy="860542"/>
            <a:chOff x="310" y="249"/>
            <a:chExt cx="502" cy="267"/>
          </a:xfrm>
          <a:solidFill>
            <a:schemeClr val="accent1">
              <a:lumMod val="75000"/>
            </a:schemeClr>
          </a:solidFill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515449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re seul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hape 125"/>
          <p:cNvGrpSpPr/>
          <p:nvPr/>
        </p:nvGrpSpPr>
        <p:grpSpPr>
          <a:xfrm>
            <a:off x="-3" y="40"/>
            <a:ext cx="7072430" cy="1327314"/>
            <a:chOff x="-3" y="40"/>
            <a:chExt cx="7072430" cy="1327314"/>
          </a:xfrm>
        </p:grpSpPr>
        <p:sp>
          <p:nvSpPr>
            <p:cNvPr id="126" name="Shape 126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 sz="1800"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3" name="Shape 127"/>
            <p:cNvGrpSpPr/>
            <p:nvPr/>
          </p:nvGrpSpPr>
          <p:grpSpPr>
            <a:xfrm rot="10800000" flipH="1">
              <a:off x="2" y="40"/>
              <a:ext cx="6756167" cy="1327314"/>
              <a:chOff x="-2168137" y="330075"/>
              <a:chExt cx="8650662" cy="1699506"/>
            </a:xfrm>
          </p:grpSpPr>
          <p:sp>
            <p:nvSpPr>
              <p:cNvPr id="128" name="Shape 128"/>
              <p:cNvSpPr/>
              <p:nvPr/>
            </p:nvSpPr>
            <p:spPr>
              <a:xfrm>
                <a:off x="-2168137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8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29" name="Shape 129"/>
              <p:cNvSpPr/>
              <p:nvPr/>
            </p:nvSpPr>
            <p:spPr>
              <a:xfrm>
                <a:off x="4783024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8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4" name="Shape 130"/>
            <p:cNvGrpSpPr/>
            <p:nvPr/>
          </p:nvGrpSpPr>
          <p:grpSpPr>
            <a:xfrm rot="10800000" flipH="1">
              <a:off x="-3" y="381007"/>
              <a:ext cx="7072430" cy="771743"/>
              <a:chOff x="-9092084" y="330075"/>
              <a:chExt cx="15574609" cy="1699501"/>
            </a:xfrm>
          </p:grpSpPr>
          <p:sp>
            <p:nvSpPr>
              <p:cNvPr id="131" name="Shape 131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8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32" name="Shape 132"/>
              <p:cNvSpPr/>
              <p:nvPr/>
            </p:nvSpPr>
            <p:spPr>
              <a:xfrm>
                <a:off x="4783024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80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5" name="Shape 133"/>
          <p:cNvGrpSpPr/>
          <p:nvPr/>
        </p:nvGrpSpPr>
        <p:grpSpPr>
          <a:xfrm>
            <a:off x="6946842" y="4472722"/>
            <a:ext cx="2202829" cy="670794"/>
            <a:chOff x="5575241" y="4472722"/>
            <a:chExt cx="2202829" cy="670794"/>
          </a:xfrm>
        </p:grpSpPr>
        <p:sp>
          <p:nvSpPr>
            <p:cNvPr id="134" name="Shape 134"/>
            <p:cNvSpPr/>
            <p:nvPr/>
          </p:nvSpPr>
          <p:spPr>
            <a:xfrm rot="10800000">
              <a:off x="5575241" y="4948333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800"/>
            </a:p>
          </p:txBody>
        </p:sp>
        <p:grpSp>
          <p:nvGrpSpPr>
            <p:cNvPr id="6" name="Shape 135"/>
            <p:cNvGrpSpPr/>
            <p:nvPr/>
          </p:nvGrpSpPr>
          <p:grpSpPr>
            <a:xfrm flipH="1">
              <a:off x="5734850" y="4472722"/>
              <a:ext cx="2040836" cy="670794"/>
              <a:chOff x="1297953" y="330075"/>
              <a:chExt cx="5169293" cy="1699505"/>
            </a:xfrm>
          </p:grpSpPr>
          <p:sp>
            <p:nvSpPr>
              <p:cNvPr id="136" name="Shape 136"/>
              <p:cNvSpPr/>
              <p:nvPr/>
            </p:nvSpPr>
            <p:spPr>
              <a:xfrm>
                <a:off x="1297953" y="330080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800"/>
              </a:p>
            </p:txBody>
          </p:sp>
          <p:sp>
            <p:nvSpPr>
              <p:cNvPr id="137" name="Shape 137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 sz="1800"/>
              </a:p>
            </p:txBody>
          </p:sp>
        </p:grpSp>
        <p:grpSp>
          <p:nvGrpSpPr>
            <p:cNvPr id="7" name="Shape 138"/>
            <p:cNvGrpSpPr/>
            <p:nvPr/>
          </p:nvGrpSpPr>
          <p:grpSpPr>
            <a:xfrm flipH="1">
              <a:off x="5578208" y="4646737"/>
              <a:ext cx="2199862" cy="304562"/>
              <a:chOff x="-5827152" y="330075"/>
              <a:chExt cx="12276018" cy="1699568"/>
            </a:xfrm>
          </p:grpSpPr>
          <p:sp>
            <p:nvSpPr>
              <p:cNvPr id="139" name="Shape 139"/>
              <p:cNvSpPr/>
              <p:nvPr/>
            </p:nvSpPr>
            <p:spPr>
              <a:xfrm>
                <a:off x="-5827152" y="330143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sz="1800"/>
              </a:p>
            </p:txBody>
          </p:sp>
          <p:sp>
            <p:nvSpPr>
              <p:cNvPr id="140" name="Shape 140"/>
              <p:cNvSpPr/>
              <p:nvPr/>
            </p:nvSpPr>
            <p:spPr>
              <a:xfrm>
                <a:off x="4749365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 sz="1800"/>
              </a:p>
            </p:txBody>
          </p:sp>
        </p:grpSp>
      </p:grpSp>
      <p:sp>
        <p:nvSpPr>
          <p:cNvPr id="141" name="Shape 141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lIns="68569" tIns="68569" rIns="68569" bIns="68569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142" name="Shape 142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lIns="68569" tIns="68569" rIns="68569" bIns="68569" anchor="ctr" anchorCtr="0">
            <a:noAutofit/>
          </a:bodyPr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5605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portal.bu.edu.sa/Baha-theme/images/baha%20logo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919539" y="327422"/>
            <a:ext cx="130492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47462814-EB71-4FF0-A632-A439AAE8F8E3}" type="slidenum">
              <a:rPr lang="en-US" altLang="fr-FR"/>
              <a:pPr/>
              <a:t>‹#›</a:t>
            </a:fld>
            <a:endParaRPr lang="en-US" altLang="fr-FR"/>
          </a:p>
        </p:txBody>
      </p:sp>
    </p:spTree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portal.bu.edu.sa/Baha-theme/images/baha%20logo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821613" y="342900"/>
            <a:ext cx="1135062" cy="892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282305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4FE7868C-F19E-4ABE-8072-F92722D1F5D4}" type="slidenum">
              <a:rPr lang="en-US" altLang="fr-FR"/>
              <a:pPr/>
              <a:t>‹#›</a:t>
            </a:fld>
            <a:endParaRPr lang="en-US" altLang="fr-FR"/>
          </a:p>
        </p:txBody>
      </p:sp>
    </p:spTree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473441" y="4954263"/>
            <a:ext cx="676910" cy="1892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25">
                <a:solidFill>
                  <a:schemeClr val="tx2"/>
                </a:solidFill>
              </a:defRPr>
            </a:lvl1pPr>
          </a:lstStyle>
          <a:p>
            <a:pPr defTabSz="385763">
              <a:defRPr/>
            </a:pPr>
            <a:fld id="{2F5CCB13-0A32-4557-88E9-079F0C330695}" type="slidenum">
              <a:rPr lang="en-US" kern="0" smtClean="0">
                <a:solidFill>
                  <a:srgbClr val="595959"/>
                </a:solidFill>
              </a:rPr>
              <a:pPr defTabSz="385763">
                <a:defRPr/>
              </a:pPr>
              <a:t>‹#›</a:t>
            </a:fld>
            <a:endParaRPr lang="en-US" kern="0" dirty="0">
              <a:solidFill>
                <a:srgbClr val="595959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144065" y="798945"/>
            <a:ext cx="8853286" cy="4155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182880" bIns="45720" numCol="1" anchor="t" anchorCtr="0" compatLnSpc="1">
            <a:prstTxWarp prst="textNoShape">
              <a:avLst/>
            </a:prstTxWarp>
          </a:bodyPr>
          <a:lstStyle>
            <a:lvl1pPr marL="169863" indent="-169863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>
                <a:solidFill>
                  <a:srgbClr val="000000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>
                <a:solidFill>
                  <a:srgbClr val="000000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>
                <a:solidFill>
                  <a:srgbClr val="000000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>
                <a:solidFill>
                  <a:srgbClr val="000000"/>
                </a:solidFill>
              </a:defRPr>
            </a:lvl4pPr>
          </a:lstStyle>
          <a:p>
            <a:pPr lvl="0"/>
            <a:r>
              <a:rPr lang="en-US" dirty="0" smtClean="0">
                <a:sym typeface="Arial" pitchFamily="34" charset="0"/>
              </a:rPr>
              <a:t>Click to edit Master text styles</a:t>
            </a:r>
          </a:p>
          <a:p>
            <a:pPr lvl="1"/>
            <a:r>
              <a:rPr lang="en-US" dirty="0" smtClean="0">
                <a:sym typeface="Arial" pitchFamily="34" charset="0"/>
              </a:rPr>
              <a:t>Second level</a:t>
            </a:r>
          </a:p>
          <a:p>
            <a:pPr lvl="2"/>
            <a:r>
              <a:rPr lang="en-US" dirty="0" smtClean="0">
                <a:sym typeface="Arial" pitchFamily="34" charset="0"/>
              </a:rPr>
              <a:t>Third level</a:t>
            </a:r>
          </a:p>
          <a:p>
            <a:pPr lvl="3"/>
            <a:r>
              <a:rPr lang="en-US" dirty="0" smtClean="0">
                <a:sym typeface="Arial" pitchFamily="34" charset="0"/>
              </a:rPr>
              <a:t>Fourth level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" y="41393"/>
            <a:ext cx="9144000" cy="757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2400"/>
            </a:lvl1pPr>
          </a:lstStyle>
          <a:p>
            <a:pPr lvl="0"/>
            <a:r>
              <a:rPr lang="en-US" dirty="0" smtClean="0">
                <a:sym typeface="Arial" pitchFamily="34" charset="0"/>
              </a:rP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17196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Slide-animated gradi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809526"/>
            <a:ext cx="4319105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accent1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49523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89520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492125" y="395288"/>
            <a:ext cx="796924" cy="423863"/>
            <a:chOff x="310" y="249"/>
            <a:chExt cx="502" cy="267"/>
          </a:xfrm>
          <a:solidFill>
            <a:srgbClr val="004C69"/>
          </a:solidFill>
        </p:grpSpPr>
        <p:sp>
          <p:nvSpPr>
            <p:cNvPr id="9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2872236"/>
            <a:ext cx="5925246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000" baseline="0">
                <a:solidFill>
                  <a:schemeClr val="accent1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425765" y="2300750"/>
            <a:ext cx="5955513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0" i="0" spc="0" baseline="0">
                <a:solidFill>
                  <a:schemeClr val="accent1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0425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28" userDrawn="1">
          <p15:clr>
            <a:srgbClr val="FBAE40"/>
          </p15:clr>
        </p15:guide>
        <p15:guide id="2" pos="360" userDrawn="1">
          <p15:clr>
            <a:srgbClr val="FBAE40"/>
          </p15:clr>
        </p15:guide>
        <p15:guide id="3" orient="horz" pos="518" userDrawn="1">
          <p15:clr>
            <a:srgbClr val="FBAE40"/>
          </p15:clr>
        </p15:guide>
        <p15:guide id="4" pos="812" userDrawn="1">
          <p15:clr>
            <a:srgbClr val="FBAE40"/>
          </p15:clr>
        </p15:guide>
        <p15:guide id="5" pos="311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Slide-animated gradi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809526"/>
            <a:ext cx="4319105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accent5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49523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89520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492125" y="395288"/>
            <a:ext cx="796924" cy="423863"/>
            <a:chOff x="310" y="249"/>
            <a:chExt cx="502" cy="267"/>
          </a:xfrm>
          <a:solidFill>
            <a:schemeClr val="accent5"/>
          </a:solidFill>
        </p:grpSpPr>
        <p:sp>
          <p:nvSpPr>
            <p:cNvPr id="9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2872236"/>
            <a:ext cx="5925246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000" baseline="0">
                <a:solidFill>
                  <a:schemeClr val="bg2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425765" y="2300750"/>
            <a:ext cx="5955513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0" i="0" spc="0" baseline="0">
                <a:solidFill>
                  <a:srgbClr val="38C6F4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6178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28" userDrawn="1">
          <p15:clr>
            <a:srgbClr val="FBAE40"/>
          </p15:clr>
        </p15:guide>
        <p15:guide id="2" pos="360" userDrawn="1">
          <p15:clr>
            <a:srgbClr val="FBAE40"/>
          </p15:clr>
        </p15:guide>
        <p15:guide id="3" orient="horz" pos="518" userDrawn="1">
          <p15:clr>
            <a:srgbClr val="FBAE40"/>
          </p15:clr>
        </p15:guide>
        <p15:guide id="4" pos="812" userDrawn="1">
          <p15:clr>
            <a:srgbClr val="FBAE40"/>
          </p15:clr>
        </p15:guide>
        <p15:guide id="5" pos="311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Segu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00394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accent5"/>
                </a:solidFill>
                <a:latin typeface="+mj-lt"/>
                <a:cs typeface="CiscoSans Thin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6A1E46DC-7EF6-4EA2-B285-14272867D133}" type="slidenum">
              <a:rPr lang="en-US" sz="60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CiscoSans Thin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600" dirty="0">
              <a:solidFill>
                <a:schemeClr val="accent5">
                  <a:lumMod val="50000"/>
                </a:schemeClr>
              </a:solidFill>
              <a:latin typeface="+mn-lt"/>
              <a:ea typeface="+mn-ea"/>
              <a:cs typeface="CiscoSans Thin"/>
            </a:endParaRPr>
          </a:p>
        </p:txBody>
      </p:sp>
      <p:sp>
        <p:nvSpPr>
          <p:cNvPr id="9" name="Rectangle 4"/>
          <p:cNvSpPr>
            <a:spLocks noChangeArrowheads="1"/>
          </p:cNvSpPr>
          <p:nvPr userDrawn="1"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CiscoSans Thin"/>
              </a:rPr>
              <a:t>© </a:t>
            </a:r>
            <a:r>
              <a:rPr lang="en-US" sz="6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CiscoSans Thin"/>
              </a:rPr>
              <a:t>2016  </a:t>
            </a:r>
            <a:r>
              <a:rPr lang="en-US" sz="600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CiscoSans Thin"/>
              </a:rPr>
              <a:t>Cisco and/or its affiliates. All rights reserved.   Cisco Confidential</a:t>
            </a:r>
          </a:p>
        </p:txBody>
      </p:sp>
      <p:grpSp>
        <p:nvGrpSpPr>
          <p:cNvPr id="11" name="Group 4"/>
          <p:cNvGrpSpPr>
            <a:grpSpLocks noChangeAspect="1"/>
          </p:cNvGrpSpPr>
          <p:nvPr userDrawn="1"/>
        </p:nvGrpSpPr>
        <p:grpSpPr bwMode="auto">
          <a:xfrm>
            <a:off x="508039" y="4715197"/>
            <a:ext cx="340257" cy="180974"/>
            <a:chOff x="310" y="249"/>
            <a:chExt cx="502" cy="267"/>
          </a:xfrm>
          <a:solidFill>
            <a:srgbClr val="086D8E"/>
          </a:solidFill>
        </p:grpSpPr>
        <p:sp>
          <p:nvSpPr>
            <p:cNvPr id="12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908541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ulti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74662" y="1347788"/>
            <a:ext cx="8280057" cy="3073946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5690" marR="0" indent="-285690" algn="ctr" defTabSz="45710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baseline="0">
                <a:solidFill>
                  <a:schemeClr val="bg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rgbClr val="004C69"/>
                </a:solidFill>
              </a:defRPr>
            </a:lvl1pPr>
          </a:lstStyle>
          <a:p>
            <a:pPr lvl="0"/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2967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29121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575610" y="2552550"/>
            <a:ext cx="698624" cy="698624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 smtClean="0">
              <a:solidFill>
                <a:srgbClr val="FFFFFF"/>
              </a:solidFill>
              <a:cs typeface="Arial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75610" y="1426607"/>
            <a:ext cx="698624" cy="698624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 smtClean="0">
              <a:ln>
                <a:solidFill>
                  <a:schemeClr val="bg2"/>
                </a:solidFill>
              </a:ln>
              <a:solidFill>
                <a:schemeClr val="bg1"/>
              </a:solidFill>
              <a:cs typeface="Arial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75610" y="3653093"/>
            <a:ext cx="698624" cy="698624"/>
          </a:xfrm>
          <a:prstGeom prst="ellipse">
            <a:avLst/>
          </a:prstGeom>
          <a:solidFill>
            <a:schemeClr val="accent5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 smtClean="0">
              <a:solidFill>
                <a:srgbClr val="049FD9"/>
              </a:solidFill>
              <a:cs typeface="Arial"/>
            </a:endParaRPr>
          </a:p>
        </p:txBody>
      </p:sp>
      <p:sp>
        <p:nvSpPr>
          <p:cNvPr id="24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365250" y="1432522"/>
            <a:ext cx="5473700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5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365250" y="2557793"/>
            <a:ext cx="5473700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365250" y="3653093"/>
            <a:ext cx="5473700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0" y="2552550"/>
            <a:ext cx="698624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 smtClean="0"/>
              <a:t>2</a:t>
            </a:r>
          </a:p>
        </p:txBody>
      </p:sp>
      <p:sp>
        <p:nvSpPr>
          <p:cNvPr id="29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1" y="3651140"/>
            <a:ext cx="698624" cy="693381"/>
          </a:xfrm>
          <a:prstGeom prst="rect">
            <a:avLst/>
          </a:prstGeom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 smtClean="0"/>
              <a:t>3</a:t>
            </a:r>
          </a:p>
        </p:txBody>
      </p:sp>
      <p:sp>
        <p:nvSpPr>
          <p:cNvPr id="13" name="Text Placeholder 17"/>
          <p:cNvSpPr>
            <a:spLocks noGrp="1"/>
          </p:cNvSpPr>
          <p:nvPr>
            <p:ph type="body" sz="quarter" idx="19" hasCustomPrompt="1"/>
          </p:nvPr>
        </p:nvSpPr>
        <p:spPr>
          <a:xfrm>
            <a:off x="575610" y="1427248"/>
            <a:ext cx="698624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 smtClean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0538726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575611" y="1979318"/>
            <a:ext cx="464815" cy="464815"/>
          </a:xfrm>
          <a:prstGeom prst="ellipse">
            <a:avLst/>
          </a:prstGeom>
          <a:solidFill>
            <a:srgbClr val="38C6F4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 smtClean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75610" y="1328927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 smtClean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75611" y="2627446"/>
            <a:ext cx="464815" cy="464815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 smtClean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24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172384" y="1334842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5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172385" y="1984561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172385" y="2627446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7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575611" y="1327521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 smtClean="0"/>
              <a:t>1</a:t>
            </a:r>
          </a:p>
        </p:txBody>
      </p:sp>
      <p:sp>
        <p:nvSpPr>
          <p:cNvPr id="2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1" y="197931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 smtClean="0"/>
              <a:t>2</a:t>
            </a:r>
          </a:p>
        </p:txBody>
      </p:sp>
      <p:sp>
        <p:nvSpPr>
          <p:cNvPr id="29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2" y="2625493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 smtClean="0"/>
              <a:t>3</a:t>
            </a:r>
          </a:p>
        </p:txBody>
      </p:sp>
      <p:sp>
        <p:nvSpPr>
          <p:cNvPr id="13" name="Oval 12"/>
          <p:cNvSpPr/>
          <p:nvPr/>
        </p:nvSpPr>
        <p:spPr>
          <a:xfrm>
            <a:off x="575612" y="3274581"/>
            <a:ext cx="464815" cy="464815"/>
          </a:xfrm>
          <a:prstGeom prst="ellipse">
            <a:avLst/>
          </a:prstGeom>
          <a:solidFill>
            <a:schemeClr val="accent6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 smtClean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14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1172386" y="3274581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17"/>
          <p:cNvSpPr>
            <a:spLocks noGrp="1"/>
          </p:cNvSpPr>
          <p:nvPr>
            <p:ph type="body" sz="quarter" idx="20" hasCustomPrompt="1"/>
          </p:nvPr>
        </p:nvSpPr>
        <p:spPr>
          <a:xfrm>
            <a:off x="575613" y="327262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 smtClean="0"/>
              <a:t>4</a:t>
            </a:r>
          </a:p>
        </p:txBody>
      </p:sp>
      <p:sp>
        <p:nvSpPr>
          <p:cNvPr id="17" name="Oval 16"/>
          <p:cNvSpPr/>
          <p:nvPr/>
        </p:nvSpPr>
        <p:spPr>
          <a:xfrm>
            <a:off x="575613" y="3921716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 smtClean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1"/>
          </p:nvPr>
        </p:nvSpPr>
        <p:spPr>
          <a:xfrm>
            <a:off x="1172387" y="3921716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75614" y="3919763"/>
            <a:ext cx="464815" cy="461327"/>
          </a:xfrm>
          <a:prstGeom prst="rect">
            <a:avLst/>
          </a:prstGeom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 smtClean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9621250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4C69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2" name="Oval 41"/>
          <p:cNvSpPr/>
          <p:nvPr/>
        </p:nvSpPr>
        <p:spPr>
          <a:xfrm>
            <a:off x="575611" y="1979318"/>
            <a:ext cx="464815" cy="464815"/>
          </a:xfrm>
          <a:prstGeom prst="ellipse">
            <a:avLst/>
          </a:prstGeom>
          <a:solidFill>
            <a:srgbClr val="38C6F4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 smtClean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43" name="Oval 42"/>
          <p:cNvSpPr/>
          <p:nvPr/>
        </p:nvSpPr>
        <p:spPr>
          <a:xfrm>
            <a:off x="575610" y="1328927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 smtClean="0">
              <a:ln>
                <a:solidFill>
                  <a:schemeClr val="bg2"/>
                </a:solidFill>
              </a:ln>
              <a:solidFill>
                <a:srgbClr val="FFFFFF"/>
              </a:solidFill>
              <a:cs typeface="Arial"/>
            </a:endParaRPr>
          </a:p>
        </p:txBody>
      </p:sp>
      <p:sp>
        <p:nvSpPr>
          <p:cNvPr id="44" name="Oval 43"/>
          <p:cNvSpPr/>
          <p:nvPr/>
        </p:nvSpPr>
        <p:spPr>
          <a:xfrm>
            <a:off x="575611" y="2627446"/>
            <a:ext cx="464815" cy="464815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 smtClean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45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172384" y="1334842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6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172385" y="1984561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7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172385" y="2627446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8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575611" y="1327521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 smtClean="0"/>
              <a:t>1</a:t>
            </a:r>
          </a:p>
        </p:txBody>
      </p:sp>
      <p:sp>
        <p:nvSpPr>
          <p:cNvPr id="49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1" y="197931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 smtClean="0"/>
              <a:t>2</a:t>
            </a:r>
          </a:p>
        </p:txBody>
      </p:sp>
      <p:sp>
        <p:nvSpPr>
          <p:cNvPr id="50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2" y="2625493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 smtClean="0"/>
              <a:t>3</a:t>
            </a:r>
          </a:p>
        </p:txBody>
      </p:sp>
      <p:sp>
        <p:nvSpPr>
          <p:cNvPr id="51" name="Oval 50"/>
          <p:cNvSpPr/>
          <p:nvPr/>
        </p:nvSpPr>
        <p:spPr>
          <a:xfrm>
            <a:off x="575612" y="3274581"/>
            <a:ext cx="464815" cy="464815"/>
          </a:xfrm>
          <a:prstGeom prst="ellipse">
            <a:avLst/>
          </a:prstGeom>
          <a:solidFill>
            <a:schemeClr val="accent6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 smtClean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2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1172386" y="3274581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3" name="Text Placeholder 17"/>
          <p:cNvSpPr>
            <a:spLocks noGrp="1"/>
          </p:cNvSpPr>
          <p:nvPr>
            <p:ph type="body" sz="quarter" idx="20" hasCustomPrompt="1"/>
          </p:nvPr>
        </p:nvSpPr>
        <p:spPr>
          <a:xfrm>
            <a:off x="575613" y="327262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 smtClean="0"/>
              <a:t>4</a:t>
            </a:r>
          </a:p>
        </p:txBody>
      </p:sp>
      <p:sp>
        <p:nvSpPr>
          <p:cNvPr id="54" name="Oval 53"/>
          <p:cNvSpPr/>
          <p:nvPr/>
        </p:nvSpPr>
        <p:spPr>
          <a:xfrm>
            <a:off x="575613" y="3921716"/>
            <a:ext cx="464815" cy="464815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 smtClean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5" name="Text Placeholder 17"/>
          <p:cNvSpPr>
            <a:spLocks noGrp="1"/>
          </p:cNvSpPr>
          <p:nvPr>
            <p:ph type="body" sz="quarter" idx="21"/>
          </p:nvPr>
        </p:nvSpPr>
        <p:spPr>
          <a:xfrm>
            <a:off x="1172387" y="3921716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6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75614" y="3919763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 smtClean="0"/>
              <a:t>5</a:t>
            </a:r>
          </a:p>
        </p:txBody>
      </p:sp>
      <p:sp>
        <p:nvSpPr>
          <p:cNvPr id="57" name="Oval 56"/>
          <p:cNvSpPr/>
          <p:nvPr/>
        </p:nvSpPr>
        <p:spPr>
          <a:xfrm>
            <a:off x="4414576" y="1983084"/>
            <a:ext cx="464815" cy="464815"/>
          </a:xfrm>
          <a:prstGeom prst="ellipse">
            <a:avLst/>
          </a:prstGeom>
          <a:solidFill>
            <a:schemeClr val="accent6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 smtClean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8" name="Oval 57"/>
          <p:cNvSpPr/>
          <p:nvPr/>
        </p:nvSpPr>
        <p:spPr>
          <a:xfrm>
            <a:off x="4414575" y="1332693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 smtClean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9" name="Oval 58"/>
          <p:cNvSpPr/>
          <p:nvPr/>
        </p:nvSpPr>
        <p:spPr>
          <a:xfrm>
            <a:off x="4414576" y="2631212"/>
            <a:ext cx="464815" cy="464815"/>
          </a:xfrm>
          <a:prstGeom prst="ellipse">
            <a:avLst/>
          </a:prstGeom>
          <a:solidFill>
            <a:schemeClr val="accent5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 smtClean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60" name="Text Placeholder 17"/>
          <p:cNvSpPr>
            <a:spLocks noGrp="1"/>
          </p:cNvSpPr>
          <p:nvPr>
            <p:ph type="body" sz="quarter" idx="23"/>
          </p:nvPr>
        </p:nvSpPr>
        <p:spPr>
          <a:xfrm>
            <a:off x="5011349" y="1338608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1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011350" y="1988327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2" name="Text Placeholder 17"/>
          <p:cNvSpPr>
            <a:spLocks noGrp="1"/>
          </p:cNvSpPr>
          <p:nvPr>
            <p:ph type="body" sz="quarter" idx="25"/>
          </p:nvPr>
        </p:nvSpPr>
        <p:spPr>
          <a:xfrm>
            <a:off x="5011350" y="2631212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3" name="Text Placeholder 17"/>
          <p:cNvSpPr>
            <a:spLocks noGrp="1"/>
          </p:cNvSpPr>
          <p:nvPr>
            <p:ph type="body" sz="quarter" idx="26" hasCustomPrompt="1"/>
          </p:nvPr>
        </p:nvSpPr>
        <p:spPr>
          <a:xfrm>
            <a:off x="4414576" y="1331287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 smtClean="0"/>
              <a:t>6</a:t>
            </a:r>
          </a:p>
        </p:txBody>
      </p:sp>
      <p:sp>
        <p:nvSpPr>
          <p:cNvPr id="64" name="Text Placeholder 17"/>
          <p:cNvSpPr>
            <a:spLocks noGrp="1"/>
          </p:cNvSpPr>
          <p:nvPr>
            <p:ph type="body" sz="quarter" idx="27" hasCustomPrompt="1"/>
          </p:nvPr>
        </p:nvSpPr>
        <p:spPr>
          <a:xfrm>
            <a:off x="4414576" y="1983084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 smtClean="0"/>
              <a:t>7</a:t>
            </a:r>
          </a:p>
        </p:txBody>
      </p:sp>
      <p:sp>
        <p:nvSpPr>
          <p:cNvPr id="65" name="Text Placeholder 17"/>
          <p:cNvSpPr>
            <a:spLocks noGrp="1"/>
          </p:cNvSpPr>
          <p:nvPr>
            <p:ph type="body" sz="quarter" idx="28" hasCustomPrompt="1"/>
          </p:nvPr>
        </p:nvSpPr>
        <p:spPr>
          <a:xfrm>
            <a:off x="4414577" y="2629259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 smtClean="0"/>
              <a:t>8</a:t>
            </a:r>
          </a:p>
        </p:txBody>
      </p:sp>
      <p:sp>
        <p:nvSpPr>
          <p:cNvPr id="66" name="Oval 65"/>
          <p:cNvSpPr/>
          <p:nvPr/>
        </p:nvSpPr>
        <p:spPr>
          <a:xfrm>
            <a:off x="4414577" y="3278347"/>
            <a:ext cx="464815" cy="464815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 smtClean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67" name="Text Placeholder 17"/>
          <p:cNvSpPr>
            <a:spLocks noGrp="1"/>
          </p:cNvSpPr>
          <p:nvPr>
            <p:ph type="body" sz="quarter" idx="29"/>
          </p:nvPr>
        </p:nvSpPr>
        <p:spPr>
          <a:xfrm>
            <a:off x="5011351" y="3278347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8" name="Text Placeholder 17"/>
          <p:cNvSpPr>
            <a:spLocks noGrp="1"/>
          </p:cNvSpPr>
          <p:nvPr>
            <p:ph type="body" sz="quarter" idx="30" hasCustomPrompt="1"/>
          </p:nvPr>
        </p:nvSpPr>
        <p:spPr>
          <a:xfrm>
            <a:off x="4414578" y="3276394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 smtClean="0"/>
              <a:t>9</a:t>
            </a:r>
          </a:p>
        </p:txBody>
      </p:sp>
      <p:sp>
        <p:nvSpPr>
          <p:cNvPr id="69" name="Oval 68"/>
          <p:cNvSpPr/>
          <p:nvPr/>
        </p:nvSpPr>
        <p:spPr>
          <a:xfrm>
            <a:off x="4414578" y="3925482"/>
            <a:ext cx="464815" cy="464815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 smtClean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70" name="Text Placeholder 17"/>
          <p:cNvSpPr>
            <a:spLocks noGrp="1"/>
          </p:cNvSpPr>
          <p:nvPr>
            <p:ph type="body" sz="quarter" idx="31"/>
          </p:nvPr>
        </p:nvSpPr>
        <p:spPr>
          <a:xfrm>
            <a:off x="5011352" y="3925482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1" name="Text Placeholder 17"/>
          <p:cNvSpPr>
            <a:spLocks noGrp="1"/>
          </p:cNvSpPr>
          <p:nvPr>
            <p:ph type="body" sz="quarter" idx="32" hasCustomPrompt="1"/>
          </p:nvPr>
        </p:nvSpPr>
        <p:spPr>
          <a:xfrm>
            <a:off x="4414579" y="3923529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 smtClean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6430999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5"/>
          <p:cNvSpPr>
            <a:spLocks noGrp="1"/>
          </p:cNvSpPr>
          <p:nvPr>
            <p:ph type="title"/>
          </p:nvPr>
        </p:nvSpPr>
        <p:spPr bwMode="auto">
          <a:xfrm>
            <a:off x="438150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 smtClean="0"/>
              <a:t>Title Goes Here</a:t>
            </a: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6A1E46DC-7EF6-4EA2-B285-14272867D133}" type="slidenum">
              <a:rPr lang="en-US" sz="600">
                <a:solidFill>
                  <a:schemeClr val="accent3">
                    <a:lumMod val="85000"/>
                  </a:schemeClr>
                </a:solidFill>
                <a:latin typeface="+mn-lt"/>
                <a:ea typeface="+mn-ea"/>
                <a:cs typeface="CiscoSans Thin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600" dirty="0">
              <a:solidFill>
                <a:schemeClr val="accent3">
                  <a:lumMod val="85000"/>
                </a:schemeClr>
              </a:solidFill>
              <a:latin typeface="+mn-lt"/>
              <a:ea typeface="+mn-ea"/>
              <a:cs typeface="CiscoSans Thin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>
                <a:solidFill>
                  <a:schemeClr val="accent3">
                    <a:lumMod val="85000"/>
                  </a:schemeClr>
                </a:solidFill>
                <a:latin typeface="+mn-lt"/>
                <a:ea typeface="+mn-ea"/>
                <a:cs typeface="CiscoSans Thin"/>
              </a:rPr>
              <a:t>© </a:t>
            </a:r>
            <a:r>
              <a:rPr lang="en-US" sz="600" dirty="0" smtClean="0">
                <a:solidFill>
                  <a:schemeClr val="accent3">
                    <a:lumMod val="85000"/>
                  </a:schemeClr>
                </a:solidFill>
                <a:latin typeface="+mn-lt"/>
                <a:ea typeface="+mn-ea"/>
                <a:cs typeface="CiscoSans Thin"/>
              </a:rPr>
              <a:t>2016  </a:t>
            </a:r>
            <a:r>
              <a:rPr lang="en-US" sz="600" dirty="0">
                <a:solidFill>
                  <a:schemeClr val="accent3">
                    <a:lumMod val="85000"/>
                  </a:schemeClr>
                </a:solidFill>
                <a:latin typeface="+mn-lt"/>
                <a:ea typeface="+mn-ea"/>
                <a:cs typeface="CiscoSans Thin"/>
              </a:rPr>
              <a:t>Cisco and/or its affiliates. All rights reserved.   Cisco Confidential</a:t>
            </a:r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508039" y="4715197"/>
            <a:ext cx="340257" cy="180974"/>
            <a:chOff x="310" y="249"/>
            <a:chExt cx="502" cy="267"/>
          </a:xfrm>
          <a:solidFill>
            <a:schemeClr val="accent5"/>
          </a:solidFill>
        </p:grpSpPr>
        <p:sp>
          <p:nvSpPr>
            <p:cNvPr id="7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2" r:id="rId1"/>
    <p:sldLayoutId id="2147484013" r:id="rId2"/>
    <p:sldLayoutId id="2147484014" r:id="rId3"/>
    <p:sldLayoutId id="2147483965" r:id="rId4"/>
    <p:sldLayoutId id="2147483967" r:id="rId5"/>
    <p:sldLayoutId id="2147483995" r:id="rId6"/>
    <p:sldLayoutId id="2147484007" r:id="rId7"/>
    <p:sldLayoutId id="2147484010" r:id="rId8"/>
    <p:sldLayoutId id="2147484011" r:id="rId9"/>
    <p:sldLayoutId id="2147484015" r:id="rId10"/>
    <p:sldLayoutId id="2147483998" r:id="rId11"/>
    <p:sldLayoutId id="2147484027" r:id="rId12"/>
    <p:sldLayoutId id="2147484045" r:id="rId13"/>
    <p:sldLayoutId id="2147484047" r:id="rId14"/>
    <p:sldLayoutId id="2147484048" r:id="rId15"/>
    <p:sldLayoutId id="2147484049" r:id="rId16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lang="en-US" sz="3200" kern="1200" dirty="0">
          <a:solidFill>
            <a:schemeClr val="accent4"/>
          </a:solidFill>
          <a:latin typeface="+mj-lt"/>
          <a:ea typeface="ＭＳ Ｐゴシック" charset="0"/>
          <a:cs typeface="CiscoSans"/>
        </a:defRPr>
      </a:lvl1pPr>
      <a:lvl2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2pPr>
      <a:lvl3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3pPr>
      <a:lvl4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4pPr>
      <a:lvl5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5pPr>
      <a:lvl6pPr marL="4572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6pPr>
      <a:lvl7pPr marL="9144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7pPr>
      <a:lvl8pPr marL="13716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8pPr>
      <a:lvl9pPr marL="18288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9pPr>
    </p:titleStyle>
    <p:bodyStyle>
      <a:lvl1pPr marL="169863" indent="-169863" algn="l" defTabSz="684213" rtl="0" eaLnBrk="1" fontAlgn="base" hangingPunct="1">
        <a:lnSpc>
          <a:spcPct val="95000"/>
        </a:lnSpc>
        <a:spcBef>
          <a:spcPts val="1075"/>
        </a:spcBef>
        <a:spcAft>
          <a:spcPct val="0"/>
        </a:spcAft>
        <a:buClr>
          <a:schemeClr val="tx2"/>
        </a:buClr>
        <a:buSzPct val="90000"/>
        <a:buFont typeface="Arial" charset="0"/>
        <a:buChar char="•"/>
        <a:defRPr lang="en-US" sz="15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1pPr>
      <a:lvl2pPr marL="358775" indent="-215900" algn="l" defTabSz="684213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lr>
          <a:schemeClr val="tx2"/>
        </a:buClr>
        <a:buFont typeface="Arial" charset="0"/>
        <a:buChar char="•"/>
        <a:defRPr lang="en-US" sz="14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2pPr>
      <a:lvl3pPr marL="431800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2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3pPr>
      <a:lvl4pPr marL="503238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4pPr>
      <a:lvl5pPr marL="574675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5pPr>
      <a:lvl6pPr marL="863856" indent="-171445" algn="l" defTabSz="685777" rtl="0" eaLnBrk="1" latinLnBrk="0" hangingPunct="1">
        <a:spcBef>
          <a:spcPts val="600"/>
        </a:spcBef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35844" indent="-171422" algn="l" defTabSz="685777" rtl="0" eaLnBrk="1" latinLnBrk="0" hangingPunct="1">
        <a:spcBef>
          <a:spcPts val="600"/>
        </a:spcBef>
        <a:buFont typeface="Arial" pitchFamily="34" charset="0"/>
        <a:buChar char="•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00220" indent="0" algn="l" defTabSz="685777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53" indent="-171445" algn="l" defTabSz="685777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77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6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5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41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32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2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1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1620" userDrawn="1">
          <p15:clr>
            <a:srgbClr val="F26B43"/>
          </p15:clr>
        </p15:guide>
        <p15:guide id="2" pos="33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5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fr-FR" sz="4800" b="1" dirty="0" smtClean="0">
                <a:solidFill>
                  <a:schemeClr val="tx1"/>
                </a:solidFill>
              </a:rPr>
              <a:t>Introduction to Networks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811066"/>
            <a:ext cx="6858000" cy="1282303"/>
          </a:xfrm>
        </p:spPr>
        <p:txBody>
          <a:bodyPr rtlCol="0">
            <a:noAutofit/>
          </a:bodyPr>
          <a:lstStyle/>
          <a:p>
            <a: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400" b="1" dirty="0">
                <a:solidFill>
                  <a:schemeClr val="accent5">
                    <a:lumMod val="50000"/>
                  </a:schemeClr>
                </a:solidFill>
              </a:rPr>
              <a:t>AlBaha University</a:t>
            </a:r>
          </a:p>
          <a:p>
            <a: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400" b="1" dirty="0">
                <a:solidFill>
                  <a:schemeClr val="accent5">
                    <a:lumMod val="50000"/>
                  </a:schemeClr>
                </a:solidFill>
              </a:rPr>
              <a:t>Faculty of Computer Science and Information Technology</a:t>
            </a:r>
          </a:p>
          <a:p>
            <a: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400" b="1" dirty="0">
                <a:solidFill>
                  <a:schemeClr val="accent5">
                    <a:lumMod val="50000"/>
                  </a:schemeClr>
                </a:solidFill>
              </a:rPr>
              <a:t>Department of </a:t>
            </a:r>
            <a:r>
              <a:rPr lang="en-US" sz="1400" b="1" dirty="0" smtClean="0">
                <a:solidFill>
                  <a:schemeClr val="accent5">
                    <a:lumMod val="50000"/>
                  </a:schemeClr>
                </a:solidFill>
              </a:rPr>
              <a:t>computer Science</a:t>
            </a:r>
            <a:endParaRPr lang="en-US" sz="1400" b="1" dirty="0">
              <a:solidFill>
                <a:schemeClr val="accent5">
                  <a:lumMod val="50000"/>
                </a:schemeClr>
              </a:solidFill>
            </a:endParaRPr>
          </a:p>
          <a:p>
            <a: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1400" dirty="0"/>
          </a:p>
          <a:p>
            <a: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400" b="1" dirty="0" smtClean="0">
                <a:solidFill>
                  <a:schemeClr val="accent2">
                    <a:lumMod val="50000"/>
                  </a:schemeClr>
                </a:solidFill>
              </a:rPr>
              <a:t>Prof. </a:t>
            </a:r>
            <a:r>
              <a:rPr lang="en-US" sz="1400" b="1" dirty="0" err="1" smtClean="0">
                <a:solidFill>
                  <a:schemeClr val="accent2">
                    <a:lumMod val="50000"/>
                  </a:schemeClr>
                </a:solidFill>
              </a:rPr>
              <a:t>Rahmat</a:t>
            </a:r>
            <a:r>
              <a:rPr lang="en-US" sz="14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400" b="1" dirty="0" err="1" smtClean="0">
                <a:solidFill>
                  <a:schemeClr val="accent2">
                    <a:lumMod val="50000"/>
                  </a:schemeClr>
                </a:solidFill>
              </a:rPr>
              <a:t>Budiarto</a:t>
            </a:r>
            <a:endParaRPr lang="en-US" sz="1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400" b="1" dirty="0" smtClean="0">
                <a:solidFill>
                  <a:schemeClr val="accent2">
                    <a:lumMod val="50000"/>
                  </a:schemeClr>
                </a:solidFill>
              </a:rPr>
              <a:t>Email: rahmat@bu.edu.sa</a:t>
            </a:r>
            <a:endParaRPr lang="en-US" sz="1400" b="1" dirty="0">
              <a:solidFill>
                <a:schemeClr val="accent2">
                  <a:lumMod val="50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1400" dirty="0"/>
          </a:p>
        </p:txBody>
      </p:sp>
      <p:sp>
        <p:nvSpPr>
          <p:cNvPr id="5" name="Rectangle 4"/>
          <p:cNvSpPr/>
          <p:nvPr/>
        </p:nvSpPr>
        <p:spPr>
          <a:xfrm>
            <a:off x="365760" y="4462272"/>
            <a:ext cx="8144256" cy="524256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2250" y="4219303"/>
            <a:ext cx="1058092" cy="9241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100" dirty="0" smtClean="0">
                <a:solidFill>
                  <a:schemeClr val="bg1"/>
                </a:solidFill>
              </a:rPr>
              <a:t>Providing Resources in a Network</a:t>
            </a:r>
            <a:br>
              <a:rPr sz="2100" dirty="0" smtClean="0">
                <a:solidFill>
                  <a:schemeClr val="bg1"/>
                </a:solidFill>
              </a:rPr>
            </a:br>
            <a:r>
              <a:rPr sz="2100" dirty="0" smtClean="0">
                <a:solidFill>
                  <a:schemeClr val="bg1"/>
                </a:solidFill>
              </a:rPr>
              <a:t>Networks of Many Sizes (Scalable</a:t>
            </a:r>
            <a:r>
              <a:rPr lang="en-US" sz="2100" dirty="0" smtClean="0">
                <a:solidFill>
                  <a:schemeClr val="bg1"/>
                </a:solidFill>
              </a:rPr>
              <a:t>…)</a:t>
            </a:r>
            <a:endParaRPr lang="fr-FR" sz="2100" dirty="0">
              <a:solidFill>
                <a:schemeClr val="bg1"/>
              </a:solidFill>
            </a:endParaRPr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186984" y="1428947"/>
            <a:ext cx="3757999" cy="1626673"/>
          </a:xfrm>
          <a:prstGeom prst="rect">
            <a:avLst/>
          </a:prstGeom>
        </p:spPr>
        <p:txBody>
          <a:bodyPr/>
          <a:lstStyle/>
          <a:p>
            <a:pPr eaLnBrk="1" hangingPunct="1">
              <a:buFont typeface="Arial" pitchFamily="34" charset="0"/>
              <a:buChar char="•"/>
            </a:pPr>
            <a:r>
              <a:rPr lang="en-US" altLang="en-US" sz="1700" dirty="0" smtClean="0"/>
              <a:t>Small Home Networks – connect a few computers to each other and the Internet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altLang="en-US" sz="1700" dirty="0" smtClean="0"/>
              <a:t>Small Office/Home Office – enables computer within a home or remote office to connect to a corporate network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altLang="en-US" sz="1700" dirty="0" smtClean="0"/>
              <a:t>Medium to Large Networks – many locations with hundreds or thousands of interconnected computers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altLang="en-US" sz="1700" dirty="0" smtClean="0"/>
              <a:t>World Wide Networks – connects hundreds of millions of computers world-wide – such as the Internet</a:t>
            </a:r>
          </a:p>
          <a:p>
            <a:pPr lvl="1"/>
            <a:endParaRPr lang="en-US" altLang="en-US" sz="1500" dirty="0" smtClean="0"/>
          </a:p>
          <a:p>
            <a:pPr lvl="1"/>
            <a:endParaRPr lang="en-US" altLang="en-US" dirty="0" smtClean="0"/>
          </a:p>
          <a:p>
            <a:pPr marL="0" indent="0" eaLnBrk="1" hangingPunct="1">
              <a:buNone/>
            </a:pPr>
            <a:endParaRPr lang="en-CA" altLang="en-US" sz="1650" b="1" dirty="0" smtClean="0"/>
          </a:p>
        </p:txBody>
      </p:sp>
      <p:sp>
        <p:nvSpPr>
          <p:cNvPr id="8" name="Rectangle 7"/>
          <p:cNvSpPr/>
          <p:nvPr/>
        </p:nvSpPr>
        <p:spPr>
          <a:xfrm>
            <a:off x="5408019" y="4624251"/>
            <a:ext cx="1541417" cy="32657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</p:txBody>
      </p:sp>
      <p:pic>
        <p:nvPicPr>
          <p:cNvPr id="10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3242" y="1358538"/>
            <a:ext cx="3698609" cy="3313337"/>
          </a:xfrm>
          <a:prstGeom prst="rect">
            <a:avLst/>
          </a:prstGeom>
        </p:spPr>
      </p:pic>
      <p:sp>
        <p:nvSpPr>
          <p:cNvPr id="11" name="Espace réservé du numéro de diapositive 2"/>
          <p:cNvSpPr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</p:spPr>
        <p:txBody>
          <a:bodyPr/>
          <a:lstStyle/>
          <a:p>
            <a:fld id="{D57F1E4F-1CFF-5643-939E-02111984F56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40373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2250" y="4219303"/>
            <a:ext cx="1058092" cy="9241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100" smtClean="0">
                <a:solidFill>
                  <a:schemeClr val="bg1"/>
                </a:solidFill>
              </a:rPr>
              <a:t>LANs and WANs</a:t>
            </a:r>
            <a:br>
              <a:rPr sz="2100" smtClean="0">
                <a:solidFill>
                  <a:schemeClr val="bg1"/>
                </a:solidFill>
              </a:rPr>
            </a:br>
            <a:r>
              <a:rPr sz="2100" smtClean="0">
                <a:solidFill>
                  <a:schemeClr val="bg1"/>
                </a:solidFill>
              </a:rPr>
              <a:t>Types of Networks</a:t>
            </a:r>
            <a:endParaRPr lang="fr-FR" sz="2100" dirty="0">
              <a:solidFill>
                <a:schemeClr val="bg1"/>
              </a:solidFill>
            </a:endParaRPr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186984" y="1428947"/>
            <a:ext cx="4189073" cy="1626673"/>
          </a:xfrm>
          <a:prstGeom prst="rect">
            <a:avLst/>
          </a:prstGeom>
        </p:spPr>
        <p:txBody>
          <a:bodyPr/>
          <a:lstStyle/>
          <a:p>
            <a:r>
              <a:rPr lang="en-US" altLang="en-US" sz="1600" dirty="0" smtClean="0"/>
              <a:t>Two most common types of networks:</a:t>
            </a:r>
          </a:p>
          <a:p>
            <a:pPr lvl="1">
              <a:buFont typeface="Arial" pitchFamily="34" charset="0"/>
              <a:buChar char="•"/>
            </a:pPr>
            <a:r>
              <a:rPr lang="en-US" altLang="en-US" sz="1600" dirty="0" smtClean="0"/>
              <a:t>Local Area Network (LAN) – spans a small geographic area owned or operated by an individual or IT department.</a:t>
            </a:r>
          </a:p>
          <a:p>
            <a:pPr lvl="1">
              <a:buFont typeface="Arial" pitchFamily="34" charset="0"/>
              <a:buChar char="•"/>
            </a:pPr>
            <a:r>
              <a:rPr lang="en-CA" altLang="en-US" sz="1600" dirty="0" smtClean="0"/>
              <a:t>Wide Area Network (WAN) – spans a large geographic area typically involving a telecommunications service provider.</a:t>
            </a:r>
          </a:p>
          <a:p>
            <a:pPr lvl="1">
              <a:buFont typeface="Arial" pitchFamily="34" charset="0"/>
              <a:buChar char="•"/>
            </a:pPr>
            <a:r>
              <a:rPr lang="en-CA" altLang="en-US" sz="1600" dirty="0" smtClean="0"/>
              <a:t>Other types of networks:</a:t>
            </a:r>
          </a:p>
          <a:p>
            <a:pPr lvl="2">
              <a:buFont typeface="Arial" pitchFamily="34" charset="0"/>
              <a:buChar char="•"/>
            </a:pPr>
            <a:r>
              <a:rPr lang="en-CA" altLang="en-US" sz="1600" dirty="0" smtClean="0"/>
              <a:t>Metropolitan Area Network (MAN)</a:t>
            </a:r>
          </a:p>
          <a:p>
            <a:pPr lvl="2">
              <a:buFont typeface="Arial" pitchFamily="34" charset="0"/>
              <a:buChar char="•"/>
            </a:pPr>
            <a:r>
              <a:rPr lang="en-CA" altLang="en-US" sz="1600" dirty="0" smtClean="0"/>
              <a:t>Wireless LAN (WLAN)</a:t>
            </a:r>
          </a:p>
          <a:p>
            <a:pPr lvl="2">
              <a:buFont typeface="Arial" pitchFamily="34" charset="0"/>
              <a:buChar char="•"/>
            </a:pPr>
            <a:r>
              <a:rPr lang="en-CA" altLang="en-US" sz="1600" dirty="0" smtClean="0"/>
              <a:t>Storage Area Network (SAN)</a:t>
            </a:r>
          </a:p>
          <a:p>
            <a:pPr lvl="1"/>
            <a:endParaRPr lang="en-CA" altLang="en-US" sz="1600" dirty="0" smtClean="0"/>
          </a:p>
          <a:p>
            <a:pPr lvl="1"/>
            <a:endParaRPr lang="en-CA" altLang="en-US" sz="1600" dirty="0" smtClean="0"/>
          </a:p>
          <a:p>
            <a:pPr lvl="1"/>
            <a:endParaRPr lang="en-CA" altLang="en-US" sz="1600" dirty="0" smtClean="0"/>
          </a:p>
          <a:p>
            <a:pPr lvl="1"/>
            <a:endParaRPr lang="en-CA" altLang="en-US" sz="1600" dirty="0" smtClean="0"/>
          </a:p>
          <a:p>
            <a:pPr lvl="1"/>
            <a:endParaRPr lang="en-CA" altLang="en-US" sz="1600" dirty="0" smtClean="0"/>
          </a:p>
          <a:p>
            <a:pPr lvl="1"/>
            <a:endParaRPr lang="en-CA" altLang="en-US" sz="1600" dirty="0" smtClean="0"/>
          </a:p>
          <a:p>
            <a:pPr lvl="1"/>
            <a:endParaRPr lang="en-CA" altLang="en-US" sz="1600" dirty="0" smtClean="0"/>
          </a:p>
        </p:txBody>
      </p:sp>
      <p:sp>
        <p:nvSpPr>
          <p:cNvPr id="8" name="Rectangle 7"/>
          <p:cNvSpPr/>
          <p:nvPr/>
        </p:nvSpPr>
        <p:spPr>
          <a:xfrm>
            <a:off x="5408019" y="4624251"/>
            <a:ext cx="1541417" cy="32657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</p:txBody>
      </p:sp>
      <p:pic>
        <p:nvPicPr>
          <p:cNvPr id="9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7943" y="1512465"/>
            <a:ext cx="4005014" cy="2871812"/>
          </a:xfrm>
          <a:prstGeom prst="rect">
            <a:avLst/>
          </a:prstGeom>
        </p:spPr>
      </p:pic>
      <p:sp>
        <p:nvSpPr>
          <p:cNvPr id="11" name="Espace réservé du numéro de diapositive 2"/>
          <p:cNvSpPr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</p:spPr>
        <p:txBody>
          <a:bodyPr/>
          <a:lstStyle/>
          <a:p>
            <a:fld id="{D57F1E4F-1CFF-5643-939E-02111984F56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40373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2250" y="4219303"/>
            <a:ext cx="1058092" cy="9241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100" smtClean="0">
                <a:solidFill>
                  <a:schemeClr val="bg1"/>
                </a:solidFill>
              </a:rPr>
              <a:t>LANs and WANs</a:t>
            </a:r>
            <a:br>
              <a:rPr sz="2100" smtClean="0">
                <a:solidFill>
                  <a:schemeClr val="bg1"/>
                </a:solidFill>
              </a:rPr>
            </a:br>
            <a:r>
              <a:rPr sz="2100" smtClean="0">
                <a:solidFill>
                  <a:schemeClr val="bg1"/>
                </a:solidFill>
              </a:rPr>
              <a:t>Local Area Networks</a:t>
            </a:r>
            <a:endParaRPr lang="fr-FR" sz="2100" dirty="0">
              <a:solidFill>
                <a:schemeClr val="bg1"/>
              </a:solidFill>
            </a:endParaRPr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186984" y="1428947"/>
            <a:ext cx="4189073" cy="1626673"/>
          </a:xfrm>
          <a:prstGeom prst="rect">
            <a:avLst/>
          </a:prstGeom>
        </p:spPr>
        <p:txBody>
          <a:bodyPr/>
          <a:lstStyle/>
          <a:p>
            <a:pPr algn="just">
              <a:buFont typeface="Arial" pitchFamily="34" charset="0"/>
              <a:buChar char="•"/>
            </a:pPr>
            <a:r>
              <a:rPr lang="en-US" altLang="en-US" dirty="0" smtClean="0"/>
              <a:t>Three characteristics of LANs:</a:t>
            </a:r>
          </a:p>
          <a:p>
            <a:pPr lvl="1" algn="just">
              <a:buFont typeface="Arial" pitchFamily="34" charset="0"/>
              <a:buChar char="•"/>
            </a:pPr>
            <a:r>
              <a:rPr lang="en-US" altLang="en-US" dirty="0" smtClean="0"/>
              <a:t>Spans a small geographic area such as a home, school, office building, or campus.</a:t>
            </a:r>
          </a:p>
          <a:p>
            <a:pPr lvl="1" algn="just">
              <a:buFont typeface="Arial" pitchFamily="34" charset="0"/>
              <a:buChar char="•"/>
            </a:pPr>
            <a:r>
              <a:rPr lang="en-US" altLang="en-US" dirty="0" smtClean="0"/>
              <a:t>Usually administered by a single organization or individual.</a:t>
            </a:r>
          </a:p>
          <a:p>
            <a:pPr lvl="1" algn="just">
              <a:buFont typeface="Arial" pitchFamily="34" charset="0"/>
              <a:buChar char="•"/>
            </a:pPr>
            <a:r>
              <a:rPr lang="en-US" altLang="en-US" dirty="0" smtClean="0"/>
              <a:t>Provides high speed bandwidth to end and intermediary devices within the network.</a:t>
            </a:r>
          </a:p>
          <a:p>
            <a:pPr lvl="1" algn="just"/>
            <a:endParaRPr lang="en-CA" altLang="en-US" sz="1600" dirty="0" smtClean="0"/>
          </a:p>
        </p:txBody>
      </p:sp>
      <p:sp>
        <p:nvSpPr>
          <p:cNvPr id="8" name="Rectangle 7"/>
          <p:cNvSpPr/>
          <p:nvPr/>
        </p:nvSpPr>
        <p:spPr>
          <a:xfrm>
            <a:off x="5408019" y="4624251"/>
            <a:ext cx="1541417" cy="32657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</p:txBody>
      </p:sp>
      <p:pic>
        <p:nvPicPr>
          <p:cNvPr id="10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6262" y="1658983"/>
            <a:ext cx="4677738" cy="267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0373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2250" y="4219303"/>
            <a:ext cx="1058092" cy="9241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100" smtClean="0">
                <a:solidFill>
                  <a:schemeClr val="bg1"/>
                </a:solidFill>
              </a:rPr>
              <a:t>LANs and WANs</a:t>
            </a:r>
            <a:br>
              <a:rPr sz="2100" smtClean="0">
                <a:solidFill>
                  <a:schemeClr val="bg1"/>
                </a:solidFill>
              </a:rPr>
            </a:br>
            <a:r>
              <a:rPr sz="2100" smtClean="0">
                <a:solidFill>
                  <a:schemeClr val="bg1"/>
                </a:solidFill>
              </a:rPr>
              <a:t>Wide Area Networks</a:t>
            </a:r>
            <a:endParaRPr lang="fr-FR" sz="2100" dirty="0">
              <a:solidFill>
                <a:schemeClr val="bg1"/>
              </a:solidFill>
            </a:endParaRPr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186984" y="1428947"/>
            <a:ext cx="4189073" cy="1626673"/>
          </a:xfrm>
          <a:prstGeom prst="rect">
            <a:avLst/>
          </a:prstGeom>
        </p:spPr>
        <p:txBody>
          <a:bodyPr/>
          <a:lstStyle/>
          <a:p>
            <a:pPr algn="just"/>
            <a:r>
              <a:rPr lang="en-US" altLang="en-US" dirty="0" smtClean="0"/>
              <a:t>Three characteristics of WANs:</a:t>
            </a:r>
          </a:p>
          <a:p>
            <a:pPr lvl="1" algn="just">
              <a:buFont typeface="Arial" pitchFamily="34" charset="0"/>
              <a:buChar char="•"/>
            </a:pPr>
            <a:r>
              <a:rPr lang="en-US" altLang="en-US" dirty="0" smtClean="0"/>
              <a:t>WANs interconnect LANs over wide geographical areas such as between cities, states, or countries.</a:t>
            </a:r>
          </a:p>
          <a:p>
            <a:pPr lvl="1" algn="just">
              <a:buFont typeface="Arial" pitchFamily="34" charset="0"/>
              <a:buChar char="•"/>
            </a:pPr>
            <a:r>
              <a:rPr lang="en-US" altLang="en-US" dirty="0" smtClean="0"/>
              <a:t>Usually administered by multiple service providers.</a:t>
            </a:r>
          </a:p>
          <a:p>
            <a:pPr lvl="1" algn="just">
              <a:buFont typeface="Arial" pitchFamily="34" charset="0"/>
              <a:buChar char="•"/>
            </a:pPr>
            <a:r>
              <a:rPr lang="en-US" altLang="en-US" dirty="0" smtClean="0"/>
              <a:t>WANs typically provide slower speed links between LANs.</a:t>
            </a:r>
          </a:p>
          <a:p>
            <a:pPr algn="just"/>
            <a:endParaRPr lang="en-CA" altLang="en-US" dirty="0" smtClean="0"/>
          </a:p>
          <a:p>
            <a:pPr lvl="1" algn="just"/>
            <a:endParaRPr lang="en-CA" altLang="en-US" dirty="0" smtClean="0"/>
          </a:p>
          <a:p>
            <a:pPr lvl="1" algn="just"/>
            <a:endParaRPr lang="en-CA" altLang="en-US" dirty="0" smtClean="0"/>
          </a:p>
          <a:p>
            <a:pPr lvl="1" algn="just"/>
            <a:endParaRPr lang="en-CA" altLang="en-US" dirty="0" smtClean="0"/>
          </a:p>
          <a:p>
            <a:pPr lvl="1" algn="just"/>
            <a:endParaRPr lang="en-CA" altLang="en-US" dirty="0" smtClean="0"/>
          </a:p>
          <a:p>
            <a:pPr lvl="1" algn="just">
              <a:buFont typeface="Arial" pitchFamily="34" charset="0"/>
              <a:buChar char="•"/>
            </a:pPr>
            <a:endParaRPr lang="en-CA" altLang="en-US" dirty="0" smtClean="0"/>
          </a:p>
        </p:txBody>
      </p:sp>
      <p:sp>
        <p:nvSpPr>
          <p:cNvPr id="8" name="Rectangle 7"/>
          <p:cNvSpPr/>
          <p:nvPr/>
        </p:nvSpPr>
        <p:spPr>
          <a:xfrm>
            <a:off x="5408019" y="4624251"/>
            <a:ext cx="1541417" cy="32657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</p:txBody>
      </p:sp>
      <p:pic>
        <p:nvPicPr>
          <p:cNvPr id="10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6043" y="2377439"/>
            <a:ext cx="4667957" cy="1913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0373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2250" y="4219303"/>
            <a:ext cx="1058092" cy="9241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100" smtClean="0">
                <a:solidFill>
                  <a:schemeClr val="bg1"/>
                </a:solidFill>
              </a:rPr>
              <a:t>The Internet, Intranets, and Extranets</a:t>
            </a:r>
            <a:br>
              <a:rPr sz="2100" smtClean="0">
                <a:solidFill>
                  <a:schemeClr val="bg1"/>
                </a:solidFill>
              </a:rPr>
            </a:br>
            <a:r>
              <a:rPr sz="2100" smtClean="0">
                <a:solidFill>
                  <a:schemeClr val="bg1"/>
                </a:solidFill>
              </a:rPr>
              <a:t>The Internet</a:t>
            </a:r>
            <a:endParaRPr lang="fr-FR" sz="2100" dirty="0">
              <a:solidFill>
                <a:schemeClr val="bg1"/>
              </a:solidFill>
            </a:endParaRPr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186984" y="1428947"/>
            <a:ext cx="4189073" cy="1626673"/>
          </a:xfrm>
          <a:prstGeom prst="rect">
            <a:avLst/>
          </a:prstGeom>
        </p:spPr>
        <p:txBody>
          <a:bodyPr/>
          <a:lstStyle/>
          <a:p>
            <a:pPr algn="just">
              <a:buFont typeface="Arial" pitchFamily="34" charset="0"/>
              <a:buChar char="•"/>
            </a:pPr>
            <a:r>
              <a:rPr lang="en-US" altLang="en-US" dirty="0" smtClean="0"/>
              <a:t>The Internet is a worldwide collection of interconnected LANs and WANs. </a:t>
            </a:r>
          </a:p>
          <a:p>
            <a:pPr algn="just">
              <a:buFont typeface="Arial" pitchFamily="34" charset="0"/>
              <a:buChar char="•"/>
            </a:pPr>
            <a:r>
              <a:rPr lang="en-US" altLang="en-US" dirty="0" smtClean="0"/>
              <a:t>LANs are connected to each other using WANs.</a:t>
            </a:r>
          </a:p>
          <a:p>
            <a:pPr algn="just">
              <a:buFont typeface="Arial" pitchFamily="34" charset="0"/>
              <a:buChar char="•"/>
            </a:pPr>
            <a:r>
              <a:rPr lang="en-US" altLang="en-US" dirty="0" smtClean="0"/>
              <a:t>WANs are then connected to each other using copper wires, fiber optic cables, and wireless transmissions.</a:t>
            </a:r>
          </a:p>
        </p:txBody>
      </p:sp>
      <p:sp>
        <p:nvSpPr>
          <p:cNvPr id="8" name="Rectangle 7"/>
          <p:cNvSpPr/>
          <p:nvPr/>
        </p:nvSpPr>
        <p:spPr>
          <a:xfrm>
            <a:off x="5408019" y="4624251"/>
            <a:ext cx="1541417" cy="32657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</p:txBody>
      </p:sp>
      <p:pic>
        <p:nvPicPr>
          <p:cNvPr id="9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3258" y="1749002"/>
            <a:ext cx="4146496" cy="260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0373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2250" y="4219303"/>
            <a:ext cx="1058092" cy="9241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100" dirty="0" smtClean="0">
                <a:solidFill>
                  <a:schemeClr val="bg1"/>
                </a:solidFill>
              </a:rPr>
              <a:t>The Internet, Intranets, and Extranets</a:t>
            </a:r>
            <a:br>
              <a:rPr lang="sv-SE" sz="2100" dirty="0" smtClean="0">
                <a:solidFill>
                  <a:schemeClr val="bg1"/>
                </a:solidFill>
              </a:rPr>
            </a:br>
            <a:r>
              <a:rPr lang="sv-SE" sz="2100" dirty="0" smtClean="0">
                <a:solidFill>
                  <a:schemeClr val="bg1"/>
                </a:solidFill>
              </a:rPr>
              <a:t>Intranets and Extranets</a:t>
            </a:r>
            <a:endParaRPr lang="fr-FR" sz="2100" dirty="0">
              <a:solidFill>
                <a:schemeClr val="bg1"/>
              </a:solidFill>
            </a:endParaRPr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186984" y="1428947"/>
            <a:ext cx="4189073" cy="1626673"/>
          </a:xfrm>
          <a:prstGeom prst="rect">
            <a:avLst/>
          </a:prstGeo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CA" altLang="en-US" dirty="0" smtClean="0"/>
              <a:t>Unlike the Internet, an intranet is a private collection of LANs and WANs internal to an organization that is meant to be accessible only to the organizations members or others with authorization.</a:t>
            </a:r>
          </a:p>
          <a:p>
            <a:pPr>
              <a:buFont typeface="Arial" pitchFamily="34" charset="0"/>
              <a:buChar char="•"/>
            </a:pPr>
            <a:r>
              <a:rPr lang="en-CA" altLang="en-US" dirty="0" smtClean="0"/>
              <a:t>An organization might use an extranet to provide secure access to their network for individuals who work for a different organization that need access to their data on their network.</a:t>
            </a:r>
          </a:p>
          <a:p>
            <a:pPr lvl="1">
              <a:buFont typeface="Arial" pitchFamily="34" charset="0"/>
              <a:buChar char="•"/>
            </a:pPr>
            <a:endParaRPr lang="en-CA" altLang="en-US" dirty="0" smtClean="0"/>
          </a:p>
          <a:p>
            <a:pPr lvl="1">
              <a:buFont typeface="Arial" pitchFamily="34" charset="0"/>
              <a:buChar char="•"/>
            </a:pPr>
            <a:endParaRPr lang="en-CA" altLang="en-US" dirty="0" smtClean="0"/>
          </a:p>
          <a:p>
            <a:pPr lvl="1">
              <a:buFont typeface="Arial" pitchFamily="34" charset="0"/>
              <a:buChar char="•"/>
            </a:pPr>
            <a:endParaRPr lang="en-CA" altLang="en-US" dirty="0" smtClean="0"/>
          </a:p>
          <a:p>
            <a:pPr lvl="1">
              <a:buFont typeface="Arial" pitchFamily="34" charset="0"/>
              <a:buChar char="•"/>
            </a:pPr>
            <a:endParaRPr lang="en-CA" altLang="en-US" dirty="0" smtClean="0"/>
          </a:p>
          <a:p>
            <a:pPr lvl="1">
              <a:buFont typeface="Arial" pitchFamily="34" charset="0"/>
              <a:buChar char="•"/>
            </a:pPr>
            <a:endParaRPr lang="en-CA" altLang="en-US" dirty="0" smtClean="0"/>
          </a:p>
          <a:p>
            <a:pPr algn="just">
              <a:buFont typeface="Arial" pitchFamily="34" charset="0"/>
              <a:buChar char="•"/>
            </a:pPr>
            <a:endParaRPr lang="en-US" altLang="en-US" dirty="0" smtClean="0"/>
          </a:p>
        </p:txBody>
      </p:sp>
      <p:sp>
        <p:nvSpPr>
          <p:cNvPr id="8" name="Rectangle 7"/>
          <p:cNvSpPr/>
          <p:nvPr/>
        </p:nvSpPr>
        <p:spPr>
          <a:xfrm>
            <a:off x="5408019" y="4624251"/>
            <a:ext cx="1541417" cy="32657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</p:txBody>
      </p:sp>
      <p:pic>
        <p:nvPicPr>
          <p:cNvPr id="10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6661" y="1308280"/>
            <a:ext cx="3417339" cy="3143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0373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2250" y="4219303"/>
            <a:ext cx="1058092" cy="9241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100" dirty="0" smtClean="0">
                <a:solidFill>
                  <a:schemeClr val="bg1"/>
                </a:solidFill>
              </a:rPr>
              <a:t>Internet Connections</a:t>
            </a:r>
            <a:br>
              <a:rPr lang="fr-FR" sz="2100" dirty="0" smtClean="0">
                <a:solidFill>
                  <a:schemeClr val="bg1"/>
                </a:solidFill>
              </a:rPr>
            </a:br>
            <a:r>
              <a:rPr lang="fr-FR" sz="2100" dirty="0" smtClean="0">
                <a:solidFill>
                  <a:schemeClr val="bg1"/>
                </a:solidFill>
              </a:rPr>
              <a:t>Internet Access Technologies</a:t>
            </a:r>
            <a:endParaRPr lang="fr-FR" sz="2100" dirty="0">
              <a:solidFill>
                <a:schemeClr val="bg1"/>
              </a:solidFill>
            </a:endParaRPr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186984" y="1428947"/>
            <a:ext cx="4189073" cy="1626673"/>
          </a:xfrm>
          <a:prstGeom prst="rect">
            <a:avLst/>
          </a:prstGeom>
        </p:spPr>
        <p:txBody>
          <a:bodyPr/>
          <a:lstStyle/>
          <a:p>
            <a:pPr algn="just"/>
            <a:r>
              <a:rPr lang="en-CA" altLang="en-US" sz="1600" dirty="0" smtClean="0"/>
              <a:t>There are many ways to connect users and organizations to the Internet:</a:t>
            </a:r>
          </a:p>
          <a:p>
            <a:pPr lvl="1" algn="just">
              <a:buFont typeface="Arial" pitchFamily="34" charset="0"/>
              <a:buChar char="•"/>
            </a:pPr>
            <a:r>
              <a:rPr lang="en-CA" altLang="en-US" sz="1600" dirty="0" smtClean="0"/>
              <a:t>Popular services for home users and small offices include broadband cable, broadband digital subscriber line (DSL), wireless WANs, and mobile services.</a:t>
            </a:r>
          </a:p>
          <a:p>
            <a:pPr lvl="1" algn="just">
              <a:buFont typeface="Arial" pitchFamily="34" charset="0"/>
              <a:buChar char="•"/>
            </a:pPr>
            <a:r>
              <a:rPr lang="en-CA" altLang="en-US" sz="1600" dirty="0" smtClean="0"/>
              <a:t>Organizations need faster connections to support IP phones, video conferencing and data center storage.</a:t>
            </a:r>
          </a:p>
          <a:p>
            <a:pPr lvl="1" algn="just">
              <a:buFont typeface="Arial" pitchFamily="34" charset="0"/>
              <a:buChar char="•"/>
            </a:pPr>
            <a:r>
              <a:rPr lang="en-CA" altLang="en-US" sz="1600" dirty="0" smtClean="0"/>
              <a:t>Business-class interconnections are usually provided by service providers (SP) and may include:  business DSL, leased lines, and Metro Ethernet.</a:t>
            </a:r>
          </a:p>
          <a:p>
            <a:pPr lvl="1" algn="just">
              <a:buFont typeface="Arial" pitchFamily="34" charset="0"/>
              <a:buChar char="•"/>
            </a:pPr>
            <a:endParaRPr lang="en-CA" altLang="en-US" sz="1600" dirty="0" smtClean="0"/>
          </a:p>
          <a:p>
            <a:pPr lvl="1" algn="just">
              <a:buFont typeface="Arial" pitchFamily="34" charset="0"/>
              <a:buChar char="•"/>
            </a:pPr>
            <a:endParaRPr lang="en-CA" altLang="en-US" sz="1600" dirty="0" smtClean="0"/>
          </a:p>
          <a:p>
            <a:pPr lvl="1" algn="just">
              <a:buFont typeface="Arial" pitchFamily="34" charset="0"/>
              <a:buChar char="•"/>
            </a:pPr>
            <a:endParaRPr lang="en-CA" altLang="en-US" sz="1600" dirty="0" smtClean="0"/>
          </a:p>
          <a:p>
            <a:pPr lvl="1" algn="just">
              <a:buFont typeface="Arial" pitchFamily="34" charset="0"/>
              <a:buChar char="•"/>
            </a:pPr>
            <a:endParaRPr lang="en-CA" altLang="en-US" sz="1600" dirty="0" smtClean="0"/>
          </a:p>
        </p:txBody>
      </p:sp>
      <p:sp>
        <p:nvSpPr>
          <p:cNvPr id="8" name="Rectangle 7"/>
          <p:cNvSpPr/>
          <p:nvPr/>
        </p:nvSpPr>
        <p:spPr>
          <a:xfrm>
            <a:off x="5408019" y="4624251"/>
            <a:ext cx="1541417" cy="32657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</p:txBody>
      </p:sp>
      <p:pic>
        <p:nvPicPr>
          <p:cNvPr id="9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8754" y="1933302"/>
            <a:ext cx="4415245" cy="2498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0373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2250" y="4219303"/>
            <a:ext cx="1058092" cy="9241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100" smtClean="0">
                <a:solidFill>
                  <a:schemeClr val="bg1"/>
                </a:solidFill>
              </a:rPr>
              <a:t>Internet Connections</a:t>
            </a:r>
            <a:br>
              <a:rPr sz="2100" smtClean="0">
                <a:solidFill>
                  <a:schemeClr val="bg1"/>
                </a:solidFill>
              </a:rPr>
            </a:br>
            <a:r>
              <a:rPr sz="2000" smtClean="0">
                <a:solidFill>
                  <a:schemeClr val="bg1"/>
                </a:solidFill>
              </a:rPr>
              <a:t>Home and Small Office Internet Connections</a:t>
            </a:r>
            <a:endParaRPr lang="fr-FR" sz="2100" dirty="0">
              <a:solidFill>
                <a:schemeClr val="bg1"/>
              </a:solidFill>
            </a:endParaRPr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186984" y="1428947"/>
            <a:ext cx="4189073" cy="1626673"/>
          </a:xfrm>
          <a:prstGeom prst="rect">
            <a:avLst/>
          </a:prstGeom>
        </p:spPr>
        <p:txBody>
          <a:bodyPr/>
          <a:lstStyle/>
          <a:p>
            <a:pPr algn="just">
              <a:buFont typeface="Arial" pitchFamily="34" charset="0"/>
              <a:buChar char="•"/>
            </a:pPr>
            <a:r>
              <a:rPr lang="en-US" altLang="en-US" sz="1600" dirty="0" smtClean="0"/>
              <a:t>Cable – high bandwidth, always on, Internet connection </a:t>
            </a:r>
            <a:r>
              <a:rPr lang="en-US" altLang="en-US" sz="1600" dirty="0" smtClean="0">
                <a:solidFill>
                  <a:srgbClr val="FF0000"/>
                </a:solidFill>
              </a:rPr>
              <a:t>offered</a:t>
            </a:r>
            <a:r>
              <a:rPr lang="en-US" altLang="en-US" sz="1600" dirty="0" smtClean="0"/>
              <a:t> by cable television service providers.</a:t>
            </a:r>
          </a:p>
          <a:p>
            <a:pPr algn="just">
              <a:buFont typeface="Arial" pitchFamily="34" charset="0"/>
              <a:buChar char="•"/>
            </a:pPr>
            <a:r>
              <a:rPr lang="en-US" altLang="en-US" sz="1600" dirty="0" smtClean="0"/>
              <a:t>DSL – high bandwidth, always on, Internet connection that runs over a telephone line.</a:t>
            </a:r>
          </a:p>
          <a:p>
            <a:pPr algn="just">
              <a:buFont typeface="Arial" pitchFamily="34" charset="0"/>
              <a:buChar char="•"/>
            </a:pPr>
            <a:r>
              <a:rPr lang="en-US" altLang="en-US" sz="1600" dirty="0" smtClean="0"/>
              <a:t>Cellular – uses a cell phone network to connect to the Internet; only available where you can get a cellular signal.</a:t>
            </a:r>
          </a:p>
          <a:p>
            <a:pPr algn="just">
              <a:buFont typeface="Arial" pitchFamily="34" charset="0"/>
              <a:buChar char="•"/>
            </a:pPr>
            <a:r>
              <a:rPr lang="en-US" altLang="en-US" sz="1600" dirty="0" smtClean="0"/>
              <a:t>Satellite – major benefit to rural areas without Internet Service Providers.</a:t>
            </a:r>
          </a:p>
          <a:p>
            <a:pPr algn="just">
              <a:buFont typeface="Arial" pitchFamily="34" charset="0"/>
              <a:buChar char="•"/>
            </a:pPr>
            <a:r>
              <a:rPr lang="en-US" altLang="en-US" sz="1600" dirty="0" smtClean="0"/>
              <a:t>Dial-up telephone – an inexpensive, low bandwidth option using a modem.</a:t>
            </a:r>
          </a:p>
          <a:p>
            <a:pPr algn="just">
              <a:buFont typeface="Arial" pitchFamily="34" charset="0"/>
              <a:buChar char="•"/>
            </a:pPr>
            <a:endParaRPr lang="en-US" altLang="en-US" sz="1600" dirty="0" smtClean="0"/>
          </a:p>
          <a:p>
            <a:pPr algn="just">
              <a:buFont typeface="Arial" pitchFamily="34" charset="0"/>
              <a:buChar char="•"/>
            </a:pPr>
            <a:endParaRPr lang="en-US" altLang="en-US" sz="1600" dirty="0" smtClean="0"/>
          </a:p>
          <a:p>
            <a:pPr algn="just">
              <a:buFont typeface="Arial" pitchFamily="34" charset="0"/>
              <a:buChar char="•"/>
            </a:pPr>
            <a:endParaRPr lang="en-US" altLang="en-US" sz="1600" dirty="0" smtClean="0"/>
          </a:p>
        </p:txBody>
      </p:sp>
      <p:sp>
        <p:nvSpPr>
          <p:cNvPr id="8" name="Rectangle 7"/>
          <p:cNvSpPr/>
          <p:nvPr/>
        </p:nvSpPr>
        <p:spPr>
          <a:xfrm>
            <a:off x="5408019" y="4624251"/>
            <a:ext cx="1541417" cy="32657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</p:txBody>
      </p:sp>
      <p:pic>
        <p:nvPicPr>
          <p:cNvPr id="10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5690" y="1418266"/>
            <a:ext cx="4428309" cy="282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0373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2250" y="4219303"/>
            <a:ext cx="1058092" cy="9241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100" dirty="0" smtClean="0">
                <a:solidFill>
                  <a:schemeClr val="bg1"/>
                </a:solidFill>
              </a:rPr>
              <a:t>Network Components</a:t>
            </a:r>
            <a:br>
              <a:rPr lang="fr-FR" sz="2100" dirty="0" smtClean="0">
                <a:solidFill>
                  <a:schemeClr val="bg1"/>
                </a:solidFill>
              </a:rPr>
            </a:br>
            <a:r>
              <a:rPr lang="fr-FR" sz="2100" dirty="0" err="1" smtClean="0">
                <a:solidFill>
                  <a:schemeClr val="bg1"/>
                </a:solidFill>
              </a:rPr>
              <a:t>Topology</a:t>
            </a:r>
            <a:r>
              <a:rPr lang="fr-FR" sz="2100" dirty="0" smtClean="0">
                <a:solidFill>
                  <a:schemeClr val="bg1"/>
                </a:solidFill>
              </a:rPr>
              <a:t> </a:t>
            </a:r>
            <a:r>
              <a:rPr lang="fr-FR" sz="2100" dirty="0" err="1" smtClean="0">
                <a:solidFill>
                  <a:schemeClr val="bg1"/>
                </a:solidFill>
              </a:rPr>
              <a:t>Diagrams</a:t>
            </a:r>
            <a:endParaRPr lang="fr-FR" sz="2100" dirty="0">
              <a:solidFill>
                <a:schemeClr val="bg1"/>
              </a:solidFill>
            </a:endParaRPr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186984" y="1428947"/>
            <a:ext cx="8682696" cy="1626673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Note the key differences between the two topology diagrams (physical location of devices vs. ports and network addressing schemes)</a:t>
            </a:r>
            <a:endParaRPr lang="en-CA" altLang="en-US" dirty="0" smtClean="0"/>
          </a:p>
          <a:p>
            <a:pPr lvl="1"/>
            <a:endParaRPr lang="en-CA" altLang="en-US" dirty="0" smtClean="0"/>
          </a:p>
          <a:p>
            <a:pPr lvl="1"/>
            <a:endParaRPr lang="en-CA" altLang="en-US" dirty="0" smtClean="0"/>
          </a:p>
          <a:p>
            <a:pPr lvl="1"/>
            <a:endParaRPr lang="en-CA" altLang="en-US" dirty="0" smtClean="0"/>
          </a:p>
          <a:p>
            <a:pPr lvl="1"/>
            <a:endParaRPr lang="en-CA" altLang="en-US" dirty="0" smtClean="0"/>
          </a:p>
          <a:p>
            <a:pPr lvl="1"/>
            <a:endParaRPr lang="en-CA" altLang="en-US" dirty="0" smtClean="0"/>
          </a:p>
          <a:p>
            <a:pPr lvl="1"/>
            <a:endParaRPr lang="en-CA" altLang="en-US" dirty="0" smtClean="0"/>
          </a:p>
          <a:p>
            <a:pPr lvl="1"/>
            <a:endParaRPr lang="en-CA" altLang="en-US" dirty="0" smtClean="0"/>
          </a:p>
          <a:p>
            <a:pPr algn="just">
              <a:buFont typeface="Arial" pitchFamily="34" charset="0"/>
              <a:buChar char="•"/>
            </a:pPr>
            <a:endParaRPr lang="en-US" altLang="en-US" sz="1600" dirty="0" smtClean="0"/>
          </a:p>
        </p:txBody>
      </p:sp>
      <p:sp>
        <p:nvSpPr>
          <p:cNvPr id="8" name="Rectangle 7"/>
          <p:cNvSpPr/>
          <p:nvPr/>
        </p:nvSpPr>
        <p:spPr>
          <a:xfrm>
            <a:off x="5408019" y="4624251"/>
            <a:ext cx="1541417" cy="32657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</p:txBody>
      </p:sp>
      <p:pic>
        <p:nvPicPr>
          <p:cNvPr id="9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048" y="2215306"/>
            <a:ext cx="2936951" cy="2304805"/>
          </a:xfrm>
          <a:prstGeom prst="rect">
            <a:avLst/>
          </a:prstGeom>
        </p:spPr>
      </p:pic>
      <p:pic>
        <p:nvPicPr>
          <p:cNvPr id="11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9289" y="2237418"/>
            <a:ext cx="3111333" cy="2396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0373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2250" y="4219303"/>
            <a:ext cx="1058092" cy="9241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100" smtClean="0">
                <a:solidFill>
                  <a:schemeClr val="bg1"/>
                </a:solidFill>
              </a:rPr>
              <a:t>Providing Resources in a Network</a:t>
            </a:r>
            <a:br>
              <a:rPr sz="2100" smtClean="0">
                <a:solidFill>
                  <a:schemeClr val="bg1"/>
                </a:solidFill>
              </a:rPr>
            </a:br>
            <a:r>
              <a:rPr sz="2100" smtClean="0">
                <a:solidFill>
                  <a:schemeClr val="bg1"/>
                </a:solidFill>
              </a:rPr>
              <a:t>Clients and Servers</a:t>
            </a:r>
            <a:endParaRPr lang="fr-FR" sz="2100" dirty="0">
              <a:solidFill>
                <a:schemeClr val="bg1"/>
              </a:solidFill>
            </a:endParaRPr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186984" y="1428947"/>
            <a:ext cx="5025096" cy="2463784"/>
          </a:xfrm>
          <a:prstGeom prst="rect">
            <a:avLst/>
          </a:prstGeom>
        </p:spPr>
        <p:txBody>
          <a:bodyPr/>
          <a:lstStyle/>
          <a:p>
            <a:pPr algn="just">
              <a:buFont typeface="Arial" pitchFamily="34" charset="0"/>
              <a:buChar char="•"/>
            </a:pPr>
            <a:r>
              <a:rPr lang="en-US" altLang="en-US" sz="1600" dirty="0" smtClean="0"/>
              <a:t>Every computer connected to a network is called a host or end device.</a:t>
            </a:r>
          </a:p>
          <a:p>
            <a:pPr algn="just">
              <a:buFont typeface="Arial" pitchFamily="34" charset="0"/>
              <a:buChar char="•"/>
            </a:pPr>
            <a:r>
              <a:rPr lang="en-US" altLang="en-US" sz="1600" dirty="0" smtClean="0"/>
              <a:t>Servers are computers that provide information to end devices on the network.  For example, email servers, web servers, or file server</a:t>
            </a:r>
          </a:p>
          <a:p>
            <a:pPr algn="just">
              <a:buFont typeface="Arial" pitchFamily="34" charset="0"/>
              <a:buChar char="•"/>
            </a:pPr>
            <a:r>
              <a:rPr lang="en-US" altLang="en-US" sz="1600" dirty="0" smtClean="0"/>
              <a:t>Clients are computers that send requests to the servers to retrieve information such as a web page from a web server or email from an email server.</a:t>
            </a:r>
            <a:endParaRPr lang="en-US" altLang="en-US" dirty="0" smtClean="0"/>
          </a:p>
        </p:txBody>
      </p:sp>
      <p:sp>
        <p:nvSpPr>
          <p:cNvPr id="8" name="Rectangle 7"/>
          <p:cNvSpPr/>
          <p:nvPr/>
        </p:nvSpPr>
        <p:spPr>
          <a:xfrm>
            <a:off x="5408019" y="4624251"/>
            <a:ext cx="1541417" cy="32657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</p:txBody>
      </p:sp>
      <p:pic>
        <p:nvPicPr>
          <p:cNvPr id="10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8775" y="1238865"/>
            <a:ext cx="3705225" cy="3219450"/>
          </a:xfrm>
          <a:prstGeom prst="rect">
            <a:avLst/>
          </a:prstGeom>
        </p:spPr>
      </p:pic>
      <p:sp>
        <p:nvSpPr>
          <p:cNvPr id="12" name="Espace réservé du numéro de diapositive 2"/>
          <p:cNvSpPr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</p:spPr>
        <p:txBody>
          <a:bodyPr/>
          <a:lstStyle/>
          <a:p>
            <a:fld id="{D57F1E4F-1CFF-5643-939E-02111984F56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40373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2250" y="4219303"/>
            <a:ext cx="1058092" cy="9241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100" smtClean="0">
                <a:solidFill>
                  <a:schemeClr val="bg1"/>
                </a:solidFill>
              </a:rPr>
              <a:t>Communicating in a Connected World</a:t>
            </a:r>
            <a:br>
              <a:rPr sz="2100" smtClean="0">
                <a:solidFill>
                  <a:schemeClr val="bg1"/>
                </a:solidFill>
              </a:rPr>
            </a:br>
            <a:r>
              <a:rPr sz="2100" smtClean="0">
                <a:solidFill>
                  <a:schemeClr val="bg1"/>
                </a:solidFill>
              </a:rPr>
              <a:t>What is the Network?</a:t>
            </a:r>
            <a:endParaRPr lang="fr-FR" sz="2100" dirty="0">
              <a:solidFill>
                <a:schemeClr val="bg1"/>
              </a:solidFill>
            </a:endParaRPr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186984" y="1337507"/>
            <a:ext cx="7559290" cy="1626673"/>
          </a:xfrm>
          <a:prstGeom prst="rect">
            <a:avLst/>
          </a:prstGeom>
        </p:spPr>
        <p:txBody>
          <a:bodyPr/>
          <a:lstStyle/>
          <a:p>
            <a:pPr marL="169863" marR="0" lvl="0" indent="-169863" algn="l" defTabSz="684213" rtl="0" eaLnBrk="1" fontAlgn="base" latinLnBrk="0" hangingPunct="1">
              <a:lnSpc>
                <a:spcPct val="95000"/>
              </a:lnSpc>
              <a:spcBef>
                <a:spcPts val="1075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Arial" charset="0"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0"/>
                <a:cs typeface="CiscoSans"/>
              </a:rPr>
              <a:t>Are you Online?</a:t>
            </a:r>
          </a:p>
          <a:p>
            <a:pPr marL="358775" marR="0" lvl="1" indent="-215900" algn="l" defTabSz="684213" rtl="0" eaLnBrk="1" fontAlgn="base" latinLnBrk="0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Tx/>
              <a:buFont typeface="Arial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0"/>
                <a:cs typeface="CiscoSans"/>
              </a:rPr>
              <a:t>For most of us, the Internet has become a large part of everyday life.</a:t>
            </a:r>
          </a:p>
          <a:p>
            <a:pPr marL="358775" marR="0" lvl="1" indent="-215900" algn="l" defTabSz="684213" rtl="0" eaLnBrk="1" fontAlgn="base" latinLnBrk="0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Tx/>
              <a:buFont typeface="Arial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0"/>
              <a:cs typeface="CiscoSans"/>
            </a:endParaRPr>
          </a:p>
        </p:txBody>
      </p:sp>
      <p:sp>
        <p:nvSpPr>
          <p:cNvPr id="5" name="Content Placeholder 1"/>
          <p:cNvSpPr txBox="1">
            <a:spLocks/>
          </p:cNvSpPr>
          <p:nvPr/>
        </p:nvSpPr>
        <p:spPr bwMode="auto">
          <a:xfrm>
            <a:off x="307342" y="1987545"/>
            <a:ext cx="4395287" cy="160281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82124" tIns="41061" rIns="82124" bIns="41061" numCol="1" anchor="t" anchorCtr="0" compatLnSpc="1">
            <a:prstTxWarp prst="textNoShape">
              <a:avLst/>
            </a:prstTxWarp>
          </a:bodyPr>
          <a:lstStyle>
            <a:lvl1pPr marL="236538" indent="-236538" algn="l" defTabSz="814388" rtl="0" eaLnBrk="0" fontAlgn="base" hangingPunct="0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buClr>
                <a:srgbClr val="708CA1"/>
              </a:buClr>
              <a:buFont typeface="Wingdings" charset="0"/>
              <a:buChar char="§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457200" indent="-228600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914400" indent="-225425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buSzPct val="75000"/>
              <a:buFont typeface="Courier New" panose="02070309020205020404" pitchFamily="49" charset="0"/>
              <a:buChar char="o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254125" indent="117475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1604963" indent="223838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0621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6pPr>
            <a:lvl7pPr marL="25193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7pPr>
            <a:lvl8pPr marL="29765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8pPr>
            <a:lvl9pPr marL="34337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000" kern="0" dirty="0" smtClean="0"/>
              <a:t>Who owns the Internet?</a:t>
            </a:r>
          </a:p>
          <a:p>
            <a:pPr lvl="1"/>
            <a:r>
              <a:rPr lang="en-US" sz="1800" kern="0" dirty="0" smtClean="0"/>
              <a:t>No one owns the Internet.</a:t>
            </a:r>
          </a:p>
          <a:p>
            <a:pPr lvl="1"/>
            <a:r>
              <a:rPr lang="en-US" sz="1800" kern="0" dirty="0" smtClean="0"/>
              <a:t>It is a worldwide collection of interconnected networks exchanging information using common standards over telephone wires, fiber-optic cables, wireless transmissions, and satellite links.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9770" y="1457967"/>
            <a:ext cx="5456036" cy="301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5408019" y="4624251"/>
            <a:ext cx="1541417" cy="32657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</p:txBody>
      </p:sp>
      <p:sp>
        <p:nvSpPr>
          <p:cNvPr id="9" name="Espace réservé du numéro de diapositive 2"/>
          <p:cNvSpPr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</p:spPr>
        <p:txBody>
          <a:bodyPr/>
          <a:lstStyle/>
          <a:p>
            <a:fld id="{D57F1E4F-1CFF-5643-939E-02111984F56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403738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2250" y="4219303"/>
            <a:ext cx="1058092" cy="9241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100" smtClean="0">
                <a:solidFill>
                  <a:schemeClr val="bg1"/>
                </a:solidFill>
              </a:rPr>
              <a:t>Providing Resources in a Network</a:t>
            </a:r>
            <a:br>
              <a:rPr sz="2100" smtClean="0">
                <a:solidFill>
                  <a:schemeClr val="bg1"/>
                </a:solidFill>
              </a:rPr>
            </a:br>
            <a:r>
              <a:rPr sz="2100" smtClean="0">
                <a:solidFill>
                  <a:schemeClr val="bg1"/>
                </a:solidFill>
              </a:rPr>
              <a:t>Peer-to-Peer</a:t>
            </a:r>
            <a:endParaRPr lang="fr-FR" sz="2100" dirty="0">
              <a:solidFill>
                <a:schemeClr val="bg1"/>
              </a:solidFill>
            </a:endParaRPr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186983" y="1428947"/>
            <a:ext cx="6958399" cy="2463784"/>
          </a:xfrm>
          <a:prstGeom prst="rect">
            <a:avLst/>
          </a:prstGeom>
        </p:spPr>
        <p:txBody>
          <a:bodyPr/>
          <a:lstStyle/>
          <a:p>
            <a:pPr algn="just">
              <a:buFont typeface="Arial" pitchFamily="34" charset="0"/>
              <a:buChar char="•"/>
            </a:pPr>
            <a:r>
              <a:rPr lang="en-US" altLang="en-US" sz="1600" dirty="0" smtClean="0"/>
              <a:t>Client and server software usually run on separate computers.</a:t>
            </a:r>
          </a:p>
          <a:p>
            <a:pPr algn="just">
              <a:buFont typeface="Arial" pitchFamily="34" charset="0"/>
              <a:buChar char="•"/>
            </a:pPr>
            <a:r>
              <a:rPr lang="en-US" altLang="en-US" sz="1600" dirty="0" smtClean="0"/>
              <a:t>However, in small businesses or homes, it is typical for a client to also function as the server.  These networks are called peer-to-peer networks.</a:t>
            </a:r>
          </a:p>
          <a:p>
            <a:pPr algn="just">
              <a:buFont typeface="Arial" pitchFamily="34" charset="0"/>
              <a:buChar char="•"/>
            </a:pPr>
            <a:r>
              <a:rPr lang="en-US" altLang="en-US" sz="1600" dirty="0" smtClean="0"/>
              <a:t>Peer-to-peer networking advantages: easy to set up, less complex, and lower cost.</a:t>
            </a:r>
          </a:p>
          <a:p>
            <a:pPr algn="just">
              <a:buFont typeface="Arial" pitchFamily="34" charset="0"/>
              <a:buChar char="•"/>
            </a:pPr>
            <a:r>
              <a:rPr lang="en-US" altLang="en-US" sz="1600" dirty="0" smtClean="0"/>
              <a:t>Disadvantages:  no centralized administration, not as secure, not scalable, and slower performance.</a:t>
            </a:r>
          </a:p>
          <a:p>
            <a:pPr algn="just">
              <a:buFont typeface="Arial" pitchFamily="34" charset="0"/>
              <a:buChar char="•"/>
            </a:pPr>
            <a:endParaRPr lang="en-US" altLang="en-US" sz="1600" dirty="0" smtClean="0"/>
          </a:p>
          <a:p>
            <a:pPr algn="just">
              <a:buFont typeface="Arial" pitchFamily="34" charset="0"/>
              <a:buChar char="•"/>
            </a:pPr>
            <a:endParaRPr lang="en-US" altLang="en-US" sz="1600" dirty="0" smtClean="0"/>
          </a:p>
        </p:txBody>
      </p:sp>
      <p:sp>
        <p:nvSpPr>
          <p:cNvPr id="8" name="Rectangle 7"/>
          <p:cNvSpPr/>
          <p:nvPr/>
        </p:nvSpPr>
        <p:spPr>
          <a:xfrm>
            <a:off x="5408019" y="4624251"/>
            <a:ext cx="1541417" cy="32657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</p:txBody>
      </p:sp>
      <p:pic>
        <p:nvPicPr>
          <p:cNvPr id="9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3400" y="3339193"/>
            <a:ext cx="5114925" cy="1543050"/>
          </a:xfrm>
          <a:prstGeom prst="rect">
            <a:avLst/>
          </a:prstGeom>
        </p:spPr>
      </p:pic>
      <p:sp>
        <p:nvSpPr>
          <p:cNvPr id="11" name="Espace réservé du numéro de diapositive 2"/>
          <p:cNvSpPr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</p:spPr>
        <p:txBody>
          <a:bodyPr/>
          <a:lstStyle/>
          <a:p>
            <a:fld id="{D57F1E4F-1CFF-5643-939E-02111984F56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40373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2250" y="4219303"/>
            <a:ext cx="1058092" cy="9241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100" smtClean="0">
                <a:solidFill>
                  <a:schemeClr val="bg1"/>
                </a:solidFill>
              </a:rPr>
              <a:t>Network Components</a:t>
            </a:r>
            <a:br>
              <a:rPr sz="2100" smtClean="0">
                <a:solidFill>
                  <a:schemeClr val="bg1"/>
                </a:solidFill>
              </a:rPr>
            </a:br>
            <a:r>
              <a:rPr sz="2100" smtClean="0">
                <a:solidFill>
                  <a:schemeClr val="bg1"/>
                </a:solidFill>
              </a:rPr>
              <a:t>Overview of Network Components</a:t>
            </a:r>
            <a:endParaRPr lang="fr-FR" sz="2100" dirty="0">
              <a:solidFill>
                <a:schemeClr val="bg1"/>
              </a:solidFill>
            </a:endParaRPr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186983" y="1428947"/>
            <a:ext cx="6958399" cy="2463784"/>
          </a:xfrm>
          <a:prstGeom prst="rect">
            <a:avLst/>
          </a:prstGeom>
        </p:spPr>
        <p:txBody>
          <a:bodyPr/>
          <a:lstStyle/>
          <a:p>
            <a:pPr algn="just">
              <a:buFont typeface="Arial" pitchFamily="34" charset="0"/>
              <a:buChar char="•"/>
            </a:pPr>
            <a:r>
              <a:rPr lang="en-US" altLang="en-US" sz="1600" dirty="0" smtClean="0"/>
              <a:t>A network can be as simple as a single cable connecting two computers or as complex as a collection of networks that span the globe.</a:t>
            </a:r>
          </a:p>
          <a:p>
            <a:pPr algn="just">
              <a:buFont typeface="Arial" pitchFamily="34" charset="0"/>
              <a:buChar char="•"/>
            </a:pPr>
            <a:r>
              <a:rPr lang="en-US" altLang="en-US" sz="1600" dirty="0" smtClean="0"/>
              <a:t>Network infrastructure contains three broad categories of network components:</a:t>
            </a:r>
          </a:p>
          <a:p>
            <a:pPr marL="352425" algn="just">
              <a:buFont typeface="Arial" pitchFamily="34" charset="0"/>
              <a:buChar char="•"/>
            </a:pPr>
            <a:r>
              <a:rPr lang="en-US" altLang="en-US" sz="1600" dirty="0" smtClean="0"/>
              <a:t>Devices </a:t>
            </a:r>
          </a:p>
          <a:p>
            <a:pPr marL="352425" algn="just">
              <a:buFont typeface="Arial" pitchFamily="34" charset="0"/>
              <a:buChar char="•"/>
            </a:pPr>
            <a:r>
              <a:rPr lang="en-US" altLang="en-US" sz="1600" dirty="0" smtClean="0"/>
              <a:t>Media</a:t>
            </a:r>
          </a:p>
          <a:p>
            <a:pPr marL="352425" algn="just">
              <a:buFont typeface="Arial" pitchFamily="34" charset="0"/>
              <a:buChar char="•"/>
            </a:pPr>
            <a:r>
              <a:rPr lang="en-US" altLang="en-US" sz="1600" dirty="0" smtClean="0"/>
              <a:t>Services</a:t>
            </a:r>
          </a:p>
        </p:txBody>
      </p:sp>
      <p:sp>
        <p:nvSpPr>
          <p:cNvPr id="8" name="Rectangle 7"/>
          <p:cNvSpPr/>
          <p:nvPr/>
        </p:nvSpPr>
        <p:spPr>
          <a:xfrm>
            <a:off x="5408019" y="4624251"/>
            <a:ext cx="1541417" cy="32657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</p:txBody>
      </p:sp>
      <p:pic>
        <p:nvPicPr>
          <p:cNvPr id="10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6473" y="2362691"/>
            <a:ext cx="5251765" cy="2339937"/>
          </a:xfrm>
          <a:prstGeom prst="rect">
            <a:avLst/>
          </a:prstGeom>
        </p:spPr>
      </p:pic>
      <p:sp>
        <p:nvSpPr>
          <p:cNvPr id="11" name="Espace réservé du numéro de diapositive 2"/>
          <p:cNvSpPr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</p:spPr>
        <p:txBody>
          <a:bodyPr/>
          <a:lstStyle/>
          <a:p>
            <a:fld id="{D57F1E4F-1CFF-5643-939E-02111984F56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40373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2250" y="4219303"/>
            <a:ext cx="1058092" cy="9241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100" smtClean="0">
                <a:solidFill>
                  <a:schemeClr val="bg1"/>
                </a:solidFill>
              </a:rPr>
              <a:t>Network Components</a:t>
            </a:r>
            <a:br>
              <a:rPr sz="2100" smtClean="0">
                <a:solidFill>
                  <a:schemeClr val="bg1"/>
                </a:solidFill>
              </a:rPr>
            </a:br>
            <a:r>
              <a:rPr lang="fr-FR" sz="2100" dirty="0" smtClean="0">
                <a:solidFill>
                  <a:schemeClr val="bg1"/>
                </a:solidFill>
              </a:rPr>
              <a:t>End </a:t>
            </a:r>
            <a:r>
              <a:rPr lang="fr-FR" sz="2100" dirty="0" err="1" smtClean="0">
                <a:solidFill>
                  <a:schemeClr val="bg1"/>
                </a:solidFill>
              </a:rPr>
              <a:t>Devices</a:t>
            </a:r>
            <a:endParaRPr lang="fr-FR" sz="2100" dirty="0">
              <a:solidFill>
                <a:schemeClr val="bg1"/>
              </a:solidFill>
            </a:endParaRPr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186983" y="1428947"/>
            <a:ext cx="6958399" cy="2463784"/>
          </a:xfrm>
          <a:prstGeom prst="rect">
            <a:avLst/>
          </a:prstGeom>
        </p:spPr>
        <p:txBody>
          <a:bodyPr/>
          <a:lstStyle/>
          <a:p>
            <a:pPr algn="just">
              <a:buFont typeface="Arial" pitchFamily="34" charset="0"/>
              <a:buChar char="•"/>
            </a:pPr>
            <a:r>
              <a:rPr lang="en-US" altLang="en-US" sz="1600" dirty="0" smtClean="0"/>
              <a:t>End Devices</a:t>
            </a:r>
          </a:p>
          <a:p>
            <a:pPr marL="182563" algn="just">
              <a:buFont typeface="Arial" pitchFamily="34" charset="0"/>
              <a:buChar char="•"/>
            </a:pPr>
            <a:r>
              <a:rPr lang="en-US" altLang="en-US" sz="1600" dirty="0" smtClean="0"/>
              <a:t>An end device is where a message originates from or where it is received.</a:t>
            </a:r>
          </a:p>
          <a:p>
            <a:pPr marL="182563" algn="just">
              <a:buFont typeface="Arial" pitchFamily="34" charset="0"/>
              <a:buChar char="•"/>
            </a:pPr>
            <a:r>
              <a:rPr lang="en-US" altLang="en-US" sz="1600" dirty="0" smtClean="0"/>
              <a:t>Data originates with an end device, flows through the network, and arrives at an end device</a:t>
            </a:r>
          </a:p>
          <a:p>
            <a:pPr algn="just">
              <a:buFont typeface="Arial" pitchFamily="34" charset="0"/>
              <a:buChar char="•"/>
            </a:pPr>
            <a:endParaRPr lang="en-US" altLang="en-US" sz="1600" dirty="0" smtClean="0"/>
          </a:p>
          <a:p>
            <a:pPr algn="just">
              <a:buFont typeface="Arial" pitchFamily="34" charset="0"/>
              <a:buChar char="•"/>
            </a:pPr>
            <a:endParaRPr lang="en-US" altLang="en-US" sz="1600" dirty="0" smtClean="0"/>
          </a:p>
          <a:p>
            <a:pPr algn="just">
              <a:buFont typeface="Arial" pitchFamily="34" charset="0"/>
              <a:buChar char="•"/>
            </a:pPr>
            <a:endParaRPr lang="en-US" altLang="en-US" sz="1600" dirty="0" smtClean="0"/>
          </a:p>
          <a:p>
            <a:pPr algn="just">
              <a:buFont typeface="Arial" pitchFamily="34" charset="0"/>
              <a:buChar char="•"/>
            </a:pPr>
            <a:endParaRPr lang="en-US" altLang="en-US" sz="1600" dirty="0" smtClean="0"/>
          </a:p>
          <a:p>
            <a:pPr algn="just">
              <a:buFont typeface="Arial" pitchFamily="34" charset="0"/>
              <a:buChar char="•"/>
            </a:pPr>
            <a:endParaRPr lang="en-US" altLang="en-US" sz="1600" dirty="0" smtClean="0"/>
          </a:p>
          <a:p>
            <a:pPr algn="just">
              <a:buFont typeface="Arial" pitchFamily="34" charset="0"/>
              <a:buChar char="•"/>
            </a:pPr>
            <a:endParaRPr lang="en-US" altLang="en-US" sz="1600" dirty="0" smtClean="0"/>
          </a:p>
          <a:p>
            <a:pPr algn="just">
              <a:buFont typeface="Arial" pitchFamily="34" charset="0"/>
              <a:buChar char="•"/>
            </a:pPr>
            <a:endParaRPr lang="en-US" altLang="en-US" sz="1600" dirty="0" smtClean="0"/>
          </a:p>
          <a:p>
            <a:pPr algn="just">
              <a:buFont typeface="Arial" pitchFamily="34" charset="0"/>
              <a:buChar char="•"/>
            </a:pPr>
            <a:endParaRPr lang="en-US" altLang="en-US" sz="1600" dirty="0" smtClean="0"/>
          </a:p>
        </p:txBody>
      </p:sp>
      <p:sp>
        <p:nvSpPr>
          <p:cNvPr id="8" name="Rectangle 7"/>
          <p:cNvSpPr/>
          <p:nvPr/>
        </p:nvSpPr>
        <p:spPr>
          <a:xfrm>
            <a:off x="5408019" y="4624251"/>
            <a:ext cx="1541417" cy="32657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</p:txBody>
      </p:sp>
      <p:pic>
        <p:nvPicPr>
          <p:cNvPr id="9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5188" y="2768135"/>
            <a:ext cx="3933655" cy="2022668"/>
          </a:xfrm>
          <a:prstGeom prst="rect">
            <a:avLst/>
          </a:prstGeom>
        </p:spPr>
      </p:pic>
      <p:sp>
        <p:nvSpPr>
          <p:cNvPr id="11" name="Espace réservé du numéro de diapositive 2"/>
          <p:cNvSpPr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</p:spPr>
        <p:txBody>
          <a:bodyPr/>
          <a:lstStyle/>
          <a:p>
            <a:fld id="{D57F1E4F-1CFF-5643-939E-02111984F56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40373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2250" y="4219303"/>
            <a:ext cx="1058092" cy="9241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100" smtClean="0">
                <a:solidFill>
                  <a:schemeClr val="bg1"/>
                </a:solidFill>
              </a:rPr>
              <a:t>Network Components</a:t>
            </a:r>
            <a:br>
              <a:rPr sz="2100" smtClean="0">
                <a:solidFill>
                  <a:schemeClr val="bg1"/>
                </a:solidFill>
              </a:rPr>
            </a:br>
            <a:r>
              <a:rPr sz="2100" smtClean="0">
                <a:solidFill>
                  <a:schemeClr val="bg1"/>
                </a:solidFill>
              </a:rPr>
              <a:t>Intermediary Network Devices</a:t>
            </a:r>
            <a:endParaRPr lang="fr-FR" sz="2100" dirty="0">
              <a:solidFill>
                <a:schemeClr val="bg1"/>
              </a:solidFill>
            </a:endParaRPr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186983" y="1428947"/>
            <a:ext cx="8238560" cy="2463784"/>
          </a:xfrm>
          <a:prstGeom prst="rect">
            <a:avLst/>
          </a:prstGeom>
        </p:spPr>
        <p:txBody>
          <a:bodyPr/>
          <a:lstStyle/>
          <a:p>
            <a:pPr algn="just">
              <a:buFont typeface="Arial" pitchFamily="34" charset="0"/>
              <a:buChar char="•"/>
            </a:pPr>
            <a:r>
              <a:rPr lang="en-US" altLang="en-US" sz="1600" dirty="0" smtClean="0"/>
              <a:t>An intermediary device interconnects end devices in a network.  Examples include:  switches, wireless access points, routers, and firewalls.</a:t>
            </a:r>
          </a:p>
          <a:p>
            <a:pPr algn="just">
              <a:buFont typeface="Arial" pitchFamily="34" charset="0"/>
              <a:buChar char="•"/>
            </a:pPr>
            <a:r>
              <a:rPr lang="en-US" altLang="en-US" sz="1600" dirty="0" smtClean="0"/>
              <a:t>The management of data as it flows through a network is also the role of an intermediary device including:</a:t>
            </a:r>
          </a:p>
          <a:p>
            <a:pPr marL="352425" algn="just">
              <a:buFont typeface="Arial" pitchFamily="34" charset="0"/>
              <a:buChar char="•"/>
            </a:pPr>
            <a:r>
              <a:rPr lang="en-US" altLang="en-US" sz="1600" dirty="0" smtClean="0"/>
              <a:t>Regenerate and retransmit data signals.</a:t>
            </a:r>
          </a:p>
          <a:p>
            <a:pPr marL="352425" algn="just">
              <a:buFont typeface="Arial" pitchFamily="34" charset="0"/>
              <a:buChar char="•"/>
            </a:pPr>
            <a:r>
              <a:rPr lang="en-US" altLang="en-US" sz="1600" dirty="0" smtClean="0"/>
              <a:t>Maintain information about what pathways exist through the network and internetwork.</a:t>
            </a:r>
          </a:p>
          <a:p>
            <a:pPr marL="352425" algn="just">
              <a:buFont typeface="Arial" pitchFamily="34" charset="0"/>
              <a:buChar char="•"/>
            </a:pPr>
            <a:r>
              <a:rPr lang="en-US" altLang="en-US" sz="1600" dirty="0" smtClean="0"/>
              <a:t>Notify other devices of errors and communication failures.</a:t>
            </a:r>
          </a:p>
        </p:txBody>
      </p:sp>
      <p:sp>
        <p:nvSpPr>
          <p:cNvPr id="8" name="Rectangle 7"/>
          <p:cNvSpPr/>
          <p:nvPr/>
        </p:nvSpPr>
        <p:spPr>
          <a:xfrm>
            <a:off x="5408019" y="4624251"/>
            <a:ext cx="1541417" cy="32657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</p:txBody>
      </p:sp>
      <p:pic>
        <p:nvPicPr>
          <p:cNvPr id="10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6689" y="3576210"/>
            <a:ext cx="4988645" cy="1397000"/>
          </a:xfrm>
          <a:prstGeom prst="rect">
            <a:avLst/>
          </a:prstGeom>
        </p:spPr>
      </p:pic>
      <p:sp>
        <p:nvSpPr>
          <p:cNvPr id="11" name="Espace réservé du numéro de diapositive 2"/>
          <p:cNvSpPr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</p:spPr>
        <p:txBody>
          <a:bodyPr/>
          <a:lstStyle/>
          <a:p>
            <a:fld id="{D57F1E4F-1CFF-5643-939E-02111984F56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40373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2250" y="4219303"/>
            <a:ext cx="1058092" cy="9241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100" smtClean="0">
                <a:solidFill>
                  <a:schemeClr val="bg1"/>
                </a:solidFill>
              </a:rPr>
              <a:t>Network Components</a:t>
            </a:r>
            <a:br>
              <a:rPr sz="2100" smtClean="0">
                <a:solidFill>
                  <a:schemeClr val="bg1"/>
                </a:solidFill>
              </a:rPr>
            </a:br>
            <a:r>
              <a:rPr sz="2100" smtClean="0">
                <a:solidFill>
                  <a:schemeClr val="bg1"/>
                </a:solidFill>
              </a:rPr>
              <a:t>Intermediary Network Devices</a:t>
            </a:r>
            <a:endParaRPr lang="fr-FR" sz="2100" dirty="0">
              <a:solidFill>
                <a:schemeClr val="bg1"/>
              </a:solidFill>
            </a:endParaRPr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186983" y="1428947"/>
            <a:ext cx="8238560" cy="2463784"/>
          </a:xfrm>
          <a:prstGeom prst="rect">
            <a:avLst/>
          </a:prstGeom>
        </p:spPr>
        <p:txBody>
          <a:bodyPr/>
          <a:lstStyle/>
          <a:p>
            <a:pPr algn="just">
              <a:buFont typeface="Arial" pitchFamily="34" charset="0"/>
              <a:buChar char="•"/>
            </a:pPr>
            <a:r>
              <a:rPr lang="en-US" altLang="en-US" sz="1600" dirty="0" smtClean="0"/>
              <a:t>An intermediary device interconnects end devices in a network.  Examples include:  switches, wireless access points, routers, and firewalls.</a:t>
            </a:r>
          </a:p>
          <a:p>
            <a:pPr algn="just">
              <a:buFont typeface="Arial" pitchFamily="34" charset="0"/>
              <a:buChar char="•"/>
            </a:pPr>
            <a:r>
              <a:rPr lang="en-US" altLang="en-US" sz="1600" dirty="0" smtClean="0"/>
              <a:t>The management of data as it flows through a network is also the role of an intermediary device including:</a:t>
            </a:r>
          </a:p>
          <a:p>
            <a:pPr marL="352425" algn="just">
              <a:buFont typeface="Arial" pitchFamily="34" charset="0"/>
              <a:buChar char="•"/>
            </a:pPr>
            <a:r>
              <a:rPr lang="en-US" altLang="en-US" sz="1600" dirty="0" smtClean="0"/>
              <a:t>Regenerate and retransmit data signals.</a:t>
            </a:r>
          </a:p>
          <a:p>
            <a:pPr marL="352425" algn="just">
              <a:buFont typeface="Arial" pitchFamily="34" charset="0"/>
              <a:buChar char="•"/>
            </a:pPr>
            <a:r>
              <a:rPr lang="en-US" altLang="en-US" sz="1600" dirty="0" smtClean="0"/>
              <a:t>Maintain information about what pathways exist through the network and internetwork.</a:t>
            </a:r>
          </a:p>
          <a:p>
            <a:pPr marL="352425" algn="just">
              <a:buFont typeface="Arial" pitchFamily="34" charset="0"/>
              <a:buChar char="•"/>
            </a:pPr>
            <a:r>
              <a:rPr lang="en-US" altLang="en-US" sz="1600" dirty="0" smtClean="0"/>
              <a:t>Notify other devices of errors and communication failures.</a:t>
            </a:r>
          </a:p>
        </p:txBody>
      </p:sp>
      <p:sp>
        <p:nvSpPr>
          <p:cNvPr id="8" name="Rectangle 7"/>
          <p:cNvSpPr/>
          <p:nvPr/>
        </p:nvSpPr>
        <p:spPr>
          <a:xfrm>
            <a:off x="5408019" y="4624251"/>
            <a:ext cx="1541417" cy="32657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</p:txBody>
      </p:sp>
      <p:pic>
        <p:nvPicPr>
          <p:cNvPr id="10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6689" y="3576210"/>
            <a:ext cx="4988645" cy="1397000"/>
          </a:xfrm>
          <a:prstGeom prst="rect">
            <a:avLst/>
          </a:prstGeom>
        </p:spPr>
      </p:pic>
      <p:sp>
        <p:nvSpPr>
          <p:cNvPr id="9" name="Espace réservé du numéro de diapositive 2"/>
          <p:cNvSpPr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</p:spPr>
        <p:txBody>
          <a:bodyPr/>
          <a:lstStyle/>
          <a:p>
            <a:fld id="{D57F1E4F-1CFF-5643-939E-02111984F56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40373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2250" y="4219303"/>
            <a:ext cx="1058092" cy="9241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100" smtClean="0">
                <a:solidFill>
                  <a:schemeClr val="bg1"/>
                </a:solidFill>
              </a:rPr>
              <a:t>Network Components</a:t>
            </a:r>
            <a:br>
              <a:rPr sz="2100" smtClean="0">
                <a:solidFill>
                  <a:schemeClr val="bg1"/>
                </a:solidFill>
              </a:rPr>
            </a:br>
            <a:r>
              <a:rPr sz="2100" smtClean="0">
                <a:solidFill>
                  <a:schemeClr val="bg1"/>
                </a:solidFill>
              </a:rPr>
              <a:t>Network Media</a:t>
            </a:r>
            <a:endParaRPr lang="fr-FR" sz="2100" dirty="0">
              <a:solidFill>
                <a:schemeClr val="bg1"/>
              </a:solidFill>
            </a:endParaRPr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186983" y="1428947"/>
            <a:ext cx="4750777" cy="2463784"/>
          </a:xfrm>
          <a:prstGeom prst="rect">
            <a:avLst/>
          </a:prstGeom>
        </p:spPr>
        <p:txBody>
          <a:bodyPr/>
          <a:lstStyle/>
          <a:p>
            <a:pPr algn="just">
              <a:buFont typeface="Arial" pitchFamily="34" charset="0"/>
              <a:buChar char="•"/>
            </a:pPr>
            <a:r>
              <a:rPr lang="en-US" altLang="en-US" sz="1600" dirty="0" smtClean="0"/>
              <a:t>Communication across a network is carried through a </a:t>
            </a:r>
            <a:r>
              <a:rPr lang="en-US" altLang="en-US" sz="1600" b="1" u="sng" dirty="0" smtClean="0"/>
              <a:t>medium</a:t>
            </a:r>
            <a:r>
              <a:rPr lang="en-US" altLang="en-US" sz="1600" dirty="0" smtClean="0"/>
              <a:t> which allows a message to travel from source to destination. </a:t>
            </a:r>
          </a:p>
          <a:p>
            <a:pPr algn="just">
              <a:buFont typeface="Arial" pitchFamily="34" charset="0"/>
              <a:buChar char="•"/>
            </a:pPr>
            <a:r>
              <a:rPr lang="en-US" altLang="en-US" sz="1600" dirty="0" smtClean="0"/>
              <a:t>Networks typically use three types of media:</a:t>
            </a:r>
          </a:p>
          <a:p>
            <a:pPr marL="627063" indent="-92075" algn="just">
              <a:buFont typeface="Arial" pitchFamily="34" charset="0"/>
              <a:buChar char="•"/>
            </a:pPr>
            <a:r>
              <a:rPr lang="en-US" altLang="en-US" sz="1600" dirty="0" smtClean="0"/>
              <a:t>Metallic wires within cables, such as copper</a:t>
            </a:r>
          </a:p>
          <a:p>
            <a:pPr marL="627063" indent="-92075" algn="just">
              <a:buFont typeface="Arial" pitchFamily="34" charset="0"/>
              <a:buChar char="•"/>
            </a:pPr>
            <a:r>
              <a:rPr lang="en-US" altLang="en-US" sz="1600" dirty="0" smtClean="0"/>
              <a:t>Glass, such as fiber optic cables</a:t>
            </a:r>
          </a:p>
          <a:p>
            <a:pPr marL="627063" indent="-92075" algn="just">
              <a:buFont typeface="Arial" pitchFamily="34" charset="0"/>
              <a:buChar char="•"/>
            </a:pPr>
            <a:r>
              <a:rPr lang="en-US" altLang="en-US" sz="1600" dirty="0" smtClean="0"/>
              <a:t>Wireless transmission</a:t>
            </a:r>
          </a:p>
          <a:p>
            <a:pPr algn="just">
              <a:buFont typeface="Arial" pitchFamily="34" charset="0"/>
              <a:buChar char="•"/>
            </a:pPr>
            <a:endParaRPr lang="en-US" altLang="en-US" sz="1600" dirty="0" smtClean="0"/>
          </a:p>
          <a:p>
            <a:pPr algn="just">
              <a:buFont typeface="Arial" pitchFamily="34" charset="0"/>
              <a:buChar char="•"/>
            </a:pPr>
            <a:endParaRPr lang="en-US" altLang="en-US" sz="1600" dirty="0" smtClean="0"/>
          </a:p>
          <a:p>
            <a:pPr algn="just">
              <a:buFont typeface="Arial" pitchFamily="34" charset="0"/>
              <a:buChar char="•"/>
            </a:pPr>
            <a:endParaRPr lang="en-US" altLang="en-US" sz="1600" dirty="0" smtClean="0"/>
          </a:p>
          <a:p>
            <a:pPr algn="just">
              <a:buFont typeface="Arial" pitchFamily="34" charset="0"/>
              <a:buChar char="•"/>
            </a:pPr>
            <a:endParaRPr lang="en-US" altLang="en-US" sz="1600" dirty="0" smtClean="0"/>
          </a:p>
          <a:p>
            <a:pPr algn="just">
              <a:buFont typeface="Arial" pitchFamily="34" charset="0"/>
              <a:buChar char="•"/>
            </a:pPr>
            <a:endParaRPr lang="en-US" altLang="en-US" sz="1600" dirty="0" smtClean="0"/>
          </a:p>
          <a:p>
            <a:pPr algn="just">
              <a:buFont typeface="Arial" pitchFamily="34" charset="0"/>
              <a:buChar char="•"/>
            </a:pPr>
            <a:endParaRPr lang="en-US" altLang="en-US" sz="1600" dirty="0" smtClean="0"/>
          </a:p>
          <a:p>
            <a:pPr algn="just">
              <a:buFont typeface="Arial" pitchFamily="34" charset="0"/>
              <a:buChar char="•"/>
            </a:pPr>
            <a:endParaRPr lang="en-US" altLang="en-US" sz="1600" dirty="0" smtClean="0"/>
          </a:p>
          <a:p>
            <a:pPr algn="just">
              <a:buFont typeface="Arial" pitchFamily="34" charset="0"/>
              <a:buChar char="•"/>
            </a:pPr>
            <a:endParaRPr lang="en-US" altLang="en-US" sz="1600" dirty="0" smtClean="0"/>
          </a:p>
          <a:p>
            <a:pPr algn="just">
              <a:buFont typeface="Arial" pitchFamily="34" charset="0"/>
              <a:buChar char="•"/>
            </a:pPr>
            <a:endParaRPr lang="en-US" altLang="en-US" sz="1600" dirty="0" smtClean="0"/>
          </a:p>
        </p:txBody>
      </p:sp>
      <p:sp>
        <p:nvSpPr>
          <p:cNvPr id="8" name="Rectangle 7"/>
          <p:cNvSpPr/>
          <p:nvPr/>
        </p:nvSpPr>
        <p:spPr>
          <a:xfrm>
            <a:off x="5408019" y="4624251"/>
            <a:ext cx="1541417" cy="32657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</p:txBody>
      </p:sp>
      <p:pic>
        <p:nvPicPr>
          <p:cNvPr id="9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6949" y="1326725"/>
            <a:ext cx="4167051" cy="3166898"/>
          </a:xfrm>
          <a:prstGeom prst="rect">
            <a:avLst/>
          </a:prstGeom>
        </p:spPr>
      </p:pic>
      <p:sp>
        <p:nvSpPr>
          <p:cNvPr id="11" name="Espace réservé du numéro de diapositive 2"/>
          <p:cNvSpPr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</p:spPr>
        <p:txBody>
          <a:bodyPr/>
          <a:lstStyle/>
          <a:p>
            <a:fld id="{D57F1E4F-1CFF-5643-939E-02111984F565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40373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2250" y="4219303"/>
            <a:ext cx="1058092" cy="9241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100" smtClean="0">
                <a:solidFill>
                  <a:schemeClr val="bg1"/>
                </a:solidFill>
              </a:rPr>
              <a:t>Network Components</a:t>
            </a:r>
            <a:br>
              <a:rPr sz="2100" smtClean="0">
                <a:solidFill>
                  <a:schemeClr val="bg1"/>
                </a:solidFill>
              </a:rPr>
            </a:br>
            <a:r>
              <a:rPr sz="2100" smtClean="0">
                <a:solidFill>
                  <a:schemeClr val="bg1"/>
                </a:solidFill>
              </a:rPr>
              <a:t>Network Media</a:t>
            </a:r>
            <a:endParaRPr lang="fr-FR" sz="2100" dirty="0">
              <a:solidFill>
                <a:schemeClr val="bg1"/>
              </a:solidFill>
            </a:endParaRPr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186982" y="1428947"/>
            <a:ext cx="8425389" cy="2463784"/>
          </a:xfrm>
          <a:prstGeom prst="rect">
            <a:avLst/>
          </a:prstGeom>
        </p:spPr>
        <p:txBody>
          <a:bodyPr/>
          <a:lstStyle/>
          <a:p>
            <a:pPr algn="just">
              <a:buFont typeface="Arial" pitchFamily="34" charset="0"/>
              <a:buChar char="•"/>
            </a:pPr>
            <a:r>
              <a:rPr lang="en-US" altLang="en-US" sz="1600" dirty="0" smtClean="0"/>
              <a:t>Network diagrams, often called topology diagrams, use symbols to represent devices within the network.</a:t>
            </a:r>
          </a:p>
          <a:p>
            <a:pPr algn="just">
              <a:buFont typeface="Arial" pitchFamily="34" charset="0"/>
              <a:buChar char="•"/>
            </a:pPr>
            <a:endParaRPr lang="en-US" altLang="en-US" sz="1600" dirty="0" smtClean="0"/>
          </a:p>
          <a:p>
            <a:pPr algn="just">
              <a:buFont typeface="Arial" pitchFamily="34" charset="0"/>
              <a:buChar char="•"/>
            </a:pPr>
            <a:endParaRPr lang="en-US" altLang="en-US" sz="1600" dirty="0" smtClean="0"/>
          </a:p>
          <a:p>
            <a:pPr algn="just">
              <a:buFont typeface="Arial" pitchFamily="34" charset="0"/>
              <a:buChar char="•"/>
            </a:pPr>
            <a:endParaRPr lang="en-US" altLang="en-US" sz="1600" dirty="0" smtClean="0"/>
          </a:p>
          <a:p>
            <a:pPr algn="just">
              <a:buFont typeface="Arial" pitchFamily="34" charset="0"/>
              <a:buChar char="•"/>
            </a:pPr>
            <a:endParaRPr lang="en-US" altLang="en-US" sz="1600" dirty="0" smtClean="0"/>
          </a:p>
          <a:p>
            <a:pPr algn="just">
              <a:buFont typeface="Arial" pitchFamily="34" charset="0"/>
              <a:buChar char="•"/>
            </a:pPr>
            <a:endParaRPr lang="en-US" altLang="en-US" sz="1600" dirty="0" smtClean="0"/>
          </a:p>
          <a:p>
            <a:pPr algn="just">
              <a:buFont typeface="Arial" pitchFamily="34" charset="0"/>
              <a:buChar char="•"/>
            </a:pPr>
            <a:endParaRPr lang="en-US" altLang="en-US" sz="1600" dirty="0" smtClean="0"/>
          </a:p>
          <a:p>
            <a:pPr algn="just">
              <a:buFont typeface="Arial" pitchFamily="34" charset="0"/>
              <a:buChar char="•"/>
            </a:pPr>
            <a:endParaRPr lang="en-US" altLang="en-US" sz="1600" dirty="0" smtClean="0"/>
          </a:p>
          <a:p>
            <a:pPr algn="just">
              <a:buFont typeface="Arial" pitchFamily="34" charset="0"/>
              <a:buChar char="•"/>
            </a:pPr>
            <a:endParaRPr lang="en-US" altLang="en-US" sz="1600" dirty="0" smtClean="0"/>
          </a:p>
          <a:p>
            <a:pPr algn="just">
              <a:buFont typeface="Arial" pitchFamily="34" charset="0"/>
              <a:buChar char="•"/>
            </a:pPr>
            <a:endParaRPr lang="en-US" altLang="en-US" sz="1600" dirty="0" smtClean="0"/>
          </a:p>
        </p:txBody>
      </p:sp>
      <p:sp>
        <p:nvSpPr>
          <p:cNvPr id="8" name="Rectangle 7"/>
          <p:cNvSpPr/>
          <p:nvPr/>
        </p:nvSpPr>
        <p:spPr>
          <a:xfrm>
            <a:off x="5408019" y="4624251"/>
            <a:ext cx="1541417" cy="32657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</p:txBody>
      </p:sp>
      <p:pic>
        <p:nvPicPr>
          <p:cNvPr id="10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713" y="2371059"/>
            <a:ext cx="6783572" cy="2636875"/>
          </a:xfrm>
          <a:prstGeom prst="rect">
            <a:avLst/>
          </a:prstGeom>
        </p:spPr>
      </p:pic>
      <p:sp>
        <p:nvSpPr>
          <p:cNvPr id="12" name="Espace réservé du numéro de diapositive 2"/>
          <p:cNvSpPr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</p:spPr>
        <p:txBody>
          <a:bodyPr/>
          <a:lstStyle/>
          <a:p>
            <a:fld id="{D57F1E4F-1CFF-5643-939E-02111984F565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273" y="2660838"/>
            <a:ext cx="291127" cy="291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40373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332" y="392575"/>
            <a:ext cx="5258400" cy="766200"/>
          </a:xfrm>
        </p:spPr>
        <p:txBody>
          <a:bodyPr/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Modern Telco Network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208" y="1681162"/>
            <a:ext cx="3667326" cy="2539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70119" y="1681222"/>
            <a:ext cx="4481611" cy="2893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PLMN : Public Land to Mobile </a:t>
            </a:r>
          </a:p>
          <a:p>
            <a:r>
              <a:rPr lang="en-US" sz="1400" dirty="0" smtClean="0"/>
              <a:t>UTRAN: </a:t>
            </a:r>
            <a:r>
              <a:rPr lang="en-US" sz="1400" dirty="0"/>
              <a:t>UMTS Terrestrial Radio Access </a:t>
            </a:r>
            <a:r>
              <a:rPr lang="en-US" sz="1400" dirty="0" smtClean="0"/>
              <a:t>Network</a:t>
            </a:r>
          </a:p>
          <a:p>
            <a:r>
              <a:rPr lang="en-US" sz="1400" dirty="0" smtClean="0"/>
              <a:t>UMTS : </a:t>
            </a:r>
            <a:r>
              <a:rPr lang="en-US" sz="1400" dirty="0"/>
              <a:t>Universal Mobile Telecommunications </a:t>
            </a:r>
            <a:r>
              <a:rPr lang="en-US" sz="1400" dirty="0" smtClean="0"/>
              <a:t>System</a:t>
            </a:r>
          </a:p>
          <a:p>
            <a:r>
              <a:rPr lang="en-US" sz="1400" dirty="0" smtClean="0"/>
              <a:t>GSM-BSS: </a:t>
            </a:r>
            <a:r>
              <a:rPr lang="en-US" sz="1400" dirty="0"/>
              <a:t>Global System for Mobile </a:t>
            </a:r>
            <a:r>
              <a:rPr lang="en-US" sz="1400" dirty="0" smtClean="0"/>
              <a:t>communication-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         Base Station Subsystem</a:t>
            </a:r>
          </a:p>
          <a:p>
            <a:r>
              <a:rPr lang="en-US" sz="1400" dirty="0"/>
              <a:t>GMSC: </a:t>
            </a:r>
            <a:r>
              <a:rPr lang="en-US" sz="1400" dirty="0" smtClean="0"/>
              <a:t>Gateway </a:t>
            </a:r>
            <a:r>
              <a:rPr lang="en-US" sz="1400" dirty="0"/>
              <a:t>Mobile Switching </a:t>
            </a:r>
            <a:r>
              <a:rPr lang="en-US" sz="1400" dirty="0" smtClean="0"/>
              <a:t>Centre</a:t>
            </a:r>
          </a:p>
          <a:p>
            <a:r>
              <a:rPr lang="en-US" sz="1400" dirty="0"/>
              <a:t>GGSN: Gateway GPRS Support Node</a:t>
            </a:r>
            <a:endParaRPr lang="en-US" sz="1400" dirty="0" smtClean="0"/>
          </a:p>
          <a:p>
            <a:r>
              <a:rPr lang="en-US" sz="1400" dirty="0" smtClean="0"/>
              <a:t>MGW : Voice Gateway</a:t>
            </a:r>
          </a:p>
          <a:p>
            <a:r>
              <a:rPr lang="en-US" sz="1400" dirty="0" smtClean="0"/>
              <a:t>MSC  : </a:t>
            </a:r>
            <a:r>
              <a:rPr lang="en-US" sz="1400" dirty="0"/>
              <a:t>Server: </a:t>
            </a:r>
            <a:r>
              <a:rPr lang="en-US" sz="1400" dirty="0" smtClean="0"/>
              <a:t>Mobile Switching Station (2G)</a:t>
            </a:r>
          </a:p>
          <a:p>
            <a:r>
              <a:rPr lang="en-US" sz="1400" dirty="0" smtClean="0"/>
              <a:t>RBS  :  Radio Base Station</a:t>
            </a:r>
          </a:p>
          <a:p>
            <a:r>
              <a:rPr lang="en-US" sz="1400" dirty="0" smtClean="0"/>
              <a:t>RNC  </a:t>
            </a:r>
            <a:r>
              <a:rPr lang="en-US" sz="1400" dirty="0"/>
              <a:t>: Radio Network </a:t>
            </a:r>
            <a:r>
              <a:rPr lang="en-US" sz="1400" dirty="0" smtClean="0"/>
              <a:t>Controller</a:t>
            </a:r>
          </a:p>
          <a:p>
            <a:r>
              <a:rPr lang="en-US" sz="1400" dirty="0"/>
              <a:t>BSC  </a:t>
            </a:r>
            <a:r>
              <a:rPr lang="en-US" sz="1400" dirty="0" smtClean="0"/>
              <a:t>: </a:t>
            </a:r>
            <a:r>
              <a:rPr lang="en-US" sz="1400" dirty="0"/>
              <a:t>Base Station </a:t>
            </a:r>
            <a:r>
              <a:rPr lang="en-US" sz="1400" dirty="0" smtClean="0"/>
              <a:t>controller</a:t>
            </a:r>
            <a:endParaRPr lang="en-US" sz="1400" dirty="0"/>
          </a:p>
          <a:p>
            <a:endParaRPr lang="en-US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1745079" y="4428929"/>
            <a:ext cx="4104650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Network Convergence… to IP network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Voice, Data, Video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2283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61" y="371310"/>
            <a:ext cx="5258400" cy="766200"/>
          </a:xfrm>
        </p:spPr>
        <p:txBody>
          <a:bodyPr/>
          <a:lstStyle/>
          <a:p>
            <a:r>
              <a:rPr lang="en-US" sz="2800" dirty="0" smtClean="0">
                <a:solidFill>
                  <a:schemeClr val="bg1"/>
                </a:solidFill>
              </a:rPr>
              <a:t>Modern Broadcasting Network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4" y="1475475"/>
            <a:ext cx="4653887" cy="3444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061485" y="2600204"/>
            <a:ext cx="38523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CNN, BBC, NHK on Mobile Devices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4434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454940" y="50722"/>
            <a:ext cx="4572000" cy="2585323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r>
              <a:rPr lang="en-US" dirty="0"/>
              <a:t>4G Technology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was </a:t>
            </a:r>
            <a:r>
              <a:rPr lang="en-US" dirty="0"/>
              <a:t>introduced in 2011</a:t>
            </a:r>
            <a:r>
              <a:rPr lang="en-US" dirty="0" smtClean="0"/>
              <a:t>.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Its </a:t>
            </a:r>
            <a:r>
              <a:rPr lang="en-US" dirty="0"/>
              <a:t>major characteristics are −</a:t>
            </a:r>
          </a:p>
          <a:p>
            <a:endParaRPr lang="en-US" dirty="0"/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/>
              <a:t>Speeds of 100 Mbps to 1 </a:t>
            </a:r>
            <a:r>
              <a:rPr lang="en-US" dirty="0" err="1"/>
              <a:t>Gbps</a:t>
            </a:r>
            <a:endParaRPr lang="en-US" dirty="0"/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/>
              <a:t>Mobile web access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/>
              <a:t>High definition mobile TV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/>
              <a:t>Cloud computing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/>
              <a:t>IP telephony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051" y="291897"/>
            <a:ext cx="3914775" cy="338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918776" y="-169768"/>
            <a:ext cx="11079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5G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54663" y="2353382"/>
            <a:ext cx="667122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5888" lvl="1"/>
            <a:r>
              <a:rPr lang="en-US" dirty="0" smtClean="0"/>
              <a:t>5G Technology</a:t>
            </a:r>
          </a:p>
          <a:p>
            <a:pPr marL="401638" lvl="1" indent="-285750">
              <a:buFont typeface="Arial" pitchFamily="34" charset="0"/>
              <a:buChar char="•"/>
            </a:pPr>
            <a:r>
              <a:rPr lang="en-US" dirty="0" smtClean="0"/>
              <a:t> Up </a:t>
            </a:r>
            <a:r>
              <a:rPr lang="en-US" dirty="0"/>
              <a:t>to 10Gbps data rate - &gt; 10 to 100x speed improvement over 4G and 4.5G networks.</a:t>
            </a:r>
          </a:p>
          <a:p>
            <a:pPr marL="401638" lvl="1" indent="-285750">
              <a:buFont typeface="Arial" pitchFamily="34" charset="0"/>
              <a:buChar char="•"/>
            </a:pPr>
            <a:r>
              <a:rPr lang="en-US" dirty="0"/>
              <a:t>1-millisecond latency.</a:t>
            </a:r>
          </a:p>
          <a:p>
            <a:pPr marL="401638" lvl="1" indent="-285750">
              <a:buFont typeface="Arial" pitchFamily="34" charset="0"/>
              <a:buChar char="•"/>
            </a:pPr>
            <a:r>
              <a:rPr lang="en-US" dirty="0"/>
              <a:t>1000x bandwidth per unit area.</a:t>
            </a:r>
          </a:p>
          <a:p>
            <a:pPr marL="401638" lvl="1" indent="-285750">
              <a:buFont typeface="Arial" pitchFamily="34" charset="0"/>
              <a:buChar char="•"/>
            </a:pPr>
            <a:r>
              <a:rPr lang="en-US" dirty="0"/>
              <a:t>Up to 100x number of connected devices per unit area (compared with 4G LTE)</a:t>
            </a:r>
          </a:p>
          <a:p>
            <a:pPr marL="401638" lvl="1" indent="-285750">
              <a:buFont typeface="Arial" pitchFamily="34" charset="0"/>
              <a:buChar char="•"/>
            </a:pPr>
            <a:r>
              <a:rPr lang="en-US" dirty="0"/>
              <a:t>99.999% availability.</a:t>
            </a:r>
          </a:p>
          <a:p>
            <a:pPr marL="401638" lvl="1" indent="-285750">
              <a:buFont typeface="Arial" pitchFamily="34" charset="0"/>
              <a:buChar char="•"/>
            </a:pPr>
            <a:r>
              <a:rPr lang="en-US" dirty="0"/>
              <a:t>100% coverage.</a:t>
            </a:r>
          </a:p>
          <a:p>
            <a:pPr marL="401638" lvl="1" indent="-285750">
              <a:buFont typeface="Arial" pitchFamily="34" charset="0"/>
              <a:buChar char="•"/>
            </a:pPr>
            <a:r>
              <a:rPr lang="en-US" dirty="0"/>
              <a:t>90% reduction in network energy usage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3762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2250" y="4219303"/>
            <a:ext cx="1058092" cy="9241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100" smtClean="0">
                <a:solidFill>
                  <a:schemeClr val="bg1"/>
                </a:solidFill>
              </a:rPr>
              <a:t>Networking Today</a:t>
            </a:r>
            <a:br>
              <a:rPr sz="2100" smtClean="0">
                <a:solidFill>
                  <a:schemeClr val="bg1"/>
                </a:solidFill>
              </a:rPr>
            </a:br>
            <a:r>
              <a:rPr sz="2100" smtClean="0">
                <a:solidFill>
                  <a:schemeClr val="bg1"/>
                </a:solidFill>
              </a:rPr>
              <a:t>Technology Then and Now</a:t>
            </a:r>
            <a:endParaRPr lang="fr-FR" sz="2100" dirty="0">
              <a:solidFill>
                <a:schemeClr val="bg1"/>
              </a:solidFill>
            </a:endParaRPr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186984" y="1428947"/>
            <a:ext cx="7559290" cy="1626673"/>
          </a:xfrm>
          <a:prstGeom prst="rect">
            <a:avLst/>
          </a:prstGeo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altLang="ja-JP" sz="1600" dirty="0" smtClean="0"/>
              <a:t>We live in a world we barely imagined 20 years ago.</a:t>
            </a:r>
          </a:p>
          <a:p>
            <a:pPr>
              <a:buFont typeface="Arial" pitchFamily="34" charset="0"/>
              <a:buChar char="•"/>
            </a:pPr>
            <a:r>
              <a:rPr lang="en-US" altLang="ja-JP" sz="1600" dirty="0" smtClean="0"/>
              <a:t>What wouldn’t we have without the Internet?</a:t>
            </a:r>
          </a:p>
          <a:p>
            <a:pPr>
              <a:buFont typeface="Arial" pitchFamily="34" charset="0"/>
              <a:buChar char="•"/>
            </a:pPr>
            <a:r>
              <a:rPr lang="en-US" altLang="ja-JP" sz="1600" dirty="0" smtClean="0"/>
              <a:t>What will be possible in the future using the network as the platform?</a:t>
            </a:r>
          </a:p>
        </p:txBody>
      </p:sp>
      <p:sp>
        <p:nvSpPr>
          <p:cNvPr id="8" name="Rectangle 7"/>
          <p:cNvSpPr/>
          <p:nvPr/>
        </p:nvSpPr>
        <p:spPr>
          <a:xfrm>
            <a:off x="5408019" y="4624251"/>
            <a:ext cx="1541417" cy="32657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</p:txBody>
      </p:sp>
      <p:pic>
        <p:nvPicPr>
          <p:cNvPr id="9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468" y="2423578"/>
            <a:ext cx="3952875" cy="2228850"/>
          </a:xfrm>
          <a:prstGeom prst="rect">
            <a:avLst/>
          </a:prstGeom>
        </p:spPr>
      </p:pic>
      <p:pic>
        <p:nvPicPr>
          <p:cNvPr id="10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5584" y="2423578"/>
            <a:ext cx="3848100" cy="2162175"/>
          </a:xfrm>
          <a:prstGeom prst="rect">
            <a:avLst/>
          </a:prstGeom>
        </p:spPr>
      </p:pic>
      <p:sp>
        <p:nvSpPr>
          <p:cNvPr id="11" name="Espace réservé du numéro de diapositive 2"/>
          <p:cNvSpPr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</p:spPr>
        <p:txBody>
          <a:bodyPr/>
          <a:lstStyle/>
          <a:p>
            <a:fld id="{D57F1E4F-1CFF-5643-939E-02111984F56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40373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859"/>
            <a:ext cx="9144000" cy="5107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320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ar-SA" sz="8625"/>
              <a:t>شكرا</a:t>
            </a:r>
            <a:endParaRPr lang="en-US" sz="8625" dirty="0"/>
          </a:p>
        </p:txBody>
      </p:sp>
      <p:sp>
        <p:nvSpPr>
          <p:cNvPr id="3" name="Rectangle 2"/>
          <p:cNvSpPr/>
          <p:nvPr/>
        </p:nvSpPr>
        <p:spPr>
          <a:xfrm>
            <a:off x="353568" y="4279392"/>
            <a:ext cx="8534400" cy="864108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2250" y="4219303"/>
            <a:ext cx="1058092" cy="9241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100" smtClean="0">
                <a:solidFill>
                  <a:schemeClr val="bg1"/>
                </a:solidFill>
              </a:rPr>
              <a:t>Networking Today</a:t>
            </a:r>
            <a:br>
              <a:rPr sz="2100" smtClean="0">
                <a:solidFill>
                  <a:schemeClr val="bg1"/>
                </a:solidFill>
              </a:rPr>
            </a:br>
            <a:r>
              <a:rPr sz="2100" smtClean="0">
                <a:solidFill>
                  <a:schemeClr val="bg1"/>
                </a:solidFill>
              </a:rPr>
              <a:t>No Boundaries</a:t>
            </a:r>
            <a:endParaRPr lang="fr-FR" sz="2100" dirty="0">
              <a:solidFill>
                <a:schemeClr val="bg1"/>
              </a:solidFill>
            </a:endParaRPr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186984" y="1428947"/>
            <a:ext cx="7559290" cy="1626673"/>
          </a:xfrm>
          <a:prstGeom prst="rect">
            <a:avLst/>
          </a:prstGeom>
        </p:spPr>
        <p:txBody>
          <a:bodyPr/>
          <a:lstStyle/>
          <a:p>
            <a:pPr algn="just">
              <a:buFont typeface="Arial" pitchFamily="34" charset="0"/>
              <a:buChar char="•"/>
            </a:pPr>
            <a:r>
              <a:rPr lang="en-US" altLang="ja-JP" sz="1600" dirty="0" smtClean="0"/>
              <a:t>Advancements in networking technologies are helping create a world without boundaries.</a:t>
            </a:r>
          </a:p>
          <a:p>
            <a:pPr algn="just">
              <a:buFont typeface="Arial" pitchFamily="34" charset="0"/>
              <a:buChar char="•"/>
            </a:pPr>
            <a:r>
              <a:rPr lang="en-US" altLang="ja-JP" sz="1600" dirty="0" smtClean="0"/>
              <a:t>The immediate nature of communications over the Internet encourages global communities.</a:t>
            </a:r>
          </a:p>
        </p:txBody>
      </p:sp>
      <p:sp>
        <p:nvSpPr>
          <p:cNvPr id="8" name="Rectangle 7"/>
          <p:cNvSpPr/>
          <p:nvPr/>
        </p:nvSpPr>
        <p:spPr>
          <a:xfrm>
            <a:off x="5408019" y="4624251"/>
            <a:ext cx="1541417" cy="32657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</p:txBody>
      </p:sp>
      <p:pic>
        <p:nvPicPr>
          <p:cNvPr id="11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2673" y="2862384"/>
            <a:ext cx="4680927" cy="1996909"/>
          </a:xfrm>
          <a:prstGeom prst="rect">
            <a:avLst/>
          </a:prstGeom>
        </p:spPr>
      </p:pic>
      <p:sp>
        <p:nvSpPr>
          <p:cNvPr id="12" name="Espace réservé du numéro de diapositive 2"/>
          <p:cNvSpPr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</p:spPr>
        <p:txBody>
          <a:bodyPr/>
          <a:lstStyle/>
          <a:p>
            <a:fld id="{D57F1E4F-1CFF-5643-939E-02111984F56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40373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2250" y="4219303"/>
            <a:ext cx="1058092" cy="9241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100" smtClean="0">
                <a:solidFill>
                  <a:schemeClr val="bg1"/>
                </a:solidFill>
              </a:rPr>
              <a:t>Networking Today</a:t>
            </a:r>
            <a:br>
              <a:rPr sz="2100" smtClean="0">
                <a:solidFill>
                  <a:schemeClr val="bg1"/>
                </a:solidFill>
              </a:rPr>
            </a:br>
            <a:r>
              <a:rPr sz="2100" smtClean="0">
                <a:solidFill>
                  <a:schemeClr val="bg1"/>
                </a:solidFill>
              </a:rPr>
              <a:t>Networks Support the Way We Learn</a:t>
            </a:r>
            <a:endParaRPr lang="fr-FR" sz="2100" dirty="0">
              <a:solidFill>
                <a:schemeClr val="bg1"/>
              </a:solidFill>
            </a:endParaRPr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186984" y="1428947"/>
            <a:ext cx="7559290" cy="1626673"/>
          </a:xfrm>
          <a:prstGeom prst="rect">
            <a:avLst/>
          </a:prstGeom>
        </p:spPr>
        <p:txBody>
          <a:bodyPr/>
          <a:lstStyle/>
          <a:p>
            <a:pPr marL="169863" lvl="0" indent="-169863" defTabSz="684213">
              <a:spcBef>
                <a:spcPts val="600"/>
              </a:spcBef>
              <a:spcAft>
                <a:spcPts val="600"/>
              </a:spcAft>
              <a:buClr>
                <a:srgbClr val="58585B"/>
              </a:buClr>
              <a:buSzPct val="90000"/>
              <a:buFont typeface="Wingdings" panose="05000000000000000000" pitchFamily="2" charset="2"/>
              <a:buChar char="§"/>
            </a:pPr>
            <a:r>
              <a:rPr lang="en-US" sz="1500" dirty="0" smtClean="0">
                <a:solidFill>
                  <a:srgbClr val="000000"/>
                </a:solidFill>
                <a:latin typeface="Arial"/>
                <a:ea typeface="ＭＳ Ｐゴシック" charset="0"/>
              </a:rPr>
              <a:t>Do you remember sitting in a classroom, like this? </a:t>
            </a:r>
            <a:r>
              <a:rPr lang="en-US" altLang="ja-JP" sz="1500" dirty="0" smtClean="0">
                <a:solidFill>
                  <a:srgbClr val="000000"/>
                </a:solidFill>
                <a:latin typeface="Arial"/>
                <a:ea typeface="ＭＳ Ｐゴシック" charset="0"/>
              </a:rPr>
              <a:t> </a:t>
            </a:r>
          </a:p>
          <a:p>
            <a:pPr marL="169863" lvl="0" indent="-169863" defTabSz="684213">
              <a:spcBef>
                <a:spcPts val="600"/>
              </a:spcBef>
              <a:spcAft>
                <a:spcPts val="600"/>
              </a:spcAft>
              <a:buClr>
                <a:srgbClr val="58585B"/>
              </a:buClr>
              <a:buSzPct val="90000"/>
              <a:buFont typeface="Wingdings" panose="05000000000000000000" pitchFamily="2" charset="2"/>
              <a:buChar char="§"/>
            </a:pPr>
            <a:r>
              <a:rPr lang="en-US" sz="1500" dirty="0" smtClean="0">
                <a:solidFill>
                  <a:srgbClr val="000000"/>
                </a:solidFill>
                <a:latin typeface="Arial"/>
                <a:ea typeface="ＭＳ Ｐゴシック" charset="0"/>
              </a:rPr>
              <a:t>You don't have to be in school anymore to take a class. You don't have to be in a classroom to have a teacher.</a:t>
            </a:r>
            <a:endParaRPr lang="en-US" altLang="ja-JP" sz="1500" dirty="0" smtClean="0">
              <a:solidFill>
                <a:srgbClr val="000000"/>
              </a:solidFill>
              <a:latin typeface="Arial"/>
              <a:ea typeface="ＭＳ Ｐゴシック" charset="0"/>
            </a:endParaRPr>
          </a:p>
          <a:p>
            <a:pPr algn="just"/>
            <a:endParaRPr lang="en-US" altLang="ja-JP" sz="1600" dirty="0" smtClean="0"/>
          </a:p>
        </p:txBody>
      </p:sp>
      <p:sp>
        <p:nvSpPr>
          <p:cNvPr id="8" name="Rectangle 7"/>
          <p:cNvSpPr/>
          <p:nvPr/>
        </p:nvSpPr>
        <p:spPr>
          <a:xfrm>
            <a:off x="5408019" y="4624251"/>
            <a:ext cx="1541417" cy="32657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</p:txBody>
      </p:sp>
      <p:pic>
        <p:nvPicPr>
          <p:cNvPr id="10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4258" y="2381865"/>
            <a:ext cx="3667637" cy="2210108"/>
          </a:xfrm>
          <a:prstGeom prst="rect">
            <a:avLst/>
          </a:prstGeom>
        </p:spPr>
      </p:pic>
      <p:sp>
        <p:nvSpPr>
          <p:cNvPr id="12" name="Espace réservé du numéro de diapositive 2"/>
          <p:cNvSpPr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</p:spPr>
        <p:txBody>
          <a:bodyPr/>
          <a:lstStyle/>
          <a:p>
            <a:fld id="{D57F1E4F-1CFF-5643-939E-02111984F565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9308" y="738051"/>
            <a:ext cx="58293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403738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2250" y="4219303"/>
            <a:ext cx="1058092" cy="9241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100" smtClean="0">
                <a:solidFill>
                  <a:schemeClr val="bg1"/>
                </a:solidFill>
              </a:rPr>
              <a:t>Networking Today</a:t>
            </a:r>
            <a:br>
              <a:rPr sz="2100" smtClean="0">
                <a:solidFill>
                  <a:schemeClr val="bg1"/>
                </a:solidFill>
              </a:rPr>
            </a:br>
            <a:r>
              <a:rPr sz="2100" smtClean="0">
                <a:solidFill>
                  <a:schemeClr val="bg1"/>
                </a:solidFill>
              </a:rPr>
              <a:t>Networks Support the Way We Work</a:t>
            </a:r>
            <a:endParaRPr lang="fr-FR" sz="2100" dirty="0">
              <a:solidFill>
                <a:schemeClr val="bg1"/>
              </a:solidFill>
            </a:endParaRPr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186984" y="1428947"/>
            <a:ext cx="7559290" cy="1626673"/>
          </a:xfrm>
          <a:prstGeom prst="rect">
            <a:avLst/>
          </a:prstGeom>
        </p:spPr>
        <p:txBody>
          <a:bodyPr/>
          <a:lstStyle/>
          <a:p>
            <a:pPr marL="109538" indent="-109538" eaLnBrk="1" hangingPunct="1">
              <a:buFont typeface="Arial" pitchFamily="34" charset="0"/>
              <a:buChar char="•"/>
            </a:pPr>
            <a:r>
              <a:rPr lang="en-US" altLang="en-US" dirty="0" smtClean="0"/>
              <a:t>The globalization of the Internet has empowered individuals to create information that can be accessed globally.</a:t>
            </a:r>
          </a:p>
          <a:p>
            <a:pPr marL="109538" indent="-109538" eaLnBrk="1" hangingPunct="1">
              <a:buFont typeface="Arial" pitchFamily="34" charset="0"/>
              <a:buChar char="•"/>
            </a:pPr>
            <a:r>
              <a:rPr lang="en-US" altLang="en-US" sz="1700" dirty="0" smtClean="0"/>
              <a:t>Forms of communication:</a:t>
            </a:r>
          </a:p>
          <a:p>
            <a:pPr lvl="1">
              <a:buFont typeface="Arial" pitchFamily="34" charset="0"/>
              <a:buChar char="•"/>
            </a:pPr>
            <a:r>
              <a:rPr lang="en-US" altLang="en-US" sz="1600" dirty="0" smtClean="0"/>
              <a:t>Texting</a:t>
            </a:r>
          </a:p>
          <a:p>
            <a:pPr lvl="1">
              <a:buFont typeface="Arial" pitchFamily="34" charset="0"/>
              <a:buChar char="•"/>
            </a:pPr>
            <a:r>
              <a:rPr lang="en-US" sz="1600" dirty="0" smtClean="0"/>
              <a:t>Instant Messaging (IM)</a:t>
            </a:r>
            <a:endParaRPr lang="en-US" altLang="en-US" sz="1600" dirty="0" smtClean="0"/>
          </a:p>
          <a:p>
            <a:pPr lvl="1">
              <a:buFont typeface="Arial" pitchFamily="34" charset="0"/>
              <a:buChar char="•"/>
            </a:pPr>
            <a:r>
              <a:rPr lang="en-US" altLang="en-US" sz="1600" dirty="0" smtClean="0"/>
              <a:t>Social Media</a:t>
            </a:r>
          </a:p>
          <a:p>
            <a:pPr lvl="1">
              <a:buFont typeface="Arial" pitchFamily="34" charset="0"/>
              <a:buChar char="•"/>
            </a:pPr>
            <a:r>
              <a:rPr lang="en-US" altLang="en-US" sz="1600" dirty="0" smtClean="0"/>
              <a:t>Collaboration Tools</a:t>
            </a:r>
          </a:p>
          <a:p>
            <a:pPr lvl="1">
              <a:buFont typeface="Arial" pitchFamily="34" charset="0"/>
              <a:buChar char="•"/>
            </a:pPr>
            <a:r>
              <a:rPr lang="en-US" altLang="en-US" sz="1600" dirty="0" smtClean="0"/>
              <a:t>Blogs</a:t>
            </a:r>
          </a:p>
          <a:p>
            <a:pPr lvl="1">
              <a:buFont typeface="Arial" pitchFamily="34" charset="0"/>
              <a:buChar char="•"/>
            </a:pPr>
            <a:r>
              <a:rPr lang="en-US" altLang="en-US" sz="1600" dirty="0" smtClean="0"/>
              <a:t> Wiki</a:t>
            </a:r>
          </a:p>
          <a:p>
            <a:pPr lvl="1">
              <a:buFont typeface="Arial" pitchFamily="34" charset="0"/>
              <a:buChar char="•"/>
            </a:pPr>
            <a:r>
              <a:rPr lang="en-US" altLang="en-US" sz="1600" dirty="0" smtClean="0"/>
              <a:t>Podcasting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en-US" altLang="en-US" dirty="0"/>
              <a:t>Data networks have evolved into helping support the way we work.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en-US" altLang="en-US" dirty="0"/>
              <a:t>Online learning opportunities decrease costly and time consuming travel.</a:t>
            </a:r>
          </a:p>
          <a:p>
            <a:pPr marL="177800" indent="-177800">
              <a:buFont typeface="Arial" pitchFamily="34" charset="0"/>
              <a:buChar char="•"/>
            </a:pPr>
            <a:r>
              <a:rPr lang="en-US" altLang="en-US" dirty="0"/>
              <a:t>Employee </a:t>
            </a:r>
            <a:r>
              <a:rPr lang="en-US" altLang="en-US" dirty="0" smtClean="0"/>
              <a:t>training is becoming more cost effective.</a:t>
            </a:r>
            <a:endParaRPr lang="en-US" altLang="en-US" sz="1600" dirty="0" smtClean="0"/>
          </a:p>
          <a:p>
            <a:pPr lvl="1">
              <a:buFont typeface="Arial" pitchFamily="34" charset="0"/>
              <a:buChar char="•"/>
            </a:pPr>
            <a:endParaRPr lang="en-US" altLang="en-US" sz="1600" dirty="0" smtClean="0"/>
          </a:p>
          <a:p>
            <a:pPr lvl="1">
              <a:buFont typeface="Arial" pitchFamily="34" charset="0"/>
              <a:buChar char="•"/>
            </a:pPr>
            <a:endParaRPr lang="en-US" altLang="en-US" sz="1600" dirty="0" smtClean="0"/>
          </a:p>
        </p:txBody>
      </p:sp>
      <p:sp>
        <p:nvSpPr>
          <p:cNvPr id="8" name="Rectangle 7"/>
          <p:cNvSpPr/>
          <p:nvPr/>
        </p:nvSpPr>
        <p:spPr>
          <a:xfrm>
            <a:off x="5408019" y="4624251"/>
            <a:ext cx="1541417" cy="32657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</p:txBody>
      </p:sp>
      <p:pic>
        <p:nvPicPr>
          <p:cNvPr id="11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9496" y="1983584"/>
            <a:ext cx="2174504" cy="1546163"/>
          </a:xfrm>
          <a:prstGeom prst="rect">
            <a:avLst/>
          </a:prstGeom>
        </p:spPr>
      </p:pic>
      <p:pic>
        <p:nvPicPr>
          <p:cNvPr id="1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1372" y="1981070"/>
            <a:ext cx="2286000" cy="1539911"/>
          </a:xfrm>
          <a:prstGeom prst="rect">
            <a:avLst/>
          </a:prstGeom>
        </p:spPr>
      </p:pic>
      <p:sp>
        <p:nvSpPr>
          <p:cNvPr id="13" name="Espace réservé du numéro de diapositive 2"/>
          <p:cNvSpPr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</p:spPr>
        <p:txBody>
          <a:bodyPr/>
          <a:lstStyle/>
          <a:p>
            <a:fld id="{D57F1E4F-1CFF-5643-939E-02111984F56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40373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2250" y="4219303"/>
            <a:ext cx="1058092" cy="9241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100" smtClean="0">
                <a:solidFill>
                  <a:schemeClr val="bg1"/>
                </a:solidFill>
              </a:rPr>
              <a:t>Networking Today</a:t>
            </a:r>
            <a:br>
              <a:rPr sz="2100" smtClean="0">
                <a:solidFill>
                  <a:schemeClr val="bg1"/>
                </a:solidFill>
              </a:rPr>
            </a:br>
            <a:r>
              <a:rPr sz="2100" smtClean="0">
                <a:solidFill>
                  <a:schemeClr val="bg1"/>
                </a:solidFill>
              </a:rPr>
              <a:t>Networks Support the Way We Play</a:t>
            </a:r>
            <a:endParaRPr lang="fr-FR" sz="2100" dirty="0">
              <a:solidFill>
                <a:schemeClr val="bg1"/>
              </a:solidFill>
            </a:endParaRPr>
          </a:p>
        </p:txBody>
      </p:sp>
      <p:sp>
        <p:nvSpPr>
          <p:cNvPr id="4" name="Content Placeholder 1"/>
          <p:cNvSpPr txBox="1">
            <a:spLocks/>
          </p:cNvSpPr>
          <p:nvPr/>
        </p:nvSpPr>
        <p:spPr>
          <a:xfrm>
            <a:off x="186984" y="1428947"/>
            <a:ext cx="7559290" cy="1626673"/>
          </a:xfrm>
          <a:prstGeom prst="rect">
            <a:avLst/>
          </a:prstGeom>
        </p:spPr>
        <p:txBody>
          <a:bodyPr/>
          <a:lstStyle/>
          <a:p>
            <a:pPr algn="just">
              <a:buFont typeface="Arial" pitchFamily="34" charset="0"/>
              <a:buChar char="•"/>
            </a:pPr>
            <a:r>
              <a:rPr lang="en-US" altLang="ja-JP" dirty="0" smtClean="0"/>
              <a:t>We listen to music, watch movies, read books, and download material for future offline access.</a:t>
            </a:r>
          </a:p>
          <a:p>
            <a:pPr algn="just">
              <a:buFont typeface="Arial" pitchFamily="34" charset="0"/>
              <a:buChar char="•"/>
            </a:pPr>
            <a:r>
              <a:rPr lang="en-US" altLang="ja-JP" dirty="0" smtClean="0"/>
              <a:t>Networks allow online gaming in ways that were not possible 20 years ago.</a:t>
            </a:r>
          </a:p>
          <a:p>
            <a:pPr algn="just">
              <a:buFont typeface="Arial" pitchFamily="34" charset="0"/>
              <a:buChar char="•"/>
            </a:pPr>
            <a:r>
              <a:rPr lang="en-US" altLang="ja-JP" dirty="0" smtClean="0"/>
              <a:t>Offline activities have also been enhanced by networks including global communities for a wide range of hobbies and interests.</a:t>
            </a:r>
          </a:p>
          <a:p>
            <a:pPr lvl="1"/>
            <a:endParaRPr lang="en-US" altLang="ja-JP" dirty="0" smtClean="0"/>
          </a:p>
        </p:txBody>
      </p:sp>
      <p:sp>
        <p:nvSpPr>
          <p:cNvPr id="8" name="Rectangle 7"/>
          <p:cNvSpPr/>
          <p:nvPr/>
        </p:nvSpPr>
        <p:spPr>
          <a:xfrm>
            <a:off x="5408019" y="4624251"/>
            <a:ext cx="1541417" cy="32657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</p:txBody>
      </p:sp>
      <p:pic>
        <p:nvPicPr>
          <p:cNvPr id="9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4309" y="3048599"/>
            <a:ext cx="2264643" cy="1346544"/>
          </a:xfrm>
          <a:prstGeom prst="rect">
            <a:avLst/>
          </a:prstGeom>
        </p:spPr>
      </p:pic>
      <p:sp>
        <p:nvSpPr>
          <p:cNvPr id="10" name="Espace réservé du numéro de diapositive 2"/>
          <p:cNvSpPr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</p:spPr>
        <p:txBody>
          <a:bodyPr/>
          <a:lstStyle/>
          <a:p>
            <a:fld id="{D57F1E4F-1CFF-5643-939E-02111984F56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40373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6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 </a:t>
            </a:r>
            <a:r>
              <a:rPr lang="en-US" dirty="0"/>
              <a:t>communication methods have three elements in </a:t>
            </a:r>
            <a:r>
              <a:rPr lang="en-US" dirty="0" smtClean="0"/>
              <a:t>common:</a:t>
            </a:r>
          </a:p>
          <a:p>
            <a:pPr lvl="1"/>
            <a:r>
              <a:rPr lang="en-US" altLang="ja-JP" dirty="0" smtClean="0"/>
              <a:t>Source or sender</a:t>
            </a:r>
          </a:p>
          <a:p>
            <a:pPr lvl="1"/>
            <a:r>
              <a:rPr lang="en-US" altLang="ja-JP" dirty="0" smtClean="0"/>
              <a:t>Destination or receiver</a:t>
            </a:r>
          </a:p>
          <a:p>
            <a:pPr lvl="1"/>
            <a:r>
              <a:rPr lang="en-US" altLang="ja-JP" dirty="0" smtClean="0"/>
              <a:t>Channel or media</a:t>
            </a:r>
          </a:p>
          <a:p>
            <a:r>
              <a:rPr lang="en-US" dirty="0" smtClean="0"/>
              <a:t>Rules </a:t>
            </a:r>
            <a:r>
              <a:rPr lang="en-US" dirty="0"/>
              <a:t>or protocols govern all methods of </a:t>
            </a:r>
            <a:r>
              <a:rPr lang="en-US" dirty="0" smtClean="0"/>
              <a:t>communication.</a:t>
            </a:r>
            <a:endParaRPr lang="en-US" altLang="ja-JP" dirty="0" smtClean="0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1600" dirty="0" smtClean="0"/>
              <a:t>The Rules</a:t>
            </a: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/>
              <a:t>Communication Fundamentals</a:t>
            </a:r>
          </a:p>
        </p:txBody>
      </p:sp>
      <p:pic>
        <p:nvPicPr>
          <p:cNvPr id="6" name="Picture 5" descr="Introduction to Networks - Mozilla Firefox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7" t="18113" r="36165" b="5655"/>
          <a:stretch/>
        </p:blipFill>
        <p:spPr>
          <a:xfrm>
            <a:off x="594852" y="2570796"/>
            <a:ext cx="2960764" cy="1927054"/>
          </a:xfrm>
          <a:prstGeom prst="rect">
            <a:avLst/>
          </a:prstGeom>
        </p:spPr>
      </p:pic>
      <p:pic>
        <p:nvPicPr>
          <p:cNvPr id="7" name="Picture 6" descr="Introduction to Networks - Mozilla Firefox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67" r="37586" b="3121"/>
          <a:stretch/>
        </p:blipFill>
        <p:spPr>
          <a:xfrm>
            <a:off x="4960890" y="2570796"/>
            <a:ext cx="2984937" cy="178106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4637314"/>
            <a:ext cx="9144000" cy="506186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 smtClean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385763">
              <a:defRPr/>
            </a:pPr>
            <a:fld id="{2F5CCB13-0A32-4557-88E9-079F0C330695}" type="slidenum">
              <a:rPr lang="en-US" kern="0" smtClean="0">
                <a:solidFill>
                  <a:srgbClr val="595959"/>
                </a:solidFill>
              </a:rPr>
              <a:pPr defTabSz="385763">
                <a:defRPr/>
              </a:pPr>
              <a:t>8</a:t>
            </a:fld>
            <a:endParaRPr lang="en-US" kern="0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20761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6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Protocols </a:t>
            </a:r>
            <a:r>
              <a:rPr lang="en-US" dirty="0"/>
              <a:t>are necessary for effective </a:t>
            </a:r>
            <a:r>
              <a:rPr lang="en-US" dirty="0" smtClean="0"/>
              <a:t>communication and include:</a:t>
            </a:r>
          </a:p>
          <a:p>
            <a:pPr lvl="1"/>
            <a:r>
              <a:rPr lang="en-US" dirty="0"/>
              <a:t>An identified sender and receiver</a:t>
            </a:r>
          </a:p>
          <a:p>
            <a:pPr lvl="1"/>
            <a:r>
              <a:rPr lang="en-US" dirty="0"/>
              <a:t>Common language and grammar</a:t>
            </a:r>
          </a:p>
          <a:p>
            <a:pPr lvl="1"/>
            <a:r>
              <a:rPr lang="en-US" dirty="0"/>
              <a:t>Speed and timing of delivery</a:t>
            </a:r>
          </a:p>
          <a:p>
            <a:pPr lvl="1"/>
            <a:r>
              <a:rPr lang="en-US" dirty="0"/>
              <a:t>Confirmation or acknowledgment requirements </a:t>
            </a:r>
            <a:endParaRPr lang="en-US" dirty="0" smtClean="0"/>
          </a:p>
          <a:p>
            <a:r>
              <a:rPr lang="en-US" dirty="0" smtClean="0"/>
              <a:t>Protocols used </a:t>
            </a:r>
            <a:r>
              <a:rPr lang="en-US" dirty="0"/>
              <a:t>in network </a:t>
            </a:r>
            <a:r>
              <a:rPr lang="en-US" dirty="0" smtClean="0"/>
              <a:t>communications also define:</a:t>
            </a:r>
          </a:p>
          <a:p>
            <a:pPr lvl="1"/>
            <a:r>
              <a:rPr lang="en-US" dirty="0" smtClean="0"/>
              <a:t>Message encoding</a:t>
            </a:r>
          </a:p>
          <a:p>
            <a:pPr lvl="1"/>
            <a:r>
              <a:rPr smtClean="0"/>
              <a:t>Message Formatting and Encapsulation</a:t>
            </a:r>
          </a:p>
          <a:p>
            <a:pPr lvl="1"/>
            <a:r>
              <a:rPr smtClean="0"/>
              <a:t>Message Size</a:t>
            </a:r>
          </a:p>
          <a:p>
            <a:pPr lvl="1"/>
            <a:r>
              <a:rPr smtClean="0"/>
              <a:t>Message Timing </a:t>
            </a:r>
          </a:p>
          <a:p>
            <a:pPr lvl="1"/>
            <a:r>
              <a:rPr lang="en-US" dirty="0" smtClean="0"/>
              <a:t>Message delivery options</a:t>
            </a:r>
          </a:p>
          <a:p>
            <a:endParaRPr lang="en-US" dirty="0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1600" dirty="0" smtClean="0"/>
              <a:t>The Rules</a:t>
            </a: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/>
              <a:t>Rule Establishment</a:t>
            </a:r>
          </a:p>
        </p:txBody>
      </p:sp>
      <p:pic>
        <p:nvPicPr>
          <p:cNvPr id="3" name="Picture 2" descr="Introduction to Networks - Mozilla Firefox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89" t="18092" r="36896" b="10797"/>
          <a:stretch/>
        </p:blipFill>
        <p:spPr>
          <a:xfrm>
            <a:off x="5228897" y="1186783"/>
            <a:ext cx="3768454" cy="337964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4637314"/>
            <a:ext cx="9144000" cy="506186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 smtClean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385763">
              <a:defRPr/>
            </a:pPr>
            <a:fld id="{2F5CCB13-0A32-4557-88E9-079F0C330695}" type="slidenum">
              <a:rPr lang="en-US" kern="0" smtClean="0">
                <a:solidFill>
                  <a:srgbClr val="595959"/>
                </a:solidFill>
              </a:rPr>
              <a:pPr defTabSz="385763">
                <a:defRPr/>
              </a:pPr>
              <a:t>9</a:t>
            </a:fld>
            <a:endParaRPr lang="en-US" kern="0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61554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Theme">
  <a:themeElements>
    <a:clrScheme name="Custom 6">
      <a:dk1>
        <a:srgbClr val="58585B"/>
      </a:dk1>
      <a:lt1>
        <a:srgbClr val="FFFFFF"/>
      </a:lt1>
      <a:dk2>
        <a:srgbClr val="58585B"/>
      </a:dk2>
      <a:lt2>
        <a:srgbClr val="81C569"/>
      </a:lt2>
      <a:accent1>
        <a:srgbClr val="004C69"/>
      </a:accent1>
      <a:accent2>
        <a:srgbClr val="9E0B0F"/>
      </a:accent2>
      <a:accent3>
        <a:srgbClr val="FFFFFF"/>
      </a:accent3>
      <a:accent4>
        <a:srgbClr val="367187"/>
      </a:accent4>
      <a:accent5>
        <a:srgbClr val="38C6F4"/>
      </a:accent5>
      <a:accent6>
        <a:srgbClr val="FBAB18"/>
      </a:accent6>
      <a:hlink>
        <a:srgbClr val="38C6F4"/>
      </a:hlink>
      <a:folHlink>
        <a:srgbClr val="81C569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6A4D7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="" xmlns:thm15="http://schemas.microsoft.com/office/thememl/2012/main" name="Default Theme" id="{A3178FD6-045E-43BB-9FF9-79BDC55288A1}" vid="{B3635A64-254C-4D4D-B1C2-6197525273F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16822</TotalTime>
  <Words>1625</Words>
  <Application>Microsoft Office PowerPoint</Application>
  <PresentationFormat>On-screen Show (16:9)</PresentationFormat>
  <Paragraphs>268</Paragraphs>
  <Slides>31</Slides>
  <Notes>27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Default Theme</vt:lpstr>
      <vt:lpstr>Introduction to Networks</vt:lpstr>
      <vt:lpstr>Communicating in a Connected World What is the Network?</vt:lpstr>
      <vt:lpstr>Networking Today Technology Then and Now</vt:lpstr>
      <vt:lpstr>Networking Today No Boundaries</vt:lpstr>
      <vt:lpstr>Networking Today Networks Support the Way We Learn</vt:lpstr>
      <vt:lpstr>Networking Today Networks Support the Way We Work</vt:lpstr>
      <vt:lpstr>Networking Today Networks Support the Way We Play</vt:lpstr>
      <vt:lpstr>The Rules Communication Fundamentals</vt:lpstr>
      <vt:lpstr>The Rules Rule Establishment</vt:lpstr>
      <vt:lpstr>Providing Resources in a Network Networks of Many Sizes (Scalable…)</vt:lpstr>
      <vt:lpstr>LANs and WANs Types of Networks</vt:lpstr>
      <vt:lpstr>LANs and WANs Local Area Networks</vt:lpstr>
      <vt:lpstr>LANs and WANs Wide Area Networks</vt:lpstr>
      <vt:lpstr>The Internet, Intranets, and Extranets The Internet</vt:lpstr>
      <vt:lpstr>The Internet, Intranets, and Extranets Intranets and Extranets</vt:lpstr>
      <vt:lpstr>Internet Connections Internet Access Technologies</vt:lpstr>
      <vt:lpstr>Internet Connections Home and Small Office Internet Connections</vt:lpstr>
      <vt:lpstr>Network Components Topology Diagrams</vt:lpstr>
      <vt:lpstr>Providing Resources in a Network Clients and Servers</vt:lpstr>
      <vt:lpstr>Providing Resources in a Network Peer-to-Peer</vt:lpstr>
      <vt:lpstr>Network Components Overview of Network Components</vt:lpstr>
      <vt:lpstr>Network Components End Devices</vt:lpstr>
      <vt:lpstr>Network Components Intermediary Network Devices</vt:lpstr>
      <vt:lpstr>Network Components Intermediary Network Devices</vt:lpstr>
      <vt:lpstr>Network Components Network Media</vt:lpstr>
      <vt:lpstr>Network Components Network Media</vt:lpstr>
      <vt:lpstr>Modern Telco Network</vt:lpstr>
      <vt:lpstr>Modern Broadcasting Network</vt:lpstr>
      <vt:lpstr>PowerPoint Presentation</vt:lpstr>
      <vt:lpstr>PowerPoint Presentation</vt:lpstr>
      <vt:lpstr>شكرا</vt:lpstr>
    </vt:vector>
  </TitlesOfParts>
  <Company>Cisco Systems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bvachon@cisco.com</dc:creator>
  <cp:lastModifiedBy>DELL</cp:lastModifiedBy>
  <cp:revision>590</cp:revision>
  <dcterms:created xsi:type="dcterms:W3CDTF">2016-08-22T22:27:36Z</dcterms:created>
  <dcterms:modified xsi:type="dcterms:W3CDTF">2022-02-16T10:01:43Z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ffisync_ProviderInitializationData">
    <vt:lpwstr>https://cisco.jiveon.com</vt:lpwstr>
  </property>
  <property fmtid="{D5CDD505-2E9C-101B-9397-08002B2CF9AE}" pid="3" name="Offisync_UpdateToken">
    <vt:lpwstr>1</vt:lpwstr>
  </property>
  <property fmtid="{D5CDD505-2E9C-101B-9397-08002B2CF9AE}" pid="4" name="Offisync_ServerID">
    <vt:lpwstr>07841bbc-cd3c-4a76-827f-75a2226890f4</vt:lpwstr>
  </property>
  <property fmtid="{D5CDD505-2E9C-101B-9397-08002B2CF9AE}" pid="5" name="Offisync_UniqueId">
    <vt:lpwstr>1702406</vt:lpwstr>
  </property>
  <property fmtid="{D5CDD505-2E9C-101B-9397-08002B2CF9AE}" pid="6" name="Jive_VersionGuid">
    <vt:lpwstr>fd96a0b3-f68d-4727-8e4f-2128d37ed30a</vt:lpwstr>
  </property>
  <property fmtid="{D5CDD505-2E9C-101B-9397-08002B2CF9AE}" pid="7" name="Jive_LatestUserAccountName">
    <vt:lpwstr>alljohns</vt:lpwstr>
  </property>
</Properties>
</file>