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3"/>
  </p:notesMasterIdLst>
  <p:sldIdLst>
    <p:sldId id="1000" r:id="rId2"/>
    <p:sldId id="937" r:id="rId3"/>
    <p:sldId id="939" r:id="rId4"/>
    <p:sldId id="940" r:id="rId5"/>
    <p:sldId id="942" r:id="rId6"/>
    <p:sldId id="944" r:id="rId7"/>
    <p:sldId id="945" r:id="rId8"/>
    <p:sldId id="1005" r:id="rId9"/>
    <p:sldId id="1006" r:id="rId10"/>
    <p:sldId id="946" r:id="rId11"/>
    <p:sldId id="947" r:id="rId12"/>
    <p:sldId id="948" r:id="rId13"/>
    <p:sldId id="949" r:id="rId14"/>
    <p:sldId id="950" r:id="rId15"/>
    <p:sldId id="951" r:id="rId16"/>
    <p:sldId id="952" r:id="rId17"/>
    <p:sldId id="953" r:id="rId18"/>
    <p:sldId id="954" r:id="rId19"/>
    <p:sldId id="955" r:id="rId20"/>
    <p:sldId id="956" r:id="rId21"/>
    <p:sldId id="957" r:id="rId22"/>
    <p:sldId id="958" r:id="rId23"/>
    <p:sldId id="959" r:id="rId24"/>
    <p:sldId id="960" r:id="rId25"/>
    <p:sldId id="961" r:id="rId26"/>
    <p:sldId id="963" r:id="rId27"/>
    <p:sldId id="1002" r:id="rId28"/>
    <p:sldId id="1003" r:id="rId29"/>
    <p:sldId id="1004" r:id="rId30"/>
    <p:sldId id="1007" r:id="rId31"/>
    <p:sldId id="1001" r:id="rId3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=""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="" xmlns:p15="http://schemas.microsoft.com/office/powerpoint/2012/main" userId="c7abe87968a0b6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99"/>
    <a:srgbClr val="0000CC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79928" autoAdjust="0"/>
  </p:normalViewPr>
  <p:slideViewPr>
    <p:cSldViewPr snapToGrid="0" showGuides="1">
      <p:cViewPr>
        <p:scale>
          <a:sx n="70" d="100"/>
          <a:sy n="70" d="100"/>
        </p:scale>
        <p:origin x="-1614" y="-66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10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pPr/>
              <a:t>16-Feb-22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976C7A-FE97-49C8-9061-D5C27798522D}" type="slidenum">
              <a:rPr lang="en-US" altLang="fr-FR"/>
              <a:pPr/>
              <a:t>1</a:t>
            </a:fld>
            <a:endParaRPr lang="en-US" altLang="fr-FR"/>
          </a:p>
        </p:txBody>
      </p:sp>
      <p:sp>
        <p:nvSpPr>
          <p:cNvPr id="16389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fr-FR" smtClean="0"/>
              <a:t>AlBaha University                                   Faculty of Computer Science and Information Technology                                   Dr. Sonia Abdekarim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8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E72C-E518-4000-BC7C-050B8F37BBD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64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8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 – Rules of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3.1.1 – </a:t>
            </a:r>
            <a:r>
              <a:rPr lang="en-US" altLang="en-US" sz="1200" dirty="0" smtClean="0"/>
              <a:t>The Rules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3.1.1.1 </a:t>
            </a:r>
            <a:r>
              <a:rPr lang="en-US" baseline="0" dirty="0" smtClean="0">
                <a:latin typeface="Arial" charset="0"/>
              </a:rPr>
              <a:t>– </a:t>
            </a:r>
            <a:r>
              <a:rPr lang="en-US" altLang="en-US" dirty="0" smtClean="0"/>
              <a:t>Communication Fundamentals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9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098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25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126" name="Shape 12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8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3" name="Shape 127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8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8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4" name="Shape 130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8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8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5" name="Shape 133"/>
          <p:cNvGrpSpPr/>
          <p:nvPr/>
        </p:nvGrpSpPr>
        <p:grpSpPr>
          <a:xfrm>
            <a:off x="6946842" y="4472722"/>
            <a:ext cx="2202829" cy="670794"/>
            <a:chOff x="5575241" y="4472722"/>
            <a:chExt cx="2202829" cy="670794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grpSp>
          <p:nvGrpSpPr>
            <p:cNvPr id="6" name="Shape 135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80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800"/>
              </a:p>
            </p:txBody>
          </p:sp>
        </p:grpSp>
        <p:grpSp>
          <p:nvGrpSpPr>
            <p:cNvPr id="7" name="Shape 138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80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80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68569" tIns="68569" rIns="68569" bIns="68569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ortal.bu.edu.sa/Baha-theme/images/baha%20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19539" y="327422"/>
            <a:ext cx="1304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462814-EB71-4FF0-A632-A439AAE8F8E3}" type="slidenum">
              <a:rPr lang="en-US" altLang="fr-FR"/>
              <a:pPr/>
              <a:t>‹#›</a:t>
            </a:fld>
            <a:endParaRPr lang="en-US" altLang="fr-FR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ortal.bu.edu.sa/Baha-theme/images/baha%20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1613" y="342900"/>
            <a:ext cx="1135062" cy="89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E7868C-F19E-4ABE-8072-F92722D1F5D4}" type="slidenum">
              <a:rPr lang="en-US" altLang="fr-FR"/>
              <a:pPr/>
              <a:t>‹#›</a:t>
            </a:fld>
            <a:endParaRPr lang="en-US" altLang="fr-FR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5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719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45" r:id="rId13"/>
    <p:sldLayoutId id="2147484047" r:id="rId14"/>
    <p:sldLayoutId id="2147484048" r:id="rId15"/>
    <p:sldLayoutId id="2147484049" r:id="rId1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800" b="1" dirty="0" smtClean="0">
                <a:solidFill>
                  <a:schemeClr val="tx1"/>
                </a:solidFill>
              </a:rPr>
              <a:t>Introduction to Networks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11066"/>
            <a:ext cx="6858000" cy="128230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AlBaha University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Faculty of Computer Science and Information Technology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Department of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computer Science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400" dirty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Prof. </a:t>
            </a: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</a:rPr>
              <a:t>Rahmat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</a:rPr>
              <a:t>Budiarto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Email: rahmat@bu.edu.sa</a:t>
            </a: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65760" y="4462272"/>
            <a:ext cx="8144256" cy="52425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dirty="0" smtClean="0">
                <a:solidFill>
                  <a:schemeClr val="bg1"/>
                </a:solidFill>
              </a:rPr>
              <a:t>Providing Resources in a Network</a:t>
            </a:r>
            <a:br>
              <a:rPr sz="2100" dirty="0" smtClean="0">
                <a:solidFill>
                  <a:schemeClr val="bg1"/>
                </a:solidFill>
              </a:rPr>
            </a:br>
            <a:r>
              <a:rPr sz="2100" dirty="0" smtClean="0">
                <a:solidFill>
                  <a:schemeClr val="bg1"/>
                </a:solidFill>
              </a:rPr>
              <a:t>Networks of Many Sizes (Scalable</a:t>
            </a:r>
            <a:r>
              <a:rPr lang="en-US" sz="2100" dirty="0" smtClean="0">
                <a:solidFill>
                  <a:schemeClr val="bg1"/>
                </a:solidFill>
              </a:rPr>
              <a:t>…)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4" y="1428947"/>
            <a:ext cx="3757999" cy="1626673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sz="1700" dirty="0" smtClean="0"/>
              <a:t>Small Home Networks – connect a few computers to each other and the Internet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700" dirty="0" smtClean="0"/>
              <a:t>Small Office/Home Office – enables computer within a home or remote office to connect to a corporate network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700" dirty="0" smtClean="0"/>
              <a:t>Medium to Large Networks – many locations with hundreds or thousands of interconnected computers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700" dirty="0" smtClean="0"/>
              <a:t>World Wide Networks – connects hundreds of millions of computers world-wide – such as the Internet</a:t>
            </a:r>
          </a:p>
          <a:p>
            <a:pPr lvl="1"/>
            <a:endParaRPr lang="en-US" altLang="en-US" sz="1500" dirty="0" smtClean="0"/>
          </a:p>
          <a:p>
            <a:pPr lvl="1"/>
            <a:endParaRPr lang="en-US" altLang="en-US" dirty="0" smtClean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242" y="1358538"/>
            <a:ext cx="3698609" cy="3313337"/>
          </a:xfrm>
          <a:prstGeom prst="rect">
            <a:avLst/>
          </a:prstGeom>
        </p:spPr>
      </p:pic>
      <p:sp>
        <p:nvSpPr>
          <p:cNvPr id="11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smtClean="0">
                <a:solidFill>
                  <a:schemeClr val="bg1"/>
                </a:solidFill>
              </a:rPr>
              <a:t>LANs and WANs</a:t>
            </a:r>
            <a:br>
              <a:rPr sz="2100" smtClean="0">
                <a:solidFill>
                  <a:schemeClr val="bg1"/>
                </a:solidFill>
              </a:rPr>
            </a:br>
            <a:r>
              <a:rPr sz="2100" smtClean="0">
                <a:solidFill>
                  <a:schemeClr val="bg1"/>
                </a:solidFill>
              </a:rPr>
              <a:t>Types of Networks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4" y="1428947"/>
            <a:ext cx="4189073" cy="1626673"/>
          </a:xfrm>
          <a:prstGeom prst="rect">
            <a:avLst/>
          </a:prstGeom>
        </p:spPr>
        <p:txBody>
          <a:bodyPr/>
          <a:lstStyle/>
          <a:p>
            <a:r>
              <a:rPr lang="en-US" altLang="en-US" sz="1600" dirty="0" smtClean="0"/>
              <a:t>Two most common types of networks: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1600" dirty="0" smtClean="0"/>
              <a:t>Local Area Network (LAN) – spans a small geographic area owned or operated by an individual or IT department.</a:t>
            </a:r>
          </a:p>
          <a:p>
            <a:pPr lvl="1">
              <a:buFont typeface="Arial" pitchFamily="34" charset="0"/>
              <a:buChar char="•"/>
            </a:pPr>
            <a:r>
              <a:rPr lang="en-CA" altLang="en-US" sz="1600" dirty="0" smtClean="0"/>
              <a:t>Wide Area Network (WAN) – spans a large geographic area typically involving a telecommunications service provider.</a:t>
            </a:r>
          </a:p>
          <a:p>
            <a:pPr lvl="1">
              <a:buFont typeface="Arial" pitchFamily="34" charset="0"/>
              <a:buChar char="•"/>
            </a:pPr>
            <a:r>
              <a:rPr lang="en-CA" altLang="en-US" sz="1600" dirty="0" smtClean="0"/>
              <a:t>Other types of networks:</a:t>
            </a:r>
          </a:p>
          <a:p>
            <a:pPr lvl="2">
              <a:buFont typeface="Arial" pitchFamily="34" charset="0"/>
              <a:buChar char="•"/>
            </a:pPr>
            <a:r>
              <a:rPr lang="en-CA" altLang="en-US" sz="1600" dirty="0" smtClean="0"/>
              <a:t>Metropolitan Area Network (MAN)</a:t>
            </a:r>
          </a:p>
          <a:p>
            <a:pPr lvl="2">
              <a:buFont typeface="Arial" pitchFamily="34" charset="0"/>
              <a:buChar char="•"/>
            </a:pPr>
            <a:r>
              <a:rPr lang="en-CA" altLang="en-US" sz="1600" dirty="0" smtClean="0"/>
              <a:t>Wireless LAN (WLAN)</a:t>
            </a:r>
          </a:p>
          <a:p>
            <a:pPr lvl="2">
              <a:buFont typeface="Arial" pitchFamily="34" charset="0"/>
              <a:buChar char="•"/>
            </a:pPr>
            <a:r>
              <a:rPr lang="en-CA" altLang="en-US" sz="1600" dirty="0" smtClean="0"/>
              <a:t>Storage Area Network (SAN)</a:t>
            </a:r>
          </a:p>
          <a:p>
            <a:pPr lvl="1"/>
            <a:endParaRPr lang="en-CA" altLang="en-US" sz="1600" dirty="0" smtClean="0"/>
          </a:p>
          <a:p>
            <a:pPr lvl="1"/>
            <a:endParaRPr lang="en-CA" altLang="en-US" sz="1600" dirty="0" smtClean="0"/>
          </a:p>
          <a:p>
            <a:pPr lvl="1"/>
            <a:endParaRPr lang="en-CA" altLang="en-US" sz="1600" dirty="0" smtClean="0"/>
          </a:p>
          <a:p>
            <a:pPr lvl="1"/>
            <a:endParaRPr lang="en-CA" altLang="en-US" sz="1600" dirty="0" smtClean="0"/>
          </a:p>
          <a:p>
            <a:pPr lvl="1"/>
            <a:endParaRPr lang="en-CA" altLang="en-US" sz="1600" dirty="0" smtClean="0"/>
          </a:p>
          <a:p>
            <a:pPr lvl="1"/>
            <a:endParaRPr lang="en-CA" altLang="en-US" sz="1600" dirty="0" smtClean="0"/>
          </a:p>
          <a:p>
            <a:pPr lvl="1"/>
            <a:endParaRPr lang="en-CA" altLang="en-US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943" y="1512465"/>
            <a:ext cx="4005014" cy="2871812"/>
          </a:xfrm>
          <a:prstGeom prst="rect">
            <a:avLst/>
          </a:prstGeom>
        </p:spPr>
      </p:pic>
      <p:sp>
        <p:nvSpPr>
          <p:cNvPr id="11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smtClean="0">
                <a:solidFill>
                  <a:schemeClr val="bg1"/>
                </a:solidFill>
              </a:rPr>
              <a:t>LANs and WANs</a:t>
            </a:r>
            <a:br>
              <a:rPr sz="2100" smtClean="0">
                <a:solidFill>
                  <a:schemeClr val="bg1"/>
                </a:solidFill>
              </a:rPr>
            </a:br>
            <a:r>
              <a:rPr sz="2100" smtClean="0">
                <a:solidFill>
                  <a:schemeClr val="bg1"/>
                </a:solidFill>
              </a:rPr>
              <a:t>Local Area Networks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4" y="1428947"/>
            <a:ext cx="4189073" cy="1626673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altLang="en-US" dirty="0" smtClean="0"/>
              <a:t>Three characteristics of LANs: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en-US" dirty="0" smtClean="0"/>
              <a:t>Spans a small geographic area such as a home, school, office building, or campus.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en-US" dirty="0" smtClean="0"/>
              <a:t>Usually administered by a single organization or individual.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en-US" dirty="0" smtClean="0"/>
              <a:t>Provides high speed bandwidth to end and intermediary devices within the network.</a:t>
            </a:r>
          </a:p>
          <a:p>
            <a:pPr lvl="1" algn="just"/>
            <a:endParaRPr lang="en-CA" altLang="en-US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62" y="1658983"/>
            <a:ext cx="4677738" cy="26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smtClean="0">
                <a:solidFill>
                  <a:schemeClr val="bg1"/>
                </a:solidFill>
              </a:rPr>
              <a:t>LANs and WANs</a:t>
            </a:r>
            <a:br>
              <a:rPr sz="2100" smtClean="0">
                <a:solidFill>
                  <a:schemeClr val="bg1"/>
                </a:solidFill>
              </a:rPr>
            </a:br>
            <a:r>
              <a:rPr sz="2100" smtClean="0">
                <a:solidFill>
                  <a:schemeClr val="bg1"/>
                </a:solidFill>
              </a:rPr>
              <a:t>Wide Area Networks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4" y="1428947"/>
            <a:ext cx="4189073" cy="162667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altLang="en-US" dirty="0" smtClean="0"/>
              <a:t>Three characteristics of WANs: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en-US" dirty="0" smtClean="0"/>
              <a:t>WANs interconnect LANs over wide geographical areas such as between cities, states, or countries.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en-US" dirty="0" smtClean="0"/>
              <a:t>Usually administered by multiple service providers.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en-US" dirty="0" smtClean="0"/>
              <a:t>WANs typically provide slower speed links between LANs.</a:t>
            </a:r>
          </a:p>
          <a:p>
            <a:pPr algn="just"/>
            <a:endParaRPr lang="en-CA" altLang="en-US" dirty="0" smtClean="0"/>
          </a:p>
          <a:p>
            <a:pPr lvl="1" algn="just"/>
            <a:endParaRPr lang="en-CA" altLang="en-US" dirty="0" smtClean="0"/>
          </a:p>
          <a:p>
            <a:pPr lvl="1" algn="just"/>
            <a:endParaRPr lang="en-CA" altLang="en-US" dirty="0" smtClean="0"/>
          </a:p>
          <a:p>
            <a:pPr lvl="1" algn="just"/>
            <a:endParaRPr lang="en-CA" altLang="en-US" dirty="0" smtClean="0"/>
          </a:p>
          <a:p>
            <a:pPr lvl="1" algn="just"/>
            <a:endParaRPr lang="en-CA" altLang="en-US" dirty="0" smtClean="0"/>
          </a:p>
          <a:p>
            <a:pPr lvl="1" algn="just">
              <a:buFont typeface="Arial" pitchFamily="34" charset="0"/>
              <a:buChar char="•"/>
            </a:pPr>
            <a:endParaRPr lang="en-CA" alt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43" y="2377439"/>
            <a:ext cx="4667957" cy="19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smtClean="0">
                <a:solidFill>
                  <a:schemeClr val="bg1"/>
                </a:solidFill>
              </a:rPr>
              <a:t>The Internet, Intranets, and Extranets</a:t>
            </a:r>
            <a:br>
              <a:rPr sz="2100" smtClean="0">
                <a:solidFill>
                  <a:schemeClr val="bg1"/>
                </a:solidFill>
              </a:rPr>
            </a:br>
            <a:r>
              <a:rPr sz="2100" smtClean="0">
                <a:solidFill>
                  <a:schemeClr val="bg1"/>
                </a:solidFill>
              </a:rPr>
              <a:t>The Internet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4" y="1428947"/>
            <a:ext cx="4189073" cy="1626673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altLang="en-US" dirty="0" smtClean="0"/>
              <a:t>The Internet is a worldwide collection of interconnected LANs and WANs. 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en-US" dirty="0" smtClean="0"/>
              <a:t>LANs are connected to each other using WANs.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en-US" dirty="0" smtClean="0"/>
              <a:t>WANs are then connected to each other using copper wires, fiber optic cables, and wireless transmissions.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8" y="1749002"/>
            <a:ext cx="4146496" cy="26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100" dirty="0" smtClean="0">
                <a:solidFill>
                  <a:schemeClr val="bg1"/>
                </a:solidFill>
              </a:rPr>
              <a:t>The Internet, Intranets, and Extranets</a:t>
            </a:r>
            <a:br>
              <a:rPr lang="sv-SE" sz="2100" dirty="0" smtClean="0">
                <a:solidFill>
                  <a:schemeClr val="bg1"/>
                </a:solidFill>
              </a:rPr>
            </a:br>
            <a:r>
              <a:rPr lang="sv-SE" sz="2100" dirty="0" smtClean="0">
                <a:solidFill>
                  <a:schemeClr val="bg1"/>
                </a:solidFill>
              </a:rPr>
              <a:t>Intranets and Extranets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4" y="1428947"/>
            <a:ext cx="4189073" cy="1626673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altLang="en-US" dirty="0" smtClean="0"/>
              <a:t>Unlike the Internet, an intranet is a private collection of LANs and WANs internal to an organization that is meant to be accessible only to the organizations members or others with authorization.</a:t>
            </a:r>
          </a:p>
          <a:p>
            <a:pPr>
              <a:buFont typeface="Arial" pitchFamily="34" charset="0"/>
              <a:buChar char="•"/>
            </a:pPr>
            <a:r>
              <a:rPr lang="en-CA" altLang="en-US" dirty="0" smtClean="0"/>
              <a:t>An organization might use an extranet to provide secure access to their network for individuals who work for a different organization that need access to their data on their network.</a:t>
            </a:r>
          </a:p>
          <a:p>
            <a:pPr lvl="1">
              <a:buFont typeface="Arial" pitchFamily="34" charset="0"/>
              <a:buChar char="•"/>
            </a:pPr>
            <a:endParaRPr lang="en-CA" altLang="en-US" dirty="0" smtClean="0"/>
          </a:p>
          <a:p>
            <a:pPr lvl="1">
              <a:buFont typeface="Arial" pitchFamily="34" charset="0"/>
              <a:buChar char="•"/>
            </a:pPr>
            <a:endParaRPr lang="en-CA" altLang="en-US" dirty="0" smtClean="0"/>
          </a:p>
          <a:p>
            <a:pPr lvl="1">
              <a:buFont typeface="Arial" pitchFamily="34" charset="0"/>
              <a:buChar char="•"/>
            </a:pPr>
            <a:endParaRPr lang="en-CA" altLang="en-US" dirty="0" smtClean="0"/>
          </a:p>
          <a:p>
            <a:pPr lvl="1">
              <a:buFont typeface="Arial" pitchFamily="34" charset="0"/>
              <a:buChar char="•"/>
            </a:pPr>
            <a:endParaRPr lang="en-CA" altLang="en-US" dirty="0" smtClean="0"/>
          </a:p>
          <a:p>
            <a:pPr lvl="1">
              <a:buFont typeface="Arial" pitchFamily="34" charset="0"/>
              <a:buChar char="•"/>
            </a:pPr>
            <a:endParaRPr lang="en-CA" altLang="en-US" dirty="0" smtClean="0"/>
          </a:p>
          <a:p>
            <a:pPr algn="just">
              <a:buFont typeface="Arial" pitchFamily="34" charset="0"/>
              <a:buChar char="•"/>
            </a:pPr>
            <a:endParaRPr lang="en-US" alt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61" y="1308280"/>
            <a:ext cx="3417339" cy="31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100" dirty="0" smtClean="0">
                <a:solidFill>
                  <a:schemeClr val="bg1"/>
                </a:solidFill>
              </a:rPr>
              <a:t>Internet Connections</a:t>
            </a:r>
            <a:br>
              <a:rPr lang="fr-FR" sz="2100" dirty="0" smtClean="0">
                <a:solidFill>
                  <a:schemeClr val="bg1"/>
                </a:solidFill>
              </a:rPr>
            </a:br>
            <a:r>
              <a:rPr lang="fr-FR" sz="2100" dirty="0" smtClean="0">
                <a:solidFill>
                  <a:schemeClr val="bg1"/>
                </a:solidFill>
              </a:rPr>
              <a:t>Internet Access Technologies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4" y="1428947"/>
            <a:ext cx="4189073" cy="162667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CA" altLang="en-US" sz="1600" dirty="0" smtClean="0"/>
              <a:t>There are many ways to connect users and organizations to the Internet:</a:t>
            </a:r>
          </a:p>
          <a:p>
            <a:pPr lvl="1" algn="just">
              <a:buFont typeface="Arial" pitchFamily="34" charset="0"/>
              <a:buChar char="•"/>
            </a:pPr>
            <a:r>
              <a:rPr lang="en-CA" altLang="en-US" sz="1600" dirty="0" smtClean="0"/>
              <a:t>Popular services for home users and small offices include broadband cable, broadband digital subscriber line (DSL), wireless WANs, and mobile services.</a:t>
            </a:r>
          </a:p>
          <a:p>
            <a:pPr lvl="1" algn="just">
              <a:buFont typeface="Arial" pitchFamily="34" charset="0"/>
              <a:buChar char="•"/>
            </a:pPr>
            <a:r>
              <a:rPr lang="en-CA" altLang="en-US" sz="1600" dirty="0" smtClean="0"/>
              <a:t>Organizations need faster connections to support IP phones, video conferencing and data center storage.</a:t>
            </a:r>
          </a:p>
          <a:p>
            <a:pPr lvl="1" algn="just">
              <a:buFont typeface="Arial" pitchFamily="34" charset="0"/>
              <a:buChar char="•"/>
            </a:pPr>
            <a:r>
              <a:rPr lang="en-CA" altLang="en-US" sz="1600" dirty="0" smtClean="0"/>
              <a:t>Business-class interconnections are usually provided by service providers (SP) and may include:  business DSL, leased lines, and Metro Ethernet.</a:t>
            </a:r>
          </a:p>
          <a:p>
            <a:pPr lvl="1" algn="just">
              <a:buFont typeface="Arial" pitchFamily="34" charset="0"/>
              <a:buChar char="•"/>
            </a:pPr>
            <a:endParaRPr lang="en-CA" altLang="en-US" sz="1600" dirty="0" smtClean="0"/>
          </a:p>
          <a:p>
            <a:pPr lvl="1" algn="just">
              <a:buFont typeface="Arial" pitchFamily="34" charset="0"/>
              <a:buChar char="•"/>
            </a:pPr>
            <a:endParaRPr lang="en-CA" altLang="en-US" sz="1600" dirty="0" smtClean="0"/>
          </a:p>
          <a:p>
            <a:pPr lvl="1" algn="just">
              <a:buFont typeface="Arial" pitchFamily="34" charset="0"/>
              <a:buChar char="•"/>
            </a:pPr>
            <a:endParaRPr lang="en-CA" altLang="en-US" sz="1600" dirty="0" smtClean="0"/>
          </a:p>
          <a:p>
            <a:pPr lvl="1" algn="just">
              <a:buFont typeface="Arial" pitchFamily="34" charset="0"/>
              <a:buChar char="•"/>
            </a:pPr>
            <a:endParaRPr lang="en-CA" altLang="en-US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754" y="1933302"/>
            <a:ext cx="4415245" cy="249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smtClean="0">
                <a:solidFill>
                  <a:schemeClr val="bg1"/>
                </a:solidFill>
              </a:rPr>
              <a:t>Internet Connections</a:t>
            </a:r>
            <a:br>
              <a:rPr sz="2100" smtClean="0">
                <a:solidFill>
                  <a:schemeClr val="bg1"/>
                </a:solidFill>
              </a:rPr>
            </a:br>
            <a:r>
              <a:rPr sz="2000" smtClean="0">
                <a:solidFill>
                  <a:schemeClr val="bg1"/>
                </a:solidFill>
              </a:rPr>
              <a:t>Home and Small Office Internet Connections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4" y="1428947"/>
            <a:ext cx="4189073" cy="1626673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Cable – high bandwidth, always on, Internet connection </a:t>
            </a:r>
            <a:r>
              <a:rPr lang="en-US" altLang="en-US" sz="1600" dirty="0" smtClean="0">
                <a:solidFill>
                  <a:srgbClr val="FF0000"/>
                </a:solidFill>
              </a:rPr>
              <a:t>offered</a:t>
            </a:r>
            <a:r>
              <a:rPr lang="en-US" altLang="en-US" sz="1600" dirty="0" smtClean="0"/>
              <a:t> by cable television service providers.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DSL – high bandwidth, always on, Internet connection that runs over a telephone line.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Cellular – uses a cell phone network to connect to the Internet; only available where you can get a cellular signal.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Satellite – major benefit to rural areas without Internet Service Providers.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Dial-up telephone – an inexpensive, low bandwidth option using a modem.</a:t>
            </a:r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690" y="1418266"/>
            <a:ext cx="4428309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100" dirty="0" smtClean="0">
                <a:solidFill>
                  <a:schemeClr val="bg1"/>
                </a:solidFill>
              </a:rPr>
              <a:t>Network Components</a:t>
            </a:r>
            <a:br>
              <a:rPr lang="fr-FR" sz="2100" dirty="0" smtClean="0">
                <a:solidFill>
                  <a:schemeClr val="bg1"/>
                </a:solidFill>
              </a:rPr>
            </a:br>
            <a:r>
              <a:rPr lang="fr-FR" sz="2100" dirty="0" err="1" smtClean="0">
                <a:solidFill>
                  <a:schemeClr val="bg1"/>
                </a:solidFill>
              </a:rPr>
              <a:t>Topology</a:t>
            </a:r>
            <a:r>
              <a:rPr lang="fr-FR" sz="2100" dirty="0" smtClean="0">
                <a:solidFill>
                  <a:schemeClr val="bg1"/>
                </a:solidFill>
              </a:rPr>
              <a:t> </a:t>
            </a:r>
            <a:r>
              <a:rPr lang="fr-FR" sz="2100" dirty="0" err="1" smtClean="0">
                <a:solidFill>
                  <a:schemeClr val="bg1"/>
                </a:solidFill>
              </a:rPr>
              <a:t>Diagrams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4" y="1428947"/>
            <a:ext cx="8682696" cy="1626673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Note the key differences between the two topology diagrams (physical location of devices vs. ports and network addressing schemes)</a:t>
            </a:r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48" y="2215306"/>
            <a:ext cx="2936951" cy="230480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289" y="2237418"/>
            <a:ext cx="3111333" cy="239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smtClean="0">
                <a:solidFill>
                  <a:schemeClr val="bg1"/>
                </a:solidFill>
              </a:rPr>
              <a:t>Providing Resources in a Network</a:t>
            </a:r>
            <a:br>
              <a:rPr sz="2100" smtClean="0">
                <a:solidFill>
                  <a:schemeClr val="bg1"/>
                </a:solidFill>
              </a:rPr>
            </a:br>
            <a:r>
              <a:rPr sz="2100" smtClean="0">
                <a:solidFill>
                  <a:schemeClr val="bg1"/>
                </a:solidFill>
              </a:rPr>
              <a:t>Clients and Servers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4" y="1428947"/>
            <a:ext cx="5025096" cy="2463784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Every computer connected to a network is called a host or end device.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Servers are computers that provide information to end devices on the network.  For example, email servers, web servers, or file server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Clients are computers that send requests to the servers to retrieve information such as a web page from a web server or email from an email server.</a:t>
            </a:r>
            <a:endParaRPr lang="en-US" alt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775" y="1238865"/>
            <a:ext cx="3705225" cy="3219450"/>
          </a:xfrm>
          <a:prstGeom prst="rect">
            <a:avLst/>
          </a:prstGeom>
        </p:spPr>
      </p:pic>
      <p:sp>
        <p:nvSpPr>
          <p:cNvPr id="12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smtClean="0">
                <a:solidFill>
                  <a:schemeClr val="bg1"/>
                </a:solidFill>
              </a:rPr>
              <a:t>Communicating in a Connected World</a:t>
            </a:r>
            <a:br>
              <a:rPr sz="2100" smtClean="0">
                <a:solidFill>
                  <a:schemeClr val="bg1"/>
                </a:solidFill>
              </a:rPr>
            </a:br>
            <a:r>
              <a:rPr sz="2100" smtClean="0">
                <a:solidFill>
                  <a:schemeClr val="bg1"/>
                </a:solidFill>
              </a:rPr>
              <a:t>What is the Network?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4" y="1337507"/>
            <a:ext cx="7559290" cy="1626673"/>
          </a:xfrm>
          <a:prstGeom prst="rect">
            <a:avLst/>
          </a:prstGeom>
        </p:spPr>
        <p:txBody>
          <a:bodyPr/>
          <a:lstStyle/>
          <a:p>
            <a:pPr marL="169863" marR="0" lvl="0" indent="-169863" algn="l" defTabSz="684213" rtl="0" eaLnBrk="1" fontAlgn="base" latinLnBrk="0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CiscoSans"/>
              </a:rPr>
              <a:t>Are you Online?</a:t>
            </a:r>
          </a:p>
          <a:p>
            <a:pPr marL="358775" marR="0" lvl="1" indent="-215900" algn="l" defTabSz="684213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CiscoSans"/>
              </a:rPr>
              <a:t>For most of us, the Internet has become a large part of everyday life.</a:t>
            </a:r>
          </a:p>
          <a:p>
            <a:pPr marL="358775" marR="0" lvl="1" indent="-215900" algn="l" defTabSz="684213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CiscoSan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07342" y="1987545"/>
            <a:ext cx="4395287" cy="16028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Who owns the Internet?</a:t>
            </a:r>
          </a:p>
          <a:p>
            <a:pPr lvl="1"/>
            <a:r>
              <a:rPr lang="en-US" sz="1800" kern="0" dirty="0" smtClean="0"/>
              <a:t>No one owns the Internet.</a:t>
            </a:r>
          </a:p>
          <a:p>
            <a:pPr lvl="1"/>
            <a:r>
              <a:rPr lang="en-US" sz="1800" kern="0" dirty="0" smtClean="0"/>
              <a:t>It is a worldwide collection of interconnected networks exchanging information using common standards over telephone wires, fiber-optic cables, wireless transmissions, and satellite links.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70" y="1457967"/>
            <a:ext cx="5456036" cy="301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smtClean="0">
                <a:solidFill>
                  <a:schemeClr val="bg1"/>
                </a:solidFill>
              </a:rPr>
              <a:t>Providing Resources in a Network</a:t>
            </a:r>
            <a:br>
              <a:rPr sz="2100" smtClean="0">
                <a:solidFill>
                  <a:schemeClr val="bg1"/>
                </a:solidFill>
              </a:rPr>
            </a:br>
            <a:r>
              <a:rPr sz="2100" smtClean="0">
                <a:solidFill>
                  <a:schemeClr val="bg1"/>
                </a:solidFill>
              </a:rPr>
              <a:t>Peer-to-Peer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3" y="1428947"/>
            <a:ext cx="6958399" cy="2463784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Client and server software usually run on separate computers.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However, in small businesses or homes, it is typical for a client to also function as the server.  These networks are called peer-to-peer networks.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Peer-to-peer networking advantages: easy to set up, less complex, and lower cost.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Disadvantages:  no centralized administration, not as secure, not scalable, and slower performance.</a:t>
            </a:r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400" y="3339193"/>
            <a:ext cx="5114925" cy="1543050"/>
          </a:xfrm>
          <a:prstGeom prst="rect">
            <a:avLst/>
          </a:prstGeom>
        </p:spPr>
      </p:pic>
      <p:sp>
        <p:nvSpPr>
          <p:cNvPr id="11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smtClean="0">
                <a:solidFill>
                  <a:schemeClr val="bg1"/>
                </a:solidFill>
              </a:rPr>
              <a:t>Network Components</a:t>
            </a:r>
            <a:br>
              <a:rPr sz="2100" smtClean="0">
                <a:solidFill>
                  <a:schemeClr val="bg1"/>
                </a:solidFill>
              </a:rPr>
            </a:br>
            <a:r>
              <a:rPr sz="2100" smtClean="0">
                <a:solidFill>
                  <a:schemeClr val="bg1"/>
                </a:solidFill>
              </a:rPr>
              <a:t>Overview of Network Components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3" y="1428947"/>
            <a:ext cx="6958399" cy="2463784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A network can be as simple as a single cable connecting two computers or as complex as a collection of networks that span the globe.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Network infrastructure contains three broad categories of network components:</a:t>
            </a:r>
          </a:p>
          <a:p>
            <a:pPr marL="352425" algn="just">
              <a:buFont typeface="Arial" pitchFamily="34" charset="0"/>
              <a:buChar char="•"/>
            </a:pPr>
            <a:r>
              <a:rPr lang="en-US" altLang="en-US" sz="1600" dirty="0" smtClean="0"/>
              <a:t>Devices </a:t>
            </a:r>
          </a:p>
          <a:p>
            <a:pPr marL="352425" algn="just">
              <a:buFont typeface="Arial" pitchFamily="34" charset="0"/>
              <a:buChar char="•"/>
            </a:pPr>
            <a:r>
              <a:rPr lang="en-US" altLang="en-US" sz="1600" dirty="0" smtClean="0"/>
              <a:t>Media</a:t>
            </a:r>
          </a:p>
          <a:p>
            <a:pPr marL="352425" algn="just">
              <a:buFont typeface="Arial" pitchFamily="34" charset="0"/>
              <a:buChar char="•"/>
            </a:pPr>
            <a:r>
              <a:rPr lang="en-US" altLang="en-US" sz="1600" dirty="0" smtClean="0"/>
              <a:t>Services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473" y="2362691"/>
            <a:ext cx="5251765" cy="2339937"/>
          </a:xfrm>
          <a:prstGeom prst="rect">
            <a:avLst/>
          </a:prstGeom>
        </p:spPr>
      </p:pic>
      <p:sp>
        <p:nvSpPr>
          <p:cNvPr id="11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smtClean="0">
                <a:solidFill>
                  <a:schemeClr val="bg1"/>
                </a:solidFill>
              </a:rPr>
              <a:t>Network Components</a:t>
            </a:r>
            <a:br>
              <a:rPr sz="2100" smtClean="0">
                <a:solidFill>
                  <a:schemeClr val="bg1"/>
                </a:solidFill>
              </a:rPr>
            </a:br>
            <a:r>
              <a:rPr lang="fr-FR" sz="2100" dirty="0" smtClean="0">
                <a:solidFill>
                  <a:schemeClr val="bg1"/>
                </a:solidFill>
              </a:rPr>
              <a:t>End </a:t>
            </a:r>
            <a:r>
              <a:rPr lang="fr-FR" sz="2100" dirty="0" err="1" smtClean="0">
                <a:solidFill>
                  <a:schemeClr val="bg1"/>
                </a:solidFill>
              </a:rPr>
              <a:t>Devices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3" y="1428947"/>
            <a:ext cx="6958399" cy="2463784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End Devices</a:t>
            </a:r>
          </a:p>
          <a:p>
            <a:pPr marL="182563" algn="just">
              <a:buFont typeface="Arial" pitchFamily="34" charset="0"/>
              <a:buChar char="•"/>
            </a:pPr>
            <a:r>
              <a:rPr lang="en-US" altLang="en-US" sz="1600" dirty="0" smtClean="0"/>
              <a:t>An end device is where a message originates from or where it is received.</a:t>
            </a:r>
          </a:p>
          <a:p>
            <a:pPr marL="182563" algn="just">
              <a:buFont typeface="Arial" pitchFamily="34" charset="0"/>
              <a:buChar char="•"/>
            </a:pPr>
            <a:r>
              <a:rPr lang="en-US" altLang="en-US" sz="1600" dirty="0" smtClean="0"/>
              <a:t>Data originates with an end device, flows through the network, and arrives at an end device</a:t>
            </a:r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188" y="2768135"/>
            <a:ext cx="3933655" cy="2022668"/>
          </a:xfrm>
          <a:prstGeom prst="rect">
            <a:avLst/>
          </a:prstGeom>
        </p:spPr>
      </p:pic>
      <p:sp>
        <p:nvSpPr>
          <p:cNvPr id="11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smtClean="0">
                <a:solidFill>
                  <a:schemeClr val="bg1"/>
                </a:solidFill>
              </a:rPr>
              <a:t>Network Components</a:t>
            </a:r>
            <a:br>
              <a:rPr sz="2100" smtClean="0">
                <a:solidFill>
                  <a:schemeClr val="bg1"/>
                </a:solidFill>
              </a:rPr>
            </a:br>
            <a:r>
              <a:rPr sz="2100" smtClean="0">
                <a:solidFill>
                  <a:schemeClr val="bg1"/>
                </a:solidFill>
              </a:rPr>
              <a:t>Intermediary Network Devices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3" y="1428947"/>
            <a:ext cx="8238560" cy="2463784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An intermediary device interconnects end devices in a network.  Examples include:  switches, wireless access points, routers, and firewalls.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The management of data as it flows through a network is also the role of an intermediary device including:</a:t>
            </a:r>
          </a:p>
          <a:p>
            <a:pPr marL="352425" algn="just">
              <a:buFont typeface="Arial" pitchFamily="34" charset="0"/>
              <a:buChar char="•"/>
            </a:pPr>
            <a:r>
              <a:rPr lang="en-US" altLang="en-US" sz="1600" dirty="0" smtClean="0"/>
              <a:t>Regenerate and retransmit data signals.</a:t>
            </a:r>
          </a:p>
          <a:p>
            <a:pPr marL="352425" algn="just">
              <a:buFont typeface="Arial" pitchFamily="34" charset="0"/>
              <a:buChar char="•"/>
            </a:pPr>
            <a:r>
              <a:rPr lang="en-US" altLang="en-US" sz="1600" dirty="0" smtClean="0"/>
              <a:t>Maintain information about what pathways exist through the network and internetwork.</a:t>
            </a:r>
          </a:p>
          <a:p>
            <a:pPr marL="352425" algn="just">
              <a:buFont typeface="Arial" pitchFamily="34" charset="0"/>
              <a:buChar char="•"/>
            </a:pPr>
            <a:r>
              <a:rPr lang="en-US" altLang="en-US" sz="1600" dirty="0" smtClean="0"/>
              <a:t>Notify other devices of errors and communication failures.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689" y="3576210"/>
            <a:ext cx="4988645" cy="1397000"/>
          </a:xfrm>
          <a:prstGeom prst="rect">
            <a:avLst/>
          </a:prstGeom>
        </p:spPr>
      </p:pic>
      <p:sp>
        <p:nvSpPr>
          <p:cNvPr id="11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smtClean="0">
                <a:solidFill>
                  <a:schemeClr val="bg1"/>
                </a:solidFill>
              </a:rPr>
              <a:t>Network Components</a:t>
            </a:r>
            <a:br>
              <a:rPr sz="2100" smtClean="0">
                <a:solidFill>
                  <a:schemeClr val="bg1"/>
                </a:solidFill>
              </a:rPr>
            </a:br>
            <a:r>
              <a:rPr sz="2100" smtClean="0">
                <a:solidFill>
                  <a:schemeClr val="bg1"/>
                </a:solidFill>
              </a:rPr>
              <a:t>Intermediary Network Devices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3" y="1428947"/>
            <a:ext cx="8238560" cy="2463784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An intermediary device interconnects end devices in a network.  Examples include:  switches, wireless access points, routers, and firewalls.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The management of data as it flows through a network is also the role of an intermediary device including:</a:t>
            </a:r>
          </a:p>
          <a:p>
            <a:pPr marL="352425" algn="just">
              <a:buFont typeface="Arial" pitchFamily="34" charset="0"/>
              <a:buChar char="•"/>
            </a:pPr>
            <a:r>
              <a:rPr lang="en-US" altLang="en-US" sz="1600" dirty="0" smtClean="0"/>
              <a:t>Regenerate and retransmit data signals.</a:t>
            </a:r>
          </a:p>
          <a:p>
            <a:pPr marL="352425" algn="just">
              <a:buFont typeface="Arial" pitchFamily="34" charset="0"/>
              <a:buChar char="•"/>
            </a:pPr>
            <a:r>
              <a:rPr lang="en-US" altLang="en-US" sz="1600" dirty="0" smtClean="0"/>
              <a:t>Maintain information about what pathways exist through the network and internetwork.</a:t>
            </a:r>
          </a:p>
          <a:p>
            <a:pPr marL="352425" algn="just">
              <a:buFont typeface="Arial" pitchFamily="34" charset="0"/>
              <a:buChar char="•"/>
            </a:pPr>
            <a:r>
              <a:rPr lang="en-US" altLang="en-US" sz="1600" dirty="0" smtClean="0"/>
              <a:t>Notify other devices of errors and communication failures.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689" y="3576210"/>
            <a:ext cx="4988645" cy="1397000"/>
          </a:xfrm>
          <a:prstGeom prst="rect">
            <a:avLst/>
          </a:prstGeom>
        </p:spPr>
      </p:pic>
      <p:sp>
        <p:nvSpPr>
          <p:cNvPr id="9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smtClean="0">
                <a:solidFill>
                  <a:schemeClr val="bg1"/>
                </a:solidFill>
              </a:rPr>
              <a:t>Network Components</a:t>
            </a:r>
            <a:br>
              <a:rPr sz="2100" smtClean="0">
                <a:solidFill>
                  <a:schemeClr val="bg1"/>
                </a:solidFill>
              </a:rPr>
            </a:br>
            <a:r>
              <a:rPr sz="2100" smtClean="0">
                <a:solidFill>
                  <a:schemeClr val="bg1"/>
                </a:solidFill>
              </a:rPr>
              <a:t>Network Media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3" y="1428947"/>
            <a:ext cx="4750777" cy="2463784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Communication across a network is carried through a </a:t>
            </a:r>
            <a:r>
              <a:rPr lang="en-US" altLang="en-US" sz="1600" b="1" u="sng" dirty="0" smtClean="0"/>
              <a:t>medium</a:t>
            </a:r>
            <a:r>
              <a:rPr lang="en-US" altLang="en-US" sz="1600" dirty="0" smtClean="0"/>
              <a:t> which allows a message to travel from source to destination. 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Networks typically use three types of media:</a:t>
            </a:r>
          </a:p>
          <a:p>
            <a:pPr marL="627063" indent="-92075" algn="just">
              <a:buFont typeface="Arial" pitchFamily="34" charset="0"/>
              <a:buChar char="•"/>
            </a:pPr>
            <a:r>
              <a:rPr lang="en-US" altLang="en-US" sz="1600" dirty="0" smtClean="0"/>
              <a:t>Metallic wires within cables, such as copper</a:t>
            </a:r>
          </a:p>
          <a:p>
            <a:pPr marL="627063" indent="-92075" algn="just">
              <a:buFont typeface="Arial" pitchFamily="34" charset="0"/>
              <a:buChar char="•"/>
            </a:pPr>
            <a:r>
              <a:rPr lang="en-US" altLang="en-US" sz="1600" dirty="0" smtClean="0"/>
              <a:t>Glass, such as fiber optic cables</a:t>
            </a:r>
          </a:p>
          <a:p>
            <a:pPr marL="627063" indent="-92075" algn="just">
              <a:buFont typeface="Arial" pitchFamily="34" charset="0"/>
              <a:buChar char="•"/>
            </a:pPr>
            <a:r>
              <a:rPr lang="en-US" altLang="en-US" sz="1600" dirty="0" smtClean="0"/>
              <a:t>Wireless transmission</a:t>
            </a:r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949" y="1326725"/>
            <a:ext cx="4167051" cy="3166898"/>
          </a:xfrm>
          <a:prstGeom prst="rect">
            <a:avLst/>
          </a:prstGeom>
        </p:spPr>
      </p:pic>
      <p:sp>
        <p:nvSpPr>
          <p:cNvPr id="11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smtClean="0">
                <a:solidFill>
                  <a:schemeClr val="bg1"/>
                </a:solidFill>
              </a:rPr>
              <a:t>Network Components</a:t>
            </a:r>
            <a:br>
              <a:rPr sz="2100" smtClean="0">
                <a:solidFill>
                  <a:schemeClr val="bg1"/>
                </a:solidFill>
              </a:rPr>
            </a:br>
            <a:r>
              <a:rPr sz="2100" smtClean="0">
                <a:solidFill>
                  <a:schemeClr val="bg1"/>
                </a:solidFill>
              </a:rPr>
              <a:t>Network Media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2" y="1428947"/>
            <a:ext cx="8425389" cy="2463784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altLang="en-US" sz="1600" dirty="0" smtClean="0"/>
              <a:t>Network diagrams, often called topology diagrams, use symbols to represent devices within the network.</a:t>
            </a:r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altLang="en-US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13" y="2371059"/>
            <a:ext cx="6783572" cy="2636875"/>
          </a:xfrm>
          <a:prstGeom prst="rect">
            <a:avLst/>
          </a:prstGeom>
        </p:spPr>
      </p:pic>
      <p:sp>
        <p:nvSpPr>
          <p:cNvPr id="12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73" y="2660838"/>
            <a:ext cx="291127" cy="29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2" y="392575"/>
            <a:ext cx="5258400" cy="7662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Modern Telco Network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08" y="1681162"/>
            <a:ext cx="3667326" cy="25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119" y="1681222"/>
            <a:ext cx="4481611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PLMN : Public Land to Mobile </a:t>
            </a:r>
          </a:p>
          <a:p>
            <a:r>
              <a:rPr lang="en-US" sz="1400" dirty="0" smtClean="0"/>
              <a:t>UTRAN: </a:t>
            </a:r>
            <a:r>
              <a:rPr lang="en-US" sz="1400" dirty="0"/>
              <a:t>UMTS Terrestrial Radio Access </a:t>
            </a:r>
            <a:r>
              <a:rPr lang="en-US" sz="1400" dirty="0" smtClean="0"/>
              <a:t>Network</a:t>
            </a:r>
          </a:p>
          <a:p>
            <a:r>
              <a:rPr lang="en-US" sz="1400" dirty="0" smtClean="0"/>
              <a:t>UMTS : </a:t>
            </a:r>
            <a:r>
              <a:rPr lang="en-US" sz="1400" dirty="0"/>
              <a:t>Universal Mobile Telecommunications </a:t>
            </a:r>
            <a:r>
              <a:rPr lang="en-US" sz="1400" dirty="0" smtClean="0"/>
              <a:t>System</a:t>
            </a:r>
          </a:p>
          <a:p>
            <a:r>
              <a:rPr lang="en-US" sz="1400" dirty="0" smtClean="0"/>
              <a:t>GSM-BSS: </a:t>
            </a:r>
            <a:r>
              <a:rPr lang="en-US" sz="1400" dirty="0"/>
              <a:t>Global System for Mobile </a:t>
            </a:r>
            <a:r>
              <a:rPr lang="en-US" sz="1400" dirty="0" smtClean="0"/>
              <a:t>communication-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Base Station Subsystem</a:t>
            </a:r>
          </a:p>
          <a:p>
            <a:r>
              <a:rPr lang="en-US" sz="1400" dirty="0"/>
              <a:t>GMSC: </a:t>
            </a:r>
            <a:r>
              <a:rPr lang="en-US" sz="1400" dirty="0" smtClean="0"/>
              <a:t>Gateway </a:t>
            </a:r>
            <a:r>
              <a:rPr lang="en-US" sz="1400" dirty="0"/>
              <a:t>Mobile Switching </a:t>
            </a:r>
            <a:r>
              <a:rPr lang="en-US" sz="1400" dirty="0" smtClean="0"/>
              <a:t>Centre</a:t>
            </a:r>
          </a:p>
          <a:p>
            <a:r>
              <a:rPr lang="en-US" sz="1400" dirty="0"/>
              <a:t>GGSN: Gateway GPRS Support Node</a:t>
            </a:r>
            <a:endParaRPr lang="en-US" sz="1400" dirty="0" smtClean="0"/>
          </a:p>
          <a:p>
            <a:r>
              <a:rPr lang="en-US" sz="1400" dirty="0" smtClean="0"/>
              <a:t>MGW : Voice Gateway</a:t>
            </a:r>
          </a:p>
          <a:p>
            <a:r>
              <a:rPr lang="en-US" sz="1400" dirty="0" smtClean="0"/>
              <a:t>MSC  : </a:t>
            </a:r>
            <a:r>
              <a:rPr lang="en-US" sz="1400" dirty="0"/>
              <a:t>Server: </a:t>
            </a:r>
            <a:r>
              <a:rPr lang="en-US" sz="1400" dirty="0" smtClean="0"/>
              <a:t>Mobile Switching Station (2G)</a:t>
            </a:r>
          </a:p>
          <a:p>
            <a:r>
              <a:rPr lang="en-US" sz="1400" dirty="0" smtClean="0"/>
              <a:t>RBS  :  Radio Base Station</a:t>
            </a:r>
          </a:p>
          <a:p>
            <a:r>
              <a:rPr lang="en-US" sz="1400" dirty="0" smtClean="0"/>
              <a:t>RNC  </a:t>
            </a:r>
            <a:r>
              <a:rPr lang="en-US" sz="1400" dirty="0"/>
              <a:t>: Radio Network </a:t>
            </a:r>
            <a:r>
              <a:rPr lang="en-US" sz="1400" dirty="0" smtClean="0"/>
              <a:t>Controller</a:t>
            </a:r>
          </a:p>
          <a:p>
            <a:r>
              <a:rPr lang="en-US" sz="1400" dirty="0"/>
              <a:t>BSC  </a:t>
            </a:r>
            <a:r>
              <a:rPr lang="en-US" sz="1400" dirty="0" smtClean="0"/>
              <a:t>: </a:t>
            </a:r>
            <a:r>
              <a:rPr lang="en-US" sz="1400" dirty="0"/>
              <a:t>Base Station </a:t>
            </a:r>
            <a:r>
              <a:rPr lang="en-US" sz="1400" dirty="0" smtClean="0"/>
              <a:t>controller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745079" y="4428929"/>
            <a:ext cx="41046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Network Convergence… to IP network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Voice, Data, Video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8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61" y="371310"/>
            <a:ext cx="5258400" cy="7662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Modern Broadcasting Network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" y="1475475"/>
            <a:ext cx="4653887" cy="344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1485" y="2600204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CNN, BBC, NHK on Mobile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54940" y="50722"/>
            <a:ext cx="4572000" cy="258532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/>
              <a:t>4G Technology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was </a:t>
            </a:r>
            <a:r>
              <a:rPr lang="en-US" dirty="0"/>
              <a:t>introduced in 2011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Its </a:t>
            </a:r>
            <a:r>
              <a:rPr lang="en-US" dirty="0"/>
              <a:t>major characteristics are −</a:t>
            </a:r>
          </a:p>
          <a:p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Speeds of 100 Mbps to 1 </a:t>
            </a:r>
            <a:r>
              <a:rPr lang="en-US" dirty="0" err="1"/>
              <a:t>Gbps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Mobile web access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High definition mobile TV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Cloud computing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IP telephony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51" y="291897"/>
            <a:ext cx="39147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18776" y="-169768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4663" y="2353382"/>
            <a:ext cx="66712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lvl="1"/>
            <a:r>
              <a:rPr lang="en-US" dirty="0" smtClean="0"/>
              <a:t>5G Technology</a:t>
            </a:r>
          </a:p>
          <a:p>
            <a:pPr marL="401638" lvl="1" indent="-285750">
              <a:buFont typeface="Arial" pitchFamily="34" charset="0"/>
              <a:buChar char="•"/>
            </a:pPr>
            <a:r>
              <a:rPr lang="en-US" dirty="0" smtClean="0"/>
              <a:t> Up </a:t>
            </a:r>
            <a:r>
              <a:rPr lang="en-US" dirty="0"/>
              <a:t>to 10Gbps data rate - &gt; 10 to 100x speed improvement over 4G and 4.5G networks.</a:t>
            </a:r>
          </a:p>
          <a:p>
            <a:pPr marL="401638" lvl="1" indent="-285750">
              <a:buFont typeface="Arial" pitchFamily="34" charset="0"/>
              <a:buChar char="•"/>
            </a:pPr>
            <a:r>
              <a:rPr lang="en-US" dirty="0"/>
              <a:t>1-millisecond latency.</a:t>
            </a:r>
          </a:p>
          <a:p>
            <a:pPr marL="401638" lvl="1" indent="-285750">
              <a:buFont typeface="Arial" pitchFamily="34" charset="0"/>
              <a:buChar char="•"/>
            </a:pPr>
            <a:r>
              <a:rPr lang="en-US" dirty="0"/>
              <a:t>1000x bandwidth per unit area.</a:t>
            </a:r>
          </a:p>
          <a:p>
            <a:pPr marL="401638" lvl="1" indent="-285750">
              <a:buFont typeface="Arial" pitchFamily="34" charset="0"/>
              <a:buChar char="•"/>
            </a:pPr>
            <a:r>
              <a:rPr lang="en-US" dirty="0"/>
              <a:t>Up to 100x number of connected devices per unit area (compared with 4G LTE)</a:t>
            </a:r>
          </a:p>
          <a:p>
            <a:pPr marL="401638" lvl="1" indent="-285750">
              <a:buFont typeface="Arial" pitchFamily="34" charset="0"/>
              <a:buChar char="•"/>
            </a:pPr>
            <a:r>
              <a:rPr lang="en-US" dirty="0"/>
              <a:t>99.999% availability.</a:t>
            </a:r>
          </a:p>
          <a:p>
            <a:pPr marL="401638" lvl="1" indent="-285750">
              <a:buFont typeface="Arial" pitchFamily="34" charset="0"/>
              <a:buChar char="•"/>
            </a:pPr>
            <a:r>
              <a:rPr lang="en-US" dirty="0"/>
              <a:t>100% coverage.</a:t>
            </a:r>
          </a:p>
          <a:p>
            <a:pPr marL="401638" lvl="1" indent="-285750">
              <a:buFont typeface="Arial" pitchFamily="34" charset="0"/>
              <a:buChar char="•"/>
            </a:pPr>
            <a:r>
              <a:rPr lang="en-US" dirty="0"/>
              <a:t>90% reduction in network energy usage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smtClean="0">
                <a:solidFill>
                  <a:schemeClr val="bg1"/>
                </a:solidFill>
              </a:rPr>
              <a:t>Networking Today</a:t>
            </a:r>
            <a:br>
              <a:rPr sz="2100" smtClean="0">
                <a:solidFill>
                  <a:schemeClr val="bg1"/>
                </a:solidFill>
              </a:rPr>
            </a:br>
            <a:r>
              <a:rPr sz="2100" smtClean="0">
                <a:solidFill>
                  <a:schemeClr val="bg1"/>
                </a:solidFill>
              </a:rPr>
              <a:t>Technology Then and Now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4" y="1428947"/>
            <a:ext cx="7559290" cy="1626673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ja-JP" sz="1600" dirty="0" smtClean="0"/>
              <a:t>We live in a world we barely imagined 20 years ago.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1600" dirty="0" smtClean="0"/>
              <a:t>What wouldn’t we have without the Internet?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1600" dirty="0" smtClean="0"/>
              <a:t>What will be possible in the future using the network as the platform?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68" y="2423578"/>
            <a:ext cx="3952875" cy="222885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584" y="2423578"/>
            <a:ext cx="3848100" cy="2162175"/>
          </a:xfrm>
          <a:prstGeom prst="rect">
            <a:avLst/>
          </a:prstGeom>
        </p:spPr>
      </p:pic>
      <p:sp>
        <p:nvSpPr>
          <p:cNvPr id="11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8625"/>
              <a:t>شكرا</a:t>
            </a:r>
            <a:endParaRPr lang="en-US" sz="8625" dirty="0"/>
          </a:p>
        </p:txBody>
      </p:sp>
      <p:sp>
        <p:nvSpPr>
          <p:cNvPr id="3" name="Rectangle 2"/>
          <p:cNvSpPr/>
          <p:nvPr/>
        </p:nvSpPr>
        <p:spPr>
          <a:xfrm>
            <a:off x="353568" y="4279392"/>
            <a:ext cx="8534400" cy="86410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smtClean="0">
                <a:solidFill>
                  <a:schemeClr val="bg1"/>
                </a:solidFill>
              </a:rPr>
              <a:t>Networking Today</a:t>
            </a:r>
            <a:br>
              <a:rPr sz="2100" smtClean="0">
                <a:solidFill>
                  <a:schemeClr val="bg1"/>
                </a:solidFill>
              </a:rPr>
            </a:br>
            <a:r>
              <a:rPr sz="2100" smtClean="0">
                <a:solidFill>
                  <a:schemeClr val="bg1"/>
                </a:solidFill>
              </a:rPr>
              <a:t>No Boundaries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4" y="1428947"/>
            <a:ext cx="7559290" cy="1626673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altLang="ja-JP" sz="1600" dirty="0" smtClean="0"/>
              <a:t>Advancements in networking technologies are helping create a world without boundaries.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ja-JP" sz="1600" dirty="0" smtClean="0"/>
              <a:t>The immediate nature of communications over the Internet encourages global communities.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673" y="2862384"/>
            <a:ext cx="4680927" cy="1996909"/>
          </a:xfrm>
          <a:prstGeom prst="rect">
            <a:avLst/>
          </a:prstGeom>
        </p:spPr>
      </p:pic>
      <p:sp>
        <p:nvSpPr>
          <p:cNvPr id="12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smtClean="0">
                <a:solidFill>
                  <a:schemeClr val="bg1"/>
                </a:solidFill>
              </a:rPr>
              <a:t>Networking Today</a:t>
            </a:r>
            <a:br>
              <a:rPr sz="2100" smtClean="0">
                <a:solidFill>
                  <a:schemeClr val="bg1"/>
                </a:solidFill>
              </a:rPr>
            </a:br>
            <a:r>
              <a:rPr sz="2100" smtClean="0">
                <a:solidFill>
                  <a:schemeClr val="bg1"/>
                </a:solidFill>
              </a:rPr>
              <a:t>Networks Support the Way We Learn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4" y="1428947"/>
            <a:ext cx="7559290" cy="1626673"/>
          </a:xfrm>
          <a:prstGeom prst="rect">
            <a:avLst/>
          </a:prstGeom>
        </p:spPr>
        <p:txBody>
          <a:bodyPr/>
          <a:lstStyle/>
          <a:p>
            <a:pPr marL="169863" lvl="0" indent="-169863" defTabSz="684213">
              <a:spcBef>
                <a:spcPts val="600"/>
              </a:spcBef>
              <a:spcAft>
                <a:spcPts val="600"/>
              </a:spcAft>
              <a:buClr>
                <a:srgbClr val="58585B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Do you remember sitting in a classroom, like this? </a:t>
            </a:r>
            <a:r>
              <a:rPr lang="en-US" altLang="ja-JP" sz="15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</a:p>
          <a:p>
            <a:pPr marL="169863" lvl="0" indent="-169863" defTabSz="684213">
              <a:spcBef>
                <a:spcPts val="600"/>
              </a:spcBef>
              <a:spcAft>
                <a:spcPts val="600"/>
              </a:spcAft>
              <a:buClr>
                <a:srgbClr val="58585B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You don't have to be in school anymore to take a class. You don't have to be in a classroom to have a teacher.</a:t>
            </a:r>
            <a:endParaRPr lang="en-US" altLang="ja-JP" sz="1500" dirty="0" smtClean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algn="just"/>
            <a:endParaRPr lang="en-US" altLang="ja-JP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258" y="2381865"/>
            <a:ext cx="3667637" cy="2210108"/>
          </a:xfrm>
          <a:prstGeom prst="rect">
            <a:avLst/>
          </a:prstGeom>
        </p:spPr>
      </p:pic>
      <p:sp>
        <p:nvSpPr>
          <p:cNvPr id="12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08" y="738051"/>
            <a:ext cx="5829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smtClean="0">
                <a:solidFill>
                  <a:schemeClr val="bg1"/>
                </a:solidFill>
              </a:rPr>
              <a:t>Networking Today</a:t>
            </a:r>
            <a:br>
              <a:rPr sz="2100" smtClean="0">
                <a:solidFill>
                  <a:schemeClr val="bg1"/>
                </a:solidFill>
              </a:rPr>
            </a:br>
            <a:r>
              <a:rPr sz="2100" smtClean="0">
                <a:solidFill>
                  <a:schemeClr val="bg1"/>
                </a:solidFill>
              </a:rPr>
              <a:t>Networks Support the Way We Work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4" y="1428947"/>
            <a:ext cx="7559290" cy="1626673"/>
          </a:xfrm>
          <a:prstGeom prst="rect">
            <a:avLst/>
          </a:prstGeom>
        </p:spPr>
        <p:txBody>
          <a:bodyPr/>
          <a:lstStyle/>
          <a:p>
            <a:pPr marL="109538" indent="-109538" eaLnBrk="1" hangingPunct="1">
              <a:buFont typeface="Arial" pitchFamily="34" charset="0"/>
              <a:buChar char="•"/>
            </a:pPr>
            <a:r>
              <a:rPr lang="en-US" altLang="en-US" dirty="0" smtClean="0"/>
              <a:t>The globalization of the Internet has empowered individuals to create information that can be accessed globally.</a:t>
            </a:r>
          </a:p>
          <a:p>
            <a:pPr marL="109538" indent="-109538" eaLnBrk="1" hangingPunct="1">
              <a:buFont typeface="Arial" pitchFamily="34" charset="0"/>
              <a:buChar char="•"/>
            </a:pPr>
            <a:r>
              <a:rPr lang="en-US" altLang="en-US" sz="1700" dirty="0" smtClean="0"/>
              <a:t>Forms of communication: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1600" dirty="0" smtClean="0"/>
              <a:t>Texting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Instant Messaging (IM)</a:t>
            </a:r>
            <a:endParaRPr lang="en-US" alt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en-US" sz="1600" dirty="0" smtClean="0"/>
              <a:t>Social Media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1600" dirty="0" smtClean="0"/>
              <a:t>Collaboration Tools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1600" dirty="0" smtClean="0"/>
              <a:t>Blogs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1600" dirty="0" smtClean="0"/>
              <a:t> Wiki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1600" dirty="0" smtClean="0"/>
              <a:t>Podcasting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en-US" dirty="0"/>
              <a:t>Data networks have evolved into helping support the way we work.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en-US" dirty="0"/>
              <a:t>Online learning opportunities decrease costly and time consuming travel.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en-US" dirty="0"/>
              <a:t>Employee </a:t>
            </a:r>
            <a:r>
              <a:rPr lang="en-US" altLang="en-US" dirty="0" smtClean="0"/>
              <a:t>training is becoming more cost effective.</a:t>
            </a:r>
            <a:endParaRPr lang="en-US" altLang="en-US" sz="1600" dirty="0" smtClean="0"/>
          </a:p>
          <a:p>
            <a:pPr lvl="1">
              <a:buFont typeface="Arial" pitchFamily="34" charset="0"/>
              <a:buChar char="•"/>
            </a:pPr>
            <a:endParaRPr lang="en-US" altLang="en-US" sz="1600" dirty="0" smtClean="0"/>
          </a:p>
          <a:p>
            <a:pPr lvl="1">
              <a:buFont typeface="Arial" pitchFamily="34" charset="0"/>
              <a:buChar char="•"/>
            </a:pPr>
            <a:endParaRPr lang="en-US" altLang="en-US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496" y="1983584"/>
            <a:ext cx="2174504" cy="1546163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372" y="1981070"/>
            <a:ext cx="2286000" cy="1539911"/>
          </a:xfrm>
          <a:prstGeom prst="rect">
            <a:avLst/>
          </a:prstGeom>
        </p:spPr>
      </p:pic>
      <p:sp>
        <p:nvSpPr>
          <p:cNvPr id="13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50" y="4219303"/>
            <a:ext cx="1058092" cy="92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100" smtClean="0">
                <a:solidFill>
                  <a:schemeClr val="bg1"/>
                </a:solidFill>
              </a:rPr>
              <a:t>Networking Today</a:t>
            </a:r>
            <a:br>
              <a:rPr sz="2100" smtClean="0">
                <a:solidFill>
                  <a:schemeClr val="bg1"/>
                </a:solidFill>
              </a:rPr>
            </a:br>
            <a:r>
              <a:rPr sz="2100" smtClean="0">
                <a:solidFill>
                  <a:schemeClr val="bg1"/>
                </a:solidFill>
              </a:rPr>
              <a:t>Networks Support the Way We Play</a:t>
            </a:r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6984" y="1428947"/>
            <a:ext cx="7559290" cy="1626673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altLang="ja-JP" dirty="0" smtClean="0"/>
              <a:t>We listen to music, watch movies, read books, and download material for future offline access.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ja-JP" dirty="0" smtClean="0"/>
              <a:t>Networks allow online gaming in ways that were not possible 20 years ago.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ja-JP" dirty="0" smtClean="0"/>
              <a:t>Offline activities have also been enhanced by networks including global communities for a wide range of hobbies and interests.</a:t>
            </a:r>
          </a:p>
          <a:p>
            <a:pPr lvl="1"/>
            <a:endParaRPr lang="en-US" altLang="ja-JP" dirty="0" smtClean="0"/>
          </a:p>
        </p:txBody>
      </p:sp>
      <p:sp>
        <p:nvSpPr>
          <p:cNvPr id="8" name="Rectangle 7"/>
          <p:cNvSpPr/>
          <p:nvPr/>
        </p:nvSpPr>
        <p:spPr>
          <a:xfrm>
            <a:off x="5408019" y="4624251"/>
            <a:ext cx="1541417" cy="32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09" y="3048599"/>
            <a:ext cx="2264643" cy="1346544"/>
          </a:xfrm>
          <a:prstGeom prst="rect">
            <a:avLst/>
          </a:prstGeom>
        </p:spPr>
      </p:pic>
      <p:sp>
        <p:nvSpPr>
          <p:cNvPr id="10" name="Espace réservé du numéro de diapositive 2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3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communication methods have three elements in </a:t>
            </a:r>
            <a:r>
              <a:rPr lang="en-US" dirty="0" smtClean="0"/>
              <a:t>common:</a:t>
            </a:r>
          </a:p>
          <a:p>
            <a:pPr lvl="1"/>
            <a:r>
              <a:rPr lang="en-US" altLang="ja-JP" dirty="0" smtClean="0"/>
              <a:t>Source or sender</a:t>
            </a:r>
          </a:p>
          <a:p>
            <a:pPr lvl="1"/>
            <a:r>
              <a:rPr lang="en-US" altLang="ja-JP" dirty="0" smtClean="0"/>
              <a:t>Destination or receiver</a:t>
            </a:r>
          </a:p>
          <a:p>
            <a:pPr lvl="1"/>
            <a:r>
              <a:rPr lang="en-US" altLang="ja-JP" dirty="0" smtClean="0"/>
              <a:t>Channel or media</a:t>
            </a:r>
          </a:p>
          <a:p>
            <a:r>
              <a:rPr lang="en-US" dirty="0" smtClean="0"/>
              <a:t>Rules </a:t>
            </a:r>
            <a:r>
              <a:rPr lang="en-US" dirty="0"/>
              <a:t>or protocols govern all methods of </a:t>
            </a:r>
            <a:r>
              <a:rPr lang="en-US" dirty="0" smtClean="0"/>
              <a:t>communication.</a:t>
            </a: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The Rules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Communication Fundamentals</a:t>
            </a:r>
          </a:p>
        </p:txBody>
      </p:sp>
      <p:pic>
        <p:nvPicPr>
          <p:cNvPr id="6" name="Picture 5" descr="Introduction to Networks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18113" r="36165" b="5655"/>
          <a:stretch/>
        </p:blipFill>
        <p:spPr>
          <a:xfrm>
            <a:off x="594852" y="2570796"/>
            <a:ext cx="2960764" cy="1927054"/>
          </a:xfrm>
          <a:prstGeom prst="rect">
            <a:avLst/>
          </a:prstGeom>
        </p:spPr>
      </p:pic>
      <p:pic>
        <p:nvPicPr>
          <p:cNvPr id="7" name="Picture 6" descr="Introduction to Network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7" r="37586" b="3121"/>
          <a:stretch/>
        </p:blipFill>
        <p:spPr>
          <a:xfrm>
            <a:off x="4960890" y="2570796"/>
            <a:ext cx="2984937" cy="17810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637314"/>
            <a:ext cx="9144000" cy="5061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8</a:t>
            </a:fld>
            <a:endParaRPr lang="en-US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76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Protocols </a:t>
            </a:r>
            <a:r>
              <a:rPr lang="en-US" dirty="0"/>
              <a:t>are necessary for effective </a:t>
            </a:r>
            <a:r>
              <a:rPr lang="en-US" dirty="0" smtClean="0"/>
              <a:t>communication and include:</a:t>
            </a:r>
          </a:p>
          <a:p>
            <a:pPr lvl="1"/>
            <a:r>
              <a:rPr lang="en-US" dirty="0"/>
              <a:t>An identified sender and receiver</a:t>
            </a:r>
          </a:p>
          <a:p>
            <a:pPr lvl="1"/>
            <a:r>
              <a:rPr lang="en-US" dirty="0"/>
              <a:t>Common language and grammar</a:t>
            </a:r>
          </a:p>
          <a:p>
            <a:pPr lvl="1"/>
            <a:r>
              <a:rPr lang="en-US" dirty="0"/>
              <a:t>Speed and timing of delivery</a:t>
            </a:r>
          </a:p>
          <a:p>
            <a:pPr lvl="1"/>
            <a:r>
              <a:rPr lang="en-US" dirty="0"/>
              <a:t>Confirmation or acknowledgment requirements </a:t>
            </a:r>
            <a:endParaRPr lang="en-US" dirty="0" smtClean="0"/>
          </a:p>
          <a:p>
            <a:r>
              <a:rPr lang="en-US" dirty="0" smtClean="0"/>
              <a:t>Protocols used </a:t>
            </a:r>
            <a:r>
              <a:rPr lang="en-US" dirty="0"/>
              <a:t>in network </a:t>
            </a:r>
            <a:r>
              <a:rPr lang="en-US" dirty="0" smtClean="0"/>
              <a:t>communications also define:</a:t>
            </a:r>
          </a:p>
          <a:p>
            <a:pPr lvl="1"/>
            <a:r>
              <a:rPr lang="en-US" dirty="0" smtClean="0"/>
              <a:t>Message encoding</a:t>
            </a:r>
          </a:p>
          <a:p>
            <a:pPr lvl="1"/>
            <a:r>
              <a:rPr smtClean="0"/>
              <a:t>Message Formatting and Encapsulation</a:t>
            </a:r>
          </a:p>
          <a:p>
            <a:pPr lvl="1"/>
            <a:r>
              <a:rPr smtClean="0"/>
              <a:t>Message Size</a:t>
            </a:r>
          </a:p>
          <a:p>
            <a:pPr lvl="1"/>
            <a:r>
              <a:rPr smtClean="0"/>
              <a:t>Message Timing </a:t>
            </a:r>
          </a:p>
          <a:p>
            <a:pPr lvl="1"/>
            <a:r>
              <a:rPr lang="en-US" dirty="0" smtClean="0"/>
              <a:t>Message delivery options</a:t>
            </a:r>
          </a:p>
          <a:p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The Rules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Rule Establishment</a:t>
            </a:r>
          </a:p>
        </p:txBody>
      </p:sp>
      <p:pic>
        <p:nvPicPr>
          <p:cNvPr id="3" name="Picture 2" descr="Introduction to Network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t="18092" r="36896" b="10797"/>
          <a:stretch/>
        </p:blipFill>
        <p:spPr>
          <a:xfrm>
            <a:off x="5228897" y="1186783"/>
            <a:ext cx="3768454" cy="33796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637314"/>
            <a:ext cx="9144000" cy="5061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9</a:t>
            </a:fld>
            <a:endParaRPr lang="en-US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55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16822</TotalTime>
  <Words>1625</Words>
  <Application>Microsoft Office PowerPoint</Application>
  <PresentationFormat>On-screen Show (16:9)</PresentationFormat>
  <Paragraphs>268</Paragraphs>
  <Slides>31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Theme</vt:lpstr>
      <vt:lpstr>Introduction to Networks</vt:lpstr>
      <vt:lpstr>Communicating in a Connected World What is the Network?</vt:lpstr>
      <vt:lpstr>Networking Today Technology Then and Now</vt:lpstr>
      <vt:lpstr>Networking Today No Boundaries</vt:lpstr>
      <vt:lpstr>Networking Today Networks Support the Way We Learn</vt:lpstr>
      <vt:lpstr>Networking Today Networks Support the Way We Work</vt:lpstr>
      <vt:lpstr>Networking Today Networks Support the Way We Play</vt:lpstr>
      <vt:lpstr>The Rules Communication Fundamentals</vt:lpstr>
      <vt:lpstr>The Rules Rule Establishment</vt:lpstr>
      <vt:lpstr>Providing Resources in a Network Networks of Many Sizes (Scalable…)</vt:lpstr>
      <vt:lpstr>LANs and WANs Types of Networks</vt:lpstr>
      <vt:lpstr>LANs and WANs Local Area Networks</vt:lpstr>
      <vt:lpstr>LANs and WANs Wide Area Networks</vt:lpstr>
      <vt:lpstr>The Internet, Intranets, and Extranets The Internet</vt:lpstr>
      <vt:lpstr>The Internet, Intranets, and Extranets Intranets and Extranets</vt:lpstr>
      <vt:lpstr>Internet Connections Internet Access Technologies</vt:lpstr>
      <vt:lpstr>Internet Connections Home and Small Office Internet Connections</vt:lpstr>
      <vt:lpstr>Network Components Topology Diagrams</vt:lpstr>
      <vt:lpstr>Providing Resources in a Network Clients and Servers</vt:lpstr>
      <vt:lpstr>Providing Resources in a Network Peer-to-Peer</vt:lpstr>
      <vt:lpstr>Network Components Overview of Network Components</vt:lpstr>
      <vt:lpstr>Network Components End Devices</vt:lpstr>
      <vt:lpstr>Network Components Intermediary Network Devices</vt:lpstr>
      <vt:lpstr>Network Components Intermediary Network Devices</vt:lpstr>
      <vt:lpstr>Network Components Network Media</vt:lpstr>
      <vt:lpstr>Network Components Network Media</vt:lpstr>
      <vt:lpstr>Modern Telco Network</vt:lpstr>
      <vt:lpstr>Modern Broadcasting Network</vt:lpstr>
      <vt:lpstr>PowerPoint Presentation</vt:lpstr>
      <vt:lpstr>PowerPoint Presentation</vt:lpstr>
      <vt:lpstr>شكرا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DELL</cp:lastModifiedBy>
  <cp:revision>590</cp:revision>
  <dcterms:created xsi:type="dcterms:W3CDTF">2016-08-22T22:27:36Z</dcterms:created>
  <dcterms:modified xsi:type="dcterms:W3CDTF">2022-02-16T10:01:43Z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