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3" r:id="rId3"/>
    <p:sldId id="260" r:id="rId4"/>
    <p:sldId id="266" r:id="rId5"/>
    <p:sldId id="324" r:id="rId6"/>
    <p:sldId id="325" r:id="rId7"/>
    <p:sldId id="326" r:id="rId8"/>
    <p:sldId id="267" r:id="rId9"/>
    <p:sldId id="268" r:id="rId10"/>
    <p:sldId id="302" r:id="rId11"/>
    <p:sldId id="259" r:id="rId12"/>
    <p:sldId id="258" r:id="rId13"/>
    <p:sldId id="305" r:id="rId14"/>
    <p:sldId id="306" r:id="rId15"/>
    <p:sldId id="328" r:id="rId16"/>
    <p:sldId id="329" r:id="rId17"/>
    <p:sldId id="330" r:id="rId18"/>
    <p:sldId id="331" r:id="rId19"/>
    <p:sldId id="332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864"/>
    <a:srgbClr val="1C819E"/>
    <a:srgbClr val="F9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7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7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9443-DBB8-423D-A0E6-F11AFF21E585}" type="datetimeFigureOut">
              <a:rPr lang="id-ID" smtClean="0"/>
              <a:t>08/12/21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9735-23EE-4E08-B25C-F7B47F4191A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5564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9443-DBB8-423D-A0E6-F11AFF21E585}" type="datetimeFigureOut">
              <a:rPr lang="id-ID" smtClean="0"/>
              <a:t>08/12/21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9735-23EE-4E08-B25C-F7B47F4191A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385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9443-DBB8-423D-A0E6-F11AFF21E585}" type="datetimeFigureOut">
              <a:rPr lang="id-ID" smtClean="0"/>
              <a:t>08/12/21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9735-23EE-4E08-B25C-F7B47F4191A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0479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9443-DBB8-423D-A0E6-F11AFF21E585}" type="datetimeFigureOut">
              <a:rPr lang="id-ID" smtClean="0"/>
              <a:t>08/12/21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9735-23EE-4E08-B25C-F7B47F4191A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1410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9443-DBB8-423D-A0E6-F11AFF21E585}" type="datetimeFigureOut">
              <a:rPr lang="id-ID" smtClean="0"/>
              <a:t>08/12/21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9735-23EE-4E08-B25C-F7B47F4191A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061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9443-DBB8-423D-A0E6-F11AFF21E585}" type="datetimeFigureOut">
              <a:rPr lang="id-ID" smtClean="0"/>
              <a:t>08/12/21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9735-23EE-4E08-B25C-F7B47F4191A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02072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9443-DBB8-423D-A0E6-F11AFF21E585}" type="datetimeFigureOut">
              <a:rPr lang="id-ID" smtClean="0"/>
              <a:t>08/12/21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9735-23EE-4E08-B25C-F7B47F4191A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2702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9443-DBB8-423D-A0E6-F11AFF21E585}" type="datetimeFigureOut">
              <a:rPr lang="id-ID" smtClean="0"/>
              <a:t>08/12/21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9735-23EE-4E08-B25C-F7B47F4191A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3043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9443-DBB8-423D-A0E6-F11AFF21E585}" type="datetimeFigureOut">
              <a:rPr lang="id-ID" smtClean="0"/>
              <a:t>08/12/21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9735-23EE-4E08-B25C-F7B47F4191A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08022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9443-DBB8-423D-A0E6-F11AFF21E585}" type="datetimeFigureOut">
              <a:rPr lang="id-ID" smtClean="0"/>
              <a:t>08/12/21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9735-23EE-4E08-B25C-F7B47F4191A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25695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9443-DBB8-423D-A0E6-F11AFF21E585}" type="datetimeFigureOut">
              <a:rPr lang="id-ID" smtClean="0"/>
              <a:t>08/12/21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9735-23EE-4E08-B25C-F7B47F4191A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570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79443-DBB8-423D-A0E6-F11AFF21E585}" type="datetimeFigureOut">
              <a:rPr lang="id-ID" smtClean="0"/>
              <a:t>08/12/21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59735-23EE-4E08-B25C-F7B47F4191A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107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ulEQbHESZM" TargetMode="External"/><Relationship Id="rId2" Type="http://schemas.openxmlformats.org/officeDocument/2006/relationships/hyperlink" Target="https://www.youtube.com/watch?v=M9NiLYd0JLg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youtube.com/watch?v=iHzzSao6ypE&amp;t=213s" TargetMode="External"/><Relationship Id="rId4" Type="http://schemas.openxmlformats.org/officeDocument/2006/relationships/hyperlink" Target="https://www.youtube.com/watch?v=jeygJZlUnCw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Urban Transportation</a:t>
            </a:r>
            <a:endParaRPr lang="id-ID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/>
              <a:t>Oleh: Bagdja</a:t>
            </a:r>
            <a:r>
              <a:rPr lang="id-ID" dirty="0"/>
              <a:t> </a:t>
            </a:r>
            <a:r>
              <a:rPr lang="id-ID" dirty="0" err="1"/>
              <a:t>Muljarijadi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46404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1FE84-7B3A-8B48-9754-92F817784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0648"/>
            <a:ext cx="10972800" cy="1143000"/>
          </a:xfrm>
        </p:spPr>
        <p:txBody>
          <a:bodyPr>
            <a:normAutofit/>
          </a:bodyPr>
          <a:lstStyle/>
          <a:p>
            <a:r>
              <a:rPr lang="en-US" sz="3733" b="1" dirty="0"/>
              <a:t>URBAN RENEWAL DAN SDGs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53E03-EA2E-E945-B411-708FD7A07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2284" indent="-609585">
              <a:spcBef>
                <a:spcPts val="484"/>
              </a:spcBef>
              <a:tabLst>
                <a:tab pos="621650" algn="l"/>
                <a:tab pos="622284" algn="l"/>
              </a:tabLst>
            </a:pPr>
            <a:r>
              <a:rPr lang="en-US" sz="2667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Dalam</a:t>
            </a:r>
            <a:r>
              <a:rPr lang="en-US" sz="2667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667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Konteks</a:t>
            </a:r>
            <a:r>
              <a:rPr lang="en-US" sz="2667" dirty="0">
                <a:latin typeface="Calibri Light" panose="020F0302020204030204" pitchFamily="34" charset="0"/>
                <a:cs typeface="Calibri Light" panose="020F0302020204030204" pitchFamily="34" charset="0"/>
              </a:rPr>
              <a:t> SDGs, Urban Renewal </a:t>
            </a:r>
            <a:r>
              <a:rPr lang="en-US" sz="2667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dikaitkan</a:t>
            </a:r>
            <a:r>
              <a:rPr lang="en-US" sz="2667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667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dengan</a:t>
            </a:r>
            <a:r>
              <a:rPr lang="en-US" sz="2667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sz="2667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pencapaian</a:t>
            </a:r>
            <a:r>
              <a:rPr lang="en-US" sz="2667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667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tujuan</a:t>
            </a:r>
            <a:r>
              <a:rPr lang="en-US" sz="2667" dirty="0">
                <a:latin typeface="Calibri Light" panose="020F0302020204030204" pitchFamily="34" charset="0"/>
                <a:cs typeface="Calibri Light" panose="020F0302020204030204" pitchFamily="34" charset="0"/>
              </a:rPr>
              <a:t> SDGs </a:t>
            </a:r>
            <a:r>
              <a:rPr lang="en-US" sz="2667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ke</a:t>
            </a:r>
            <a:r>
              <a:rPr lang="en-US" sz="2667" dirty="0">
                <a:latin typeface="Calibri Light" panose="020F0302020204030204" pitchFamily="34" charset="0"/>
                <a:cs typeface="Calibri Light" panose="020F0302020204030204" pitchFamily="34" charset="0"/>
              </a:rPr>
              <a:t> 11, </a:t>
            </a:r>
            <a:r>
              <a:rPr lang="en-US" sz="2667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yaitu</a:t>
            </a:r>
            <a:r>
              <a:rPr lang="en-US" sz="2667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667" b="1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Mewujudkan</a:t>
            </a:r>
            <a:r>
              <a:rPr lang="en-US" sz="2667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Kota </a:t>
            </a:r>
            <a:r>
              <a:rPr lang="en-US" sz="2667" b="1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dan</a:t>
            </a:r>
            <a:r>
              <a:rPr lang="en-US" sz="2667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667" b="1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Pemukiman</a:t>
            </a:r>
            <a:r>
              <a:rPr lang="en-US" sz="2667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yang </a:t>
            </a:r>
            <a:r>
              <a:rPr lang="en-US" sz="2667" b="1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Berkelanjutan</a:t>
            </a:r>
            <a:r>
              <a:rPr lang="en-US" sz="2667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2667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terutama</a:t>
            </a:r>
            <a:r>
              <a:rPr lang="en-US" sz="2667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667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terkait</a:t>
            </a:r>
            <a:r>
              <a:rPr lang="en-US" sz="2667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667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dengan</a:t>
            </a:r>
            <a:r>
              <a:rPr lang="en-US" sz="2667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marL="1155671" lvl="1" indent="-609585">
              <a:spcBef>
                <a:spcPts val="484"/>
              </a:spcBef>
              <a:buFont typeface="Wingdings" pitchFamily="2" charset="2"/>
              <a:buChar char="Ø"/>
              <a:tabLst>
                <a:tab pos="621650" algn="l"/>
                <a:tab pos="622284" algn="l"/>
              </a:tabLst>
            </a:pPr>
            <a:r>
              <a:rPr lang="en-US" sz="2133" dirty="0" err="1"/>
              <a:t>Upaya</a:t>
            </a:r>
            <a:r>
              <a:rPr lang="en-US" sz="2133" dirty="0"/>
              <a:t> </a:t>
            </a:r>
            <a:r>
              <a:rPr lang="en-US" sz="2133" dirty="0" err="1"/>
              <a:t>penyediaan</a:t>
            </a:r>
            <a:r>
              <a:rPr lang="en-US" sz="2133" dirty="0"/>
              <a:t> </a:t>
            </a:r>
            <a:r>
              <a:rPr lang="en-US" sz="2133" dirty="0" err="1"/>
              <a:t>akses</a:t>
            </a:r>
            <a:r>
              <a:rPr lang="en-US" sz="2133" dirty="0"/>
              <a:t> </a:t>
            </a:r>
            <a:r>
              <a:rPr lang="en-US" sz="2133" dirty="0" err="1"/>
              <a:t>terhadap</a:t>
            </a:r>
            <a:r>
              <a:rPr lang="en-US" sz="2133" dirty="0"/>
              <a:t> </a:t>
            </a:r>
            <a:r>
              <a:rPr lang="en-US" sz="2133" dirty="0" err="1"/>
              <a:t>sistem</a:t>
            </a:r>
            <a:r>
              <a:rPr lang="en-US" sz="2133" dirty="0"/>
              <a:t> </a:t>
            </a:r>
            <a:r>
              <a:rPr lang="en-US" sz="2133" dirty="0" err="1"/>
              <a:t>transportasi</a:t>
            </a:r>
            <a:r>
              <a:rPr lang="en-US" sz="2133" dirty="0"/>
              <a:t> yang </a:t>
            </a:r>
            <a:r>
              <a:rPr lang="en-US" sz="2133" dirty="0" err="1"/>
              <a:t>aman</a:t>
            </a:r>
            <a:r>
              <a:rPr lang="en-US" sz="2133" dirty="0"/>
              <a:t>, </a:t>
            </a:r>
            <a:r>
              <a:rPr lang="en-US" sz="2133" dirty="0" err="1"/>
              <a:t>terjangkau</a:t>
            </a:r>
            <a:r>
              <a:rPr lang="en-US" sz="2133" dirty="0"/>
              <a:t>, </a:t>
            </a:r>
            <a:r>
              <a:rPr lang="en-US" sz="2133" dirty="0" err="1"/>
              <a:t>mudah</a:t>
            </a:r>
            <a:r>
              <a:rPr lang="en-US" sz="2133" dirty="0"/>
              <a:t> </a:t>
            </a:r>
            <a:r>
              <a:rPr lang="en-US" sz="2133" dirty="0" err="1"/>
              <a:t>diakses</a:t>
            </a:r>
            <a:r>
              <a:rPr lang="en-US" sz="2133" dirty="0"/>
              <a:t> </a:t>
            </a:r>
            <a:r>
              <a:rPr lang="en-US" sz="2133" dirty="0" err="1"/>
              <a:t>dan</a:t>
            </a:r>
            <a:r>
              <a:rPr lang="en-US" sz="2133" dirty="0"/>
              <a:t> </a:t>
            </a:r>
            <a:r>
              <a:rPr lang="en-US" sz="2133" dirty="0" err="1"/>
              <a:t>berkelanjutan</a:t>
            </a:r>
            <a:r>
              <a:rPr lang="en-US" sz="2133" dirty="0"/>
              <a:t> </a:t>
            </a:r>
            <a:r>
              <a:rPr lang="en-US" sz="2133" dirty="0" err="1"/>
              <a:t>untuk</a:t>
            </a:r>
            <a:r>
              <a:rPr lang="en-US" sz="2133" dirty="0"/>
              <a:t> </a:t>
            </a:r>
            <a:r>
              <a:rPr lang="en-US" sz="2133" dirty="0" err="1"/>
              <a:t>semua</a:t>
            </a:r>
            <a:r>
              <a:rPr lang="en-US" sz="2133" dirty="0"/>
              <a:t>,  </a:t>
            </a:r>
            <a:r>
              <a:rPr lang="en-US" sz="2133" dirty="0" err="1"/>
              <a:t>terutama</a:t>
            </a:r>
            <a:r>
              <a:rPr lang="en-US" sz="2133" dirty="0"/>
              <a:t> </a:t>
            </a:r>
            <a:r>
              <a:rPr lang="en-US" sz="2133" dirty="0" err="1"/>
              <a:t>terkait</a:t>
            </a:r>
            <a:r>
              <a:rPr lang="en-US" sz="2133" dirty="0"/>
              <a:t> </a:t>
            </a:r>
            <a:r>
              <a:rPr lang="en-US" sz="2133" dirty="0" err="1"/>
              <a:t>dengan</a:t>
            </a:r>
            <a:r>
              <a:rPr lang="en-US" sz="2133" dirty="0"/>
              <a:t> </a:t>
            </a:r>
            <a:r>
              <a:rPr lang="en-US" sz="2133" dirty="0" err="1"/>
              <a:t>upaya</a:t>
            </a:r>
            <a:r>
              <a:rPr lang="en-US" sz="2133" dirty="0"/>
              <a:t> </a:t>
            </a:r>
            <a:r>
              <a:rPr lang="en-US" sz="2133" dirty="0" err="1"/>
              <a:t>untuk</a:t>
            </a:r>
            <a:r>
              <a:rPr lang="en-US" sz="2133" dirty="0"/>
              <a:t> </a:t>
            </a:r>
            <a:r>
              <a:rPr lang="en-US" sz="2133" dirty="0" err="1"/>
              <a:t>memperluas</a:t>
            </a:r>
            <a:r>
              <a:rPr lang="en-US" sz="2133" dirty="0"/>
              <a:t> </a:t>
            </a:r>
            <a:r>
              <a:rPr lang="en-US" sz="2133" dirty="0" err="1"/>
              <a:t>jangkauan</a:t>
            </a:r>
            <a:r>
              <a:rPr lang="en-US" sz="2133" dirty="0"/>
              <a:t> </a:t>
            </a:r>
            <a:r>
              <a:rPr lang="en-US" sz="2133" dirty="0" err="1"/>
              <a:t>transportasi</a:t>
            </a:r>
            <a:r>
              <a:rPr lang="en-US" sz="2133" dirty="0"/>
              <a:t> </a:t>
            </a:r>
            <a:r>
              <a:rPr lang="en-US" sz="2133" dirty="0" err="1"/>
              <a:t>umum</a:t>
            </a:r>
            <a:endParaRPr lang="en-US" sz="2133" dirty="0"/>
          </a:p>
          <a:p>
            <a:pPr marL="1155671" lvl="1" indent="-609585">
              <a:spcBef>
                <a:spcPts val="484"/>
              </a:spcBef>
              <a:buFont typeface="Wingdings" pitchFamily="2" charset="2"/>
              <a:buChar char="Ø"/>
              <a:tabLst>
                <a:tab pos="621650" algn="l"/>
                <a:tab pos="622284" algn="l"/>
              </a:tabLst>
            </a:pPr>
            <a:r>
              <a:rPr lang="en-US" sz="2133" dirty="0" err="1"/>
              <a:t>Penyediaan</a:t>
            </a:r>
            <a:r>
              <a:rPr lang="en-US" sz="2133" dirty="0"/>
              <a:t> </a:t>
            </a:r>
            <a:r>
              <a:rPr lang="en-US" sz="2133" dirty="0" err="1"/>
              <a:t>ruang</a:t>
            </a:r>
            <a:r>
              <a:rPr lang="en-US" sz="2133" dirty="0"/>
              <a:t> </a:t>
            </a:r>
            <a:r>
              <a:rPr lang="en-US" sz="2133" dirty="0" err="1"/>
              <a:t>publik</a:t>
            </a:r>
            <a:r>
              <a:rPr lang="en-US" sz="2133" dirty="0"/>
              <a:t> </a:t>
            </a:r>
            <a:r>
              <a:rPr lang="en-US" sz="2133" dirty="0" err="1"/>
              <a:t>dan</a:t>
            </a:r>
            <a:r>
              <a:rPr lang="en-US" sz="2133" dirty="0"/>
              <a:t> </a:t>
            </a:r>
            <a:r>
              <a:rPr lang="en-US" sz="2133" dirty="0" err="1"/>
              <a:t>ruang</a:t>
            </a:r>
            <a:r>
              <a:rPr lang="en-US" sz="2133" dirty="0"/>
              <a:t> </a:t>
            </a:r>
            <a:r>
              <a:rPr lang="en-US" sz="2133" dirty="0" err="1"/>
              <a:t>terbuka</a:t>
            </a:r>
            <a:r>
              <a:rPr lang="en-US" sz="2133" dirty="0"/>
              <a:t> </a:t>
            </a:r>
            <a:r>
              <a:rPr lang="en-US" sz="2133" dirty="0" err="1"/>
              <a:t>hijau</a:t>
            </a:r>
            <a:r>
              <a:rPr lang="en-US" sz="2133" dirty="0"/>
              <a:t> yang </a:t>
            </a:r>
            <a:r>
              <a:rPr lang="en-US" sz="2133" dirty="0" err="1"/>
              <a:t>aman</a:t>
            </a:r>
            <a:r>
              <a:rPr lang="en-US" sz="2133" dirty="0"/>
              <a:t>, </a:t>
            </a:r>
            <a:r>
              <a:rPr lang="en-US" sz="2133" dirty="0" err="1"/>
              <a:t>inklusif</a:t>
            </a:r>
            <a:r>
              <a:rPr lang="en-US" sz="2133" dirty="0"/>
              <a:t> </a:t>
            </a:r>
            <a:r>
              <a:rPr lang="en-US" sz="2133" dirty="0" err="1"/>
              <a:t>dan</a:t>
            </a:r>
            <a:r>
              <a:rPr lang="en-US" sz="2133" dirty="0"/>
              <a:t> </a:t>
            </a:r>
            <a:r>
              <a:rPr lang="en-US" sz="2133" dirty="0" err="1"/>
              <a:t>mudah</a:t>
            </a:r>
            <a:r>
              <a:rPr lang="en-US" sz="2133" dirty="0"/>
              <a:t> </a:t>
            </a:r>
            <a:r>
              <a:rPr lang="en-US" sz="2133" dirty="0" err="1"/>
              <a:t>dijangkau</a:t>
            </a:r>
            <a:r>
              <a:rPr lang="en-US" sz="2133" dirty="0"/>
              <a:t> </a:t>
            </a:r>
            <a:r>
              <a:rPr lang="en-US" sz="2133" dirty="0" err="1"/>
              <a:t>terutama</a:t>
            </a:r>
            <a:r>
              <a:rPr lang="en-US" sz="2133" dirty="0"/>
              <a:t> </a:t>
            </a:r>
            <a:r>
              <a:rPr lang="en-US" sz="2133" dirty="0" err="1"/>
              <a:t>untuk</a:t>
            </a:r>
            <a:r>
              <a:rPr lang="en-US" sz="2133" dirty="0"/>
              <a:t> </a:t>
            </a:r>
            <a:r>
              <a:rPr lang="en-US" sz="2133" dirty="0" err="1"/>
              <a:t>perempuan</a:t>
            </a:r>
            <a:r>
              <a:rPr lang="en-US" sz="2133" dirty="0"/>
              <a:t> </a:t>
            </a:r>
            <a:r>
              <a:rPr lang="en-US" sz="2133" dirty="0" err="1"/>
              <a:t>dan</a:t>
            </a:r>
            <a:r>
              <a:rPr lang="en-US" sz="2133" dirty="0"/>
              <a:t> </a:t>
            </a:r>
            <a:r>
              <a:rPr lang="en-US" sz="2133" dirty="0" err="1"/>
              <a:t>anak</a:t>
            </a:r>
            <a:r>
              <a:rPr lang="en-US" sz="2133" dirty="0"/>
              <a:t>, </a:t>
            </a:r>
            <a:r>
              <a:rPr lang="en-US" sz="2133" dirty="0" err="1"/>
              <a:t>manula</a:t>
            </a:r>
            <a:r>
              <a:rPr lang="en-US" sz="2133" dirty="0"/>
              <a:t> </a:t>
            </a:r>
            <a:r>
              <a:rPr lang="en-US" sz="2133" dirty="0" err="1"/>
              <a:t>serta</a:t>
            </a:r>
            <a:r>
              <a:rPr lang="en-US" sz="2133" dirty="0"/>
              <a:t> </a:t>
            </a:r>
            <a:r>
              <a:rPr lang="en-US" sz="2133" dirty="0" err="1"/>
              <a:t>penyandang</a:t>
            </a:r>
            <a:r>
              <a:rPr lang="en-US" sz="2133" dirty="0"/>
              <a:t> </a:t>
            </a:r>
            <a:r>
              <a:rPr lang="en-US" sz="2133" dirty="0" err="1"/>
              <a:t>disabilitas</a:t>
            </a:r>
            <a:r>
              <a:rPr lang="en-US" sz="2133" dirty="0"/>
              <a:t>. </a:t>
            </a:r>
          </a:p>
          <a:p>
            <a:pPr marL="1155671" lvl="1" indent="-609585">
              <a:spcBef>
                <a:spcPts val="484"/>
              </a:spcBef>
              <a:buFont typeface="Wingdings" pitchFamily="2" charset="2"/>
              <a:buChar char="Ø"/>
              <a:tabLst>
                <a:tab pos="621650" algn="l"/>
                <a:tab pos="622284" algn="l"/>
              </a:tabLst>
            </a:pPr>
            <a:r>
              <a:rPr lang="en-US" sz="2133" dirty="0" err="1"/>
              <a:t>Mendukung</a:t>
            </a:r>
            <a:r>
              <a:rPr lang="en-US" sz="2133" dirty="0"/>
              <a:t> </a:t>
            </a:r>
            <a:r>
              <a:rPr lang="en-US" sz="2133" dirty="0" err="1"/>
              <a:t>hubungan</a:t>
            </a:r>
            <a:r>
              <a:rPr lang="en-US" sz="2133" dirty="0"/>
              <a:t> </a:t>
            </a:r>
            <a:r>
              <a:rPr lang="en-US" sz="2133" dirty="0" err="1"/>
              <a:t>ekonomi</a:t>
            </a:r>
            <a:r>
              <a:rPr lang="en-US" sz="2133" dirty="0"/>
              <a:t>, </a:t>
            </a:r>
            <a:r>
              <a:rPr lang="en-US" sz="2133" dirty="0" err="1"/>
              <a:t>sosial</a:t>
            </a:r>
            <a:r>
              <a:rPr lang="en-US" sz="2133" dirty="0"/>
              <a:t>, </a:t>
            </a:r>
            <a:r>
              <a:rPr lang="en-US" sz="2133" dirty="0" err="1"/>
              <a:t>dan</a:t>
            </a:r>
            <a:r>
              <a:rPr lang="en-US" sz="2133" dirty="0"/>
              <a:t> </a:t>
            </a:r>
            <a:r>
              <a:rPr lang="en-US" sz="2133" dirty="0" err="1"/>
              <a:t>lingkungan</a:t>
            </a:r>
            <a:r>
              <a:rPr lang="en-US" sz="2133" dirty="0"/>
              <a:t> </a:t>
            </a:r>
            <a:r>
              <a:rPr lang="en-US" sz="2133" dirty="0" err="1"/>
              <a:t>antara</a:t>
            </a:r>
            <a:r>
              <a:rPr lang="en-US" sz="2133" dirty="0"/>
              <a:t> urban, </a:t>
            </a:r>
            <a:r>
              <a:rPr lang="en-US" sz="2133" dirty="0" err="1"/>
              <a:t>pinggiran</a:t>
            </a:r>
            <a:r>
              <a:rPr lang="en-US" sz="2133" dirty="0"/>
              <a:t> </a:t>
            </a:r>
            <a:r>
              <a:rPr lang="en-US" sz="2133" dirty="0" err="1"/>
              <a:t>kota</a:t>
            </a:r>
            <a:r>
              <a:rPr lang="en-US" sz="2133" dirty="0"/>
              <a:t>, </a:t>
            </a:r>
            <a:r>
              <a:rPr lang="en-US" sz="2133" dirty="0" err="1"/>
              <a:t>dan</a:t>
            </a:r>
            <a:r>
              <a:rPr lang="en-US" sz="2133" dirty="0"/>
              <a:t> </a:t>
            </a:r>
            <a:r>
              <a:rPr lang="en-US" sz="2133" dirty="0" err="1"/>
              <a:t>perdesaan</a:t>
            </a:r>
            <a:r>
              <a:rPr lang="en-US" sz="2133" dirty="0"/>
              <a:t> </a:t>
            </a:r>
            <a:r>
              <a:rPr lang="en-US" sz="2133" dirty="0" err="1"/>
              <a:t>dengan</a:t>
            </a:r>
            <a:r>
              <a:rPr lang="en-US" sz="2133" dirty="0"/>
              <a:t> </a:t>
            </a:r>
            <a:r>
              <a:rPr lang="en-US" sz="2133" dirty="0" err="1"/>
              <a:t>memperkuat</a:t>
            </a:r>
            <a:r>
              <a:rPr lang="en-US" sz="2133" dirty="0"/>
              <a:t> </a:t>
            </a:r>
            <a:r>
              <a:rPr lang="en-US" sz="2133" dirty="0" err="1"/>
              <a:t>perencanaan</a:t>
            </a:r>
            <a:r>
              <a:rPr lang="en-US" sz="2133" dirty="0"/>
              <a:t> </a:t>
            </a:r>
            <a:r>
              <a:rPr lang="en-US" sz="2133" dirty="0" err="1"/>
              <a:t>pembangunan</a:t>
            </a:r>
            <a:r>
              <a:rPr lang="en-US" sz="2133" dirty="0"/>
              <a:t> </a:t>
            </a:r>
            <a:r>
              <a:rPr lang="en-US" sz="2133" dirty="0" err="1"/>
              <a:t>nasional</a:t>
            </a:r>
            <a:r>
              <a:rPr lang="en-US" sz="2133" dirty="0"/>
              <a:t> </a:t>
            </a:r>
            <a:r>
              <a:rPr lang="en-US" sz="2133" dirty="0" err="1"/>
              <a:t>dan</a:t>
            </a:r>
            <a:r>
              <a:rPr lang="en-US" sz="2133" dirty="0"/>
              <a:t> </a:t>
            </a:r>
            <a:r>
              <a:rPr lang="en-US" sz="2133" dirty="0" err="1"/>
              <a:t>daerah</a:t>
            </a:r>
            <a:r>
              <a:rPr lang="en-US" sz="2133" dirty="0"/>
              <a:t>. </a:t>
            </a:r>
            <a:endParaRPr lang="en-US" sz="2133" dirty="0">
              <a:cs typeface="Calibri Light" panose="020F0302020204030204" pitchFamily="34" charset="0"/>
            </a:endParaRPr>
          </a:p>
          <a:p>
            <a:endParaRPr lang="en-US" sz="4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51E97C-17D9-A342-A769-D61877972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FD381-72A8-D743-B6B6-D97491024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11F9-03E6-494B-BA29-FFB98FB1FF70}" type="slidenum">
              <a:rPr lang="id-ID" smtClean="0"/>
              <a:t>10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13738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3284595" y="691220"/>
            <a:ext cx="9002117" cy="5793031"/>
            <a:chOff x="2324534" y="662239"/>
            <a:chExt cx="8997760" cy="6035395"/>
          </a:xfrm>
        </p:grpSpPr>
        <p:grpSp>
          <p:nvGrpSpPr>
            <p:cNvPr id="50" name="Group 49"/>
            <p:cNvGrpSpPr/>
            <p:nvPr/>
          </p:nvGrpSpPr>
          <p:grpSpPr>
            <a:xfrm>
              <a:off x="2324534" y="662239"/>
              <a:ext cx="8455702" cy="6035395"/>
              <a:chOff x="2324534" y="662239"/>
              <a:chExt cx="8455702" cy="603539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833289" y="662239"/>
                <a:ext cx="3942588" cy="6035395"/>
                <a:chOff x="4833289" y="662239"/>
                <a:chExt cx="3942588" cy="6035395"/>
              </a:xfrm>
            </p:grpSpPr>
            <p:sp>
              <p:nvSpPr>
                <p:cNvPr id="13" name="Content Placeholder 4"/>
                <p:cNvSpPr txBox="1">
                  <a:spLocks/>
                </p:cNvSpPr>
                <p:nvPr/>
              </p:nvSpPr>
              <p:spPr>
                <a:xfrm>
                  <a:off x="4833289" y="662239"/>
                  <a:ext cx="3942588" cy="6035395"/>
                </a:xfrm>
                <a:prstGeom prst="roundRect">
                  <a:avLst>
                    <a:gd name="adj" fmla="val 4521"/>
                  </a:avLst>
                </a:prstGeom>
                <a:solidFill>
                  <a:schemeClr val="bg1"/>
                </a:solidFill>
                <a:ln w="63500" cap="flat" cmpd="sng" algn="ctr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91440" tIns="45720" rIns="91440" bIns="45720" rtlCol="0" anchor="ctr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00000"/>
                    </a:lnSpc>
                    <a:buFont typeface="Arial" panose="020B0604020202020204" pitchFamily="34" charset="0"/>
                    <a:buNone/>
                  </a:pPr>
                  <a:endParaRPr lang="id-ID" sz="1400" b="1" dirty="0">
                    <a:solidFill>
                      <a:schemeClr val="tx1"/>
                    </a:solidFill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endParaRPr>
                </a:p>
              </p:txBody>
            </p:sp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008835" y="857541"/>
                  <a:ext cx="3703635" cy="5724730"/>
                </a:xfrm>
                <a:prstGeom prst="rect">
                  <a:avLst/>
                </a:prstGeom>
              </p:spPr>
            </p:pic>
          </p:grpSp>
          <p:grpSp>
            <p:nvGrpSpPr>
              <p:cNvPr id="40" name="Group 39"/>
              <p:cNvGrpSpPr/>
              <p:nvPr/>
            </p:nvGrpSpPr>
            <p:grpSpPr>
              <a:xfrm>
                <a:off x="2324534" y="1145806"/>
                <a:ext cx="8455702" cy="4692899"/>
                <a:chOff x="2311087" y="1166042"/>
                <a:chExt cx="8455702" cy="4692899"/>
              </a:xfrm>
            </p:grpSpPr>
            <p:grpSp>
              <p:nvGrpSpPr>
                <p:cNvPr id="38" name="Group 37"/>
                <p:cNvGrpSpPr/>
                <p:nvPr/>
              </p:nvGrpSpPr>
              <p:grpSpPr>
                <a:xfrm>
                  <a:off x="2311087" y="4254710"/>
                  <a:ext cx="4110033" cy="1604231"/>
                  <a:chOff x="2311087" y="4254710"/>
                  <a:chExt cx="4110033" cy="1604231"/>
                </a:xfrm>
              </p:grpSpPr>
              <p:sp>
                <p:nvSpPr>
                  <p:cNvPr id="10" name="Content Placeholder 4"/>
                  <p:cNvSpPr txBox="1">
                    <a:spLocks/>
                  </p:cNvSpPr>
                  <p:nvPr/>
                </p:nvSpPr>
                <p:spPr>
                  <a:xfrm>
                    <a:off x="2311087" y="4254710"/>
                    <a:ext cx="2124815" cy="511155"/>
                  </a:xfrm>
                  <a:prstGeom prst="round2DiagRect">
                    <a:avLst/>
                  </a:prstGeom>
                  <a:solidFill>
                    <a:schemeClr val="bg1"/>
                  </a:solidFill>
                  <a:ln w="38100" cap="flat" cmpd="sng" algn="ctr">
                    <a:solidFill>
                      <a:srgbClr val="FFBE00"/>
                    </a:solidFill>
                    <a:prstDash val="solid"/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91440" tIns="45720" rIns="91440" bIns="45720" rtlCol="0" anchor="ctr">
                    <a:norm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r">
                      <a:lnSpc>
                        <a:spcPct val="100000"/>
                      </a:lnSpc>
                      <a:buFont typeface="Arial" panose="020B0604020202020204" pitchFamily="34" charset="0"/>
                      <a:buNone/>
                    </a:pPr>
                    <a:r>
                      <a:rPr lang="en-US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Tata </a:t>
                    </a:r>
                    <a:r>
                      <a:rPr lang="en-US" sz="1100" dirty="0" err="1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guna</a:t>
                    </a:r>
                    <a:r>
                      <a:rPr lang="en-US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 </a:t>
                    </a:r>
                    <a:r>
                      <a:rPr lang="en-US" sz="1100" dirty="0" err="1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lahan</a:t>
                    </a:r>
                    <a:r>
                      <a:rPr lang="en-US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 yang </a:t>
                    </a:r>
                    <a:r>
                      <a:rPr lang="en-US" sz="1100" dirty="0" err="1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beragam</a:t>
                    </a:r>
                    <a:endParaRPr lang="id-ID" sz="1100" dirty="0">
                      <a:solidFill>
                        <a:schemeClr val="accent5">
                          <a:lumMod val="50000"/>
                        </a:schemeClr>
                      </a:solidFill>
                      <a:latin typeface="Segoe UI Semibold" panose="020B0702040204020203" pitchFamily="34" charset="0"/>
                      <a:ea typeface="Segoe UI Historic" panose="020B0502040204020203" pitchFamily="34" charset="0"/>
                      <a:cs typeface="Segoe UI Semibold" panose="020B0702040204020203" pitchFamily="34" charset="0"/>
                    </a:endParaRPr>
                  </a:p>
                </p:txBody>
              </p:sp>
              <p:sp>
                <p:nvSpPr>
                  <p:cNvPr id="11" name="Content Placeholder 4"/>
                  <p:cNvSpPr txBox="1">
                    <a:spLocks/>
                  </p:cNvSpPr>
                  <p:nvPr/>
                </p:nvSpPr>
                <p:spPr>
                  <a:xfrm>
                    <a:off x="2768266" y="5347786"/>
                    <a:ext cx="2124814" cy="511155"/>
                  </a:xfrm>
                  <a:prstGeom prst="round2DiagRect">
                    <a:avLst/>
                  </a:prstGeom>
                  <a:solidFill>
                    <a:schemeClr val="bg1"/>
                  </a:solidFill>
                  <a:ln w="38100" cap="flat" cmpd="sng" algn="ctr">
                    <a:solidFill>
                      <a:srgbClr val="FFBE00"/>
                    </a:solidFill>
                    <a:prstDash val="solid"/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91440" tIns="45720" rIns="91440" bIns="45720" rtlCol="0" anchor="ctr">
                    <a:norm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r">
                      <a:lnSpc>
                        <a:spcPct val="100000"/>
                      </a:lnSpc>
                      <a:buFont typeface="Arial" panose="020B0604020202020204" pitchFamily="34" charset="0"/>
                      <a:buNone/>
                    </a:pPr>
                    <a:r>
                      <a:rPr lang="en-US" sz="1100" dirty="0" err="1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Prioritas</a:t>
                    </a:r>
                    <a:r>
                      <a:rPr lang="en-US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 </a:t>
                    </a:r>
                    <a:r>
                      <a:rPr lang="en-US" sz="1100" dirty="0" err="1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akses</a:t>
                    </a:r>
                    <a:r>
                      <a:rPr lang="en-US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 </a:t>
                    </a:r>
                    <a:r>
                      <a:rPr lang="en-US" sz="1100" dirty="0" err="1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bagi</a:t>
                    </a:r>
                    <a:r>
                      <a:rPr lang="en-US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 non -</a:t>
                    </a:r>
                    <a:r>
                      <a:rPr lang="en-US" sz="1100" dirty="0" err="1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kendaraan</a:t>
                    </a:r>
                    <a:r>
                      <a:rPr lang="en-US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 </a:t>
                    </a:r>
                    <a:r>
                      <a:rPr lang="en-US" sz="1100" dirty="0" err="1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bermotor</a:t>
                    </a:r>
                    <a:endParaRPr lang="id-ID" sz="1100" dirty="0">
                      <a:solidFill>
                        <a:schemeClr val="accent5">
                          <a:lumMod val="50000"/>
                        </a:schemeClr>
                      </a:solidFill>
                      <a:latin typeface="Segoe UI Semibold" panose="020B0702040204020203" pitchFamily="34" charset="0"/>
                      <a:ea typeface="Segoe UI Historic" panose="020B0502040204020203" pitchFamily="34" charset="0"/>
                      <a:cs typeface="Segoe UI Semibold" panose="020B0702040204020203" pitchFamily="34" charset="0"/>
                    </a:endParaRPr>
                  </a:p>
                </p:txBody>
              </p:sp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4452073" y="4510290"/>
                    <a:ext cx="986985" cy="1226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60000"/>
                        <a:lumOff val="4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 flipV="1">
                    <a:off x="4928068" y="5430501"/>
                    <a:ext cx="1493052" cy="24301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60000"/>
                        <a:lumOff val="4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" name="Group 38"/>
                <p:cNvGrpSpPr/>
                <p:nvPr/>
              </p:nvGrpSpPr>
              <p:grpSpPr>
                <a:xfrm>
                  <a:off x="7899913" y="3862483"/>
                  <a:ext cx="2866876" cy="511155"/>
                  <a:chOff x="7899913" y="3862483"/>
                  <a:chExt cx="2866876" cy="511155"/>
                </a:xfrm>
              </p:grpSpPr>
              <p:sp>
                <p:nvSpPr>
                  <p:cNvPr id="12" name="Content Placeholder 4"/>
                  <p:cNvSpPr txBox="1">
                    <a:spLocks/>
                  </p:cNvSpPr>
                  <p:nvPr/>
                </p:nvSpPr>
                <p:spPr>
                  <a:xfrm>
                    <a:off x="8641977" y="3862483"/>
                    <a:ext cx="2124812" cy="511155"/>
                  </a:xfrm>
                  <a:prstGeom prst="round2DiagRect">
                    <a:avLst/>
                  </a:prstGeom>
                  <a:solidFill>
                    <a:schemeClr val="bg1"/>
                  </a:solidFill>
                  <a:ln w="38100" cap="flat" cmpd="sng" algn="ctr">
                    <a:solidFill>
                      <a:srgbClr val="FFBE00"/>
                    </a:solidFill>
                    <a:prstDash val="solid"/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91440" tIns="45720" rIns="91440" bIns="45720" rtlCol="0" anchor="ctr">
                    <a:normAutofit fontScale="92500"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lnSpc>
                        <a:spcPct val="100000"/>
                      </a:lnSpc>
                      <a:buFont typeface="Arial" panose="020B0604020202020204" pitchFamily="34" charset="0"/>
                      <a:buNone/>
                    </a:pPr>
                    <a:r>
                      <a:rPr lang="en-US" sz="1100" dirty="0" err="1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Kebutuhan</a:t>
                    </a:r>
                    <a:r>
                      <a:rPr lang="en-US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 </a:t>
                    </a:r>
                    <a:r>
                      <a:rPr lang="en-US" sz="1100" dirty="0" err="1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mobilitas</a:t>
                    </a:r>
                    <a:r>
                      <a:rPr lang="en-US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 </a:t>
                    </a:r>
                    <a:r>
                      <a:rPr lang="en-US" sz="1100" dirty="0" err="1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dari</a:t>
                    </a:r>
                    <a:r>
                      <a:rPr lang="en-US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 </a:t>
                    </a:r>
                    <a:r>
                      <a:rPr lang="en-US" sz="1100" dirty="0" err="1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moda</a:t>
                    </a:r>
                    <a:r>
                      <a:rPr lang="en-US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 </a:t>
                    </a:r>
                    <a:r>
                      <a:rPr lang="en-US" sz="1100" dirty="0" err="1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umum</a:t>
                    </a:r>
                    <a:r>
                      <a:rPr lang="en-US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 </a:t>
                    </a:r>
                    <a:r>
                      <a:rPr lang="en-US" sz="1100" dirty="0" err="1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ke</a:t>
                    </a:r>
                    <a:r>
                      <a:rPr lang="en-US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 </a:t>
                    </a:r>
                    <a:r>
                      <a:rPr lang="en-US" sz="1100" dirty="0" err="1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kendaraan</a:t>
                    </a:r>
                    <a:r>
                      <a:rPr lang="en-US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 </a:t>
                    </a:r>
                    <a:r>
                      <a:rPr lang="en-US" sz="1100" dirty="0" err="1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pribadi</a:t>
                    </a:r>
                    <a:endParaRPr lang="id-ID" sz="1100" dirty="0">
                      <a:solidFill>
                        <a:schemeClr val="accent5">
                          <a:lumMod val="50000"/>
                        </a:schemeClr>
                      </a:solidFill>
                      <a:latin typeface="Segoe UI Semibold" panose="020B0702040204020203" pitchFamily="34" charset="0"/>
                      <a:ea typeface="Segoe UI Historic" panose="020B0502040204020203" pitchFamily="34" charset="0"/>
                      <a:cs typeface="Segoe UI Semibold" panose="020B0702040204020203" pitchFamily="34" charset="0"/>
                    </a:endParaRPr>
                  </a:p>
                </p:txBody>
              </p:sp>
              <p:cxnSp>
                <p:nvCxnSpPr>
                  <p:cNvPr id="27" name="Straight Connector 26"/>
                  <p:cNvCxnSpPr>
                    <a:endCxn id="12" idx="2"/>
                  </p:cNvCxnSpPr>
                  <p:nvPr/>
                </p:nvCxnSpPr>
                <p:spPr>
                  <a:xfrm>
                    <a:off x="7899913" y="4118062"/>
                    <a:ext cx="742064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60000"/>
                        <a:lumOff val="4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2369015" y="1166042"/>
                  <a:ext cx="7952291" cy="2519015"/>
                  <a:chOff x="2369015" y="1166042"/>
                  <a:chExt cx="7952291" cy="2519015"/>
                </a:xfrm>
              </p:grpSpPr>
              <p:sp>
                <p:nvSpPr>
                  <p:cNvPr id="8" name="Content Placeholder 4"/>
                  <p:cNvSpPr txBox="1">
                    <a:spLocks/>
                  </p:cNvSpPr>
                  <p:nvPr/>
                </p:nvSpPr>
                <p:spPr>
                  <a:xfrm>
                    <a:off x="2369015" y="2009491"/>
                    <a:ext cx="2124814" cy="511155"/>
                  </a:xfrm>
                  <a:prstGeom prst="round2DiagRect">
                    <a:avLst/>
                  </a:prstGeom>
                  <a:solidFill>
                    <a:schemeClr val="bg1"/>
                  </a:solidFill>
                  <a:ln w="38100" cap="flat" cmpd="sng" algn="ctr">
                    <a:solidFill>
                      <a:srgbClr val="FFBE00"/>
                    </a:solidFill>
                    <a:prstDash val="solid"/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91440" tIns="45720" rIns="91440" bIns="45720" rtlCol="0" anchor="ctr">
                    <a:norm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r">
                      <a:lnSpc>
                        <a:spcPct val="100000"/>
                      </a:lnSpc>
                      <a:buFont typeface="Arial" panose="020B0604020202020204" pitchFamily="34" charset="0"/>
                      <a:buNone/>
                    </a:pPr>
                    <a:r>
                      <a:rPr lang="en-US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Wilayah </a:t>
                    </a:r>
                    <a:r>
                      <a:rPr lang="en-US" sz="1100" dirty="0" err="1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dengan</a:t>
                    </a:r>
                    <a:r>
                      <a:rPr lang="en-US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 </a:t>
                    </a:r>
                    <a:r>
                      <a:rPr lang="en-US" sz="1100" dirty="0" err="1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kebutuhan</a:t>
                    </a:r>
                    <a:r>
                      <a:rPr lang="en-US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 </a:t>
                    </a:r>
                    <a:r>
                      <a:rPr lang="en-US" sz="1100" dirty="0" err="1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jarak</a:t>
                    </a:r>
                    <a:r>
                      <a:rPr lang="en-US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 </a:t>
                    </a:r>
                    <a:r>
                      <a:rPr lang="en-US" sz="1100" dirty="0" err="1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perjalanan</a:t>
                    </a:r>
                    <a:r>
                      <a:rPr lang="en-US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 </a:t>
                    </a:r>
                    <a:r>
                      <a:rPr lang="en-US" sz="1100" dirty="0" err="1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pendek</a:t>
                    </a:r>
                    <a:endParaRPr lang="id-ID" sz="1100" dirty="0">
                      <a:solidFill>
                        <a:schemeClr val="accent5">
                          <a:lumMod val="50000"/>
                        </a:schemeClr>
                      </a:solidFill>
                      <a:latin typeface="Segoe UI Semibold" panose="020B0702040204020203" pitchFamily="34" charset="0"/>
                      <a:ea typeface="Segoe UI Historic" panose="020B0502040204020203" pitchFamily="34" charset="0"/>
                      <a:cs typeface="Segoe UI Semibold" panose="020B0702040204020203" pitchFamily="34" charset="0"/>
                    </a:endParaRPr>
                  </a:p>
                </p:txBody>
              </p:sp>
              <p:sp>
                <p:nvSpPr>
                  <p:cNvPr id="9" name="Content Placeholder 4"/>
                  <p:cNvSpPr txBox="1">
                    <a:spLocks/>
                  </p:cNvSpPr>
                  <p:nvPr/>
                </p:nvSpPr>
                <p:spPr>
                  <a:xfrm>
                    <a:off x="2745476" y="3173899"/>
                    <a:ext cx="2124813" cy="511158"/>
                  </a:xfrm>
                  <a:prstGeom prst="round2DiagRect">
                    <a:avLst/>
                  </a:prstGeom>
                  <a:solidFill>
                    <a:schemeClr val="bg1"/>
                  </a:solidFill>
                  <a:ln w="38100" cap="flat" cmpd="sng" algn="ctr">
                    <a:solidFill>
                      <a:srgbClr val="FFBE00"/>
                    </a:solidFill>
                    <a:prstDash val="solid"/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91440" tIns="45720" rIns="91440" bIns="45720" rtlCol="0" anchor="ctr">
                    <a:normAutofit fontScale="92500"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r">
                      <a:lnSpc>
                        <a:spcPct val="100000"/>
                      </a:lnSpc>
                      <a:buFont typeface="Arial" panose="020B0604020202020204" pitchFamily="34" charset="0"/>
                      <a:buNone/>
                    </a:pPr>
                    <a:r>
                      <a:rPr lang="en-US" sz="1100" dirty="0" err="1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Optimalisasi</a:t>
                    </a:r>
                    <a:r>
                      <a:rPr lang="en-US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 </a:t>
                    </a:r>
                    <a:r>
                      <a:rPr lang="en-US" sz="1100" dirty="0" err="1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kepadatan</a:t>
                    </a:r>
                    <a:r>
                      <a:rPr lang="en-US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 </a:t>
                    </a:r>
                    <a:r>
                      <a:rPr lang="en-US" sz="1100" dirty="0" err="1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lahan</a:t>
                    </a:r>
                    <a:r>
                      <a:rPr lang="en-US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 </a:t>
                    </a:r>
                    <a:r>
                      <a:rPr lang="en-US" sz="1100" dirty="0" err="1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dan</a:t>
                    </a:r>
                    <a:r>
                      <a:rPr lang="en-US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 </a:t>
                    </a:r>
                    <a:r>
                      <a:rPr lang="en-US" sz="1100" dirty="0" err="1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kapasitas</a:t>
                    </a:r>
                    <a:r>
                      <a:rPr lang="en-US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 </a:t>
                    </a:r>
                    <a:r>
                      <a:rPr lang="en-US" sz="1100" dirty="0" err="1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angkutan</a:t>
                    </a:r>
                    <a:r>
                      <a:rPr lang="en-US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 </a:t>
                    </a:r>
                    <a:r>
                      <a:rPr lang="en-US" sz="1100" dirty="0" err="1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umum</a:t>
                    </a:r>
                    <a:endParaRPr lang="id-ID" sz="1100" dirty="0">
                      <a:solidFill>
                        <a:schemeClr val="accent5">
                          <a:lumMod val="50000"/>
                        </a:schemeClr>
                      </a:solidFill>
                      <a:latin typeface="Segoe UI Semibold" panose="020B0702040204020203" pitchFamily="34" charset="0"/>
                      <a:ea typeface="Segoe UI Historic" panose="020B0502040204020203" pitchFamily="34" charset="0"/>
                      <a:cs typeface="Segoe UI Semibold" panose="020B0702040204020203" pitchFamily="34" charset="0"/>
                    </a:endParaRPr>
                  </a:p>
                </p:txBody>
              </p:sp>
              <p:sp>
                <p:nvSpPr>
                  <p:cNvPr id="7" name="Content Placeholder 4"/>
                  <p:cNvSpPr txBox="1">
                    <a:spLocks/>
                  </p:cNvSpPr>
                  <p:nvPr/>
                </p:nvSpPr>
                <p:spPr>
                  <a:xfrm>
                    <a:off x="7664426" y="1166042"/>
                    <a:ext cx="2183201" cy="511155"/>
                  </a:xfrm>
                  <a:prstGeom prst="round2DiagRect">
                    <a:avLst/>
                  </a:prstGeom>
                  <a:solidFill>
                    <a:schemeClr val="bg1"/>
                  </a:solidFill>
                  <a:ln w="38100" cap="flat" cmpd="sng" algn="ctr">
                    <a:solidFill>
                      <a:srgbClr val="FFBE00"/>
                    </a:solidFill>
                    <a:prstDash val="solid"/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91440" tIns="45720" rIns="91440" bIns="45720" rtlCol="0" anchor="ctr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lnSpc>
                        <a:spcPct val="100000"/>
                      </a:lnSpc>
                      <a:buFont typeface="Arial" panose="020B0604020202020204" pitchFamily="34" charset="0"/>
                      <a:buNone/>
                    </a:pPr>
                    <a:r>
                      <a:rPr lang="en-US" sz="1050" dirty="0" err="1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Konektivitas</a:t>
                    </a:r>
                    <a:r>
                      <a:rPr lang="en-US" sz="10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 </a:t>
                    </a:r>
                    <a:r>
                      <a:rPr lang="en-US" sz="1050" dirty="0" err="1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antara</a:t>
                    </a:r>
                    <a:r>
                      <a:rPr lang="en-US" sz="10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 </a:t>
                    </a:r>
                    <a:r>
                      <a:rPr lang="en-US" sz="1050" dirty="0" err="1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jaringan</a:t>
                    </a:r>
                    <a:r>
                      <a:rPr lang="en-US" sz="10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 </a:t>
                    </a:r>
                    <a:r>
                      <a:rPr lang="en-US" sz="1050" dirty="0" err="1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jalan</a:t>
                    </a:r>
                    <a:r>
                      <a:rPr lang="en-US" sz="10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 </a:t>
                    </a:r>
                    <a:r>
                      <a:rPr lang="en-US" sz="1050" dirty="0" err="1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dengan</a:t>
                    </a:r>
                    <a:r>
                      <a:rPr lang="en-US" sz="10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 </a:t>
                    </a:r>
                    <a:r>
                      <a:rPr lang="en-US" sz="1050" dirty="0" err="1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jalur</a:t>
                    </a:r>
                    <a:r>
                      <a:rPr lang="en-US" sz="10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 </a:t>
                    </a:r>
                    <a:r>
                      <a:rPr lang="en-US" sz="1050" dirty="0" err="1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pejalan</a:t>
                    </a:r>
                    <a:r>
                      <a:rPr lang="en-US" sz="10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 kaki</a:t>
                    </a:r>
                    <a:endParaRPr lang="id-ID" sz="1050" dirty="0">
                      <a:solidFill>
                        <a:schemeClr val="accent5">
                          <a:lumMod val="50000"/>
                        </a:schemeClr>
                      </a:solidFill>
                      <a:latin typeface="Segoe UI Semibold" panose="020B0702040204020203" pitchFamily="34" charset="0"/>
                      <a:ea typeface="Segoe UI Historic" panose="020B0502040204020203" pitchFamily="34" charset="0"/>
                      <a:cs typeface="Segoe UI Semibold" panose="020B0702040204020203" pitchFamily="34" charset="0"/>
                    </a:endParaRPr>
                  </a:p>
                </p:txBody>
              </p:sp>
              <p:sp>
                <p:nvSpPr>
                  <p:cNvPr id="6" name="Content Placeholder 4"/>
                  <p:cNvSpPr txBox="1">
                    <a:spLocks/>
                  </p:cNvSpPr>
                  <p:nvPr/>
                </p:nvSpPr>
                <p:spPr>
                  <a:xfrm>
                    <a:off x="8196492" y="2395767"/>
                    <a:ext cx="2124814" cy="511155"/>
                  </a:xfrm>
                  <a:prstGeom prst="round2DiagRect">
                    <a:avLst/>
                  </a:prstGeom>
                  <a:solidFill>
                    <a:schemeClr val="bg1"/>
                  </a:solidFill>
                  <a:ln w="38100" cap="flat" cmpd="sng" algn="ctr">
                    <a:solidFill>
                      <a:srgbClr val="FFBE00"/>
                    </a:solidFill>
                    <a:prstDash val="solid"/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91440" tIns="45720" rIns="91440" bIns="45720" rtlCol="0" anchor="ctr">
                    <a:norm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lnSpc>
                        <a:spcPct val="100000"/>
                      </a:lnSpc>
                      <a:buFont typeface="Arial" panose="020B0604020202020204" pitchFamily="34" charset="0"/>
                      <a:buNone/>
                    </a:pPr>
                    <a:r>
                      <a:rPr lang="en-US" sz="1100" dirty="0" err="1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Mobilitas</a:t>
                    </a:r>
                    <a:r>
                      <a:rPr lang="en-US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 </a:t>
                    </a:r>
                    <a:r>
                      <a:rPr lang="en-US" sz="1100" dirty="0" err="1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antar</a:t>
                    </a:r>
                    <a:r>
                      <a:rPr lang="en-US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 </a:t>
                    </a:r>
                    <a:r>
                      <a:rPr lang="en-US" sz="1100" dirty="0" err="1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moda</a:t>
                    </a:r>
                    <a:r>
                      <a:rPr lang="en-US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 </a:t>
                    </a:r>
                    <a:r>
                      <a:rPr lang="en-US" sz="1100" dirty="0" err="1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umum</a:t>
                    </a:r>
                    <a:r>
                      <a:rPr lang="en-US" sz="1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 yang </a:t>
                    </a:r>
                    <a:r>
                      <a:rPr lang="en-US" sz="1100" dirty="0" err="1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rPr>
                      <a:t>berkualitas</a:t>
                    </a:r>
                    <a:endParaRPr lang="id-ID" sz="1100" dirty="0">
                      <a:solidFill>
                        <a:schemeClr val="accent5">
                          <a:lumMod val="50000"/>
                        </a:schemeClr>
                      </a:solidFill>
                      <a:latin typeface="Segoe UI Semibold" panose="020B0702040204020203" pitchFamily="34" charset="0"/>
                      <a:ea typeface="Segoe UI Historic" panose="020B0502040204020203" pitchFamily="34" charset="0"/>
                      <a:cs typeface="Segoe UI Semibold" panose="020B0702040204020203" pitchFamily="34" charset="0"/>
                    </a:endParaRPr>
                  </a:p>
                </p:txBody>
              </p:sp>
              <p:cxnSp>
                <p:nvCxnSpPr>
                  <p:cNvPr id="20" name="Straight Connector 19"/>
                  <p:cNvCxnSpPr/>
                  <p:nvPr/>
                </p:nvCxnSpPr>
                <p:spPr>
                  <a:xfrm flipV="1">
                    <a:off x="4893079" y="3429478"/>
                    <a:ext cx="596552" cy="2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60000"/>
                        <a:lumOff val="4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 flipV="1">
                    <a:off x="4510478" y="2244828"/>
                    <a:ext cx="585669" cy="11474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60000"/>
                        <a:lumOff val="4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>
                    <a:endCxn id="6" idx="2"/>
                  </p:cNvCxnSpPr>
                  <p:nvPr/>
                </p:nvCxnSpPr>
                <p:spPr>
                  <a:xfrm>
                    <a:off x="7534754" y="2651345"/>
                    <a:ext cx="661738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60000"/>
                        <a:lumOff val="4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7005304" y="1421619"/>
                    <a:ext cx="659122" cy="0"/>
                  </a:xfrm>
                  <a:prstGeom prst="line">
                    <a:avLst/>
                  </a:prstGeom>
                  <a:ln w="28575">
                    <a:solidFill>
                      <a:schemeClr val="accent5">
                        <a:lumMod val="60000"/>
                        <a:lumOff val="4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52" name="Group 51"/>
            <p:cNvGrpSpPr/>
            <p:nvPr/>
          </p:nvGrpSpPr>
          <p:grpSpPr>
            <a:xfrm>
              <a:off x="8669692" y="5308962"/>
              <a:ext cx="2652602" cy="511155"/>
              <a:chOff x="8669692" y="5308962"/>
              <a:chExt cx="2652602" cy="511155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flipV="1">
                <a:off x="8669692" y="5606087"/>
                <a:ext cx="532066" cy="2"/>
              </a:xfrm>
              <a:prstGeom prst="line">
                <a:avLst/>
              </a:prstGeom>
              <a:ln w="28575">
                <a:solidFill>
                  <a:schemeClr val="accent5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51" name="Content Placeholder 4"/>
              <p:cNvSpPr txBox="1">
                <a:spLocks/>
              </p:cNvSpPr>
              <p:nvPr/>
            </p:nvSpPr>
            <p:spPr>
              <a:xfrm>
                <a:off x="9197479" y="5308962"/>
                <a:ext cx="2124815" cy="511155"/>
              </a:xfrm>
              <a:prstGeom prst="round2DiagRect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BE00"/>
                </a:solidFill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1100" dirty="0" err="1">
                    <a:solidFill>
                      <a:schemeClr val="accent5">
                        <a:lumMod val="50000"/>
                      </a:schemeClr>
                    </a:solidFill>
                    <a:latin typeface="Segoe UI Semibold" panose="020B0702040204020203" pitchFamily="34" charset="0"/>
                    <a:ea typeface="Segoe UI Historic" panose="020B0502040204020203" pitchFamily="34" charset="0"/>
                    <a:cs typeface="Segoe UI Semibold" panose="020B0702040204020203" pitchFamily="34" charset="0"/>
                  </a:rPr>
                  <a:t>Lingkungan</a:t>
                </a:r>
                <a:r>
                  <a:rPr lang="en-US" sz="1100" dirty="0">
                    <a:solidFill>
                      <a:schemeClr val="accent5">
                        <a:lumMod val="50000"/>
                      </a:schemeClr>
                    </a:solidFill>
                    <a:latin typeface="Segoe UI Semibold" panose="020B0702040204020203" pitchFamily="34" charset="0"/>
                    <a:ea typeface="Segoe UI Historic" panose="020B0502040204020203" pitchFamily="34" charset="0"/>
                    <a:cs typeface="Segoe UI Semibold" panose="020B0702040204020203" pitchFamily="34" charset="0"/>
                  </a:rPr>
                  <a:t> yang </a:t>
                </a:r>
                <a:r>
                  <a:rPr lang="en-US" sz="1100" dirty="0" err="1">
                    <a:solidFill>
                      <a:schemeClr val="accent5">
                        <a:lumMod val="50000"/>
                      </a:schemeClr>
                    </a:solidFill>
                    <a:latin typeface="Segoe UI Semibold" panose="020B0702040204020203" pitchFamily="34" charset="0"/>
                    <a:ea typeface="Segoe UI Historic" panose="020B0502040204020203" pitchFamily="34" charset="0"/>
                    <a:cs typeface="Segoe UI Semibold" panose="020B0702040204020203" pitchFamily="34" charset="0"/>
                  </a:rPr>
                  <a:t>ramah</a:t>
                </a:r>
                <a:r>
                  <a:rPr lang="en-US" sz="1100" dirty="0">
                    <a:solidFill>
                      <a:schemeClr val="accent5">
                        <a:lumMod val="50000"/>
                      </a:schemeClr>
                    </a:solidFill>
                    <a:latin typeface="Segoe UI Semibold" panose="020B0702040204020203" pitchFamily="34" charset="0"/>
                    <a:ea typeface="Segoe UI Historic" panose="020B0502040204020203" pitchFamily="34" charset="0"/>
                    <a:cs typeface="Segoe UI Semibold" panose="020B0702040204020203" pitchFamily="34" charset="0"/>
                  </a:rPr>
                  <a:t> </a:t>
                </a:r>
                <a:r>
                  <a:rPr lang="en-US" sz="1100" dirty="0" err="1">
                    <a:solidFill>
                      <a:schemeClr val="accent5">
                        <a:lumMod val="50000"/>
                      </a:schemeClr>
                    </a:solidFill>
                    <a:latin typeface="Segoe UI Semibold" panose="020B0702040204020203" pitchFamily="34" charset="0"/>
                    <a:ea typeface="Segoe UI Historic" panose="020B0502040204020203" pitchFamily="34" charset="0"/>
                    <a:cs typeface="Segoe UI Semibold" panose="020B0702040204020203" pitchFamily="34" charset="0"/>
                  </a:rPr>
                  <a:t>bagi</a:t>
                </a:r>
                <a:r>
                  <a:rPr lang="en-US" sz="1100" dirty="0">
                    <a:solidFill>
                      <a:schemeClr val="accent5">
                        <a:lumMod val="50000"/>
                      </a:schemeClr>
                    </a:solidFill>
                    <a:latin typeface="Segoe UI Semibold" panose="020B0702040204020203" pitchFamily="34" charset="0"/>
                    <a:ea typeface="Segoe UI Historic" panose="020B0502040204020203" pitchFamily="34" charset="0"/>
                    <a:cs typeface="Segoe UI Semibold" panose="020B0702040204020203" pitchFamily="34" charset="0"/>
                  </a:rPr>
                  <a:t> </a:t>
                </a:r>
                <a:r>
                  <a:rPr lang="en-US" sz="1100" dirty="0" err="1">
                    <a:solidFill>
                      <a:schemeClr val="accent5">
                        <a:lumMod val="50000"/>
                      </a:schemeClr>
                    </a:solidFill>
                    <a:latin typeface="Segoe UI Semibold" panose="020B0702040204020203" pitchFamily="34" charset="0"/>
                    <a:ea typeface="Segoe UI Historic" panose="020B0502040204020203" pitchFamily="34" charset="0"/>
                    <a:cs typeface="Segoe UI Semibold" panose="020B0702040204020203" pitchFamily="34" charset="0"/>
                  </a:rPr>
                  <a:t>pejalan</a:t>
                </a:r>
                <a:r>
                  <a:rPr lang="en-US" sz="1100" dirty="0">
                    <a:solidFill>
                      <a:schemeClr val="accent5">
                        <a:lumMod val="50000"/>
                      </a:schemeClr>
                    </a:solidFill>
                    <a:latin typeface="Segoe UI Semibold" panose="020B0702040204020203" pitchFamily="34" charset="0"/>
                    <a:ea typeface="Segoe UI Historic" panose="020B0502040204020203" pitchFamily="34" charset="0"/>
                    <a:cs typeface="Segoe UI Semibold" panose="020B0702040204020203" pitchFamily="34" charset="0"/>
                  </a:rPr>
                  <a:t> kaki</a:t>
                </a:r>
                <a:endParaRPr lang="id-ID" sz="1100" dirty="0">
                  <a:solidFill>
                    <a:schemeClr val="accent5">
                      <a:lumMod val="50000"/>
                    </a:schemeClr>
                  </a:solidFill>
                  <a:latin typeface="Segoe UI Semibold" panose="020B0702040204020203" pitchFamily="34" charset="0"/>
                  <a:ea typeface="Segoe UI Historic" panose="020B0502040204020203" pitchFamily="34" charset="0"/>
                  <a:cs typeface="Segoe UI Semibold" panose="020B0702040204020203" pitchFamily="34" charset="0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5F396CA-DD82-F94B-8602-E49ABF84F37E}"/>
              </a:ext>
            </a:extLst>
          </p:cNvPr>
          <p:cNvSpPr/>
          <p:nvPr/>
        </p:nvSpPr>
        <p:spPr>
          <a:xfrm>
            <a:off x="112821" y="1830650"/>
            <a:ext cx="308856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MetaPlusBook"/>
              </a:rPr>
              <a:t>Kriteria</a:t>
            </a:r>
            <a:r>
              <a:rPr lang="en-US" dirty="0">
                <a:latin typeface="MetaPlusBook"/>
              </a:rPr>
              <a:t> </a:t>
            </a:r>
            <a:r>
              <a:rPr lang="en-US" dirty="0" err="1">
                <a:latin typeface="MetaPlusBook"/>
              </a:rPr>
              <a:t>penentuan</a:t>
            </a:r>
            <a:r>
              <a:rPr lang="en-US" dirty="0">
                <a:latin typeface="MetaPlusBook"/>
              </a:rPr>
              <a:t> </a:t>
            </a:r>
            <a:r>
              <a:rPr lang="en-US" dirty="0" err="1">
                <a:latin typeface="MetaPlusBook"/>
              </a:rPr>
              <a:t>stasiun</a:t>
            </a:r>
            <a:r>
              <a:rPr lang="en-US" dirty="0">
                <a:latin typeface="MetaPlusBook"/>
              </a:rPr>
              <a:t> yang </a:t>
            </a:r>
            <a:r>
              <a:rPr lang="en-US" dirty="0" err="1">
                <a:latin typeface="MetaPlusBook"/>
              </a:rPr>
              <a:t>akan</a:t>
            </a:r>
            <a:r>
              <a:rPr lang="en-US" dirty="0">
                <a:latin typeface="MetaPlusBook"/>
              </a:rPr>
              <a:t> </a:t>
            </a:r>
            <a:r>
              <a:rPr lang="en-US" dirty="0" err="1">
                <a:latin typeface="MetaPlusBook"/>
              </a:rPr>
              <a:t>menjadi</a:t>
            </a:r>
            <a:r>
              <a:rPr lang="en-US" dirty="0">
                <a:latin typeface="MetaPlusBook"/>
              </a:rPr>
              <a:t> </a:t>
            </a:r>
            <a:r>
              <a:rPr lang="en-US" dirty="0" err="1">
                <a:latin typeface="MetaPlusBook"/>
              </a:rPr>
              <a:t>lokasi</a:t>
            </a:r>
            <a:r>
              <a:rPr lang="en-US" dirty="0">
                <a:latin typeface="MetaPlusBook"/>
              </a:rPr>
              <a:t> TOD </a:t>
            </a:r>
            <a:r>
              <a:rPr lang="en-US" dirty="0" err="1">
                <a:latin typeface="MetaPlusBook"/>
              </a:rPr>
              <a:t>dilakukan</a:t>
            </a:r>
            <a:r>
              <a:rPr lang="en-US" dirty="0">
                <a:latin typeface="MetaPlusBook"/>
              </a:rPr>
              <a:t> </a:t>
            </a:r>
            <a:r>
              <a:rPr lang="en-US" dirty="0" err="1">
                <a:latin typeface="MetaPlusBook"/>
              </a:rPr>
              <a:t>berdasarkan</a:t>
            </a:r>
            <a:r>
              <a:rPr lang="en-US" dirty="0">
                <a:latin typeface="MetaPlusBook"/>
              </a:rPr>
              <a:t> </a:t>
            </a:r>
            <a:r>
              <a:rPr lang="en-US" dirty="0" err="1">
                <a:latin typeface="MetaPlusBook"/>
              </a:rPr>
              <a:t>kriteria</a:t>
            </a:r>
            <a:r>
              <a:rPr lang="en-US" dirty="0">
                <a:latin typeface="MetaPlusBook"/>
              </a:rPr>
              <a:t> TOD standard yang </a:t>
            </a:r>
            <a:r>
              <a:rPr lang="en-US" dirty="0" err="1">
                <a:latin typeface="MetaPlusBook"/>
              </a:rPr>
              <a:t>dikembangkan</a:t>
            </a:r>
            <a:r>
              <a:rPr lang="en-US" dirty="0">
                <a:latin typeface="MetaPlusBook"/>
              </a:rPr>
              <a:t> </a:t>
            </a:r>
            <a:r>
              <a:rPr lang="en-US" dirty="0" err="1">
                <a:latin typeface="MetaPlusBook"/>
              </a:rPr>
              <a:t>oleh</a:t>
            </a:r>
            <a:r>
              <a:rPr lang="en-US" dirty="0">
                <a:latin typeface="MetaPlusBook"/>
              </a:rPr>
              <a:t>  </a:t>
            </a:r>
            <a:r>
              <a:rPr lang="en-US" i="1" dirty="0">
                <a:latin typeface="MetaPlusBook"/>
              </a:rPr>
              <a:t>Institute for Transportation and Development Policy</a:t>
            </a:r>
            <a:r>
              <a:rPr lang="en-US" dirty="0">
                <a:latin typeface="MetaPlusBook"/>
              </a:rPr>
              <a:t> (ITDP)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etaPlusBook"/>
              </a:rPr>
              <a:t>TOD Standard </a:t>
            </a:r>
            <a:r>
              <a:rPr lang="en-US" dirty="0" err="1">
                <a:latin typeface="MetaPlusBook"/>
              </a:rPr>
              <a:t>merupakan</a:t>
            </a:r>
            <a:r>
              <a:rPr lang="en-US" dirty="0">
                <a:latin typeface="MetaPlusBook"/>
              </a:rPr>
              <a:t> </a:t>
            </a:r>
            <a:r>
              <a:rPr lang="en-US" dirty="0" err="1">
                <a:latin typeface="MetaPlusBook"/>
              </a:rPr>
              <a:t>alat</a:t>
            </a:r>
            <a:r>
              <a:rPr lang="en-US" dirty="0">
                <a:latin typeface="MetaPlusBook"/>
              </a:rPr>
              <a:t> </a:t>
            </a:r>
            <a:r>
              <a:rPr lang="en-US" dirty="0" err="1">
                <a:latin typeface="MetaPlusBook"/>
              </a:rPr>
              <a:t>penilaian</a:t>
            </a:r>
            <a:r>
              <a:rPr lang="en-US" dirty="0">
                <a:latin typeface="MetaPlusBook"/>
              </a:rPr>
              <a:t>, </a:t>
            </a:r>
            <a:r>
              <a:rPr lang="en-US" dirty="0" err="1">
                <a:latin typeface="MetaPlusBook"/>
              </a:rPr>
              <a:t>pengakuan</a:t>
            </a:r>
            <a:r>
              <a:rPr lang="en-US" dirty="0">
                <a:latin typeface="MetaPlusBook"/>
              </a:rPr>
              <a:t>, </a:t>
            </a:r>
            <a:r>
              <a:rPr lang="en-US" dirty="0" err="1">
                <a:latin typeface="MetaPlusBook"/>
              </a:rPr>
              <a:t>serta</a:t>
            </a:r>
            <a:r>
              <a:rPr lang="en-US" dirty="0">
                <a:latin typeface="MetaPlusBook"/>
              </a:rPr>
              <a:t> </a:t>
            </a:r>
            <a:r>
              <a:rPr lang="en-US" dirty="0" err="1">
                <a:latin typeface="MetaPlusBook"/>
              </a:rPr>
              <a:t>panduan</a:t>
            </a:r>
            <a:r>
              <a:rPr lang="en-US" dirty="0">
                <a:latin typeface="MetaPlusBook"/>
              </a:rPr>
              <a:t> </a:t>
            </a:r>
            <a:r>
              <a:rPr lang="en-US" dirty="0" err="1">
                <a:latin typeface="MetaPlusBook"/>
              </a:rPr>
              <a:t>kebijakan</a:t>
            </a:r>
            <a:r>
              <a:rPr lang="en-US" dirty="0">
                <a:latin typeface="MetaPlusBook"/>
              </a:rPr>
              <a:t> yang </a:t>
            </a:r>
            <a:r>
              <a:rPr lang="en-US" dirty="0" err="1">
                <a:latin typeface="MetaPlusBook"/>
              </a:rPr>
              <a:t>secara</a:t>
            </a:r>
            <a:r>
              <a:rPr lang="en-US" dirty="0">
                <a:latin typeface="MetaPlusBook"/>
              </a:rPr>
              <a:t> </a:t>
            </a:r>
            <a:r>
              <a:rPr lang="en-US" dirty="0" err="1">
                <a:latin typeface="MetaPlusBook"/>
              </a:rPr>
              <a:t>unik</a:t>
            </a:r>
            <a:r>
              <a:rPr lang="en-US" dirty="0">
                <a:latin typeface="MetaPlusBook"/>
              </a:rPr>
              <a:t> </a:t>
            </a:r>
            <a:r>
              <a:rPr lang="en-US" dirty="0" err="1">
                <a:latin typeface="MetaPlusBook"/>
              </a:rPr>
              <a:t>memfokuskan</a:t>
            </a:r>
            <a:r>
              <a:rPr lang="en-US" dirty="0">
                <a:latin typeface="MetaPlusBook"/>
              </a:rPr>
              <a:t> </a:t>
            </a:r>
            <a:r>
              <a:rPr lang="en-US" dirty="0" err="1">
                <a:latin typeface="MetaPlusBook"/>
              </a:rPr>
              <a:t>pada</a:t>
            </a:r>
            <a:r>
              <a:rPr lang="en-US" dirty="0">
                <a:latin typeface="MetaPlusBook"/>
              </a:rPr>
              <a:t> </a:t>
            </a:r>
            <a:r>
              <a:rPr lang="en-US" dirty="0" err="1">
                <a:latin typeface="MetaPlusBook"/>
              </a:rPr>
              <a:t>pengintegrasian</a:t>
            </a:r>
            <a:r>
              <a:rPr lang="en-US" dirty="0">
                <a:latin typeface="MetaPlusBook"/>
              </a:rPr>
              <a:t> </a:t>
            </a:r>
            <a:r>
              <a:rPr lang="en-US" dirty="0" err="1">
                <a:latin typeface="MetaPlusBook"/>
              </a:rPr>
              <a:t>transportasi</a:t>
            </a:r>
            <a:r>
              <a:rPr lang="en-US" dirty="0">
                <a:latin typeface="MetaPlusBook"/>
              </a:rPr>
              <a:t> </a:t>
            </a:r>
            <a:r>
              <a:rPr lang="en-US" dirty="0" err="1">
                <a:latin typeface="MetaPlusBook"/>
              </a:rPr>
              <a:t>berkelanjutan</a:t>
            </a:r>
            <a:r>
              <a:rPr lang="en-US" dirty="0">
                <a:latin typeface="MetaPlusBook"/>
              </a:rPr>
              <a:t> </a:t>
            </a:r>
            <a:r>
              <a:rPr lang="en-US" dirty="0" err="1">
                <a:latin typeface="MetaPlusBook"/>
              </a:rPr>
              <a:t>dan</a:t>
            </a:r>
            <a:r>
              <a:rPr lang="en-US" dirty="0">
                <a:latin typeface="MetaPlusBook"/>
              </a:rPr>
              <a:t> </a:t>
            </a:r>
            <a:r>
              <a:rPr lang="en-US" dirty="0" err="1">
                <a:latin typeface="MetaPlusBook"/>
              </a:rPr>
              <a:t>perencanaan</a:t>
            </a:r>
            <a:r>
              <a:rPr lang="en-US" dirty="0">
                <a:latin typeface="MetaPlusBook"/>
              </a:rPr>
              <a:t> </a:t>
            </a:r>
            <a:r>
              <a:rPr lang="en-US" dirty="0" err="1">
                <a:latin typeface="MetaPlusBook"/>
              </a:rPr>
              <a:t>serta</a:t>
            </a:r>
            <a:r>
              <a:rPr lang="en-US" dirty="0">
                <a:latin typeface="MetaPlusBook"/>
              </a:rPr>
              <a:t> </a:t>
            </a:r>
            <a:r>
              <a:rPr lang="en-US" dirty="0" err="1">
                <a:latin typeface="MetaPlusBook"/>
              </a:rPr>
              <a:t>perancangan</a:t>
            </a:r>
            <a:br>
              <a:rPr lang="en-US" dirty="0">
                <a:latin typeface="MetaPlusBook"/>
              </a:rPr>
            </a:br>
            <a:r>
              <a:rPr lang="en-US" dirty="0">
                <a:latin typeface="MetaPlusBook"/>
              </a:rPr>
              <a:t>tata </a:t>
            </a:r>
            <a:r>
              <a:rPr lang="en-US" dirty="0" err="1">
                <a:latin typeface="MetaPlusBook"/>
              </a:rPr>
              <a:t>ruang</a:t>
            </a:r>
            <a:r>
              <a:rPr lang="en-US" dirty="0">
                <a:latin typeface="MetaPlusBook"/>
              </a:rPr>
              <a:t> </a:t>
            </a:r>
            <a:r>
              <a:rPr lang="en-US" dirty="0" err="1">
                <a:latin typeface="MetaPlusBook"/>
              </a:rPr>
              <a:t>dan</a:t>
            </a:r>
            <a:r>
              <a:rPr lang="en-US" dirty="0">
                <a:latin typeface="MetaPlusBook"/>
              </a:rPr>
              <a:t> </a:t>
            </a:r>
            <a:r>
              <a:rPr lang="en-US" dirty="0" err="1">
                <a:latin typeface="MetaPlusBook"/>
              </a:rPr>
              <a:t>wilayah</a:t>
            </a:r>
            <a:r>
              <a:rPr lang="en-US" dirty="0">
                <a:latin typeface="MetaPlusBook"/>
              </a:rPr>
              <a:t>. 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2C335CF-F052-D44E-8D93-7F42E1AD5DC1}"/>
              </a:ext>
            </a:extLst>
          </p:cNvPr>
          <p:cNvGrpSpPr/>
          <p:nvPr/>
        </p:nvGrpSpPr>
        <p:grpSpPr>
          <a:xfrm>
            <a:off x="1815720" y="121591"/>
            <a:ext cx="3757714" cy="1395549"/>
            <a:chOff x="121191" y="49001"/>
            <a:chExt cx="3757714" cy="1395549"/>
          </a:xfrm>
        </p:grpSpPr>
        <p:sp>
          <p:nvSpPr>
            <p:cNvPr id="36" name="Rectangle 35"/>
            <p:cNvSpPr/>
            <p:nvPr/>
          </p:nvSpPr>
          <p:spPr>
            <a:xfrm>
              <a:off x="636719" y="665039"/>
              <a:ext cx="2937751" cy="52322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en-ID" sz="2800" b="1" dirty="0">
                  <a:solidFill>
                    <a:srgbClr val="D8210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</a:t>
              </a:r>
              <a:r>
                <a:rPr lang="en-ID" sz="2000" b="1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EVELOPMENT</a:t>
              </a:r>
              <a:endParaRPr lang="en-US" sz="20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21191" y="49001"/>
              <a:ext cx="2937751" cy="52322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en-ID" sz="2800" b="1" dirty="0">
                  <a:solidFill>
                    <a:srgbClr val="D8210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</a:t>
              </a:r>
              <a:r>
                <a:rPr lang="en-ID" sz="2000" b="1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RANSIT</a:t>
              </a:r>
              <a:endParaRPr lang="en-US" sz="20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2284" y="357020"/>
              <a:ext cx="2937751" cy="52322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en-ID" sz="2800" b="1" dirty="0">
                  <a:solidFill>
                    <a:srgbClr val="D8210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</a:t>
              </a:r>
              <a:r>
                <a:rPr lang="en-ID" sz="2000" b="1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RIENTED</a:t>
              </a:r>
              <a:endParaRPr lang="en-US" sz="20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8630650-D956-F440-B8E3-2493A089AEB6}"/>
                </a:ext>
              </a:extLst>
            </p:cNvPr>
            <p:cNvSpPr/>
            <p:nvPr/>
          </p:nvSpPr>
          <p:spPr>
            <a:xfrm>
              <a:off x="941154" y="921330"/>
              <a:ext cx="2937751" cy="52322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en-ID" sz="2800" b="1" dirty="0">
                  <a:solidFill>
                    <a:srgbClr val="D8210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</a:t>
              </a:r>
              <a:r>
                <a:rPr lang="en-ID" sz="2000" b="1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TANDARD</a:t>
              </a:r>
              <a:endParaRPr lang="en-US" sz="20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4A9532D-6C96-D84F-A110-218D7309182C}"/>
              </a:ext>
            </a:extLst>
          </p:cNvPr>
          <p:cNvSpPr txBox="1"/>
          <p:nvPr/>
        </p:nvSpPr>
        <p:spPr>
          <a:xfrm>
            <a:off x="5862061" y="6490550"/>
            <a:ext cx="3555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Sumber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: Institute for Transportation &amp; Development Policy</a:t>
            </a:r>
            <a:endParaRPr lang="id-ID" sz="105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136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2" y="1690688"/>
            <a:ext cx="3691448" cy="4251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720" y="1719263"/>
            <a:ext cx="3701930" cy="42231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0650" y="1719263"/>
            <a:ext cx="3716644" cy="425168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Jatinegara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433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Pondok</a:t>
            </a:r>
            <a:r>
              <a:rPr lang="en-US" dirty="0"/>
              <a:t> </a:t>
            </a:r>
            <a:r>
              <a:rPr lang="en-US" dirty="0" err="1"/>
              <a:t>jati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48" y="1690688"/>
            <a:ext cx="3695700" cy="4200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973" y="1690688"/>
            <a:ext cx="3714750" cy="4229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1748" y="1709738"/>
            <a:ext cx="370522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83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Manggarai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51" y="1700213"/>
            <a:ext cx="3695700" cy="4210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951" y="1690688"/>
            <a:ext cx="3695700" cy="4219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651" y="1690688"/>
            <a:ext cx="370522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75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9E7D2-D468-C248-9CA2-4068EAC2A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Model </a:t>
            </a:r>
            <a:r>
              <a:rPr lang="nb-NO" b="1" dirty="0" err="1"/>
              <a:t>Permintaan</a:t>
            </a:r>
            <a:r>
              <a:rPr lang="nb-NO" b="1" dirty="0"/>
              <a:t> </a:t>
            </a:r>
            <a:r>
              <a:rPr lang="nb-NO" b="1" dirty="0" err="1"/>
              <a:t>Perjalanan</a:t>
            </a:r>
            <a:r>
              <a:rPr lang="en-ID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D998C-BAEE-ED43-995D-124E7FB85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Untuk</a:t>
            </a:r>
            <a:r>
              <a:rPr lang="nb-NO" dirty="0"/>
              <a:t> </a:t>
            </a:r>
            <a:r>
              <a:rPr lang="nb-NO" dirty="0" err="1"/>
              <a:t>mewujudkan</a:t>
            </a:r>
            <a:r>
              <a:rPr lang="nb-NO" dirty="0"/>
              <a:t> </a:t>
            </a:r>
            <a:r>
              <a:rPr lang="nb-NO" dirty="0" err="1"/>
              <a:t>keberhasilan</a:t>
            </a:r>
            <a:r>
              <a:rPr lang="nb-NO" dirty="0"/>
              <a:t> </a:t>
            </a:r>
            <a:r>
              <a:rPr lang="nb-NO" dirty="0" err="1"/>
              <a:t>pembangunan</a:t>
            </a:r>
            <a:r>
              <a:rPr lang="nb-NO" dirty="0"/>
              <a:t> </a:t>
            </a:r>
            <a:r>
              <a:rPr lang="nb-NO" dirty="0" err="1"/>
              <a:t>perekonomian</a:t>
            </a:r>
            <a:r>
              <a:rPr lang="nb-NO" dirty="0"/>
              <a:t> kota, maka </a:t>
            </a:r>
            <a:r>
              <a:rPr lang="nb-NO" dirty="0" err="1"/>
              <a:t>dibutuhkan</a:t>
            </a:r>
            <a:r>
              <a:rPr lang="nb-NO" dirty="0"/>
              <a:t> </a:t>
            </a:r>
            <a:r>
              <a:rPr lang="nb-NO" dirty="0" err="1"/>
              <a:t>keterkaitan</a:t>
            </a:r>
            <a:r>
              <a:rPr lang="nb-NO" dirty="0"/>
              <a:t> </a:t>
            </a:r>
            <a:r>
              <a:rPr lang="nb-NO" dirty="0" err="1"/>
              <a:t>dan</a:t>
            </a:r>
            <a:r>
              <a:rPr lang="nb-NO" dirty="0"/>
              <a:t> </a:t>
            </a:r>
            <a:r>
              <a:rPr lang="nb-NO" dirty="0" err="1"/>
              <a:t>sinkronisasi</a:t>
            </a:r>
            <a:r>
              <a:rPr lang="nb-NO" dirty="0"/>
              <a:t> </a:t>
            </a:r>
            <a:r>
              <a:rPr lang="nb-NO" dirty="0" err="1"/>
              <a:t>antara</a:t>
            </a:r>
            <a:r>
              <a:rPr lang="nb-NO" dirty="0"/>
              <a:t> </a:t>
            </a:r>
            <a:r>
              <a:rPr lang="nb-NO" dirty="0" err="1"/>
              <a:t>perencanaan</a:t>
            </a:r>
            <a:r>
              <a:rPr lang="nb-NO" dirty="0"/>
              <a:t> </a:t>
            </a:r>
            <a:r>
              <a:rPr lang="nb-NO" dirty="0" err="1"/>
              <a:t>aktivitas</a:t>
            </a:r>
            <a:r>
              <a:rPr lang="nb-NO" dirty="0"/>
              <a:t> </a:t>
            </a:r>
            <a:r>
              <a:rPr lang="nb-NO" dirty="0" err="1"/>
              <a:t>kegiatan</a:t>
            </a:r>
            <a:r>
              <a:rPr lang="nb-NO" dirty="0"/>
              <a:t> </a:t>
            </a:r>
            <a:r>
              <a:rPr lang="nb-NO" dirty="0" err="1"/>
              <a:t>masyarakat</a:t>
            </a:r>
            <a:r>
              <a:rPr lang="nb-NO" dirty="0"/>
              <a:t> kota – </a:t>
            </a:r>
            <a:r>
              <a:rPr lang="nb-NO" dirty="0" err="1"/>
              <a:t>yang</a:t>
            </a:r>
            <a:r>
              <a:rPr lang="nb-NO" dirty="0"/>
              <a:t> </a:t>
            </a:r>
            <a:r>
              <a:rPr lang="nb-NO" dirty="0" err="1"/>
              <a:t>diwujudkan</a:t>
            </a:r>
            <a:r>
              <a:rPr lang="nb-NO" dirty="0"/>
              <a:t> </a:t>
            </a:r>
            <a:r>
              <a:rPr lang="nb-NO" dirty="0" err="1"/>
              <a:t>dengan</a:t>
            </a:r>
            <a:r>
              <a:rPr lang="nb-NO" dirty="0"/>
              <a:t> </a:t>
            </a:r>
            <a:r>
              <a:rPr lang="nb-NO" dirty="0" err="1"/>
              <a:t>peraturan</a:t>
            </a:r>
            <a:r>
              <a:rPr lang="nb-NO" dirty="0"/>
              <a:t> </a:t>
            </a:r>
            <a:r>
              <a:rPr lang="nb-NO" dirty="0" err="1"/>
              <a:t>penggunaan</a:t>
            </a:r>
            <a:r>
              <a:rPr lang="nb-NO" dirty="0"/>
              <a:t> </a:t>
            </a:r>
            <a:r>
              <a:rPr lang="nb-NO" dirty="0" err="1"/>
              <a:t>lahan</a:t>
            </a:r>
            <a:r>
              <a:rPr lang="nb-NO" dirty="0"/>
              <a:t> – </a:t>
            </a:r>
            <a:r>
              <a:rPr lang="nb-NO" dirty="0" err="1"/>
              <a:t>dengan</a:t>
            </a:r>
            <a:r>
              <a:rPr lang="nb-NO" dirty="0"/>
              <a:t> </a:t>
            </a:r>
            <a:r>
              <a:rPr lang="nb-NO" dirty="0" err="1"/>
              <a:t>perencanaan</a:t>
            </a:r>
            <a:r>
              <a:rPr lang="nb-NO" dirty="0"/>
              <a:t> </a:t>
            </a:r>
            <a:r>
              <a:rPr lang="nb-NO" dirty="0" err="1"/>
              <a:t>transportasi</a:t>
            </a:r>
            <a:r>
              <a:rPr lang="nb-NO" dirty="0"/>
              <a:t>.</a:t>
            </a:r>
            <a:r>
              <a:rPr lang="en-ID" dirty="0"/>
              <a:t> </a:t>
            </a:r>
          </a:p>
          <a:p>
            <a:r>
              <a:rPr lang="en-US" dirty="0" err="1"/>
              <a:t>Menurut</a:t>
            </a:r>
            <a:r>
              <a:rPr lang="en-US" dirty="0"/>
              <a:t> Black (1981)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 dan </a:t>
            </a:r>
            <a:r>
              <a:rPr lang="en-US" dirty="0" err="1"/>
              <a:t>transportasi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dinamis</a:t>
            </a:r>
            <a:r>
              <a:rPr lang="en-US" dirty="0"/>
              <a:t> dan </a:t>
            </a:r>
            <a:r>
              <a:rPr lang="en-US" dirty="0" err="1"/>
              <a:t>komplek</a:t>
            </a:r>
            <a:r>
              <a:rPr lang="en-US" dirty="0"/>
              <a:t>.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.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 </a:t>
            </a:r>
            <a:r>
              <a:rPr lang="en-US" dirty="0" err="1"/>
              <a:t>diperkotaan</a:t>
            </a:r>
            <a:r>
              <a:rPr lang="en-US" dirty="0"/>
              <a:t> </a:t>
            </a:r>
            <a:r>
              <a:rPr lang="en-US" dirty="0" err="1"/>
              <a:t>hampir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dipastikan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transportasi</a:t>
            </a:r>
            <a:r>
              <a:rPr lang="en-US" dirty="0"/>
              <a:t>,  dan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sebaliknya</a:t>
            </a:r>
            <a:r>
              <a:rPr lang="en-US" dirty="0"/>
              <a:t>.</a:t>
            </a:r>
            <a:r>
              <a:rPr lang="en-ID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509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9DF13-1633-2946-9C36-00C0BC2F7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Transportasi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DA58F-26A9-DB46-A10C-8A907AC46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Stuktur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transportasi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perjalanan</a:t>
            </a:r>
            <a:r>
              <a:rPr lang="en-US" dirty="0"/>
              <a:t>, yang </a:t>
            </a:r>
            <a:r>
              <a:rPr lang="en-US" dirty="0" err="1"/>
              <a:t>besarannya</a:t>
            </a:r>
            <a:r>
              <a:rPr lang="en-US" dirty="0"/>
              <a:t> </a:t>
            </a:r>
            <a:r>
              <a:rPr lang="en-US" dirty="0" err="1"/>
              <a:t>dipengaruhi</a:t>
            </a:r>
            <a:r>
              <a:rPr lang="en-US" dirty="0"/>
              <a:t> oleh </a:t>
            </a:r>
            <a:r>
              <a:rPr lang="en-US" dirty="0" err="1"/>
              <a:t>bangkitan</a:t>
            </a:r>
            <a:r>
              <a:rPr lang="en-US" dirty="0"/>
              <a:t> dan </a:t>
            </a:r>
            <a:r>
              <a:rPr lang="en-US" dirty="0" err="1"/>
              <a:t>tarikan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guna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di masing-masing </a:t>
            </a:r>
            <a:r>
              <a:rPr lang="en-US" dirty="0" err="1"/>
              <a:t>lokasi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moda</a:t>
            </a:r>
            <a:r>
              <a:rPr lang="en-US" dirty="0"/>
              <a:t> </a:t>
            </a:r>
            <a:r>
              <a:rPr lang="en-US" dirty="0" err="1"/>
              <a:t>transportasi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di </a:t>
            </a:r>
            <a:r>
              <a:rPr lang="en-US" dirty="0" err="1"/>
              <a:t>pergunakan</a:t>
            </a:r>
            <a:r>
              <a:rPr lang="en-ID" dirty="0"/>
              <a:t> </a:t>
            </a:r>
          </a:p>
          <a:p>
            <a:r>
              <a:rPr lang="en-US" dirty="0"/>
              <a:t>Agar model </a:t>
            </a:r>
            <a:r>
              <a:rPr lang="en-US" dirty="0" err="1"/>
              <a:t>permintaan</a:t>
            </a:r>
            <a:r>
              <a:rPr lang="en-US" dirty="0"/>
              <a:t> </a:t>
            </a:r>
            <a:r>
              <a:rPr lang="en-US" dirty="0" err="1"/>
              <a:t>perjalanan</a:t>
            </a:r>
            <a:r>
              <a:rPr lang="en-US" dirty="0"/>
              <a:t> (travel demand model) bis</a:t>
            </a:r>
            <a:r>
              <a:rPr lang="id-ID" dirty="0" err="1"/>
              <a:t>a</a:t>
            </a:r>
            <a:r>
              <a:rPr lang="en-US" dirty="0"/>
              <a:t> </a:t>
            </a:r>
            <a:r>
              <a:rPr lang="en-US" dirty="0" err="1"/>
              <a:t>diprediksi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ID" dirty="0"/>
              <a:t> , </a:t>
            </a:r>
            <a:r>
              <a:rPr lang="en-ID" dirty="0" err="1"/>
              <a:t>maka</a:t>
            </a:r>
            <a:r>
              <a:rPr lang="en-ID" dirty="0"/>
              <a:t>:</a:t>
            </a:r>
          </a:p>
          <a:p>
            <a:pPr lvl="1"/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, </a:t>
            </a:r>
            <a:r>
              <a:rPr lang="en-US" dirty="0" err="1"/>
              <a:t>struktur</a:t>
            </a:r>
            <a:r>
              <a:rPr lang="en-US" dirty="0"/>
              <a:t> dan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prediksinya</a:t>
            </a:r>
            <a:r>
              <a:rPr lang="en-US" dirty="0"/>
              <a:t> </a:t>
            </a:r>
            <a:r>
              <a:rPr lang="en-US" dirty="0" err="1"/>
              <a:t>dimasa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datang</a:t>
            </a:r>
            <a:endParaRPr lang="en-ID" dirty="0"/>
          </a:p>
          <a:p>
            <a:pPr lvl="1"/>
            <a:r>
              <a:rPr lang="en-US" dirty="0" err="1"/>
              <a:t>Aloksikan</a:t>
            </a:r>
            <a:r>
              <a:rPr lang="en-US" dirty="0"/>
              <a:t> </a:t>
            </a: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kegiatannya</a:t>
            </a:r>
            <a:r>
              <a:rPr lang="en-US" dirty="0"/>
              <a:t> di </a:t>
            </a:r>
            <a:r>
              <a:rPr lang="en-US" dirty="0" err="1"/>
              <a:t>beberapa</a:t>
            </a:r>
            <a:r>
              <a:rPr lang="en-US" dirty="0"/>
              <a:t> zona/</a:t>
            </a:r>
            <a:r>
              <a:rPr lang="en-US" dirty="0" err="1"/>
              <a:t>lokasi</a:t>
            </a:r>
            <a:r>
              <a:rPr lang="en-US" dirty="0"/>
              <a:t> yang </a:t>
            </a:r>
            <a:r>
              <a:rPr lang="en-US" dirty="0" err="1"/>
              <a:t>dipertimbangkan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model –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masing-masing </a:t>
            </a:r>
            <a:r>
              <a:rPr lang="en-US" dirty="0" err="1"/>
              <a:t>zonasi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diketahui</a:t>
            </a:r>
            <a:endParaRPr lang="en-ID" dirty="0"/>
          </a:p>
          <a:p>
            <a:pPr lvl="1"/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model yang </a:t>
            </a:r>
            <a:r>
              <a:rPr lang="en-US" dirty="0" err="1"/>
              <a:t>tepat</a:t>
            </a:r>
            <a:r>
              <a:rPr lang="en-US" dirty="0"/>
              <a:t> dan </a:t>
            </a:r>
            <a:r>
              <a:rPr lang="en-US" dirty="0" err="1"/>
              <a:t>variabel</a:t>
            </a:r>
            <a:r>
              <a:rPr lang="en-US" dirty="0"/>
              <a:t> yang </a:t>
            </a:r>
            <a:r>
              <a:rPr lang="en-US" dirty="0" err="1"/>
              <a:t>relevan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dimasukkan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model </a:t>
            </a:r>
            <a:r>
              <a:rPr lang="en-US" dirty="0" err="1"/>
              <a:t>permintaan</a:t>
            </a:r>
            <a:r>
              <a:rPr lang="en-US" dirty="0"/>
              <a:t> </a:t>
            </a:r>
            <a:r>
              <a:rPr lang="en-US" dirty="0" err="1"/>
              <a:t>perjalanan</a:t>
            </a:r>
            <a:endParaRPr lang="en-ID" dirty="0"/>
          </a:p>
          <a:p>
            <a:pPr lvl="1"/>
            <a:r>
              <a:rPr lang="en-US" dirty="0" err="1"/>
              <a:t>Gunakan</a:t>
            </a:r>
            <a:r>
              <a:rPr lang="en-US" dirty="0"/>
              <a:t> model </a:t>
            </a:r>
            <a:r>
              <a:rPr lang="en-US" dirty="0" err="1"/>
              <a:t>permintaan</a:t>
            </a:r>
            <a:r>
              <a:rPr lang="en-US" dirty="0"/>
              <a:t> </a:t>
            </a:r>
            <a:r>
              <a:rPr lang="en-US" dirty="0" err="1"/>
              <a:t>perjalanan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lintas</a:t>
            </a:r>
            <a:endParaRPr lang="en-ID" dirty="0"/>
          </a:p>
          <a:p>
            <a:pPr lvl="1"/>
            <a:r>
              <a:rPr lang="en-US" dirty="0" err="1"/>
              <a:t>Mengumpulkan</a:t>
            </a:r>
            <a:r>
              <a:rPr lang="en-US" dirty="0"/>
              <a:t> data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lintas</a:t>
            </a:r>
            <a:r>
              <a:rPr lang="en-US" dirty="0"/>
              <a:t> </a:t>
            </a:r>
            <a:r>
              <a:rPr lang="en-US" dirty="0" err="1"/>
              <a:t>aktual</a:t>
            </a:r>
            <a:r>
              <a:rPr lang="en-US" dirty="0"/>
              <a:t> dan </a:t>
            </a:r>
            <a:r>
              <a:rPr lang="en-US" dirty="0" err="1"/>
              <a:t>mengkalibrasi</a:t>
            </a:r>
            <a:r>
              <a:rPr lang="en-US" dirty="0"/>
              <a:t> model </a:t>
            </a:r>
            <a:r>
              <a:rPr lang="en-US" dirty="0" err="1"/>
              <a:t>permintaan</a:t>
            </a:r>
            <a:r>
              <a:rPr lang="en-US" dirty="0"/>
              <a:t> </a:t>
            </a:r>
            <a:r>
              <a:rPr lang="en-US" dirty="0" err="1"/>
              <a:t>perjalanan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di </a:t>
            </a:r>
            <a:r>
              <a:rPr lang="en-US" dirty="0" err="1"/>
              <a:t>buat</a:t>
            </a:r>
            <a:r>
              <a:rPr lang="en-US" dirty="0"/>
              <a:t> pada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</a:t>
            </a:r>
            <a:endParaRPr lang="en-ID" dirty="0"/>
          </a:p>
          <a:p>
            <a:pPr lvl="1"/>
            <a:r>
              <a:rPr lang="en-US" dirty="0" err="1"/>
              <a:t>Gunakan</a:t>
            </a:r>
            <a:r>
              <a:rPr lang="en-US" dirty="0"/>
              <a:t> model </a:t>
            </a:r>
            <a:r>
              <a:rPr lang="en-US" dirty="0" err="1"/>
              <a:t>permintaan</a:t>
            </a:r>
            <a:r>
              <a:rPr lang="en-US" dirty="0"/>
              <a:t> </a:t>
            </a:r>
            <a:r>
              <a:rPr lang="en-US" dirty="0" err="1"/>
              <a:t>perjalanan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dikalibrasi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memprediksi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lintas</a:t>
            </a:r>
            <a:r>
              <a:rPr lang="en-US" dirty="0"/>
              <a:t>  </a:t>
            </a:r>
            <a:r>
              <a:rPr lang="en-US" dirty="0" err="1"/>
              <a:t>dimasa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datang</a:t>
            </a:r>
            <a:r>
              <a:rPr lang="en-US" dirty="0"/>
              <a:t> </a:t>
            </a:r>
            <a:endParaRPr lang="en-ID" dirty="0"/>
          </a:p>
          <a:p>
            <a:pPr lvl="1"/>
            <a:endParaRPr lang="en-I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830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24BD5-184F-2347-80B0-3D935542A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Transportasi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1D47E-D4F8-2A49-BD16-ABD4F4696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Proses </a:t>
            </a:r>
            <a:r>
              <a:rPr lang="en-US" dirty="0" err="1"/>
              <a:t>pemodelan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transportasi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empat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. </a:t>
            </a:r>
            <a:r>
              <a:rPr lang="en-US" dirty="0" err="1"/>
              <a:t>Keempat</a:t>
            </a:r>
            <a:r>
              <a:rPr lang="en-US" dirty="0"/>
              <a:t> model </a:t>
            </a:r>
            <a:r>
              <a:rPr lang="en-US" dirty="0" err="1"/>
              <a:t>inilah</a:t>
            </a:r>
            <a:r>
              <a:rPr lang="en-US" dirty="0"/>
              <a:t> yang </a:t>
            </a:r>
            <a:r>
              <a:rPr lang="en-US" dirty="0" err="1"/>
              <a:t>seringdisebut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proses </a:t>
            </a:r>
            <a:r>
              <a:rPr lang="en-US" dirty="0" err="1"/>
              <a:t>penentuan</a:t>
            </a:r>
            <a:r>
              <a:rPr lang="en-US" dirty="0"/>
              <a:t> model </a:t>
            </a:r>
            <a:r>
              <a:rPr lang="en-US" dirty="0" err="1"/>
              <a:t>permintaan</a:t>
            </a:r>
            <a:r>
              <a:rPr lang="en-US" dirty="0"/>
              <a:t> </a:t>
            </a:r>
            <a:r>
              <a:rPr lang="en-US" dirty="0" err="1"/>
              <a:t>perjalanan</a:t>
            </a:r>
            <a:r>
              <a:rPr lang="en-US" dirty="0"/>
              <a:t>,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:</a:t>
            </a:r>
            <a:endParaRPr lang="en-ID" dirty="0"/>
          </a:p>
          <a:p>
            <a:pPr lvl="1"/>
            <a:r>
              <a:rPr lang="en-US" dirty="0"/>
              <a:t>Model </a:t>
            </a:r>
            <a:r>
              <a:rPr lang="en-US" dirty="0" err="1"/>
              <a:t>bangkitan</a:t>
            </a:r>
            <a:r>
              <a:rPr lang="en-US" dirty="0"/>
              <a:t>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lintas</a:t>
            </a:r>
            <a:r>
              <a:rPr lang="en-US" dirty="0"/>
              <a:t> (trip generation),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model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perencanan</a:t>
            </a:r>
            <a:r>
              <a:rPr lang="en-US" dirty="0"/>
              <a:t> </a:t>
            </a:r>
            <a:r>
              <a:rPr lang="en-US" dirty="0" err="1"/>
              <a:t>transportasi</a:t>
            </a:r>
            <a:r>
              <a:rPr lang="en-US" dirty="0"/>
              <a:t> yang </a:t>
            </a:r>
            <a:r>
              <a:rPr lang="en-US" dirty="0" err="1"/>
              <a:t>memperkirakan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perjalanan</a:t>
            </a:r>
            <a:r>
              <a:rPr lang="en-US" dirty="0"/>
              <a:t> yang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guna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guna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 yang lain. </a:t>
            </a:r>
            <a:endParaRPr lang="en-ID" dirty="0"/>
          </a:p>
          <a:p>
            <a:pPr lvl="1"/>
            <a:r>
              <a:rPr lang="en-US" dirty="0"/>
              <a:t>Model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perjalanan</a:t>
            </a:r>
            <a:r>
              <a:rPr lang="en-US" dirty="0"/>
              <a:t> (trip distribution),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model yang </a:t>
            </a:r>
            <a:r>
              <a:rPr lang="en-US" dirty="0" err="1"/>
              <a:t>berguna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mengalokasikan</a:t>
            </a:r>
            <a:r>
              <a:rPr lang="en-US" dirty="0"/>
              <a:t> </a:t>
            </a:r>
            <a:r>
              <a:rPr lang="en-US" dirty="0" err="1"/>
              <a:t>perjalanan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guna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 dan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guna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dan </a:t>
            </a:r>
            <a:r>
              <a:rPr lang="en-US" dirty="0" err="1"/>
              <a:t>lainnya</a:t>
            </a:r>
            <a:r>
              <a:rPr lang="en-US" dirty="0"/>
              <a:t>. </a:t>
            </a:r>
            <a:endParaRPr lang="en-ID" dirty="0"/>
          </a:p>
          <a:p>
            <a:pPr lvl="1"/>
            <a:r>
              <a:rPr lang="en-US" dirty="0"/>
              <a:t>Model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moda</a:t>
            </a:r>
            <a:r>
              <a:rPr lang="en-US" dirty="0"/>
              <a:t> </a:t>
            </a:r>
            <a:r>
              <a:rPr lang="en-US" dirty="0" err="1"/>
              <a:t>transportasi</a:t>
            </a:r>
            <a:r>
              <a:rPr lang="en-US" dirty="0"/>
              <a:t> (Mode choice/split). Model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berusaha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membagi</a:t>
            </a:r>
            <a:r>
              <a:rPr lang="en-US" dirty="0"/>
              <a:t>  </a:t>
            </a:r>
            <a:r>
              <a:rPr lang="en-US" dirty="0" err="1"/>
              <a:t>perjalanan</a:t>
            </a:r>
            <a:r>
              <a:rPr lang="en-US" dirty="0"/>
              <a:t> </a:t>
            </a:r>
            <a:r>
              <a:rPr lang="en-US" dirty="0" err="1"/>
              <a:t>diantara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moda</a:t>
            </a:r>
            <a:r>
              <a:rPr lang="en-US" dirty="0"/>
              <a:t> </a:t>
            </a:r>
            <a:r>
              <a:rPr lang="en-US" dirty="0" err="1"/>
              <a:t>transportasi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–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berapa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perjalanan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kendaraan</a:t>
            </a:r>
            <a:r>
              <a:rPr lang="en-US" dirty="0"/>
              <a:t> </a:t>
            </a:r>
            <a:r>
              <a:rPr lang="en-US" dirty="0" err="1"/>
              <a:t>pribadi</a:t>
            </a:r>
            <a:r>
              <a:rPr lang="en-US" dirty="0"/>
              <a:t>, </a:t>
            </a:r>
            <a:r>
              <a:rPr lang="en-US" dirty="0" err="1"/>
              <a:t>seberapa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angkutan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,dan lain </a:t>
            </a:r>
            <a:r>
              <a:rPr lang="en-US" dirty="0" err="1"/>
              <a:t>sebagainya</a:t>
            </a:r>
            <a:r>
              <a:rPr lang="en-US" dirty="0"/>
              <a:t>.</a:t>
            </a:r>
            <a:endParaRPr lang="en-ID" dirty="0"/>
          </a:p>
          <a:p>
            <a:pPr lvl="1"/>
            <a:r>
              <a:rPr lang="en-US" dirty="0"/>
              <a:t>Model </a:t>
            </a:r>
            <a:r>
              <a:rPr lang="en-US" dirty="0" err="1"/>
              <a:t>pembagian</a:t>
            </a:r>
            <a:r>
              <a:rPr lang="en-US" dirty="0"/>
              <a:t> </a:t>
            </a:r>
            <a:r>
              <a:rPr lang="en-US" dirty="0" err="1"/>
              <a:t>rute</a:t>
            </a:r>
            <a:r>
              <a:rPr lang="en-US" dirty="0"/>
              <a:t> </a:t>
            </a:r>
            <a:r>
              <a:rPr lang="en-US" dirty="0" err="1"/>
              <a:t>perjalanan</a:t>
            </a:r>
            <a:r>
              <a:rPr lang="en-US" dirty="0"/>
              <a:t> (trip assignment).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model </a:t>
            </a:r>
            <a:r>
              <a:rPr lang="en-US" dirty="0" err="1"/>
              <a:t>transportasi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membagi</a:t>
            </a:r>
            <a:r>
              <a:rPr lang="en-US" dirty="0"/>
              <a:t> </a:t>
            </a:r>
            <a:r>
              <a:rPr lang="en-US" dirty="0" err="1"/>
              <a:t>perjalanan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rute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yang </a:t>
            </a:r>
            <a:r>
              <a:rPr lang="en-US" dirty="0" err="1"/>
              <a:t>menghubungkan</a:t>
            </a:r>
            <a:r>
              <a:rPr lang="en-US" dirty="0"/>
              <a:t> </a:t>
            </a:r>
            <a:r>
              <a:rPr lang="en-US" dirty="0" err="1"/>
              <a:t>atara</a:t>
            </a:r>
            <a:r>
              <a:rPr lang="en-US" dirty="0"/>
              <a:t> </a:t>
            </a:r>
            <a:r>
              <a:rPr lang="en-US" dirty="0" err="1"/>
              <a:t>zonasi</a:t>
            </a:r>
            <a:r>
              <a:rPr lang="en-US" dirty="0"/>
              <a:t> </a:t>
            </a:r>
            <a:r>
              <a:rPr lang="en-US" dirty="0" err="1"/>
              <a:t>guna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zonasi</a:t>
            </a:r>
            <a:r>
              <a:rPr lang="en-US" dirty="0"/>
              <a:t> </a:t>
            </a:r>
            <a:r>
              <a:rPr lang="en-US" dirty="0" err="1"/>
              <a:t>guna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</a:t>
            </a:r>
            <a:endParaRPr lang="en-I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163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D5FE1-FE67-7F4A-A1D7-322151768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Angkutan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Masal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514C1-97BE-FF46-8B20-F138D30E8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transportasi</a:t>
            </a:r>
            <a:r>
              <a:rPr lang="en-US" dirty="0"/>
              <a:t> </a:t>
            </a:r>
            <a:r>
              <a:rPr lang="en-US" dirty="0" err="1"/>
              <a:t>masal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mendesak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kemacetan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dibiarkan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ditanggung</a:t>
            </a:r>
            <a:r>
              <a:rPr lang="en-US" dirty="0"/>
              <a:t> oleh </a:t>
            </a:r>
            <a:r>
              <a:rPr lang="en-US" dirty="0" err="1"/>
              <a:t>perekonomian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membesar</a:t>
            </a:r>
            <a:r>
              <a:rPr lang="en-US" dirty="0"/>
              <a:t> </a:t>
            </a:r>
          </a:p>
          <a:p>
            <a:r>
              <a:rPr lang="en-US" dirty="0" err="1"/>
              <a:t>Angkutan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massal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berkendara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orang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berpindah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, dan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efisiensi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, </a:t>
            </a:r>
            <a:r>
              <a:rPr lang="en-US" dirty="0" err="1"/>
              <a:t>tempat</a:t>
            </a:r>
            <a:r>
              <a:rPr lang="en-US" dirty="0"/>
              <a:t> dan </a:t>
            </a:r>
            <a:r>
              <a:rPr lang="en-US" dirty="0" err="1"/>
              <a:t>biaya</a:t>
            </a:r>
            <a:r>
              <a:rPr lang="en-US" dirty="0"/>
              <a:t>.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dibangunnya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angkutan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massal</a:t>
            </a:r>
            <a:r>
              <a:rPr lang="en-US" dirty="0"/>
              <a:t> (SAUM)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berusaha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SAUM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:</a:t>
            </a:r>
            <a:endParaRPr lang="en-ID" dirty="0"/>
          </a:p>
          <a:p>
            <a:pPr lvl="1"/>
            <a:r>
              <a:rPr lang="en-US" dirty="0" err="1"/>
              <a:t>Angkutan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massal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angkut</a:t>
            </a:r>
            <a:r>
              <a:rPr lang="en-US" dirty="0"/>
              <a:t>  yang </a:t>
            </a:r>
            <a:r>
              <a:rPr lang="en-US" dirty="0" err="1"/>
              <a:t>besar</a:t>
            </a:r>
            <a:endParaRPr lang="en-ID" dirty="0"/>
          </a:p>
          <a:p>
            <a:pPr lvl="1"/>
            <a:r>
              <a:rPr lang="en-US" dirty="0" err="1"/>
              <a:t>Angkutan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massal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yang </a:t>
            </a:r>
            <a:r>
              <a:rPr lang="en-US" dirty="0" err="1"/>
              <a:t>tinggi</a:t>
            </a:r>
            <a:endParaRPr lang="en-ID" dirty="0"/>
          </a:p>
          <a:p>
            <a:pPr lvl="1"/>
            <a:r>
              <a:rPr lang="en-US" dirty="0" err="1"/>
              <a:t>Angkutan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massal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jaminan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endParaRPr lang="en-ID" dirty="0"/>
          </a:p>
          <a:p>
            <a:pPr lvl="1"/>
            <a:r>
              <a:rPr lang="en-US" dirty="0" err="1"/>
              <a:t>Kenyamanan</a:t>
            </a:r>
            <a:r>
              <a:rPr lang="en-US" dirty="0"/>
              <a:t> </a:t>
            </a:r>
            <a:r>
              <a:rPr lang="en-US" dirty="0" err="1"/>
              <a:t>angkutan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massal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memadai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angkutan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reguler</a:t>
            </a:r>
            <a:endParaRPr lang="en-ID" dirty="0"/>
          </a:p>
          <a:p>
            <a:pPr lvl="1"/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terjangkau</a:t>
            </a:r>
            <a:endParaRPr lang="en-ID" dirty="0"/>
          </a:p>
          <a:p>
            <a:pPr lvl="1"/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aksesibilitas</a:t>
            </a:r>
            <a:r>
              <a:rPr lang="en-US" dirty="0"/>
              <a:t> yang </a:t>
            </a:r>
            <a:r>
              <a:rPr lang="en-US" dirty="0" err="1"/>
              <a:t>tinggi</a:t>
            </a:r>
            <a:r>
              <a:rPr lang="en-US" dirty="0"/>
              <a:t>, </a:t>
            </a:r>
            <a:r>
              <a:rPr lang="en-US" dirty="0" err="1"/>
              <a:t>serta</a:t>
            </a:r>
            <a:endParaRPr lang="en-ID" dirty="0"/>
          </a:p>
          <a:p>
            <a:pPr lvl="1"/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angkutan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massal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ramah</a:t>
            </a:r>
            <a:r>
              <a:rPr lang="en-US" dirty="0"/>
              <a:t> </a:t>
            </a:r>
            <a:r>
              <a:rPr lang="en-US" dirty="0" err="1"/>
              <a:t>lingkungan</a:t>
            </a:r>
            <a:endParaRPr lang="en-I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075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5E9D-FA0F-EB4B-AB24-43C524246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Penentuan</a:t>
            </a:r>
            <a:r>
              <a:rPr lang="en-US" dirty="0"/>
              <a:t> Harga Pada Transport </a:t>
            </a:r>
            <a:r>
              <a:rPr lang="en-US" dirty="0" err="1"/>
              <a:t>Publik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C35F5-43C5-4A44-9F73-D34CB4F52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Ada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mendasar</a:t>
            </a:r>
            <a:r>
              <a:rPr lang="en-US" dirty="0"/>
              <a:t> yang </a:t>
            </a:r>
            <a:r>
              <a:rPr lang="en-US" dirty="0" err="1"/>
              <a:t>selalu</a:t>
            </a:r>
            <a:r>
              <a:rPr lang="en-US" dirty="0"/>
              <a:t> `</a:t>
            </a:r>
            <a:r>
              <a:rPr lang="en-US" dirty="0" err="1"/>
              <a:t>ditanyakan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transportasi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penyediaan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transportasi</a:t>
            </a:r>
            <a:r>
              <a:rPr lang="en-US" dirty="0"/>
              <a:t> public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disediakan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ID" dirty="0"/>
              <a:t> </a:t>
            </a:r>
          </a:p>
          <a:p>
            <a:r>
              <a:rPr lang="en-US" dirty="0" err="1"/>
              <a:t>Secara</a:t>
            </a:r>
            <a:r>
              <a:rPr lang="en-US" dirty="0"/>
              <a:t> garis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penentuan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tariff </a:t>
            </a:r>
            <a:r>
              <a:rPr lang="en-US" dirty="0" err="1"/>
              <a:t>angkutan</a:t>
            </a:r>
            <a:r>
              <a:rPr lang="en-US" dirty="0"/>
              <a:t>/</a:t>
            </a:r>
            <a:r>
              <a:rPr lang="en-US" dirty="0" err="1"/>
              <a:t>transportasi</a:t>
            </a:r>
            <a:r>
              <a:rPr lang="en-US" dirty="0"/>
              <a:t> public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dipengaruhi</a:t>
            </a:r>
            <a:r>
              <a:rPr lang="en-US" dirty="0"/>
              <a:t> oleh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/</a:t>
            </a:r>
            <a:r>
              <a:rPr lang="en-US" dirty="0" err="1"/>
              <a:t>ongkos</a:t>
            </a:r>
            <a:r>
              <a:rPr lang="en-US" dirty="0"/>
              <a:t> </a:t>
            </a:r>
            <a:r>
              <a:rPr lang="en-US" dirty="0" err="1"/>
              <a:t>trasnportasinya</a:t>
            </a:r>
            <a:r>
              <a:rPr lang="en-US" dirty="0"/>
              <a:t>.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Rustian</a:t>
            </a:r>
            <a:r>
              <a:rPr lang="en-US" dirty="0"/>
              <a:t> </a:t>
            </a:r>
            <a:r>
              <a:rPr lang="en-US" dirty="0" err="1"/>
              <a:t>Kamaludin</a:t>
            </a:r>
            <a:r>
              <a:rPr lang="en-US" dirty="0"/>
              <a:t> (2003),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teoritis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transportasi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kedalam</a:t>
            </a:r>
            <a:r>
              <a:rPr lang="en-US" dirty="0"/>
              <a:t> 2 </a:t>
            </a:r>
            <a:r>
              <a:rPr lang="en-US" dirty="0" err="1"/>
              <a:t>golongan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:</a:t>
            </a:r>
            <a:endParaRPr lang="en-ID" dirty="0"/>
          </a:p>
          <a:p>
            <a:pPr lvl="1"/>
            <a:r>
              <a:rPr lang="en-US" i="1" dirty="0"/>
              <a:t>Fixed cost</a:t>
            </a:r>
            <a:r>
              <a:rPr lang="en-US" dirty="0"/>
              <a:t> (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), </a:t>
            </a:r>
            <a:r>
              <a:rPr lang="en-US" dirty="0" err="1"/>
              <a:t>atau</a:t>
            </a:r>
            <a:r>
              <a:rPr lang="en-US" dirty="0"/>
              <a:t> yang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i="1" dirty="0"/>
              <a:t>fixed expenses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indirect expenses, overhead expenses</a:t>
            </a:r>
            <a:r>
              <a:rPr lang="en-US" dirty="0"/>
              <a:t>. </a:t>
            </a:r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pengeluaran-pengeluaran</a:t>
            </a:r>
            <a:r>
              <a:rPr lang="en-US" dirty="0"/>
              <a:t> yang  </a:t>
            </a:r>
            <a:r>
              <a:rPr lang="en-US" dirty="0" err="1"/>
              <a:t>jumlahnya</a:t>
            </a:r>
            <a:r>
              <a:rPr lang="en-US" dirty="0"/>
              <a:t> </a:t>
            </a:r>
            <a:r>
              <a:rPr lang="en-US" dirty="0" err="1"/>
              <a:t>realatif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 dan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bergantung</a:t>
            </a:r>
            <a:r>
              <a:rPr lang="en-US" dirty="0"/>
              <a:t> pada </a:t>
            </a:r>
            <a:r>
              <a:rPr lang="en-US" dirty="0" err="1"/>
              <a:t>besarnya</a:t>
            </a:r>
            <a:r>
              <a:rPr lang="en-US" dirty="0"/>
              <a:t> volume </a:t>
            </a:r>
            <a:r>
              <a:rPr lang="en-US" dirty="0" err="1"/>
              <a:t>angkutan</a:t>
            </a:r>
            <a:r>
              <a:rPr lang="en-US" dirty="0"/>
              <a:t>.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pertimbangan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pendek</a:t>
            </a:r>
            <a:r>
              <a:rPr lang="en-US" dirty="0"/>
              <a:t>. </a:t>
            </a:r>
            <a:endParaRPr lang="en-ID" dirty="0"/>
          </a:p>
          <a:p>
            <a:pPr lvl="1"/>
            <a:r>
              <a:rPr lang="en-US" i="1" dirty="0"/>
              <a:t>Variable cost</a:t>
            </a:r>
            <a:r>
              <a:rPr lang="en-US" dirty="0"/>
              <a:t> (</a:t>
            </a:r>
            <a:r>
              <a:rPr lang="en-US" dirty="0" err="1"/>
              <a:t>biaya</a:t>
            </a:r>
            <a:r>
              <a:rPr lang="en-US" dirty="0"/>
              <a:t> variable),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 juga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i="1" dirty="0"/>
              <a:t>variable expenses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direct expenses, prime expenses, operational expenses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9296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ED501-0CCB-7942-AF20-92F711723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PENDAHULUAN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61CD2-9351-6D45-B3DD-7DB8E71E9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355600" marR="202565" indent="-342900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ID" b="1" i="1" spc="-5" dirty="0">
                <a:latin typeface="Verdana"/>
                <a:cs typeface="Verdana"/>
              </a:rPr>
              <a:t>Cities are all about connectivity </a:t>
            </a:r>
            <a:r>
              <a:rPr lang="en-ID" dirty="0">
                <a:latin typeface="Verdana"/>
                <a:cs typeface="Verdana"/>
              </a:rPr>
              <a:t>– </a:t>
            </a:r>
            <a:r>
              <a:rPr lang="en-ID" spc="-5" dirty="0">
                <a:latin typeface="Verdana"/>
                <a:cs typeface="Verdana"/>
              </a:rPr>
              <a:t>Ed </a:t>
            </a:r>
            <a:r>
              <a:rPr lang="en-ID" spc="-5" dirty="0" err="1">
                <a:latin typeface="Verdana"/>
                <a:cs typeface="Verdana"/>
              </a:rPr>
              <a:t>Glaeser</a:t>
            </a:r>
            <a:r>
              <a:rPr lang="en-ID" spc="-5" dirty="0">
                <a:latin typeface="Verdana"/>
                <a:cs typeface="Verdana"/>
              </a:rPr>
              <a:t> </a:t>
            </a:r>
            <a:r>
              <a:rPr lang="en-ID" dirty="0">
                <a:latin typeface="Verdana"/>
                <a:cs typeface="Verdana"/>
              </a:rPr>
              <a:t>in </a:t>
            </a:r>
            <a:r>
              <a:rPr lang="en-ID" spc="-5" dirty="0">
                <a:latin typeface="Verdana"/>
                <a:cs typeface="Verdana"/>
              </a:rPr>
              <a:t>the </a:t>
            </a:r>
            <a:r>
              <a:rPr lang="en-ID" dirty="0">
                <a:latin typeface="Verdana"/>
                <a:cs typeface="Verdana"/>
              </a:rPr>
              <a:t>triumph of  </a:t>
            </a:r>
            <a:r>
              <a:rPr lang="en-ID" spc="-5" dirty="0">
                <a:latin typeface="Verdana"/>
                <a:cs typeface="Verdana"/>
              </a:rPr>
              <a:t>the</a:t>
            </a:r>
            <a:r>
              <a:rPr lang="en-ID" dirty="0">
                <a:latin typeface="Verdana"/>
                <a:cs typeface="Verdana"/>
              </a:rPr>
              <a:t> cities</a:t>
            </a:r>
          </a:p>
          <a:p>
            <a:pPr marL="355600" indent="-342900">
              <a:lnSpc>
                <a:spcPct val="100000"/>
              </a:lnSpc>
              <a:spcBef>
                <a:spcPts val="15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id-ID" sz="2900" spc="-5" dirty="0">
                <a:latin typeface="Verdana"/>
                <a:cs typeface="Verdana"/>
              </a:rPr>
              <a:t>Salah satu kendala yang dihadapi oleh kawasan perkotaan di seluruh dunia – terutama kawasan metropolitan – adalah adanya </a:t>
            </a:r>
            <a:r>
              <a:rPr lang="id-ID" sz="2900" spc="-5" dirty="0" err="1">
                <a:latin typeface="Verdana"/>
                <a:cs typeface="Verdana"/>
              </a:rPr>
              <a:t>ketidakseimbangan</a:t>
            </a:r>
            <a:r>
              <a:rPr lang="id-ID" sz="2900" spc="-5" dirty="0">
                <a:latin typeface="Verdana"/>
                <a:cs typeface="Verdana"/>
              </a:rPr>
              <a:t> antara pertumbuhan aktivitas ekonomi dengan pertumbuhan prasarana perkotaan, khususnya prasarana jalan. </a:t>
            </a:r>
          </a:p>
          <a:p>
            <a:pPr marL="812800" lvl="1" indent="-342900">
              <a:lnSpc>
                <a:spcPct val="100000"/>
              </a:lnSpc>
              <a:spcBef>
                <a:spcPts val="15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id-ID" sz="2500" spc="-5" dirty="0">
                <a:latin typeface="Verdana"/>
                <a:cs typeface="Verdana"/>
              </a:rPr>
              <a:t>Pertumbuhan perekonomian kawasan perkotaan yang pesat bisa </a:t>
            </a:r>
            <a:r>
              <a:rPr lang="id-ID" sz="2500" spc="-5" dirty="0" err="1">
                <a:latin typeface="Verdana"/>
                <a:cs typeface="Verdana"/>
              </a:rPr>
              <a:t>diproksi</a:t>
            </a:r>
            <a:r>
              <a:rPr lang="id-ID" sz="2500" spc="-5" dirty="0">
                <a:latin typeface="Verdana"/>
                <a:cs typeface="Verdana"/>
              </a:rPr>
              <a:t> dengan meningkatnya pertumbuhan kepemilikan kendaraan pribadi. </a:t>
            </a:r>
          </a:p>
          <a:p>
            <a:pPr marL="812800" lvl="1" indent="-342900">
              <a:lnSpc>
                <a:spcPct val="100000"/>
              </a:lnSpc>
              <a:spcBef>
                <a:spcPts val="15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id-ID" sz="2500" spc="-5" dirty="0">
                <a:latin typeface="Verdana"/>
                <a:cs typeface="Verdana"/>
              </a:rPr>
              <a:t>Sementara itu pertumbuhan prasarana jalan di kawasan perkotaan sangat terbatas.</a:t>
            </a:r>
          </a:p>
          <a:p>
            <a:pPr marL="812800" lvl="1" indent="-342900">
              <a:lnSpc>
                <a:spcPct val="100000"/>
              </a:lnSpc>
              <a:spcBef>
                <a:spcPts val="15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id-ID" sz="2500" spc="-5" dirty="0">
                <a:latin typeface="Verdana"/>
                <a:cs typeface="Verdana"/>
              </a:rPr>
              <a:t> Akibatnya beban lalu lintas menjadi bertambah besar, yang mengakibatkan adanya kemacetan di kawasan perkotaan</a:t>
            </a:r>
            <a:r>
              <a:rPr lang="id-ID" dirty="0"/>
              <a:t>. </a:t>
            </a:r>
            <a:endParaRPr lang="en-ID" dirty="0"/>
          </a:p>
          <a:p>
            <a:pPr marL="355600" indent="-342900">
              <a:lnSpc>
                <a:spcPct val="100000"/>
              </a:lnSpc>
              <a:spcBef>
                <a:spcPts val="15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ID" spc="-5" dirty="0" err="1">
                <a:latin typeface="Verdana"/>
                <a:cs typeface="Verdana"/>
              </a:rPr>
              <a:t>Konektivitas</a:t>
            </a:r>
            <a:r>
              <a:rPr lang="en-ID" spc="-5" dirty="0">
                <a:latin typeface="Verdana"/>
                <a:cs typeface="Verdana"/>
              </a:rPr>
              <a:t> </a:t>
            </a:r>
            <a:r>
              <a:rPr lang="en-ID" spc="-10" dirty="0">
                <a:latin typeface="Verdana"/>
                <a:cs typeface="Verdana"/>
              </a:rPr>
              <a:t>yang </a:t>
            </a:r>
            <a:r>
              <a:rPr lang="en-ID" spc="-5" dirty="0" err="1">
                <a:latin typeface="Verdana"/>
                <a:cs typeface="Verdana"/>
              </a:rPr>
              <a:t>seperti</a:t>
            </a:r>
            <a:r>
              <a:rPr lang="en-ID" spc="20" dirty="0">
                <a:latin typeface="Verdana"/>
                <a:cs typeface="Verdana"/>
              </a:rPr>
              <a:t> </a:t>
            </a:r>
            <a:r>
              <a:rPr lang="en-ID" spc="-5" dirty="0" err="1">
                <a:latin typeface="Verdana"/>
                <a:cs typeface="Verdana"/>
              </a:rPr>
              <a:t>apa</a:t>
            </a:r>
            <a:r>
              <a:rPr lang="en-ID" spc="-5" dirty="0">
                <a:latin typeface="Verdana"/>
                <a:cs typeface="Verdana"/>
              </a:rPr>
              <a:t>?</a:t>
            </a:r>
            <a:endParaRPr lang="en-ID" dirty="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5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ID" spc="-5" dirty="0" err="1">
                <a:latin typeface="Verdana"/>
                <a:cs typeface="Verdana"/>
              </a:rPr>
              <a:t>Konektivitas</a:t>
            </a:r>
            <a:r>
              <a:rPr lang="en-ID" spc="-5" dirty="0">
                <a:latin typeface="Verdana"/>
                <a:cs typeface="Verdana"/>
              </a:rPr>
              <a:t> </a:t>
            </a:r>
            <a:r>
              <a:rPr lang="en-ID" spc="-5" dirty="0" err="1">
                <a:latin typeface="Verdana"/>
                <a:cs typeface="Verdana"/>
              </a:rPr>
              <a:t>berbasis</a:t>
            </a:r>
            <a:r>
              <a:rPr lang="en-ID" spc="-5" dirty="0">
                <a:latin typeface="Verdana"/>
                <a:cs typeface="Verdana"/>
              </a:rPr>
              <a:t> </a:t>
            </a:r>
            <a:r>
              <a:rPr lang="en-ID" spc="-10" dirty="0" err="1">
                <a:latin typeface="Verdana"/>
                <a:cs typeface="Verdana"/>
              </a:rPr>
              <a:t>transportasi</a:t>
            </a:r>
            <a:r>
              <a:rPr lang="en-ID" spc="5" dirty="0">
                <a:latin typeface="Verdana"/>
                <a:cs typeface="Verdana"/>
              </a:rPr>
              <a:t> </a:t>
            </a:r>
            <a:r>
              <a:rPr lang="en-ID" dirty="0" err="1">
                <a:latin typeface="Verdana"/>
                <a:cs typeface="Verdana"/>
              </a:rPr>
              <a:t>umum</a:t>
            </a:r>
            <a:endParaRPr lang="en-ID" dirty="0">
              <a:latin typeface="Verdana"/>
              <a:cs typeface="Verdana"/>
            </a:endParaRPr>
          </a:p>
          <a:p>
            <a:pPr marL="355600" marR="5080" indent="-342900">
              <a:lnSpc>
                <a:spcPct val="15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ID" dirty="0" err="1">
                <a:latin typeface="Verdana"/>
                <a:cs typeface="Verdana"/>
              </a:rPr>
              <a:t>Semakin</a:t>
            </a:r>
            <a:r>
              <a:rPr lang="en-ID" dirty="0">
                <a:latin typeface="Verdana"/>
                <a:cs typeface="Verdana"/>
              </a:rPr>
              <a:t> </a:t>
            </a:r>
            <a:r>
              <a:rPr lang="en-ID" dirty="0" err="1">
                <a:latin typeface="Verdana"/>
                <a:cs typeface="Verdana"/>
              </a:rPr>
              <a:t>maju</a:t>
            </a:r>
            <a:r>
              <a:rPr lang="en-ID" dirty="0">
                <a:latin typeface="Verdana"/>
                <a:cs typeface="Verdana"/>
              </a:rPr>
              <a:t> </a:t>
            </a:r>
            <a:r>
              <a:rPr lang="en-ID" spc="-5" dirty="0" err="1">
                <a:latin typeface="Verdana"/>
                <a:cs typeface="Verdana"/>
              </a:rPr>
              <a:t>sebuah</a:t>
            </a:r>
            <a:r>
              <a:rPr lang="en-ID" spc="-5" dirty="0">
                <a:latin typeface="Verdana"/>
                <a:cs typeface="Verdana"/>
              </a:rPr>
              <a:t> </a:t>
            </a:r>
            <a:r>
              <a:rPr lang="en-ID" spc="-5" dirty="0" err="1">
                <a:latin typeface="Verdana"/>
                <a:cs typeface="Verdana"/>
              </a:rPr>
              <a:t>perekonomian</a:t>
            </a:r>
            <a:r>
              <a:rPr lang="en-ID" spc="-5" dirty="0">
                <a:latin typeface="Verdana"/>
                <a:cs typeface="Verdana"/>
              </a:rPr>
              <a:t> dan </a:t>
            </a:r>
            <a:r>
              <a:rPr lang="en-ID" spc="-10" dirty="0" err="1">
                <a:latin typeface="Verdana"/>
                <a:cs typeface="Verdana"/>
              </a:rPr>
              <a:t>peradaban</a:t>
            </a:r>
            <a:r>
              <a:rPr lang="en-ID" spc="-10" dirty="0">
                <a:latin typeface="Verdana"/>
                <a:cs typeface="Verdana"/>
              </a:rPr>
              <a:t>, </a:t>
            </a:r>
            <a:r>
              <a:rPr lang="en-ID" dirty="0">
                <a:latin typeface="Verdana"/>
                <a:cs typeface="Verdana"/>
              </a:rPr>
              <a:t>salah </a:t>
            </a:r>
            <a:r>
              <a:rPr lang="en-ID" spc="-10" dirty="0" err="1">
                <a:latin typeface="Verdana"/>
                <a:cs typeface="Verdana"/>
              </a:rPr>
              <a:t>satunya</a:t>
            </a:r>
            <a:r>
              <a:rPr lang="en-ID" spc="-10" dirty="0">
                <a:latin typeface="Verdana"/>
                <a:cs typeface="Verdana"/>
              </a:rPr>
              <a:t>  </a:t>
            </a:r>
            <a:r>
              <a:rPr lang="en-ID" dirty="0" err="1">
                <a:latin typeface="Verdana"/>
                <a:cs typeface="Verdana"/>
              </a:rPr>
              <a:t>dicirikan</a:t>
            </a:r>
            <a:r>
              <a:rPr lang="en-ID" dirty="0">
                <a:latin typeface="Verdana"/>
                <a:cs typeface="Verdana"/>
              </a:rPr>
              <a:t> </a:t>
            </a:r>
            <a:r>
              <a:rPr lang="en-ID" spc="-10" dirty="0">
                <a:latin typeface="Verdana"/>
                <a:cs typeface="Verdana"/>
              </a:rPr>
              <a:t>orang-orang </a:t>
            </a:r>
            <a:r>
              <a:rPr lang="en-ID" spc="-5" dirty="0" err="1">
                <a:latin typeface="Verdana"/>
                <a:cs typeface="Verdana"/>
              </a:rPr>
              <a:t>menjadikan</a:t>
            </a:r>
            <a:r>
              <a:rPr lang="en-ID" spc="-5" dirty="0">
                <a:latin typeface="Verdana"/>
                <a:cs typeface="Verdana"/>
              </a:rPr>
              <a:t> </a:t>
            </a:r>
            <a:r>
              <a:rPr lang="en-ID" spc="-10" dirty="0" err="1">
                <a:latin typeface="Verdana"/>
                <a:cs typeface="Verdana"/>
              </a:rPr>
              <a:t>transportasi</a:t>
            </a:r>
            <a:r>
              <a:rPr lang="en-ID" spc="-10" dirty="0">
                <a:latin typeface="Verdana"/>
                <a:cs typeface="Verdana"/>
              </a:rPr>
              <a:t> </a:t>
            </a:r>
            <a:r>
              <a:rPr lang="en-ID" dirty="0" err="1">
                <a:latin typeface="Verdana"/>
                <a:cs typeface="Verdana"/>
              </a:rPr>
              <a:t>umum</a:t>
            </a:r>
            <a:r>
              <a:rPr lang="en-ID" dirty="0">
                <a:latin typeface="Verdana"/>
                <a:cs typeface="Verdana"/>
              </a:rPr>
              <a:t> </a:t>
            </a:r>
            <a:r>
              <a:rPr lang="en-ID" spc="-5" dirty="0" err="1">
                <a:latin typeface="Verdana"/>
                <a:cs typeface="Verdana"/>
              </a:rPr>
              <a:t>sebagai</a:t>
            </a:r>
            <a:r>
              <a:rPr lang="en-ID" spc="-5" dirty="0">
                <a:latin typeface="Verdana"/>
                <a:cs typeface="Verdana"/>
              </a:rPr>
              <a:t>  </a:t>
            </a:r>
            <a:r>
              <a:rPr lang="en-ID" spc="-5" dirty="0" err="1">
                <a:latin typeface="Verdana"/>
                <a:cs typeface="Verdana"/>
              </a:rPr>
              <a:t>moda</a:t>
            </a:r>
            <a:r>
              <a:rPr lang="en-ID" spc="-5" dirty="0">
                <a:latin typeface="Verdana"/>
                <a:cs typeface="Verdana"/>
              </a:rPr>
              <a:t> </a:t>
            </a:r>
            <a:r>
              <a:rPr lang="en-ID" dirty="0" err="1">
                <a:latin typeface="Verdana"/>
                <a:cs typeface="Verdana"/>
              </a:rPr>
              <a:t>mobilitas</a:t>
            </a:r>
            <a:r>
              <a:rPr lang="en-ID" spc="-15" dirty="0">
                <a:latin typeface="Verdana"/>
                <a:cs typeface="Verdana"/>
              </a:rPr>
              <a:t> </a:t>
            </a:r>
            <a:r>
              <a:rPr lang="en-ID" dirty="0" err="1">
                <a:latin typeface="Verdana"/>
                <a:cs typeface="Verdana"/>
              </a:rPr>
              <a:t>utama</a:t>
            </a:r>
            <a:endParaRPr lang="en-ID" dirty="0">
              <a:latin typeface="Verdana"/>
              <a:cs typeface="Verdana"/>
            </a:endParaRPr>
          </a:p>
          <a:p>
            <a:pPr marL="812800" marR="373380" lvl="1" indent="-342900">
              <a:lnSpc>
                <a:spcPct val="15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ID" dirty="0">
                <a:latin typeface="Verdana"/>
                <a:cs typeface="Verdana"/>
              </a:rPr>
              <a:t>Salah </a:t>
            </a:r>
            <a:r>
              <a:rPr lang="en-ID" dirty="0" err="1">
                <a:latin typeface="Verdana"/>
                <a:cs typeface="Verdana"/>
              </a:rPr>
              <a:t>satu</a:t>
            </a:r>
            <a:r>
              <a:rPr lang="en-ID" dirty="0">
                <a:latin typeface="Verdana"/>
                <a:cs typeface="Verdana"/>
              </a:rPr>
              <a:t> </a:t>
            </a:r>
            <a:r>
              <a:rPr lang="en-ID" dirty="0" err="1">
                <a:latin typeface="Verdana"/>
                <a:cs typeface="Verdana"/>
              </a:rPr>
              <a:t>hal</a:t>
            </a:r>
            <a:r>
              <a:rPr lang="en-ID" dirty="0">
                <a:latin typeface="Verdana"/>
                <a:cs typeface="Verdana"/>
              </a:rPr>
              <a:t> </a:t>
            </a:r>
            <a:r>
              <a:rPr lang="en-ID" spc="-5" dirty="0" err="1">
                <a:latin typeface="Verdana"/>
                <a:cs typeface="Verdana"/>
              </a:rPr>
              <a:t>terpenting</a:t>
            </a:r>
            <a:r>
              <a:rPr lang="en-ID" spc="-5" dirty="0">
                <a:latin typeface="Verdana"/>
                <a:cs typeface="Verdana"/>
              </a:rPr>
              <a:t> </a:t>
            </a:r>
            <a:r>
              <a:rPr lang="en-ID" dirty="0" err="1">
                <a:latin typeface="Verdana"/>
                <a:cs typeface="Verdana"/>
              </a:rPr>
              <a:t>dalam</a:t>
            </a:r>
            <a:r>
              <a:rPr lang="en-ID" dirty="0">
                <a:latin typeface="Verdana"/>
                <a:cs typeface="Verdana"/>
              </a:rPr>
              <a:t> </a:t>
            </a:r>
            <a:r>
              <a:rPr lang="en-ID" spc="-5" dirty="0" err="1">
                <a:latin typeface="Verdana"/>
                <a:cs typeface="Verdana"/>
              </a:rPr>
              <a:t>pembahasan</a:t>
            </a:r>
            <a:r>
              <a:rPr lang="en-ID" spc="-5" dirty="0">
                <a:latin typeface="Verdana"/>
                <a:cs typeface="Verdana"/>
              </a:rPr>
              <a:t> </a:t>
            </a:r>
            <a:r>
              <a:rPr lang="en-ID" spc="-10" dirty="0" err="1">
                <a:latin typeface="Verdana"/>
                <a:cs typeface="Verdana"/>
              </a:rPr>
              <a:t>transportasi</a:t>
            </a:r>
            <a:r>
              <a:rPr lang="en-ID" spc="-10" dirty="0">
                <a:latin typeface="Verdana"/>
                <a:cs typeface="Verdana"/>
              </a:rPr>
              <a:t> </a:t>
            </a:r>
            <a:r>
              <a:rPr lang="en-ID" spc="-5" dirty="0" err="1">
                <a:latin typeface="Verdana"/>
                <a:cs typeface="Verdana"/>
              </a:rPr>
              <a:t>publik</a:t>
            </a:r>
            <a:r>
              <a:rPr lang="en-ID" spc="-5" dirty="0">
                <a:latin typeface="Verdana"/>
                <a:cs typeface="Verdana"/>
              </a:rPr>
              <a:t>  </a:t>
            </a:r>
            <a:r>
              <a:rPr lang="en-ID" dirty="0" err="1">
                <a:latin typeface="Verdana"/>
                <a:cs typeface="Verdana"/>
              </a:rPr>
              <a:t>adalah</a:t>
            </a:r>
            <a:r>
              <a:rPr lang="en-ID" dirty="0">
                <a:latin typeface="Verdana"/>
                <a:cs typeface="Verdana"/>
              </a:rPr>
              <a:t> </a:t>
            </a:r>
            <a:r>
              <a:rPr lang="en-ID" spc="-5" dirty="0" err="1">
                <a:latin typeface="Verdana"/>
                <a:cs typeface="Verdana"/>
              </a:rPr>
              <a:t>tarif</a:t>
            </a:r>
            <a:r>
              <a:rPr lang="en-ID" spc="-5" dirty="0">
                <a:latin typeface="Verdana"/>
                <a:cs typeface="Verdana"/>
              </a:rPr>
              <a:t>/</a:t>
            </a:r>
            <a:r>
              <a:rPr lang="en-ID" spc="-5" dirty="0" err="1">
                <a:latin typeface="Verdana"/>
                <a:cs typeface="Verdana"/>
              </a:rPr>
              <a:t>biaya</a:t>
            </a:r>
            <a:r>
              <a:rPr lang="en-ID" spc="-40" dirty="0">
                <a:latin typeface="Verdana"/>
                <a:cs typeface="Verdana"/>
              </a:rPr>
              <a:t> </a:t>
            </a:r>
            <a:r>
              <a:rPr lang="en-ID" spc="-10" dirty="0" err="1">
                <a:latin typeface="Verdana"/>
                <a:cs typeface="Verdana"/>
              </a:rPr>
              <a:t>pelayanan</a:t>
            </a:r>
            <a:endParaRPr lang="en-ID" dirty="0">
              <a:latin typeface="Verdana"/>
              <a:cs typeface="Verdan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964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2CCBF-86E3-2D42-9035-75B89F222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Tranportasi</a:t>
            </a:r>
            <a:endParaRPr lang="en-US" dirty="0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D155A6FB-5E17-6045-9044-8632847EB53E}"/>
              </a:ext>
            </a:extLst>
          </p:cNvPr>
          <p:cNvSpPr txBox="1"/>
          <p:nvPr/>
        </p:nvSpPr>
        <p:spPr>
          <a:xfrm>
            <a:off x="987562" y="1944485"/>
            <a:ext cx="9319193" cy="3975447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dirty="0">
                <a:latin typeface="Verdana"/>
                <a:cs typeface="Verdana"/>
              </a:rPr>
              <a:t>Klasifikasi struktur </a:t>
            </a:r>
            <a:r>
              <a:rPr sz="2000" spc="-15" dirty="0">
                <a:latin typeface="Verdana"/>
                <a:cs typeface="Verdana"/>
              </a:rPr>
              <a:t>biaya </a:t>
            </a:r>
            <a:r>
              <a:rPr sz="2000" spc="-10" dirty="0">
                <a:latin typeface="Verdana"/>
                <a:cs typeface="Verdana"/>
              </a:rPr>
              <a:t>secara </a:t>
            </a:r>
            <a:r>
              <a:rPr sz="2000" dirty="0">
                <a:latin typeface="Verdana"/>
                <a:cs typeface="Verdana"/>
              </a:rPr>
              <a:t>umum </a:t>
            </a:r>
            <a:r>
              <a:rPr sz="2000" spc="1925" dirty="0">
                <a:latin typeface="Wingdings"/>
                <a:cs typeface="Wingdings"/>
              </a:rPr>
              <a:t>→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Verdana"/>
                <a:cs typeface="Verdana"/>
              </a:rPr>
              <a:t>TC </a:t>
            </a:r>
            <a:r>
              <a:rPr sz="2000" dirty="0">
                <a:latin typeface="Verdana"/>
                <a:cs typeface="Verdana"/>
              </a:rPr>
              <a:t>= FC+VC</a:t>
            </a:r>
          </a:p>
          <a:p>
            <a:pPr marL="634365" indent="-457834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634365" algn="l"/>
                <a:tab pos="635000" algn="l"/>
              </a:tabLst>
            </a:pPr>
            <a:r>
              <a:rPr sz="2000" spc="-10" dirty="0">
                <a:latin typeface="Verdana"/>
                <a:cs typeface="Verdana"/>
              </a:rPr>
              <a:t>Fixed </a:t>
            </a:r>
            <a:r>
              <a:rPr sz="2000" dirty="0">
                <a:latin typeface="Verdana"/>
                <a:cs typeface="Verdana"/>
              </a:rPr>
              <a:t>cost </a:t>
            </a:r>
            <a:r>
              <a:rPr sz="2000" spc="-5" dirty="0">
                <a:latin typeface="Verdana"/>
                <a:cs typeface="Verdana"/>
              </a:rPr>
              <a:t>(indirect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expense)</a:t>
            </a:r>
            <a:endParaRPr sz="2000" dirty="0">
              <a:latin typeface="Verdana"/>
              <a:cs typeface="Verdana"/>
            </a:endParaRPr>
          </a:p>
          <a:p>
            <a:pPr marL="1003300" lvl="1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002665" algn="l"/>
                <a:tab pos="1003300" algn="l"/>
              </a:tabLst>
            </a:pPr>
            <a:r>
              <a:rPr sz="2000" spc="-5" dirty="0">
                <a:latin typeface="Verdana"/>
                <a:cs typeface="Verdana"/>
              </a:rPr>
              <a:t>Tidak bergantung pada </a:t>
            </a:r>
            <a:r>
              <a:rPr sz="2000" spc="-10" dirty="0">
                <a:latin typeface="Verdana"/>
                <a:cs typeface="Verdana"/>
              </a:rPr>
              <a:t>besarnya </a:t>
            </a:r>
            <a:r>
              <a:rPr sz="2000" spc="-5" dirty="0">
                <a:latin typeface="Verdana"/>
                <a:cs typeface="Verdana"/>
              </a:rPr>
              <a:t>permintaan</a:t>
            </a:r>
            <a:r>
              <a:rPr sz="2000" spc="7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atau</a:t>
            </a:r>
            <a:endParaRPr sz="2000" dirty="0">
              <a:latin typeface="Verdana"/>
              <a:cs typeface="Verdana"/>
            </a:endParaRPr>
          </a:p>
          <a:p>
            <a:pPr marL="1003300">
              <a:lnSpc>
                <a:spcPct val="100000"/>
              </a:lnSpc>
            </a:pPr>
            <a:r>
              <a:rPr sz="2000" spc="-5" dirty="0">
                <a:latin typeface="Verdana"/>
                <a:cs typeface="Verdana"/>
              </a:rPr>
              <a:t>volume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angkutan</a:t>
            </a:r>
          </a:p>
          <a:p>
            <a:pPr marL="1003300" lvl="1" indent="-34290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1002665" algn="l"/>
                <a:tab pos="1003300" algn="l"/>
              </a:tabLst>
            </a:pPr>
            <a:r>
              <a:rPr sz="2000" spc="-15" dirty="0">
                <a:latin typeface="Verdana"/>
                <a:cs typeface="Verdana"/>
              </a:rPr>
              <a:t>Komponen biaya </a:t>
            </a:r>
            <a:r>
              <a:rPr sz="2000" dirty="0">
                <a:latin typeface="Verdana"/>
                <a:cs typeface="Verdana"/>
              </a:rPr>
              <a:t>jangka</a:t>
            </a:r>
            <a:r>
              <a:rPr sz="2000" spc="-5" dirty="0">
                <a:latin typeface="Verdana"/>
                <a:cs typeface="Verdana"/>
              </a:rPr>
              <a:t> pendek</a:t>
            </a:r>
            <a:endParaRPr sz="2000" dirty="0">
              <a:latin typeface="Verdana"/>
              <a:cs typeface="Verdana"/>
            </a:endParaRPr>
          </a:p>
          <a:p>
            <a:pPr marL="1003300" lvl="1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002665" algn="l"/>
                <a:tab pos="1003300" algn="l"/>
              </a:tabLst>
            </a:pPr>
            <a:r>
              <a:rPr sz="2000" spc="-10" dirty="0">
                <a:latin typeface="Verdana"/>
                <a:cs typeface="Verdana"/>
              </a:rPr>
              <a:t>Misalnya </a:t>
            </a:r>
            <a:r>
              <a:rPr sz="2000" spc="-5" dirty="0">
                <a:latin typeface="Verdana"/>
                <a:cs typeface="Verdana"/>
              </a:rPr>
              <a:t>mesin dan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gedung</a:t>
            </a:r>
            <a:endParaRPr sz="2000" dirty="0">
              <a:latin typeface="Verdana"/>
              <a:cs typeface="Verdana"/>
            </a:endParaRPr>
          </a:p>
          <a:p>
            <a:pPr marL="634365" indent="-457834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634365" algn="l"/>
                <a:tab pos="635000" algn="l"/>
              </a:tabLst>
            </a:pPr>
            <a:r>
              <a:rPr sz="2000" spc="-20" dirty="0">
                <a:latin typeface="Verdana"/>
                <a:cs typeface="Verdana"/>
              </a:rPr>
              <a:t>Variable </a:t>
            </a:r>
            <a:r>
              <a:rPr sz="2000" dirty="0">
                <a:latin typeface="Verdana"/>
                <a:cs typeface="Verdana"/>
              </a:rPr>
              <a:t>Cost </a:t>
            </a:r>
            <a:r>
              <a:rPr sz="2000" spc="-5" dirty="0">
                <a:latin typeface="Verdana"/>
                <a:cs typeface="Verdana"/>
              </a:rPr>
              <a:t>(direct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expense)</a:t>
            </a:r>
            <a:endParaRPr sz="2000" dirty="0">
              <a:latin typeface="Verdana"/>
              <a:cs typeface="Verdana"/>
            </a:endParaRPr>
          </a:p>
          <a:p>
            <a:pPr marL="1003300" lvl="1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002665" algn="l"/>
                <a:tab pos="1003300" algn="l"/>
              </a:tabLst>
            </a:pPr>
            <a:r>
              <a:rPr sz="2000" spc="-15" dirty="0">
                <a:latin typeface="Verdana"/>
                <a:cs typeface="Verdana"/>
              </a:rPr>
              <a:t>Besarannya </a:t>
            </a:r>
            <a:r>
              <a:rPr sz="2000" dirty="0">
                <a:latin typeface="Verdana"/>
                <a:cs typeface="Verdana"/>
              </a:rPr>
              <a:t>berubah-ubah, tergantung </a:t>
            </a:r>
            <a:r>
              <a:rPr sz="2000" spc="-5" dirty="0">
                <a:latin typeface="Verdana"/>
                <a:cs typeface="Verdana"/>
              </a:rPr>
              <a:t>pada</a:t>
            </a:r>
            <a:r>
              <a:rPr sz="2000" spc="-9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permintaan</a:t>
            </a:r>
            <a:endParaRPr sz="2000" dirty="0">
              <a:latin typeface="Verdana"/>
              <a:cs typeface="Verdana"/>
            </a:endParaRPr>
          </a:p>
          <a:p>
            <a:pPr marL="1003300">
              <a:lnSpc>
                <a:spcPct val="100000"/>
              </a:lnSpc>
            </a:pPr>
            <a:r>
              <a:rPr sz="2000" spc="-5" dirty="0">
                <a:latin typeface="Verdana"/>
                <a:cs typeface="Verdana"/>
              </a:rPr>
              <a:t>atau volume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angkutan</a:t>
            </a:r>
          </a:p>
          <a:p>
            <a:pPr marL="1003300" lvl="1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002665" algn="l"/>
                <a:tab pos="1003300" algn="l"/>
              </a:tabLst>
            </a:pPr>
            <a:r>
              <a:rPr sz="2000" spc="-15" dirty="0">
                <a:latin typeface="Verdana"/>
                <a:cs typeface="Verdana"/>
              </a:rPr>
              <a:t>Komponen biaya </a:t>
            </a:r>
            <a:r>
              <a:rPr sz="2000" dirty="0">
                <a:latin typeface="Verdana"/>
                <a:cs typeface="Verdana"/>
              </a:rPr>
              <a:t>jangka</a:t>
            </a:r>
            <a:r>
              <a:rPr sz="2000" spc="-5" dirty="0">
                <a:latin typeface="Verdana"/>
                <a:cs typeface="Verdana"/>
              </a:rPr>
              <a:t> pendek</a:t>
            </a:r>
            <a:endParaRPr sz="2000" dirty="0">
              <a:latin typeface="Verdana"/>
              <a:cs typeface="Verdana"/>
            </a:endParaRPr>
          </a:p>
          <a:p>
            <a:pPr marL="1003300" lvl="1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002665" algn="l"/>
                <a:tab pos="1003300" algn="l"/>
              </a:tabLst>
            </a:pPr>
            <a:r>
              <a:rPr sz="2000" spc="-10" dirty="0">
                <a:latin typeface="Verdana"/>
                <a:cs typeface="Verdana"/>
              </a:rPr>
              <a:t>Misalnya </a:t>
            </a:r>
            <a:r>
              <a:rPr sz="2000" spc="-5" dirty="0">
                <a:latin typeface="Verdana"/>
                <a:cs typeface="Verdana"/>
              </a:rPr>
              <a:t>bensin dan </a:t>
            </a:r>
            <a:r>
              <a:rPr sz="2000" dirty="0">
                <a:latin typeface="Verdana"/>
                <a:cs typeface="Verdana"/>
              </a:rPr>
              <a:t>supir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angkutan</a:t>
            </a:r>
          </a:p>
        </p:txBody>
      </p:sp>
    </p:spTree>
    <p:extLst>
      <p:ext uri="{BB962C8B-B14F-4D97-AF65-F5344CB8AC3E}">
        <p14:creationId xmlns:p14="http://schemas.microsoft.com/office/powerpoint/2010/main" val="2971064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059D4-746A-7A46-84C0-1873B966E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185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Biaya</a:t>
            </a:r>
            <a:endParaRPr lang="en-US" dirty="0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C9D6111E-6935-4548-BE89-8406253AA323}"/>
              </a:ext>
            </a:extLst>
          </p:cNvPr>
          <p:cNvSpPr txBox="1"/>
          <p:nvPr/>
        </p:nvSpPr>
        <p:spPr>
          <a:xfrm>
            <a:off x="838200" y="1231080"/>
            <a:ext cx="8531225" cy="551307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00" dirty="0">
                <a:latin typeface="Verdana"/>
                <a:cs typeface="Verdana"/>
              </a:rPr>
              <a:t>Klasifikasi </a:t>
            </a:r>
            <a:r>
              <a:rPr sz="2000" spc="-10" dirty="0">
                <a:latin typeface="Verdana"/>
                <a:cs typeface="Verdana"/>
              </a:rPr>
              <a:t>secara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spesifik</a:t>
            </a:r>
            <a:endParaRPr sz="2000" dirty="0">
              <a:latin typeface="Verdana"/>
              <a:cs typeface="Verdana"/>
            </a:endParaRPr>
          </a:p>
          <a:p>
            <a:pPr marL="520065" indent="-343535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520700" algn="l"/>
              </a:tabLst>
            </a:pPr>
            <a:r>
              <a:rPr sz="2000" spc="-10" dirty="0">
                <a:latin typeface="Verdana"/>
                <a:cs typeface="Verdana"/>
              </a:rPr>
              <a:t>Operating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cost</a:t>
            </a:r>
          </a:p>
          <a:p>
            <a:pPr marL="1003300" marR="5080" lvl="1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002665" algn="l"/>
                <a:tab pos="1003300" algn="l"/>
              </a:tabLst>
            </a:pPr>
            <a:r>
              <a:rPr sz="2000" dirty="0">
                <a:latin typeface="Verdana"/>
                <a:cs typeface="Verdana"/>
              </a:rPr>
              <a:t>Semua </a:t>
            </a:r>
            <a:r>
              <a:rPr sz="2000" spc="-15" dirty="0">
                <a:latin typeface="Verdana"/>
                <a:cs typeface="Verdana"/>
              </a:rPr>
              <a:t>biaya </a:t>
            </a:r>
            <a:r>
              <a:rPr sz="2000" spc="-10" dirty="0">
                <a:latin typeface="Verdana"/>
                <a:cs typeface="Verdana"/>
              </a:rPr>
              <a:t>yang </a:t>
            </a:r>
            <a:r>
              <a:rPr sz="2000" dirty="0">
                <a:latin typeface="Verdana"/>
                <a:cs typeface="Verdana"/>
              </a:rPr>
              <a:t>dibutuhkan untuk </a:t>
            </a:r>
            <a:r>
              <a:rPr sz="2000" spc="-5" dirty="0">
                <a:latin typeface="Verdana"/>
                <a:cs typeface="Verdana"/>
              </a:rPr>
              <a:t>menunjang </a:t>
            </a:r>
            <a:r>
              <a:rPr sz="2000" dirty="0">
                <a:latin typeface="Verdana"/>
                <a:cs typeface="Verdana"/>
              </a:rPr>
              <a:t>angkutan  </a:t>
            </a:r>
            <a:r>
              <a:rPr sz="2000" spc="-5" dirty="0">
                <a:latin typeface="Verdana"/>
                <a:cs typeface="Verdana"/>
              </a:rPr>
              <a:t>transportasi bisa </a:t>
            </a:r>
            <a:r>
              <a:rPr sz="2000" spc="-10" dirty="0">
                <a:latin typeface="Verdana"/>
                <a:cs typeface="Verdana"/>
              </a:rPr>
              <a:t>bekerja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(beroperasi)</a:t>
            </a:r>
            <a:endParaRPr sz="2000" dirty="0">
              <a:latin typeface="Verdana"/>
              <a:cs typeface="Verdana"/>
            </a:endParaRPr>
          </a:p>
          <a:p>
            <a:pPr marL="1003300" lvl="1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002665" algn="l"/>
                <a:tab pos="1003300" algn="l"/>
              </a:tabLst>
            </a:pPr>
            <a:r>
              <a:rPr sz="2000" spc="-10" dirty="0">
                <a:latin typeface="Verdana"/>
                <a:cs typeface="Verdana"/>
              </a:rPr>
              <a:t>Misalnya </a:t>
            </a:r>
            <a:r>
              <a:rPr sz="2000" spc="-5" dirty="0">
                <a:latin typeface="Verdana"/>
                <a:cs typeface="Verdana"/>
              </a:rPr>
              <a:t>BBM, gaji supir/karyawan dan </a:t>
            </a:r>
            <a:r>
              <a:rPr sz="2000" spc="-15" dirty="0">
                <a:latin typeface="Verdana"/>
                <a:cs typeface="Verdana"/>
              </a:rPr>
              <a:t>biaya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perijinan</a:t>
            </a:r>
            <a:endParaRPr sz="2000" dirty="0">
              <a:latin typeface="Verdana"/>
              <a:cs typeface="Verdana"/>
            </a:endParaRPr>
          </a:p>
          <a:p>
            <a:pPr marL="520065" indent="-343535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520700" algn="l"/>
              </a:tabLst>
            </a:pPr>
            <a:r>
              <a:rPr sz="2000" spc="-5" dirty="0">
                <a:latin typeface="Verdana"/>
                <a:cs typeface="Verdana"/>
              </a:rPr>
              <a:t>Specific </a:t>
            </a:r>
            <a:r>
              <a:rPr sz="2000" dirty="0">
                <a:latin typeface="Verdana"/>
                <a:cs typeface="Verdana"/>
              </a:rPr>
              <a:t>expense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(out-of-pocket)</a:t>
            </a:r>
            <a:endParaRPr sz="2000" dirty="0">
              <a:latin typeface="Verdana"/>
              <a:cs typeface="Verdana"/>
            </a:endParaRPr>
          </a:p>
          <a:p>
            <a:pPr marL="1003300" marR="247650" lvl="1" indent="-34290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1002665" algn="l"/>
                <a:tab pos="1003300" algn="l"/>
              </a:tabLst>
            </a:pPr>
            <a:r>
              <a:rPr sz="2000" spc="-15" dirty="0">
                <a:latin typeface="Verdana"/>
                <a:cs typeface="Verdana"/>
              </a:rPr>
              <a:t>Biaya </a:t>
            </a:r>
            <a:r>
              <a:rPr sz="2000" spc="-10" dirty="0">
                <a:latin typeface="Verdana"/>
                <a:cs typeface="Verdana"/>
              </a:rPr>
              <a:t>variable yang </a:t>
            </a:r>
            <a:r>
              <a:rPr sz="2000" dirty="0">
                <a:latin typeface="Verdana"/>
                <a:cs typeface="Verdana"/>
              </a:rPr>
              <a:t>khusus </a:t>
            </a:r>
            <a:r>
              <a:rPr sz="2000" spc="-5" dirty="0">
                <a:latin typeface="Verdana"/>
                <a:cs typeface="Verdana"/>
              </a:rPr>
              <a:t>karena </a:t>
            </a:r>
            <a:r>
              <a:rPr sz="2000" spc="-10" dirty="0">
                <a:latin typeface="Verdana"/>
                <a:cs typeface="Verdana"/>
              </a:rPr>
              <a:t>sifatnya </a:t>
            </a:r>
            <a:r>
              <a:rPr sz="2000" dirty="0">
                <a:latin typeface="Verdana"/>
                <a:cs typeface="Verdana"/>
              </a:rPr>
              <a:t>harus </a:t>
            </a:r>
            <a:r>
              <a:rPr sz="2000" spc="-10" dirty="0">
                <a:latin typeface="Verdana"/>
                <a:cs typeface="Verdana"/>
              </a:rPr>
              <a:t>segera  dikeluarkan</a:t>
            </a:r>
            <a:endParaRPr sz="2000" dirty="0">
              <a:latin typeface="Verdana"/>
              <a:cs typeface="Verdana"/>
            </a:endParaRPr>
          </a:p>
          <a:p>
            <a:pPr marL="1003300" marR="400685" lvl="1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002665" algn="l"/>
                <a:tab pos="1003300" algn="l"/>
              </a:tabLst>
            </a:pPr>
            <a:r>
              <a:rPr sz="2000" spc="-10" dirty="0">
                <a:latin typeface="Verdana"/>
                <a:cs typeface="Verdana"/>
              </a:rPr>
              <a:t>Misalnya </a:t>
            </a:r>
            <a:r>
              <a:rPr sz="2000" spc="-15" dirty="0">
                <a:latin typeface="Verdana"/>
                <a:cs typeface="Verdana"/>
              </a:rPr>
              <a:t>biaya </a:t>
            </a:r>
            <a:r>
              <a:rPr sz="2000" dirty="0">
                <a:latin typeface="Verdana"/>
                <a:cs typeface="Verdana"/>
              </a:rPr>
              <a:t>bongkar muat </a:t>
            </a:r>
            <a:r>
              <a:rPr sz="2000" spc="-10" dirty="0">
                <a:latin typeface="Verdana"/>
                <a:cs typeface="Verdana"/>
              </a:rPr>
              <a:t>barang </a:t>
            </a:r>
            <a:r>
              <a:rPr sz="2000" spc="-5" dirty="0">
                <a:latin typeface="Verdana"/>
                <a:cs typeface="Verdana"/>
              </a:rPr>
              <a:t>dan </a:t>
            </a:r>
            <a:r>
              <a:rPr sz="2000" spc="-15" dirty="0">
                <a:latin typeface="Verdana"/>
                <a:cs typeface="Verdana"/>
              </a:rPr>
              <a:t>biaya </a:t>
            </a:r>
            <a:r>
              <a:rPr sz="2000" dirty="0">
                <a:latin typeface="Verdana"/>
                <a:cs typeface="Verdana"/>
              </a:rPr>
              <a:t>packing  </a:t>
            </a:r>
            <a:r>
              <a:rPr sz="2000" spc="-10" dirty="0">
                <a:latin typeface="Verdana"/>
                <a:cs typeface="Verdana"/>
              </a:rPr>
              <a:t>barang</a:t>
            </a:r>
            <a:endParaRPr sz="2000" dirty="0">
              <a:latin typeface="Verdana"/>
              <a:cs typeface="Verdana"/>
            </a:endParaRPr>
          </a:p>
          <a:p>
            <a:pPr marL="520065" indent="-343535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520700" algn="l"/>
              </a:tabLst>
            </a:pPr>
            <a:r>
              <a:rPr sz="2000" spc="-5" dirty="0">
                <a:latin typeface="Verdana"/>
                <a:cs typeface="Verdana"/>
              </a:rPr>
              <a:t>Overhead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cost</a:t>
            </a:r>
          </a:p>
          <a:p>
            <a:pPr marL="1003300" marR="506095" lvl="1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002665" algn="l"/>
                <a:tab pos="1003300" algn="l"/>
              </a:tabLst>
            </a:pPr>
            <a:r>
              <a:rPr sz="2000" spc="-15" dirty="0">
                <a:latin typeface="Verdana"/>
                <a:cs typeface="Verdana"/>
              </a:rPr>
              <a:t>Biaya </a:t>
            </a:r>
            <a:r>
              <a:rPr sz="2000" spc="-10" dirty="0">
                <a:latin typeface="Verdana"/>
                <a:cs typeface="Verdana"/>
              </a:rPr>
              <a:t>yang sepenuhnya </a:t>
            </a:r>
            <a:r>
              <a:rPr sz="2000" spc="-5" dirty="0">
                <a:latin typeface="Verdana"/>
                <a:cs typeface="Verdana"/>
              </a:rPr>
              <a:t>bersifat tetap dan tidak </a:t>
            </a:r>
            <a:r>
              <a:rPr sz="2000" spc="-10" dirty="0">
                <a:latin typeface="Verdana"/>
                <a:cs typeface="Verdana"/>
              </a:rPr>
              <a:t>secara  </a:t>
            </a:r>
            <a:r>
              <a:rPr sz="2000" spc="-5" dirty="0">
                <a:latin typeface="Verdana"/>
                <a:cs typeface="Verdana"/>
              </a:rPr>
              <a:t>langsung </a:t>
            </a:r>
            <a:r>
              <a:rPr sz="2000" dirty="0">
                <a:latin typeface="Verdana"/>
                <a:cs typeface="Verdana"/>
              </a:rPr>
              <a:t>berhubungan dengan </a:t>
            </a:r>
            <a:r>
              <a:rPr sz="2000" spc="-5" dirty="0">
                <a:latin typeface="Verdana"/>
                <a:cs typeface="Verdana"/>
              </a:rPr>
              <a:t>operasional </a:t>
            </a:r>
            <a:r>
              <a:rPr sz="2000" spc="-10" dirty="0">
                <a:latin typeface="Verdana"/>
                <a:cs typeface="Verdana"/>
              </a:rPr>
              <a:t>pelayanan  </a:t>
            </a:r>
            <a:r>
              <a:rPr sz="2000" spc="-5" dirty="0">
                <a:latin typeface="Verdana"/>
                <a:cs typeface="Verdana"/>
              </a:rPr>
              <a:t>transportasi</a:t>
            </a:r>
            <a:endParaRPr sz="2000" dirty="0">
              <a:latin typeface="Verdana"/>
              <a:cs typeface="Verdana"/>
            </a:endParaRPr>
          </a:p>
          <a:p>
            <a:pPr marL="1003300" lvl="1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002665" algn="l"/>
                <a:tab pos="1003300" algn="l"/>
              </a:tabLst>
            </a:pPr>
            <a:r>
              <a:rPr sz="2000" spc="-10" dirty="0">
                <a:latin typeface="Verdana"/>
                <a:cs typeface="Verdana"/>
              </a:rPr>
              <a:t>Misalnya </a:t>
            </a:r>
            <a:r>
              <a:rPr sz="2000" spc="-15" dirty="0">
                <a:latin typeface="Verdana"/>
                <a:cs typeface="Verdana"/>
              </a:rPr>
              <a:t>biaya </a:t>
            </a:r>
            <a:r>
              <a:rPr sz="2000" dirty="0">
                <a:latin typeface="Verdana"/>
                <a:cs typeface="Verdana"/>
              </a:rPr>
              <a:t>bunga </a:t>
            </a:r>
            <a:r>
              <a:rPr sz="2000" spc="-5" dirty="0">
                <a:latin typeface="Verdana"/>
                <a:cs typeface="Verdana"/>
              </a:rPr>
              <a:t>dari modal </a:t>
            </a:r>
            <a:r>
              <a:rPr sz="2000" dirty="0">
                <a:latin typeface="Verdana"/>
                <a:cs typeface="Verdana"/>
              </a:rPr>
              <a:t>bisnis </a:t>
            </a:r>
            <a:r>
              <a:rPr sz="2000" spc="-5" dirty="0">
                <a:latin typeface="Verdana"/>
                <a:cs typeface="Verdana"/>
              </a:rPr>
              <a:t>dan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depreciation</a:t>
            </a:r>
            <a:endParaRPr sz="2000" dirty="0">
              <a:latin typeface="Verdana"/>
              <a:cs typeface="Verdana"/>
            </a:endParaRPr>
          </a:p>
          <a:p>
            <a:pPr marL="10033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Verdana"/>
                <a:cs typeface="Verdana"/>
              </a:rPr>
              <a:t>cost</a:t>
            </a:r>
          </a:p>
        </p:txBody>
      </p:sp>
    </p:spTree>
    <p:extLst>
      <p:ext uri="{BB962C8B-B14F-4D97-AF65-F5344CB8AC3E}">
        <p14:creationId xmlns:p14="http://schemas.microsoft.com/office/powerpoint/2010/main" val="3292579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CB9CD-F3B7-4E40-A7FE-AFAA63270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Biaya</a:t>
            </a:r>
            <a:endParaRPr lang="en-US" dirty="0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FBE9CA48-6206-D445-842C-8BF42B86E7D4}"/>
              </a:ext>
            </a:extLst>
          </p:cNvPr>
          <p:cNvSpPr txBox="1"/>
          <p:nvPr/>
        </p:nvSpPr>
        <p:spPr>
          <a:xfrm>
            <a:off x="838200" y="2126432"/>
            <a:ext cx="21158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Verdana"/>
                <a:cs typeface="Verdana"/>
              </a:rPr>
              <a:t>4. </a:t>
            </a:r>
            <a:r>
              <a:rPr sz="2000" spc="-5" dirty="0">
                <a:latin typeface="Verdana"/>
                <a:cs typeface="Verdana"/>
              </a:rPr>
              <a:t>Joint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expense</a:t>
            </a: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EA94386C-4847-7742-8222-20CE5642BBAB}"/>
              </a:ext>
            </a:extLst>
          </p:cNvPr>
          <p:cNvSpPr txBox="1"/>
          <p:nvPr/>
        </p:nvSpPr>
        <p:spPr>
          <a:xfrm>
            <a:off x="838200" y="2431271"/>
            <a:ext cx="7970520" cy="374586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838200" indent="-34353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838200" algn="l"/>
                <a:tab pos="838835" algn="l"/>
              </a:tabLst>
            </a:pPr>
            <a:r>
              <a:rPr sz="2000" dirty="0">
                <a:latin typeface="Verdana"/>
                <a:cs typeface="Verdana"/>
              </a:rPr>
              <a:t>Bentuk </a:t>
            </a:r>
            <a:r>
              <a:rPr sz="2000" spc="-5" dirty="0">
                <a:latin typeface="Verdana"/>
                <a:cs typeface="Verdana"/>
              </a:rPr>
              <a:t>lebih </a:t>
            </a:r>
            <a:r>
              <a:rPr sz="2000" dirty="0">
                <a:latin typeface="Verdana"/>
                <a:cs typeface="Verdana"/>
              </a:rPr>
              <a:t>spesifik </a:t>
            </a:r>
            <a:r>
              <a:rPr sz="2000" spc="-5" dirty="0">
                <a:latin typeface="Verdana"/>
                <a:cs typeface="Verdana"/>
              </a:rPr>
              <a:t>dari operational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cost</a:t>
            </a:r>
            <a:endParaRPr sz="2000" dirty="0">
              <a:latin typeface="Verdana"/>
              <a:cs typeface="Verdana"/>
            </a:endParaRPr>
          </a:p>
          <a:p>
            <a:pPr marL="838200" marR="82550" indent="-34290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838200" algn="l"/>
                <a:tab pos="838835" algn="l"/>
              </a:tabLst>
            </a:pPr>
            <a:r>
              <a:rPr sz="2000" spc="-5" dirty="0">
                <a:latin typeface="Verdana"/>
                <a:cs typeface="Verdana"/>
              </a:rPr>
              <a:t>Dikeluarkan </a:t>
            </a:r>
            <a:r>
              <a:rPr sz="2000" spc="-10" dirty="0">
                <a:latin typeface="Verdana"/>
                <a:cs typeface="Verdana"/>
              </a:rPr>
              <a:t>ketika beberapa kegiatan </a:t>
            </a:r>
            <a:r>
              <a:rPr sz="2000" spc="-5" dirty="0">
                <a:latin typeface="Verdana"/>
                <a:cs typeface="Verdana"/>
              </a:rPr>
              <a:t>operasional </a:t>
            </a:r>
            <a:r>
              <a:rPr sz="2000" dirty="0">
                <a:latin typeface="Verdana"/>
                <a:cs typeface="Verdana"/>
              </a:rPr>
              <a:t>atau  </a:t>
            </a:r>
            <a:r>
              <a:rPr sz="2000" spc="-10" dirty="0">
                <a:latin typeface="Verdana"/>
                <a:cs typeface="Verdana"/>
              </a:rPr>
              <a:t>pelayanan </a:t>
            </a:r>
            <a:r>
              <a:rPr sz="2000" spc="-5" dirty="0">
                <a:latin typeface="Verdana"/>
                <a:cs typeface="Verdana"/>
              </a:rPr>
              <a:t>transportasi dilakukan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bersamaan</a:t>
            </a:r>
            <a:endParaRPr sz="2000" dirty="0">
              <a:latin typeface="Verdana"/>
              <a:cs typeface="Verdana"/>
            </a:endParaRPr>
          </a:p>
          <a:p>
            <a:pPr marL="838200" indent="-3435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838200" algn="l"/>
                <a:tab pos="838835" algn="l"/>
              </a:tabLst>
            </a:pPr>
            <a:r>
              <a:rPr sz="2000" spc="-10" dirty="0">
                <a:latin typeface="Verdana"/>
                <a:cs typeface="Verdana"/>
              </a:rPr>
              <a:t>Misalnya </a:t>
            </a:r>
            <a:r>
              <a:rPr sz="2000" spc="-15" dirty="0">
                <a:latin typeface="Verdana"/>
                <a:cs typeface="Verdana"/>
              </a:rPr>
              <a:t>biaya </a:t>
            </a:r>
            <a:r>
              <a:rPr sz="2000" spc="-5" dirty="0">
                <a:latin typeface="Verdana"/>
                <a:cs typeface="Verdana"/>
              </a:rPr>
              <a:t>parkir </a:t>
            </a:r>
            <a:r>
              <a:rPr sz="2000" spc="-10" dirty="0">
                <a:latin typeface="Verdana"/>
                <a:cs typeface="Verdana"/>
              </a:rPr>
              <a:t>kendaraan </a:t>
            </a:r>
            <a:r>
              <a:rPr sz="2000" spc="-5" dirty="0">
                <a:latin typeface="Verdana"/>
                <a:cs typeface="Verdana"/>
              </a:rPr>
              <a:t>dan </a:t>
            </a:r>
            <a:r>
              <a:rPr sz="2000" dirty="0">
                <a:latin typeface="Verdana"/>
                <a:cs typeface="Verdana"/>
              </a:rPr>
              <a:t>uang makan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supir</a:t>
            </a: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AutoNum type="arabicPeriod" startAt="5"/>
              <a:tabLst>
                <a:tab pos="356235" algn="l"/>
              </a:tabLst>
            </a:pPr>
            <a:r>
              <a:rPr sz="2000" spc="-5" dirty="0">
                <a:latin typeface="Verdana"/>
                <a:cs typeface="Verdana"/>
              </a:rPr>
              <a:t>Opportunity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cost</a:t>
            </a:r>
          </a:p>
          <a:p>
            <a:pPr marL="838200" marR="95885" lvl="1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838200" algn="l"/>
                <a:tab pos="838835" algn="l"/>
              </a:tabLst>
            </a:pPr>
            <a:r>
              <a:rPr sz="2000" spc="-15" dirty="0">
                <a:latin typeface="Verdana"/>
                <a:cs typeface="Verdana"/>
              </a:rPr>
              <a:t>Biaya-biaya </a:t>
            </a:r>
            <a:r>
              <a:rPr sz="2000" spc="-10" dirty="0">
                <a:latin typeface="Verdana"/>
                <a:cs typeface="Verdana"/>
              </a:rPr>
              <a:t>yang </a:t>
            </a:r>
            <a:r>
              <a:rPr sz="2000" dirty="0">
                <a:latin typeface="Verdana"/>
                <a:cs typeface="Verdana"/>
              </a:rPr>
              <a:t>hilang </a:t>
            </a:r>
            <a:r>
              <a:rPr sz="2000" spc="-5" dirty="0">
                <a:latin typeface="Verdana"/>
                <a:cs typeface="Verdana"/>
              </a:rPr>
              <a:t>atas tidak </a:t>
            </a:r>
            <a:r>
              <a:rPr sz="2000" spc="-10" dirty="0">
                <a:latin typeface="Verdana"/>
                <a:cs typeface="Verdana"/>
              </a:rPr>
              <a:t>diselenggarakannya  </a:t>
            </a:r>
            <a:r>
              <a:rPr sz="2000" dirty="0">
                <a:latin typeface="Verdana"/>
                <a:cs typeface="Verdana"/>
              </a:rPr>
              <a:t>suatu </a:t>
            </a:r>
            <a:r>
              <a:rPr sz="2000" spc="-10" dirty="0">
                <a:latin typeface="Verdana"/>
                <a:cs typeface="Verdana"/>
              </a:rPr>
              <a:t>pelayanan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transportasi</a:t>
            </a:r>
            <a:endParaRPr sz="2000" dirty="0">
              <a:latin typeface="Verdana"/>
              <a:cs typeface="Verdana"/>
            </a:endParaRPr>
          </a:p>
          <a:p>
            <a:pPr marL="838200" marR="5080" lvl="1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838200" algn="l"/>
                <a:tab pos="838835" algn="l"/>
              </a:tabLst>
            </a:pPr>
            <a:r>
              <a:rPr sz="2000" spc="-10" dirty="0">
                <a:latin typeface="Verdana"/>
                <a:cs typeface="Verdana"/>
              </a:rPr>
              <a:t>Misalnya ketika </a:t>
            </a:r>
            <a:r>
              <a:rPr sz="2000" dirty="0">
                <a:latin typeface="Verdana"/>
                <a:cs typeface="Verdana"/>
              </a:rPr>
              <a:t>harus </a:t>
            </a:r>
            <a:r>
              <a:rPr sz="2000" spc="-10" dirty="0">
                <a:latin typeface="Verdana"/>
                <a:cs typeface="Verdana"/>
              </a:rPr>
              <a:t>memilih </a:t>
            </a:r>
            <a:r>
              <a:rPr sz="2000" spc="-5" dirty="0">
                <a:latin typeface="Verdana"/>
                <a:cs typeface="Verdana"/>
              </a:rPr>
              <a:t>kendaraan diperbaiki di  bengkel dan </a:t>
            </a:r>
            <a:r>
              <a:rPr sz="2000" spc="-15" dirty="0">
                <a:latin typeface="Verdana"/>
                <a:cs typeface="Verdana"/>
              </a:rPr>
              <a:t>ke </a:t>
            </a:r>
            <a:r>
              <a:rPr sz="2000" spc="-10" dirty="0">
                <a:latin typeface="Verdana"/>
                <a:cs typeface="Verdana"/>
              </a:rPr>
              <a:t>depannya </a:t>
            </a:r>
            <a:r>
              <a:rPr sz="2000" spc="-5" dirty="0">
                <a:latin typeface="Verdana"/>
                <a:cs typeface="Verdana"/>
              </a:rPr>
              <a:t>dapat memberikan performa  </a:t>
            </a:r>
            <a:r>
              <a:rPr sz="2000" spc="-10" dirty="0">
                <a:latin typeface="Verdana"/>
                <a:cs typeface="Verdana"/>
              </a:rPr>
              <a:t>yang </a:t>
            </a:r>
            <a:r>
              <a:rPr sz="2000" spc="-5" dirty="0">
                <a:latin typeface="Verdana"/>
                <a:cs typeface="Verdana"/>
              </a:rPr>
              <a:t>lebih baik </a:t>
            </a:r>
            <a:r>
              <a:rPr sz="2000" dirty="0">
                <a:latin typeface="Verdana"/>
                <a:cs typeface="Verdana"/>
              </a:rPr>
              <a:t>(umur </a:t>
            </a:r>
            <a:r>
              <a:rPr sz="2000" spc="-5" dirty="0">
                <a:latin typeface="Verdana"/>
                <a:cs typeface="Verdana"/>
              </a:rPr>
              <a:t>lebih panjang) </a:t>
            </a:r>
            <a:r>
              <a:rPr sz="2000" dirty="0">
                <a:latin typeface="Verdana"/>
                <a:cs typeface="Verdana"/>
              </a:rPr>
              <a:t>atau </a:t>
            </a:r>
            <a:r>
              <a:rPr sz="2000" spc="-5" dirty="0">
                <a:latin typeface="Verdana"/>
                <a:cs typeface="Verdana"/>
              </a:rPr>
              <a:t>dioperasikan  memberikan </a:t>
            </a:r>
            <a:r>
              <a:rPr sz="2000" spc="-10" dirty="0">
                <a:latin typeface="Verdana"/>
                <a:cs typeface="Verdana"/>
              </a:rPr>
              <a:t>layanan </a:t>
            </a:r>
            <a:r>
              <a:rPr sz="2000" spc="-5" dirty="0">
                <a:latin typeface="Verdana"/>
                <a:cs typeface="Verdana"/>
              </a:rPr>
              <a:t>transportasi seperti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biasanya</a:t>
            </a:r>
            <a:endParaRPr sz="2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55434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CE323-A3D0-0949-A8B9-A504E67A9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6342"/>
          </a:xfrm>
        </p:spPr>
        <p:txBody>
          <a:bodyPr/>
          <a:lstStyle/>
          <a:p>
            <a:r>
              <a:rPr lang="en-US" dirty="0"/>
              <a:t>Pricing Rule</a:t>
            </a: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9C591F4C-C9F7-3141-8095-CD43524E84CC}"/>
              </a:ext>
            </a:extLst>
          </p:cNvPr>
          <p:cNvSpPr txBox="1"/>
          <p:nvPr/>
        </p:nvSpPr>
        <p:spPr>
          <a:xfrm>
            <a:off x="815622" y="1690688"/>
            <a:ext cx="8399145" cy="1611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9875" marR="5080" indent="-25781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2000" spc="-10" dirty="0">
                <a:latin typeface="Verdana"/>
                <a:cs typeface="Verdana"/>
              </a:rPr>
              <a:t>Pada prinsipnya, </a:t>
            </a:r>
            <a:r>
              <a:rPr sz="2000" spc="-5" dirty="0">
                <a:latin typeface="Verdana"/>
                <a:cs typeface="Verdana"/>
              </a:rPr>
              <a:t>penetapan </a:t>
            </a:r>
            <a:r>
              <a:rPr sz="2000" spc="-10" dirty="0">
                <a:latin typeface="Verdana"/>
                <a:cs typeface="Verdana"/>
              </a:rPr>
              <a:t>biaya/tarif </a:t>
            </a:r>
            <a:r>
              <a:rPr sz="2000" spc="-5" dirty="0">
                <a:latin typeface="Verdana"/>
                <a:cs typeface="Verdana"/>
              </a:rPr>
              <a:t>transportasi publik </a:t>
            </a:r>
            <a:r>
              <a:rPr sz="2000" dirty="0">
                <a:latin typeface="Verdana"/>
                <a:cs typeface="Verdana"/>
              </a:rPr>
              <a:t>akan  sangat bergantung </a:t>
            </a:r>
            <a:r>
              <a:rPr sz="2000" spc="-5" dirty="0">
                <a:latin typeface="Verdana"/>
                <a:cs typeface="Verdana"/>
              </a:rPr>
              <a:t>pada </a:t>
            </a:r>
            <a:r>
              <a:rPr sz="2000" spc="-10" dirty="0">
                <a:latin typeface="Verdana"/>
                <a:cs typeface="Verdana"/>
              </a:rPr>
              <a:t>seberapa </a:t>
            </a:r>
            <a:r>
              <a:rPr sz="2000" spc="-5" dirty="0">
                <a:latin typeface="Verdana"/>
                <a:cs typeface="Verdana"/>
              </a:rPr>
              <a:t>besar penerimaan dari  </a:t>
            </a:r>
            <a:r>
              <a:rPr sz="2000" spc="-10" dirty="0">
                <a:latin typeface="Verdana"/>
                <a:cs typeface="Verdana"/>
              </a:rPr>
              <a:t>layanan </a:t>
            </a:r>
            <a:r>
              <a:rPr sz="2000" spc="-5" dirty="0">
                <a:latin typeface="Verdana"/>
                <a:cs typeface="Verdana"/>
              </a:rPr>
              <a:t>tersebut </a:t>
            </a:r>
            <a:r>
              <a:rPr sz="2000" spc="1925" dirty="0">
                <a:latin typeface="Wingdings"/>
                <a:cs typeface="Wingdings"/>
              </a:rPr>
              <a:t>→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Verdana"/>
                <a:cs typeface="Verdana"/>
              </a:rPr>
              <a:t>apakah </a:t>
            </a:r>
            <a:r>
              <a:rPr sz="2000" spc="-5" dirty="0">
                <a:latin typeface="Verdana"/>
                <a:cs typeface="Verdana"/>
              </a:rPr>
              <a:t>dapat menutupi </a:t>
            </a:r>
            <a:r>
              <a:rPr sz="2000" spc="-15" dirty="0">
                <a:latin typeface="Verdana"/>
                <a:cs typeface="Verdana"/>
              </a:rPr>
              <a:t>biaya </a:t>
            </a:r>
            <a:r>
              <a:rPr sz="2000" spc="-5" dirty="0">
                <a:latin typeface="Verdana"/>
                <a:cs typeface="Verdana"/>
              </a:rPr>
              <a:t>modal dan  juga </a:t>
            </a:r>
            <a:r>
              <a:rPr sz="2000" spc="-15" dirty="0">
                <a:latin typeface="Verdana"/>
                <a:cs typeface="Verdana"/>
              </a:rPr>
              <a:t>biaya </a:t>
            </a:r>
            <a:r>
              <a:rPr sz="2000" spc="-5" dirty="0">
                <a:latin typeface="Verdana"/>
                <a:cs typeface="Verdana"/>
              </a:rPr>
              <a:t>operasional?</a:t>
            </a:r>
            <a:endParaRPr sz="2000" dirty="0">
              <a:latin typeface="Verdana"/>
              <a:cs typeface="Verdana"/>
            </a:endParaRPr>
          </a:p>
          <a:p>
            <a:pPr marL="269875" indent="-257810">
              <a:lnSpc>
                <a:spcPct val="100000"/>
              </a:lnSpc>
              <a:spcBef>
                <a:spcPts val="475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2000" spc="-10" dirty="0">
                <a:latin typeface="Verdana"/>
                <a:cs typeface="Verdana"/>
              </a:rPr>
              <a:t>Kondisi </a:t>
            </a:r>
            <a:r>
              <a:rPr sz="2000" spc="-5" dirty="0">
                <a:latin typeface="Verdana"/>
                <a:cs typeface="Verdana"/>
              </a:rPr>
              <a:t>ini terpenuhi </a:t>
            </a:r>
            <a:r>
              <a:rPr sz="2000" dirty="0">
                <a:latin typeface="Verdana"/>
                <a:cs typeface="Verdana"/>
              </a:rPr>
              <a:t>dengan </a:t>
            </a:r>
            <a:r>
              <a:rPr sz="2000" b="1" i="1" dirty="0">
                <a:latin typeface="Verdana"/>
                <a:cs typeface="Verdana"/>
              </a:rPr>
              <a:t>marginal </a:t>
            </a:r>
            <a:r>
              <a:rPr sz="2000" b="1" i="1" spc="-5" dirty="0">
                <a:latin typeface="Verdana"/>
                <a:cs typeface="Verdana"/>
              </a:rPr>
              <a:t>cost pricing</a:t>
            </a:r>
            <a:r>
              <a:rPr sz="2000" b="1" i="1" spc="-60" dirty="0">
                <a:latin typeface="Verdana"/>
                <a:cs typeface="Verdana"/>
              </a:rPr>
              <a:t> </a:t>
            </a:r>
            <a:r>
              <a:rPr sz="2000" b="1" i="1" spc="-5" dirty="0">
                <a:latin typeface="Verdana"/>
                <a:cs typeface="Verdana"/>
              </a:rPr>
              <a:t>rule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273AD657-7285-9E42-B789-3EBAD7C58182}"/>
              </a:ext>
            </a:extLst>
          </p:cNvPr>
          <p:cNvSpPr txBox="1"/>
          <p:nvPr/>
        </p:nvSpPr>
        <p:spPr>
          <a:xfrm>
            <a:off x="815622" y="4068763"/>
            <a:ext cx="8463915" cy="2647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9875" marR="81280" indent="-25781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2000" dirty="0">
                <a:latin typeface="Verdana"/>
                <a:cs typeface="Verdana"/>
              </a:rPr>
              <a:t>Dikarenakan </a:t>
            </a:r>
            <a:r>
              <a:rPr sz="2000" spc="-5" dirty="0">
                <a:latin typeface="Verdana"/>
                <a:cs typeface="Verdana"/>
              </a:rPr>
              <a:t>jenis </a:t>
            </a:r>
            <a:r>
              <a:rPr sz="2000" spc="-10" dirty="0">
                <a:latin typeface="Verdana"/>
                <a:cs typeface="Verdana"/>
              </a:rPr>
              <a:t>transportasinya </a:t>
            </a:r>
            <a:r>
              <a:rPr sz="2000" spc="-5" dirty="0">
                <a:latin typeface="Verdana"/>
                <a:cs typeface="Verdana"/>
              </a:rPr>
              <a:t>publik, </a:t>
            </a:r>
            <a:r>
              <a:rPr sz="2000" dirty="0">
                <a:latin typeface="Verdana"/>
                <a:cs typeface="Verdana"/>
              </a:rPr>
              <a:t>maka harga </a:t>
            </a:r>
            <a:r>
              <a:rPr sz="2000" spc="-5" dirty="0">
                <a:latin typeface="Verdana"/>
                <a:cs typeface="Verdana"/>
              </a:rPr>
              <a:t>dan </a:t>
            </a:r>
            <a:r>
              <a:rPr sz="2000" spc="-10" dirty="0">
                <a:latin typeface="Verdana"/>
                <a:cs typeface="Verdana"/>
              </a:rPr>
              <a:t>laba  yang </a:t>
            </a:r>
            <a:r>
              <a:rPr sz="2000" spc="-5" dirty="0">
                <a:latin typeface="Verdana"/>
                <a:cs typeface="Verdana"/>
              </a:rPr>
              <a:t>ditetapkan tidak bisa tinggi (</a:t>
            </a:r>
            <a:r>
              <a:rPr sz="2000" i="1" spc="-5" dirty="0">
                <a:latin typeface="Verdana"/>
                <a:cs typeface="Verdana"/>
              </a:rPr>
              <a:t>non-profit</a:t>
            </a:r>
            <a:r>
              <a:rPr sz="2000" i="1" spc="-25" dirty="0">
                <a:latin typeface="Verdana"/>
                <a:cs typeface="Verdana"/>
              </a:rPr>
              <a:t> </a:t>
            </a:r>
            <a:r>
              <a:rPr sz="2000" i="1" spc="-5" dirty="0">
                <a:latin typeface="Verdana"/>
                <a:cs typeface="Verdana"/>
              </a:rPr>
              <a:t>oriented</a:t>
            </a:r>
            <a:r>
              <a:rPr sz="2000" spc="-5" dirty="0">
                <a:latin typeface="Verdana"/>
                <a:cs typeface="Verdana"/>
              </a:rPr>
              <a:t>)</a:t>
            </a:r>
            <a:endParaRPr sz="2000">
              <a:latin typeface="Verdana"/>
              <a:cs typeface="Verdana"/>
            </a:endParaRPr>
          </a:p>
          <a:p>
            <a:pPr marL="269875" indent="-257810">
              <a:lnSpc>
                <a:spcPct val="100000"/>
              </a:lnSpc>
              <a:spcBef>
                <a:spcPts val="475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2000" spc="-30" dirty="0">
                <a:latin typeface="Verdana"/>
                <a:cs typeface="Verdana"/>
              </a:rPr>
              <a:t>Tujuannya </a:t>
            </a:r>
            <a:r>
              <a:rPr sz="2000" spc="-5" dirty="0">
                <a:latin typeface="Verdana"/>
                <a:cs typeface="Verdana"/>
              </a:rPr>
              <a:t>adalah </a:t>
            </a:r>
            <a:r>
              <a:rPr sz="2000" dirty="0">
                <a:latin typeface="Verdana"/>
                <a:cs typeface="Verdana"/>
              </a:rPr>
              <a:t>untuk memaksimumkan social </a:t>
            </a:r>
            <a:r>
              <a:rPr sz="2000" spc="-5" dirty="0">
                <a:latin typeface="Verdana"/>
                <a:cs typeface="Verdana"/>
              </a:rPr>
              <a:t>benefit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i="1" spc="-5" dirty="0">
                <a:latin typeface="Verdana"/>
                <a:cs typeface="Verdana"/>
              </a:rPr>
              <a:t>(social</a:t>
            </a:r>
            <a:endParaRPr sz="2000">
              <a:latin typeface="Verdana"/>
              <a:cs typeface="Verdana"/>
            </a:endParaRPr>
          </a:p>
          <a:p>
            <a:pPr marL="269875">
              <a:lnSpc>
                <a:spcPct val="100000"/>
              </a:lnSpc>
            </a:pPr>
            <a:r>
              <a:rPr sz="2000" i="1" spc="-5" dirty="0">
                <a:latin typeface="Verdana"/>
                <a:cs typeface="Verdana"/>
              </a:rPr>
              <a:t>welfare</a:t>
            </a:r>
            <a:r>
              <a:rPr sz="2000" spc="-5" dirty="0">
                <a:latin typeface="Verdana"/>
                <a:cs typeface="Verdana"/>
              </a:rPr>
              <a:t>)</a:t>
            </a:r>
            <a:endParaRPr sz="2000">
              <a:latin typeface="Verdana"/>
              <a:cs typeface="Verdana"/>
            </a:endParaRPr>
          </a:p>
          <a:p>
            <a:pPr marL="269875" marR="488315" indent="-25781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2000" spc="-10" dirty="0">
                <a:latin typeface="Verdana"/>
                <a:cs typeface="Verdana"/>
              </a:rPr>
              <a:t>Oleh </a:t>
            </a:r>
            <a:r>
              <a:rPr sz="2000" spc="-5" dirty="0">
                <a:latin typeface="Verdana"/>
                <a:cs typeface="Verdana"/>
              </a:rPr>
              <a:t>karena </a:t>
            </a:r>
            <a:r>
              <a:rPr sz="2000" spc="-10" dirty="0">
                <a:latin typeface="Verdana"/>
                <a:cs typeface="Verdana"/>
              </a:rPr>
              <a:t>itu, </a:t>
            </a:r>
            <a:r>
              <a:rPr sz="2000" spc="-5" dirty="0">
                <a:latin typeface="Verdana"/>
                <a:cs typeface="Verdana"/>
              </a:rPr>
              <a:t>pemerintah </a:t>
            </a:r>
            <a:r>
              <a:rPr sz="2000" dirty="0">
                <a:latin typeface="Verdana"/>
                <a:cs typeface="Verdana"/>
              </a:rPr>
              <a:t>sangat </a:t>
            </a:r>
            <a:r>
              <a:rPr sz="2000" spc="-10" dirty="0">
                <a:latin typeface="Verdana"/>
                <a:cs typeface="Verdana"/>
              </a:rPr>
              <a:t>berperan </a:t>
            </a:r>
            <a:r>
              <a:rPr sz="2000" dirty="0">
                <a:latin typeface="Verdana"/>
                <a:cs typeface="Verdana"/>
              </a:rPr>
              <a:t>penting </a:t>
            </a:r>
            <a:r>
              <a:rPr sz="2000" spc="-5" dirty="0">
                <a:latin typeface="Verdana"/>
                <a:cs typeface="Verdana"/>
              </a:rPr>
              <a:t>dalam  </a:t>
            </a:r>
            <a:r>
              <a:rPr sz="2000" spc="-10" dirty="0">
                <a:latin typeface="Verdana"/>
                <a:cs typeface="Verdana"/>
              </a:rPr>
              <a:t>penyediaan layanan </a:t>
            </a:r>
            <a:r>
              <a:rPr sz="2000" spc="-5" dirty="0">
                <a:latin typeface="Verdana"/>
                <a:cs typeface="Verdana"/>
              </a:rPr>
              <a:t>transportasi publik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ini</a:t>
            </a:r>
            <a:endParaRPr sz="2000">
              <a:latin typeface="Verdana"/>
              <a:cs typeface="Verdana"/>
            </a:endParaRPr>
          </a:p>
          <a:p>
            <a:pPr marL="269875" marR="5080" indent="-25781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2000" spc="-10" dirty="0">
                <a:latin typeface="Verdana"/>
                <a:cs typeface="Verdana"/>
              </a:rPr>
              <a:t>Misalnya, </a:t>
            </a:r>
            <a:r>
              <a:rPr sz="2000" spc="-5" dirty="0">
                <a:latin typeface="Verdana"/>
                <a:cs typeface="Verdana"/>
              </a:rPr>
              <a:t>jika memang </a:t>
            </a:r>
            <a:r>
              <a:rPr sz="2000" dirty="0">
                <a:latin typeface="Verdana"/>
                <a:cs typeface="Verdana"/>
              </a:rPr>
              <a:t>harga </a:t>
            </a:r>
            <a:r>
              <a:rPr sz="2000" spc="-10" dirty="0">
                <a:latin typeface="Verdana"/>
                <a:cs typeface="Verdana"/>
              </a:rPr>
              <a:t>layanan </a:t>
            </a:r>
            <a:r>
              <a:rPr sz="2000" spc="-5" dirty="0">
                <a:latin typeface="Verdana"/>
                <a:cs typeface="Verdana"/>
              </a:rPr>
              <a:t>mahal, </a:t>
            </a:r>
            <a:r>
              <a:rPr sz="2000" dirty="0">
                <a:latin typeface="Verdana"/>
                <a:cs typeface="Verdana"/>
              </a:rPr>
              <a:t>maka </a:t>
            </a:r>
            <a:r>
              <a:rPr sz="2000" spc="-10" dirty="0">
                <a:latin typeface="Verdana"/>
                <a:cs typeface="Verdana"/>
              </a:rPr>
              <a:t>masyarakat  </a:t>
            </a:r>
            <a:r>
              <a:rPr sz="2000" spc="-5" dirty="0">
                <a:latin typeface="Verdana"/>
                <a:cs typeface="Verdana"/>
              </a:rPr>
              <a:t>akan disubsidi oleh pemerintah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B3D4F821-FC34-3647-8083-4A4BA4B64B88}"/>
              </a:ext>
            </a:extLst>
          </p:cNvPr>
          <p:cNvSpPr/>
          <p:nvPr/>
        </p:nvSpPr>
        <p:spPr>
          <a:xfrm>
            <a:off x="3414341" y="3551060"/>
            <a:ext cx="3006496" cy="325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5193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DB676-A1FE-844A-9838-F67426B51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6964"/>
          </a:xfrm>
        </p:spPr>
        <p:txBody>
          <a:bodyPr/>
          <a:lstStyle/>
          <a:p>
            <a:r>
              <a:rPr lang="en-US" dirty="0"/>
              <a:t>Pricing Rule</a:t>
            </a: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D79EF1CB-D6FA-6047-ACEC-1012765B1A0B}"/>
              </a:ext>
            </a:extLst>
          </p:cNvPr>
          <p:cNvSpPr txBox="1"/>
          <p:nvPr/>
        </p:nvSpPr>
        <p:spPr>
          <a:xfrm>
            <a:off x="838200" y="1290687"/>
            <a:ext cx="6336030" cy="1013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marR="5080" indent="-269875">
              <a:lnSpc>
                <a:spcPct val="120000"/>
              </a:lnSpc>
              <a:spcBef>
                <a:spcPts val="100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800" dirty="0">
                <a:latin typeface="Verdana"/>
                <a:cs typeface="Verdana"/>
              </a:rPr>
              <a:t>Dari mana </a:t>
            </a:r>
            <a:r>
              <a:rPr sz="1800" b="1" i="1" spc="-5" dirty="0">
                <a:latin typeface="Verdana"/>
                <a:cs typeface="Verdana"/>
              </a:rPr>
              <a:t>marginal cost pricing </a:t>
            </a:r>
            <a:r>
              <a:rPr sz="1800" b="1" i="1" dirty="0">
                <a:latin typeface="Verdana"/>
                <a:cs typeface="Verdana"/>
              </a:rPr>
              <a:t>rule </a:t>
            </a:r>
            <a:r>
              <a:rPr sz="1800" spc="-5" dirty="0">
                <a:latin typeface="Verdana"/>
                <a:cs typeface="Verdana"/>
              </a:rPr>
              <a:t>didapatkan?  </a:t>
            </a:r>
            <a:r>
              <a:rPr sz="1800" dirty="0">
                <a:latin typeface="Verdana"/>
                <a:cs typeface="Verdana"/>
              </a:rPr>
              <a:t>SB = Demand </a:t>
            </a:r>
            <a:r>
              <a:rPr sz="1800" spc="-10" dirty="0">
                <a:latin typeface="Verdana"/>
                <a:cs typeface="Verdana"/>
              </a:rPr>
              <a:t>(WTP) </a:t>
            </a:r>
            <a:r>
              <a:rPr sz="1800" dirty="0">
                <a:latin typeface="Verdana"/>
                <a:cs typeface="Verdana"/>
              </a:rPr>
              <a:t>– </a:t>
            </a:r>
            <a:r>
              <a:rPr sz="1800" spc="-40" dirty="0">
                <a:latin typeface="Verdana"/>
                <a:cs typeface="Verdana"/>
              </a:rPr>
              <a:t>Total </a:t>
            </a:r>
            <a:r>
              <a:rPr sz="1800" dirty="0">
                <a:latin typeface="Verdana"/>
                <a:cs typeface="Verdana"/>
              </a:rPr>
              <a:t>Cost</a:t>
            </a:r>
            <a:r>
              <a:rPr sz="1800" spc="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Social</a:t>
            </a:r>
            <a:endParaRPr sz="1800">
              <a:latin typeface="Verdana"/>
              <a:cs typeface="Verdana"/>
            </a:endParaRPr>
          </a:p>
          <a:p>
            <a:pPr marL="269875" indent="-25781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800" spc="-40" dirty="0">
                <a:latin typeface="Verdana"/>
                <a:cs typeface="Verdana"/>
              </a:rPr>
              <a:t>Total </a:t>
            </a:r>
            <a:r>
              <a:rPr sz="1800" dirty="0">
                <a:latin typeface="Verdana"/>
                <a:cs typeface="Verdana"/>
              </a:rPr>
              <a:t>Cost Social </a:t>
            </a:r>
            <a:r>
              <a:rPr sz="1800" spc="-5" dirty="0">
                <a:latin typeface="Verdana"/>
                <a:cs typeface="Verdana"/>
              </a:rPr>
              <a:t>terdiri dari </a:t>
            </a:r>
            <a:r>
              <a:rPr sz="1800" dirty="0">
                <a:latin typeface="Verdana"/>
                <a:cs typeface="Verdana"/>
              </a:rPr>
              <a:t>2</a:t>
            </a:r>
            <a:r>
              <a:rPr sz="1800" spc="6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komponen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A3E64DFD-E9D8-CB41-86DB-40F96A7DCAA2}"/>
              </a:ext>
            </a:extLst>
          </p:cNvPr>
          <p:cNvSpPr txBox="1"/>
          <p:nvPr/>
        </p:nvSpPr>
        <p:spPr>
          <a:xfrm>
            <a:off x="838200" y="4633455"/>
            <a:ext cx="8190865" cy="172656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69875" marR="5080" indent="-257810">
              <a:lnSpc>
                <a:spcPct val="100899"/>
              </a:lnSpc>
              <a:spcBef>
                <a:spcPts val="80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800" spc="-5" dirty="0">
                <a:latin typeface="Verdana"/>
                <a:cs typeface="Verdana"/>
              </a:rPr>
              <a:t>Contoh </a:t>
            </a:r>
            <a:r>
              <a:rPr sz="1800" spc="-10" dirty="0">
                <a:latin typeface="Verdana"/>
                <a:cs typeface="Verdana"/>
              </a:rPr>
              <a:t>biaya </a:t>
            </a:r>
            <a:r>
              <a:rPr sz="1800" spc="-5" dirty="0">
                <a:latin typeface="Verdana"/>
                <a:cs typeface="Verdana"/>
              </a:rPr>
              <a:t>pengguna </a:t>
            </a:r>
            <a:r>
              <a:rPr sz="1800" spc="1725" dirty="0">
                <a:latin typeface="Wingdings"/>
                <a:cs typeface="Wingdings"/>
              </a:rPr>
              <a:t>→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Verdana"/>
                <a:cs typeface="Verdana"/>
              </a:rPr>
              <a:t>Waktu </a:t>
            </a:r>
            <a:r>
              <a:rPr sz="1800" spc="-10" dirty="0">
                <a:latin typeface="Verdana"/>
                <a:cs typeface="Verdana"/>
              </a:rPr>
              <a:t>tunggu layanan transportasi </a:t>
            </a:r>
            <a:r>
              <a:rPr sz="1800" spc="-5" dirty="0">
                <a:latin typeface="Verdana"/>
                <a:cs typeface="Verdana"/>
              </a:rPr>
              <a:t>dan  </a:t>
            </a:r>
            <a:r>
              <a:rPr sz="1800" spc="-10" dirty="0">
                <a:latin typeface="Verdana"/>
                <a:cs typeface="Verdana"/>
              </a:rPr>
              <a:t>biaya-biaya yang </a:t>
            </a:r>
            <a:r>
              <a:rPr sz="1800" spc="-5" dirty="0">
                <a:latin typeface="Verdana"/>
                <a:cs typeface="Verdana"/>
              </a:rPr>
              <a:t>dikeluarkan </a:t>
            </a:r>
            <a:r>
              <a:rPr sz="1800" dirty="0">
                <a:latin typeface="Verdana"/>
                <a:cs typeface="Verdana"/>
              </a:rPr>
              <a:t>untuk </a:t>
            </a:r>
            <a:r>
              <a:rPr sz="1800" spc="-5" dirty="0">
                <a:latin typeface="Verdana"/>
                <a:cs typeface="Verdana"/>
              </a:rPr>
              <a:t>mengakses </a:t>
            </a:r>
            <a:r>
              <a:rPr sz="1800" spc="-10" dirty="0">
                <a:latin typeface="Verdana"/>
                <a:cs typeface="Verdana"/>
              </a:rPr>
              <a:t>layanan transportasi  </a:t>
            </a:r>
            <a:r>
              <a:rPr sz="1800" spc="-5" dirty="0">
                <a:latin typeface="Verdana"/>
                <a:cs typeface="Verdana"/>
              </a:rPr>
              <a:t>(langsung </a:t>
            </a:r>
            <a:r>
              <a:rPr sz="1800" dirty="0">
                <a:latin typeface="Verdana"/>
                <a:cs typeface="Verdana"/>
              </a:rPr>
              <a:t>maupun </a:t>
            </a:r>
            <a:r>
              <a:rPr sz="1800" spc="-5" dirty="0">
                <a:latin typeface="Verdana"/>
                <a:cs typeface="Verdana"/>
              </a:rPr>
              <a:t>tidak langsung)</a:t>
            </a:r>
            <a:endParaRPr sz="1800">
              <a:latin typeface="Verdana"/>
              <a:cs typeface="Verdana"/>
            </a:endParaRPr>
          </a:p>
          <a:p>
            <a:pPr marL="269875" marR="311785" indent="-25781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800" spc="-10" dirty="0">
                <a:latin typeface="Verdana"/>
                <a:cs typeface="Verdana"/>
              </a:rPr>
              <a:t>Karakteristik </a:t>
            </a:r>
            <a:r>
              <a:rPr sz="1800" spc="-15" dirty="0">
                <a:latin typeface="Verdana"/>
                <a:cs typeface="Verdana"/>
              </a:rPr>
              <a:t>biaya </a:t>
            </a:r>
            <a:r>
              <a:rPr sz="1800" spc="-10" dirty="0">
                <a:latin typeface="Verdana"/>
                <a:cs typeface="Verdana"/>
              </a:rPr>
              <a:t>transportasi </a:t>
            </a:r>
            <a:r>
              <a:rPr sz="1800" dirty="0">
                <a:latin typeface="Verdana"/>
                <a:cs typeface="Verdana"/>
              </a:rPr>
              <a:t>umum adalah skala </a:t>
            </a:r>
            <a:r>
              <a:rPr sz="1800" spc="-5" dirty="0">
                <a:latin typeface="Verdana"/>
                <a:cs typeface="Verdana"/>
              </a:rPr>
              <a:t>ekonomis </a:t>
            </a:r>
            <a:r>
              <a:rPr sz="1800" spc="1585" dirty="0">
                <a:latin typeface="Wingdings"/>
                <a:cs typeface="Wingdings"/>
              </a:rPr>
              <a:t>→</a:t>
            </a:r>
            <a:r>
              <a:rPr sz="1800" spc="15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Verdana"/>
                <a:cs typeface="Verdana"/>
              </a:rPr>
              <a:t>semakin </a:t>
            </a:r>
            <a:r>
              <a:rPr sz="1800" spc="-10" dirty="0">
                <a:latin typeface="Verdana"/>
                <a:cs typeface="Verdana"/>
              </a:rPr>
              <a:t>banyak </a:t>
            </a:r>
            <a:r>
              <a:rPr sz="1800" spc="-5" dirty="0">
                <a:latin typeface="Verdana"/>
                <a:cs typeface="Verdana"/>
              </a:rPr>
              <a:t>permintaan </a:t>
            </a:r>
            <a:r>
              <a:rPr sz="1800" dirty="0">
                <a:latin typeface="Verdana"/>
                <a:cs typeface="Verdana"/>
              </a:rPr>
              <a:t>maka </a:t>
            </a:r>
            <a:r>
              <a:rPr sz="1800" spc="-15" dirty="0">
                <a:latin typeface="Verdana"/>
                <a:cs typeface="Verdana"/>
              </a:rPr>
              <a:t>biaya rata-rata </a:t>
            </a:r>
            <a:r>
              <a:rPr sz="1800" spc="-5" dirty="0">
                <a:latin typeface="Verdana"/>
                <a:cs typeface="Verdana"/>
              </a:rPr>
              <a:t>turun (semakin  </a:t>
            </a:r>
            <a:r>
              <a:rPr sz="1800" spc="-10" dirty="0">
                <a:latin typeface="Verdana"/>
                <a:cs typeface="Verdana"/>
              </a:rPr>
              <a:t>murah) </a:t>
            </a:r>
            <a:r>
              <a:rPr sz="1800" spc="1725" dirty="0">
                <a:latin typeface="Wingdings"/>
                <a:cs typeface="Wingdings"/>
              </a:rPr>
              <a:t>→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Verdana"/>
                <a:cs typeface="Verdana"/>
              </a:rPr>
              <a:t>misalnya, bandingkan kereta dengan </a:t>
            </a:r>
            <a:r>
              <a:rPr sz="1800" spc="-15" dirty="0">
                <a:latin typeface="Verdana"/>
                <a:cs typeface="Verdana"/>
              </a:rPr>
              <a:t>travel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C4AC8888-B719-5B4F-910B-CC5E0C7E02E5}"/>
              </a:ext>
            </a:extLst>
          </p:cNvPr>
          <p:cNvSpPr/>
          <p:nvPr/>
        </p:nvSpPr>
        <p:spPr>
          <a:xfrm>
            <a:off x="3961276" y="2427116"/>
            <a:ext cx="1910199" cy="3485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241E71C9-F882-D04A-B2A4-11E703E2E898}"/>
              </a:ext>
            </a:extLst>
          </p:cNvPr>
          <p:cNvSpPr/>
          <p:nvPr/>
        </p:nvSpPr>
        <p:spPr>
          <a:xfrm>
            <a:off x="2411293" y="2983021"/>
            <a:ext cx="5231266" cy="14734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5479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01A5D-0D22-C242-8DBB-4B9D0FED8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/>
          <a:lstStyle/>
          <a:p>
            <a:r>
              <a:rPr lang="en-US" dirty="0"/>
              <a:t>Pricing Rule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074ACEE-E6AE-9E48-A5C5-DA10D42146B5}"/>
              </a:ext>
            </a:extLst>
          </p:cNvPr>
          <p:cNvSpPr/>
          <p:nvPr/>
        </p:nvSpPr>
        <p:spPr>
          <a:xfrm>
            <a:off x="1966298" y="2699639"/>
            <a:ext cx="6912864" cy="3793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8BBBA676-6E64-B545-8383-054F0C1CFB26}"/>
              </a:ext>
            </a:extLst>
          </p:cNvPr>
          <p:cNvSpPr txBox="1"/>
          <p:nvPr/>
        </p:nvSpPr>
        <p:spPr>
          <a:xfrm>
            <a:off x="2666577" y="1419606"/>
            <a:ext cx="4641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SB = Demand </a:t>
            </a:r>
            <a:r>
              <a:rPr sz="1800" spc="-10" dirty="0">
                <a:latin typeface="Verdana"/>
                <a:cs typeface="Verdana"/>
              </a:rPr>
              <a:t>(WTP) </a:t>
            </a:r>
            <a:r>
              <a:rPr sz="1800" dirty="0">
                <a:latin typeface="Verdana"/>
                <a:cs typeface="Verdana"/>
              </a:rPr>
              <a:t>– </a:t>
            </a:r>
            <a:r>
              <a:rPr sz="1800" spc="-40" dirty="0">
                <a:latin typeface="Verdana"/>
                <a:cs typeface="Verdana"/>
              </a:rPr>
              <a:t>Total </a:t>
            </a:r>
            <a:r>
              <a:rPr sz="1800" dirty="0">
                <a:latin typeface="Verdana"/>
                <a:cs typeface="Verdana"/>
              </a:rPr>
              <a:t>Cost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Social</a:t>
            </a: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C866E48D-3078-D342-9CD2-D5AB603FDFD1}"/>
              </a:ext>
            </a:extLst>
          </p:cNvPr>
          <p:cNvSpPr/>
          <p:nvPr/>
        </p:nvSpPr>
        <p:spPr>
          <a:xfrm>
            <a:off x="2844917" y="1994789"/>
            <a:ext cx="4363520" cy="619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451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9C620-22F2-9C4B-88FA-14C2E881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8201"/>
          </a:xfrm>
        </p:spPr>
        <p:txBody>
          <a:bodyPr/>
          <a:lstStyle/>
          <a:p>
            <a:r>
              <a:rPr lang="en-US" dirty="0"/>
              <a:t>Pricing Rule</a:t>
            </a: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E07863D6-D696-B34C-B770-FCDC4279B849}"/>
              </a:ext>
            </a:extLst>
          </p:cNvPr>
          <p:cNvSpPr txBox="1"/>
          <p:nvPr/>
        </p:nvSpPr>
        <p:spPr>
          <a:xfrm>
            <a:off x="2643999" y="1789697"/>
            <a:ext cx="4641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SB = Demand </a:t>
            </a:r>
            <a:r>
              <a:rPr sz="1800" spc="-10" dirty="0">
                <a:latin typeface="Verdana"/>
                <a:cs typeface="Verdana"/>
              </a:rPr>
              <a:t>(WTP) </a:t>
            </a:r>
            <a:r>
              <a:rPr sz="1800" dirty="0">
                <a:latin typeface="Verdana"/>
                <a:cs typeface="Verdana"/>
              </a:rPr>
              <a:t>– </a:t>
            </a:r>
            <a:r>
              <a:rPr sz="1800" spc="-40" dirty="0">
                <a:latin typeface="Verdana"/>
                <a:cs typeface="Verdana"/>
              </a:rPr>
              <a:t>Total </a:t>
            </a:r>
            <a:r>
              <a:rPr sz="1800" dirty="0">
                <a:latin typeface="Verdana"/>
                <a:cs typeface="Verdana"/>
              </a:rPr>
              <a:t>Cost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Social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34AF3F61-AE23-B64D-BFEE-D73DB9C87D3E}"/>
              </a:ext>
            </a:extLst>
          </p:cNvPr>
          <p:cNvSpPr/>
          <p:nvPr/>
        </p:nvSpPr>
        <p:spPr>
          <a:xfrm>
            <a:off x="2822339" y="2364880"/>
            <a:ext cx="4363520" cy="619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ADC2A1D6-DF6A-E34A-9CBC-B8396EBD39A3}"/>
              </a:ext>
            </a:extLst>
          </p:cNvPr>
          <p:cNvSpPr/>
          <p:nvPr/>
        </p:nvSpPr>
        <p:spPr>
          <a:xfrm>
            <a:off x="2794467" y="3288770"/>
            <a:ext cx="4257360" cy="20665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607C7046-45AD-C748-95E0-8099F106C0D0}"/>
              </a:ext>
            </a:extLst>
          </p:cNvPr>
          <p:cNvSpPr/>
          <p:nvPr/>
        </p:nvSpPr>
        <p:spPr>
          <a:xfrm>
            <a:off x="2778471" y="5810264"/>
            <a:ext cx="4799896" cy="838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0973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263BF-2573-B046-8C9C-C0EDC519B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8360"/>
          </a:xfrm>
        </p:spPr>
        <p:txBody>
          <a:bodyPr/>
          <a:lstStyle/>
          <a:p>
            <a:r>
              <a:rPr lang="en-US" dirty="0"/>
              <a:t>Pricing Rule</a:t>
            </a: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7E0418E9-5BCC-C445-9801-200DB50331FA}"/>
              </a:ext>
            </a:extLst>
          </p:cNvPr>
          <p:cNvSpPr txBox="1"/>
          <p:nvPr/>
        </p:nvSpPr>
        <p:spPr>
          <a:xfrm>
            <a:off x="838200" y="1936453"/>
            <a:ext cx="4728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Dalam mikro kita </a:t>
            </a:r>
            <a:r>
              <a:rPr sz="1800" spc="-5" dirty="0">
                <a:latin typeface="Verdana"/>
                <a:cs typeface="Verdana"/>
              </a:rPr>
              <a:t>tahu </a:t>
            </a:r>
            <a:r>
              <a:rPr sz="1800" spc="-10" dirty="0">
                <a:latin typeface="Verdana"/>
                <a:cs typeface="Verdana"/>
              </a:rPr>
              <a:t>bahwa </a:t>
            </a:r>
            <a:r>
              <a:rPr sz="1800" spc="-25" dirty="0">
                <a:latin typeface="Verdana"/>
                <a:cs typeface="Verdana"/>
              </a:rPr>
              <a:t>TC </a:t>
            </a:r>
            <a:r>
              <a:rPr sz="1800" dirty="0">
                <a:latin typeface="Verdana"/>
                <a:cs typeface="Verdana"/>
              </a:rPr>
              <a:t>=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Q.AC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DF030853-7794-D04F-98B7-9B58A899B6D0}"/>
              </a:ext>
            </a:extLst>
          </p:cNvPr>
          <p:cNvSpPr txBox="1"/>
          <p:nvPr/>
        </p:nvSpPr>
        <p:spPr>
          <a:xfrm>
            <a:off x="838200" y="5558367"/>
            <a:ext cx="84550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Harga </a:t>
            </a:r>
            <a:r>
              <a:rPr sz="1800" spc="-10" dirty="0">
                <a:latin typeface="Verdana"/>
                <a:cs typeface="Verdana"/>
              </a:rPr>
              <a:t>yang </a:t>
            </a:r>
            <a:r>
              <a:rPr sz="1800" dirty="0">
                <a:latin typeface="Verdana"/>
                <a:cs typeface="Verdana"/>
              </a:rPr>
              <a:t>memaksimumkan social welfare adalah </a:t>
            </a:r>
            <a:r>
              <a:rPr sz="1800" spc="-5" dirty="0">
                <a:latin typeface="Verdana"/>
                <a:cs typeface="Verdana"/>
              </a:rPr>
              <a:t>dengan kondisi </a:t>
            </a:r>
            <a:r>
              <a:rPr sz="1800" spc="-15" dirty="0">
                <a:latin typeface="Verdana"/>
                <a:cs typeface="Verdana"/>
              </a:rPr>
              <a:t>biaya  </a:t>
            </a:r>
            <a:r>
              <a:rPr sz="1800" spc="-5" dirty="0">
                <a:latin typeface="Verdana"/>
                <a:cs typeface="Verdana"/>
              </a:rPr>
              <a:t>marginal </a:t>
            </a:r>
            <a:r>
              <a:rPr sz="1800" spc="-10" dirty="0">
                <a:latin typeface="Verdana"/>
                <a:cs typeface="Verdana"/>
              </a:rPr>
              <a:t>operator </a:t>
            </a:r>
            <a:r>
              <a:rPr sz="1800" spc="-5" dirty="0">
                <a:latin typeface="Verdana"/>
                <a:cs typeface="Verdana"/>
              </a:rPr>
              <a:t>(dari </a:t>
            </a:r>
            <a:r>
              <a:rPr sz="1800" spc="-10" dirty="0">
                <a:latin typeface="Verdana"/>
                <a:cs typeface="Verdana"/>
              </a:rPr>
              <a:t>layanan </a:t>
            </a:r>
            <a:r>
              <a:rPr sz="1800" spc="-5" dirty="0">
                <a:latin typeface="Verdana"/>
                <a:cs typeface="Verdana"/>
              </a:rPr>
              <a:t>transportasi) ditambah dengan target  laba (expected</a:t>
            </a:r>
            <a:r>
              <a:rPr sz="1800" spc="3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profit)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4E69FA59-7FDE-0944-91CB-2BA1E05C5BE4}"/>
              </a:ext>
            </a:extLst>
          </p:cNvPr>
          <p:cNvSpPr/>
          <p:nvPr/>
        </p:nvSpPr>
        <p:spPr>
          <a:xfrm>
            <a:off x="2973332" y="2554308"/>
            <a:ext cx="3724596" cy="523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E6060D5C-404A-1840-AF69-82D2315B0D20}"/>
              </a:ext>
            </a:extLst>
          </p:cNvPr>
          <p:cNvSpPr/>
          <p:nvPr/>
        </p:nvSpPr>
        <p:spPr>
          <a:xfrm>
            <a:off x="3015896" y="3264874"/>
            <a:ext cx="3657017" cy="1352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94D528EE-0AF0-BB4E-8714-A64FD1D55465}"/>
              </a:ext>
            </a:extLst>
          </p:cNvPr>
          <p:cNvSpPr/>
          <p:nvPr/>
        </p:nvSpPr>
        <p:spPr>
          <a:xfrm>
            <a:off x="3537501" y="4953420"/>
            <a:ext cx="2559851" cy="2896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6200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537EC-76CE-0743-A049-56CBE9CCE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Sustainable Transport</a:t>
            </a:r>
          </a:p>
        </p:txBody>
      </p:sp>
      <p:sp>
        <p:nvSpPr>
          <p:cNvPr id="3" name="object 19">
            <a:extLst>
              <a:ext uri="{FF2B5EF4-FFF2-40B4-BE49-F238E27FC236}">
                <a16:creationId xmlns:a16="http://schemas.microsoft.com/office/drawing/2014/main" id="{1EA9A697-B7C3-B34D-BA8E-36EA83CBC0E7}"/>
              </a:ext>
            </a:extLst>
          </p:cNvPr>
          <p:cNvSpPr txBox="1"/>
          <p:nvPr/>
        </p:nvSpPr>
        <p:spPr>
          <a:xfrm>
            <a:off x="1021430" y="2282475"/>
            <a:ext cx="7762875" cy="295211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580"/>
              </a:spcBef>
              <a:buClr>
                <a:srgbClr val="000000"/>
              </a:buClr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20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2"/>
              </a:rPr>
              <a:t>https://www.youtube.com/watch?v=M9NiLYd0JLg</a:t>
            </a:r>
            <a:endParaRPr sz="2000">
              <a:latin typeface="Verdana"/>
              <a:cs typeface="Verdana"/>
            </a:endParaRPr>
          </a:p>
          <a:p>
            <a:pPr marL="269875" indent="-257810">
              <a:lnSpc>
                <a:spcPct val="100000"/>
              </a:lnSpc>
              <a:spcBef>
                <a:spcPts val="480"/>
              </a:spcBef>
              <a:buClr>
                <a:srgbClr val="000000"/>
              </a:buClr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20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3"/>
              </a:rPr>
              <a:t>https://www.youtube.com/watch?v=JulEQbHESZM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750">
              <a:latin typeface="Verdana"/>
              <a:cs typeface="Verdana"/>
            </a:endParaRPr>
          </a:p>
          <a:p>
            <a:pPr marL="269875" indent="-257810">
              <a:lnSpc>
                <a:spcPct val="100000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2000" spc="-5" dirty="0">
                <a:latin typeface="Verdana"/>
                <a:cs typeface="Verdana"/>
              </a:rPr>
              <a:t>Smart traffic light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system:</a:t>
            </a:r>
            <a:endParaRPr sz="2000">
              <a:latin typeface="Verdana"/>
              <a:cs typeface="Verdana"/>
            </a:endParaRPr>
          </a:p>
          <a:p>
            <a:pPr marL="269875" indent="-257810">
              <a:lnSpc>
                <a:spcPct val="100000"/>
              </a:lnSpc>
              <a:spcBef>
                <a:spcPts val="480"/>
              </a:spcBef>
              <a:buClr>
                <a:srgbClr val="000000"/>
              </a:buClr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20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4"/>
              </a:rPr>
              <a:t>https://www.youtube.com/watch?v=jeygJZlUnCw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750">
              <a:latin typeface="Verdana"/>
              <a:cs typeface="Verdana"/>
            </a:endParaRPr>
          </a:p>
          <a:p>
            <a:pPr marL="269875" indent="-257810">
              <a:lnSpc>
                <a:spcPct val="100000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2000" spc="-5" dirty="0">
                <a:latin typeface="Verdana"/>
                <a:cs typeface="Verdana"/>
              </a:rPr>
              <a:t>Driverless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car:</a:t>
            </a:r>
            <a:endParaRPr sz="2000">
              <a:latin typeface="Verdana"/>
              <a:cs typeface="Verdana"/>
            </a:endParaRPr>
          </a:p>
          <a:p>
            <a:pPr marL="269875" indent="-25781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2000" spc="-5" dirty="0">
                <a:latin typeface="Verdana"/>
                <a:cs typeface="Verdana"/>
              </a:rPr>
              <a:t>htt</a:t>
            </a:r>
            <a:r>
              <a:rPr sz="2000" spc="-5" dirty="0">
                <a:latin typeface="Verdana"/>
                <a:cs typeface="Verdana"/>
                <a:hlinkClick r:id="rId5"/>
              </a:rPr>
              <a:t>ps://w</a:t>
            </a:r>
            <a:r>
              <a:rPr sz="2000" spc="-5" dirty="0">
                <a:latin typeface="Verdana"/>
                <a:cs typeface="Verdana"/>
              </a:rPr>
              <a:t>ww.y</a:t>
            </a:r>
            <a:r>
              <a:rPr sz="2000" spc="-5" dirty="0">
                <a:latin typeface="Verdana"/>
                <a:cs typeface="Verdana"/>
                <a:hlinkClick r:id="rId5"/>
              </a:rPr>
              <a:t>outube</a:t>
            </a:r>
            <a:r>
              <a:rPr sz="2000" spc="-5" dirty="0">
                <a:latin typeface="Verdana"/>
                <a:cs typeface="Verdana"/>
              </a:rPr>
              <a:t>.</a:t>
            </a:r>
            <a:r>
              <a:rPr sz="2000" spc="-5" dirty="0">
                <a:latin typeface="Verdana"/>
                <a:cs typeface="Verdana"/>
                <a:hlinkClick r:id="rId5"/>
              </a:rPr>
              <a:t>com/watch?v=iHzzSao6ypE&amp;t=213s</a:t>
            </a:r>
            <a:endParaRPr sz="20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31598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35289-234C-484D-8EC4-D33747535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CONCLUSION</a:t>
            </a:r>
            <a:br>
              <a:rPr lang="en-ID" dirty="0"/>
            </a:br>
            <a:endParaRPr lang="en-US" dirty="0"/>
          </a:p>
        </p:txBody>
      </p:sp>
      <p:sp>
        <p:nvSpPr>
          <p:cNvPr id="6" name="object 17">
            <a:extLst>
              <a:ext uri="{FF2B5EF4-FFF2-40B4-BE49-F238E27FC236}">
                <a16:creationId xmlns:a16="http://schemas.microsoft.com/office/drawing/2014/main" id="{0A29F2C5-FC8F-F648-93A1-CD7FF0820106}"/>
              </a:ext>
            </a:extLst>
          </p:cNvPr>
          <p:cNvSpPr txBox="1"/>
          <p:nvPr/>
        </p:nvSpPr>
        <p:spPr>
          <a:xfrm>
            <a:off x="1010141" y="2003713"/>
            <a:ext cx="9409503" cy="1119024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69875" marR="5080" indent="-257810">
              <a:lnSpc>
                <a:spcPct val="101699"/>
              </a:lnSpc>
              <a:spcBef>
                <a:spcPts val="50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2400" b="1" i="1" spc="-5" dirty="0">
                <a:latin typeface="Verdana"/>
                <a:cs typeface="Verdana"/>
              </a:rPr>
              <a:t>Cities </a:t>
            </a:r>
            <a:r>
              <a:rPr sz="2400" b="1" i="1" dirty="0">
                <a:latin typeface="Verdana"/>
                <a:cs typeface="Verdana"/>
              </a:rPr>
              <a:t>are all </a:t>
            </a:r>
            <a:r>
              <a:rPr sz="2400" b="1" i="1" spc="-5" dirty="0">
                <a:latin typeface="Verdana"/>
                <a:cs typeface="Verdana"/>
              </a:rPr>
              <a:t>about connectivity </a:t>
            </a:r>
            <a:r>
              <a:rPr sz="2400" spc="2300" dirty="0">
                <a:latin typeface="Wingdings"/>
                <a:cs typeface="Wingdings"/>
              </a:rPr>
              <a:t>→</a:t>
            </a:r>
            <a:r>
              <a:rPr sz="2400" spc="320" dirty="0">
                <a:latin typeface="Times New Roman"/>
                <a:cs typeface="Times New Roman"/>
              </a:rPr>
              <a:t> </a:t>
            </a:r>
            <a:r>
              <a:rPr sz="2400" spc="-200" dirty="0">
                <a:latin typeface="Verdana"/>
                <a:cs typeface="Verdana"/>
              </a:rPr>
              <a:t>transportasi  </a:t>
            </a:r>
            <a:r>
              <a:rPr sz="2400" spc="-5" dirty="0">
                <a:latin typeface="Verdana"/>
                <a:cs typeface="Verdana"/>
              </a:rPr>
              <a:t>publik </a:t>
            </a:r>
            <a:r>
              <a:rPr sz="2400" dirty="0">
                <a:latin typeface="Verdana"/>
                <a:cs typeface="Verdana"/>
              </a:rPr>
              <a:t>sebagai </a:t>
            </a:r>
            <a:r>
              <a:rPr sz="2400" dirty="0" err="1">
                <a:latin typeface="Verdana"/>
                <a:cs typeface="Verdana"/>
              </a:rPr>
              <a:t>unsur</a:t>
            </a:r>
            <a:r>
              <a:rPr sz="2400" spc="3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vital</a:t>
            </a:r>
            <a:r>
              <a:rPr lang="en-US" sz="2400" dirty="0">
                <a:latin typeface="Verdana"/>
                <a:cs typeface="Verdana"/>
              </a:rPr>
              <a:t> </a:t>
            </a:r>
            <a:r>
              <a:rPr lang="en-US" sz="2400" dirty="0">
                <a:latin typeface="Verdana"/>
                <a:cs typeface="Verdana"/>
                <a:sym typeface="Wingdings" pitchFamily="2" charset="2"/>
              </a:rPr>
              <a:t></a:t>
            </a:r>
            <a:r>
              <a:rPr lang="en-US" sz="2400" dirty="0" err="1">
                <a:latin typeface="Verdana"/>
                <a:cs typeface="Verdana"/>
                <a:sym typeface="Wingdings" pitchFamily="2" charset="2"/>
              </a:rPr>
              <a:t>Perlu</a:t>
            </a:r>
            <a:r>
              <a:rPr lang="en-US" sz="2400" dirty="0">
                <a:latin typeface="Verdana"/>
                <a:cs typeface="Verdana"/>
                <a:sym typeface="Wingdings" pitchFamily="2" charset="2"/>
              </a:rPr>
              <a:t> Ada </a:t>
            </a:r>
            <a:r>
              <a:rPr lang="en-US" sz="2400" dirty="0" err="1">
                <a:latin typeface="Verdana"/>
                <a:cs typeface="Verdana"/>
                <a:sym typeface="Wingdings" pitchFamily="2" charset="2"/>
              </a:rPr>
              <a:t>Perencanaan</a:t>
            </a:r>
            <a:r>
              <a:rPr lang="en-US" sz="2400" dirty="0">
                <a:latin typeface="Verdana"/>
                <a:cs typeface="Verdana"/>
                <a:sym typeface="Wingdings" pitchFamily="2" charset="2"/>
              </a:rPr>
              <a:t> </a:t>
            </a:r>
            <a:r>
              <a:rPr lang="en-US" sz="2400" dirty="0" err="1">
                <a:latin typeface="Verdana"/>
                <a:cs typeface="Verdana"/>
                <a:sym typeface="Wingdings" pitchFamily="2" charset="2"/>
              </a:rPr>
              <a:t>Transportasi</a:t>
            </a:r>
            <a:endParaRPr lang="en-US" sz="2400" dirty="0">
              <a:latin typeface="Verdana"/>
              <a:cs typeface="Verdana"/>
            </a:endParaRPr>
          </a:p>
          <a:p>
            <a:pPr marL="269875" marR="5080" indent="-257810">
              <a:lnSpc>
                <a:spcPct val="101699"/>
              </a:lnSpc>
              <a:spcBef>
                <a:spcPts val="50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2400" spc="-10" dirty="0">
                <a:latin typeface="Verdana"/>
                <a:cs typeface="Verdana"/>
              </a:rPr>
              <a:t>Pricing </a:t>
            </a:r>
            <a:r>
              <a:rPr sz="2400" dirty="0">
                <a:latin typeface="Verdana"/>
                <a:cs typeface="Verdana"/>
              </a:rPr>
              <a:t>rule untuk </a:t>
            </a:r>
            <a:r>
              <a:rPr sz="2400" spc="-5" dirty="0">
                <a:latin typeface="Verdana"/>
                <a:cs typeface="Verdana"/>
              </a:rPr>
              <a:t>transportasi</a:t>
            </a:r>
            <a:r>
              <a:rPr sz="2400" spc="8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publik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4D89A8FA-1F58-0641-8904-FBB68308B514}"/>
              </a:ext>
            </a:extLst>
          </p:cNvPr>
          <p:cNvSpPr txBox="1"/>
          <p:nvPr/>
        </p:nvSpPr>
        <p:spPr>
          <a:xfrm>
            <a:off x="1010141" y="4125503"/>
            <a:ext cx="7447280" cy="1202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2400" spc="-10" dirty="0">
                <a:latin typeface="Verdana"/>
                <a:cs typeface="Verdana"/>
              </a:rPr>
              <a:t>Pemerintah </a:t>
            </a:r>
            <a:r>
              <a:rPr sz="2400" spc="-5" dirty="0">
                <a:latin typeface="Verdana"/>
                <a:cs typeface="Verdana"/>
              </a:rPr>
              <a:t>memiliki </a:t>
            </a:r>
            <a:r>
              <a:rPr sz="2400" spc="-10" dirty="0">
                <a:latin typeface="Verdana"/>
                <a:cs typeface="Verdana"/>
              </a:rPr>
              <a:t>peranan </a:t>
            </a:r>
            <a:r>
              <a:rPr sz="2400" dirty="0">
                <a:latin typeface="Verdana"/>
                <a:cs typeface="Verdana"/>
              </a:rPr>
              <a:t>sangat krusial</a:t>
            </a:r>
            <a:r>
              <a:rPr sz="2400" spc="85" dirty="0">
                <a:latin typeface="Verdana"/>
                <a:cs typeface="Verdana"/>
              </a:rPr>
              <a:t> </a:t>
            </a:r>
            <a:r>
              <a:rPr sz="2400" spc="55" dirty="0">
                <a:latin typeface="Wingdings"/>
                <a:cs typeface="Wingdings"/>
              </a:rPr>
              <a:t>→</a:t>
            </a:r>
            <a:endParaRPr sz="2400">
              <a:latin typeface="Wingdings"/>
              <a:cs typeface="Wingdings"/>
            </a:endParaRPr>
          </a:p>
          <a:p>
            <a:pPr marL="269875">
              <a:lnSpc>
                <a:spcPct val="100000"/>
              </a:lnSpc>
              <a:spcBef>
                <a:spcPts val="45"/>
              </a:spcBef>
            </a:pPr>
            <a:r>
              <a:rPr sz="2400" dirty="0">
                <a:latin typeface="Verdana"/>
                <a:cs typeface="Verdana"/>
              </a:rPr>
              <a:t>subsidi</a:t>
            </a:r>
            <a:r>
              <a:rPr sz="2400" spc="3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tarif</a:t>
            </a:r>
            <a:endParaRPr sz="2400">
              <a:latin typeface="Verdana"/>
              <a:cs typeface="Verdana"/>
            </a:endParaRPr>
          </a:p>
          <a:p>
            <a:pPr marL="269875" indent="-25781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2400" spc="-5" dirty="0">
                <a:latin typeface="Verdana"/>
                <a:cs typeface="Verdana"/>
              </a:rPr>
              <a:t>Sustainable</a:t>
            </a:r>
            <a:r>
              <a:rPr sz="2400" spc="2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transport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8" name="object 19">
            <a:extLst>
              <a:ext uri="{FF2B5EF4-FFF2-40B4-BE49-F238E27FC236}">
                <a16:creationId xmlns:a16="http://schemas.microsoft.com/office/drawing/2014/main" id="{D52E2A7F-61A5-BC44-9BEE-6FDAF539B999}"/>
              </a:ext>
            </a:extLst>
          </p:cNvPr>
          <p:cNvSpPr/>
          <p:nvPr/>
        </p:nvSpPr>
        <p:spPr>
          <a:xfrm>
            <a:off x="3259159" y="3152429"/>
            <a:ext cx="3361944" cy="740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9968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PENDAHULUAN</a:t>
            </a:r>
            <a:endParaRPr lang="en-GB" sz="4800" b="1" dirty="0"/>
          </a:p>
        </p:txBody>
      </p:sp>
      <p:sp>
        <p:nvSpPr>
          <p:cNvPr id="104866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6250" lnSpcReduction="10000"/>
          </a:bodyPr>
          <a:lstStyle/>
          <a:p>
            <a:r>
              <a:rPr lang="en-US" dirty="0"/>
              <a:t>Jakarta dengan luas wilayah 661,5 km</a:t>
            </a:r>
            <a:r>
              <a:rPr lang="en-US" baseline="30000" dirty="0"/>
              <a:t>2</a:t>
            </a:r>
            <a:r>
              <a:rPr lang="en-US" dirty="0"/>
              <a:t> (66.150 Ha), memiliki Populasi sebesar 10,3 juta jiwa (BPS, 2016), dan jumlah komuter sebesar 2,46 juta (survey komuter, 2014).</a:t>
            </a:r>
          </a:p>
          <a:p>
            <a:r>
              <a:rPr lang="en-US" dirty="0" err="1"/>
              <a:t>Berdasarkan</a:t>
            </a:r>
            <a:r>
              <a:rPr lang="en-US" dirty="0"/>
              <a:t> Castrol </a:t>
            </a:r>
            <a:r>
              <a:rPr lang="en-US" dirty="0" err="1"/>
              <a:t>Magnatec</a:t>
            </a:r>
            <a:r>
              <a:rPr lang="en-US" dirty="0"/>
              <a:t> Stop-Start Index (2014), Jakarta merupakan kota </a:t>
            </a:r>
            <a:r>
              <a:rPr lang="en-US" dirty="0" err="1"/>
              <a:t>termacet</a:t>
            </a:r>
            <a:r>
              <a:rPr lang="en-US" dirty="0"/>
              <a:t> dari 78 Negara di dunia yang </a:t>
            </a:r>
            <a:r>
              <a:rPr lang="en-US" dirty="0" err="1"/>
              <a:t>disurvey</a:t>
            </a:r>
            <a:r>
              <a:rPr lang="en-US" dirty="0"/>
              <a:t> -  yang diukur dari banyaknya jumlah pedal rem yang </a:t>
            </a:r>
            <a:r>
              <a:rPr lang="en-US" dirty="0" err="1"/>
              <a:t>diijak</a:t>
            </a:r>
            <a:r>
              <a:rPr lang="en-US" dirty="0"/>
              <a:t> oleh pengemudi, yaitu 33,240 kali per pengemudi per tahun, dengan </a:t>
            </a:r>
            <a:r>
              <a:rPr lang="en-US" i="1" dirty="0"/>
              <a:t>Idling time</a:t>
            </a:r>
            <a:r>
              <a:rPr lang="en-US" dirty="0"/>
              <a:t> sebesar 27.22% (Time Magazine, Feb, 2015)</a:t>
            </a:r>
          </a:p>
          <a:p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Induk Transportasi Jabodetabek (RITJ, 2015), dari 2,46 juta perjalanan orang yang masuk dan keluar ke/dari wilayah DKI Jakarta, sekitar 64% melalui jalan tol </a:t>
            </a:r>
            <a:r>
              <a:rPr lang="en-US" dirty="0" err="1"/>
              <a:t>Jagorawi</a:t>
            </a:r>
            <a:r>
              <a:rPr lang="en-US" dirty="0"/>
              <a:t> dan Jakarta-</a:t>
            </a:r>
            <a:r>
              <a:rPr lang="en-US" dirty="0" err="1"/>
              <a:t>Cikampek</a:t>
            </a:r>
            <a:r>
              <a:rPr lang="en-US" dirty="0"/>
              <a:t>, sedangkan 36% lainnya membebani sistem jaringan transportasi kota DKI melalui jalan tol Tangerang- Merak, BSD dan Prof. </a:t>
            </a:r>
            <a:r>
              <a:rPr lang="en-US" dirty="0" err="1"/>
              <a:t>Sedyatmo</a:t>
            </a:r>
            <a:r>
              <a:rPr lang="en-US" dirty="0"/>
              <a:t>. </a:t>
            </a:r>
          </a:p>
          <a:p>
            <a:r>
              <a:rPr lang="en-US" dirty="0"/>
              <a:t>Tujuan SDGs ke – 11, yaitu Kota dan Permukiman yang Berkelanjutan</a:t>
            </a:r>
          </a:p>
        </p:txBody>
      </p:sp>
    </p:spTree>
    <p:extLst>
      <p:ext uri="{BB962C8B-B14F-4D97-AF65-F5344CB8AC3E}">
        <p14:creationId xmlns:p14="http://schemas.microsoft.com/office/powerpoint/2010/main" val="1205648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33" b="1" dirty="0"/>
              <a:t>PERKEMBANGAN KONDISI JALAN JABODETABEK</a:t>
            </a:r>
            <a:endParaRPr lang="en-GB" sz="3733" b="1" dirty="0"/>
          </a:p>
        </p:txBody>
      </p:sp>
      <p:sp>
        <p:nvSpPr>
          <p:cNvPr id="1048670" name="Content Placeholder 2"/>
          <p:cNvSpPr>
            <a:spLocks noGrp="1"/>
          </p:cNvSpPr>
          <p:nvPr>
            <p:ph idx="1"/>
          </p:nvPr>
        </p:nvSpPr>
        <p:spPr>
          <a:xfrm>
            <a:off x="0" y="1417637"/>
            <a:ext cx="5423925" cy="5440363"/>
          </a:xfrm>
        </p:spPr>
        <p:txBody>
          <a:bodyPr>
            <a:normAutofit fontScale="73750" lnSpcReduction="20000"/>
          </a:bodyPr>
          <a:lstStyle/>
          <a:p>
            <a:r>
              <a:rPr lang="en-US" dirty="0"/>
              <a:t>Laju pertumbuhan penduduk rata-rata DKI Jakarta periode 2010 – 2015 sebesar 1,09% </a:t>
            </a:r>
          </a:p>
          <a:p>
            <a:r>
              <a:rPr lang="en-US" dirty="0"/>
              <a:t>Pertumbuhan jumlah kendaraan sebesar 9,27%  </a:t>
            </a:r>
          </a:p>
          <a:p>
            <a:r>
              <a:rPr lang="en-US" dirty="0"/>
              <a:t>Sementara itu pertumbuhan rata-rata panjang jalan hanya sebesar 0,43% per tahun</a:t>
            </a:r>
          </a:p>
          <a:p>
            <a:r>
              <a:rPr lang="en-US" dirty="0"/>
              <a:t>Oleh sebab itu kepadatan kendaraan per panjang jalan di Jakarta selama periode 2010 – 2015 terus meningkat, dari hanya sebesar 1.747,37 kendaraan per Km di tahun 2010 meningkat menjadi sebesar 2.663,69 kendaraan/Km </a:t>
            </a:r>
          </a:p>
          <a:p>
            <a:r>
              <a:rPr lang="en-US" dirty="0"/>
              <a:t>Kondisi kemacetan bukan hanya terjadi di Jakarta akan tetapi juga di Metropolitan Jabodetabek, dengan angka VCR lebih dari 0,80</a:t>
            </a:r>
          </a:p>
          <a:p>
            <a:r>
              <a:rPr lang="en-US" altLang="en-US" dirty="0"/>
              <a:t>Jabodetabek perlu merubah  pola perjalanan dari modal jalan/mobil  menjadi moda rel/kereta.  TOD menjadi alternatif pembangunan kota berkelanjutan </a:t>
            </a:r>
            <a:endParaRPr lang="zh-CN" altLang="en-US"/>
          </a:p>
          <a:p>
            <a:endParaRPr lang="en-US" dirty="0"/>
          </a:p>
        </p:txBody>
      </p:sp>
      <p:graphicFrame>
        <p:nvGraphicFramePr>
          <p:cNvPr id="4194304" name="Content Placeholder 3"/>
          <p:cNvGraphicFramePr>
            <a:graphicFrameLocks/>
          </p:cNvGraphicFramePr>
          <p:nvPr/>
        </p:nvGraphicFramePr>
        <p:xfrm>
          <a:off x="5519936" y="1788379"/>
          <a:ext cx="6631601" cy="2133600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593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7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Kota Jakarta</a:t>
                      </a:r>
                    </a:p>
                    <a:p>
                      <a:pPr algn="ctr"/>
                      <a:endParaRPr lang="en-US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127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Panjang </a:t>
                      </a:r>
                    </a:p>
                    <a:p>
                      <a:pPr marL="0" marR="127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Jalan</a:t>
                      </a:r>
                      <a:r>
                        <a:rPr lang="en-US" sz="1400" dirty="0">
                          <a:effectLst/>
                        </a:rPr>
                        <a:t> (Km)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127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Jumlah</a:t>
                      </a:r>
                    </a:p>
                    <a:p>
                      <a:pPr marL="0" marR="127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Kendaraan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127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Rasio Kendaraan/Jalan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127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127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6,866.04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127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11,997,519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127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1,747.37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127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127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6,932.29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127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13,347,802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127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1,925.45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127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127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6,955.84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127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14,618,313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127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2,101.59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127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127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6,955.84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127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16,072,869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127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2,310.70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127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127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6,955.84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127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17,523,967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127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2,519.32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127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127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7,015.84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127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18,688,056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127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2,663.69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127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Rata-Rata</a:t>
                      </a:r>
                    </a:p>
                    <a:p>
                      <a:pPr marL="0" marR="127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Pertumbuhan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127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0.43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127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9.27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127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8.80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194305" name="Table 8"/>
          <p:cNvGraphicFramePr>
            <a:graphicFrameLocks noGrp="1"/>
          </p:cNvGraphicFramePr>
          <p:nvPr/>
        </p:nvGraphicFramePr>
        <p:xfrm>
          <a:off x="5519936" y="4101075"/>
          <a:ext cx="6631600" cy="2238228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577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5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6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19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44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127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Kota/Metropolitan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127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Populasi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127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Luas (Km2)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127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Jalan (Km)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127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Rasio Jalan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127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Kecepatan Rata2 (Km/jam)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127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VCR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323">
                <a:tc>
                  <a:txBody>
                    <a:bodyPr/>
                    <a:lstStyle/>
                    <a:p>
                      <a:pPr marL="0" marR="127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Jabodetabek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127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24,886,125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127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6,399.70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127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12,298.39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127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1.92%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127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19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127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0.84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661">
                <a:tc>
                  <a:txBody>
                    <a:bodyPr/>
                    <a:lstStyle/>
                    <a:p>
                      <a:pPr marL="0" marR="127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DKI Jakarta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127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9,588,198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127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740.30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127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7,650.00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127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5.42%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127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10 – 20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127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0.85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661">
                <a:tc>
                  <a:txBody>
                    <a:bodyPr/>
                    <a:lstStyle/>
                    <a:p>
                      <a:pPr marL="0" marR="127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Bogor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127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5,150,236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127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2,489.71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127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1,356.00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127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0.54%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127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15.32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127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0.86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661">
                <a:tc>
                  <a:txBody>
                    <a:bodyPr/>
                    <a:lstStyle/>
                    <a:p>
                      <a:pPr marL="0" marR="127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Tangerang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127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4,961,937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127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1,274.54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127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1,545.60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127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1.21%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127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22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127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0.82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661">
                <a:tc>
                  <a:txBody>
                    <a:bodyPr/>
                    <a:lstStyle/>
                    <a:p>
                      <a:pPr marL="0" marR="127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Bekasi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127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3,832,754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127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1,694.86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127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1,222.76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127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0.72%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127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21.86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127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0.83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661">
                <a:tc>
                  <a:txBody>
                    <a:bodyPr/>
                    <a:lstStyle/>
                    <a:p>
                      <a:pPr marL="0" marR="127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Depok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127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1,353,000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127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200.29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127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524.03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127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2.62%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127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21.4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127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0.83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172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A817E-C481-1B41-A37F-2C4027C73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to Capacity Ratio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6A8B8-2045-BA48-ADCA-C13188E97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14197"/>
          </a:xfrm>
        </p:spPr>
        <p:txBody>
          <a:bodyPr/>
          <a:lstStyle/>
          <a:p>
            <a:r>
              <a:rPr lang="id-ID" dirty="0"/>
              <a:t>Kemacetan terjadi karena adanya </a:t>
            </a:r>
            <a:r>
              <a:rPr lang="id-ID" dirty="0" err="1"/>
              <a:t>ketidakseimbangan</a:t>
            </a:r>
            <a:r>
              <a:rPr lang="id-ID" dirty="0"/>
              <a:t> antara volume kendaraan yang lewat pada suatu ruang jalan dibandingkan dengan besarnya kapasitas jalan yang ada. Rumusan untuk  menilai kinerja lalu lintas biasa dikenal dengan rumusan VCR atau </a:t>
            </a:r>
            <a:r>
              <a:rPr lang="id-ID" i="1" dirty="0"/>
              <a:t>volume per </a:t>
            </a:r>
            <a:r>
              <a:rPr lang="id-ID" i="1" dirty="0" err="1"/>
              <a:t>capacity</a:t>
            </a:r>
            <a:r>
              <a:rPr lang="id-ID" i="1" dirty="0"/>
              <a:t> </a:t>
            </a:r>
            <a:r>
              <a:rPr lang="id-ID" i="1" dirty="0" err="1"/>
              <a:t>ratio</a:t>
            </a:r>
            <a:r>
              <a:rPr lang="id-ID" dirty="0"/>
              <a:t>, yang dirumuskan sebagai berikut</a:t>
            </a:r>
            <a:r>
              <a:rPr lang="en-ID" dirty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E6C5C97-0C6E-FA42-9C40-6243F755FEAF}"/>
                  </a:ext>
                </a:extLst>
              </p:cNvPr>
              <p:cNvSpPr/>
              <p:nvPr/>
            </p:nvSpPr>
            <p:spPr>
              <a:xfrm>
                <a:off x="1049867" y="3817390"/>
                <a:ext cx="10303933" cy="2840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𝐾𝑖𝑛𝑒𝑟𝑗𝑎</m:t>
                      </m:r>
                      <m:r>
                        <a:rPr lang="id-ID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id-ID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𝐿𝑎𝑙𝑢</m:t>
                      </m:r>
                      <m:r>
                        <a:rPr lang="id-ID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id-ID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𝐿𝑖𝑛𝑡𝑎𝑠</m:t>
                      </m:r>
                      <m:r>
                        <a:rPr lang="id-ID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d-ID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id-ID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ID" sz="2400" dirty="0"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id-ID" sz="24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dimana</a:t>
                </a:r>
                <a:r>
                  <a:rPr lang="id-ID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ID" sz="2400" dirty="0"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id-ID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	= Volume kendaraan yang melewati suatu ruas jalan tertentu (SMP/jam)</a:t>
                </a:r>
                <a:endParaRPr lang="en-ID" sz="2400" dirty="0"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id-ID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	= Kapasitas suatu ruas jalan (SMP/jam)</a:t>
                </a:r>
                <a:endParaRPr lang="en-ID" sz="2400" dirty="0"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E6C5C97-0C6E-FA42-9C40-6243F755FE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867" y="3817390"/>
                <a:ext cx="10303933" cy="2840393"/>
              </a:xfrm>
              <a:prstGeom prst="rect">
                <a:avLst/>
              </a:prstGeom>
              <a:blipFill>
                <a:blip r:embed="rId2"/>
                <a:stretch>
                  <a:fillRect l="-861" b="-3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381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CBFCE-A90A-B147-ABC9-C079CEFB8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Kriteria</a:t>
            </a:r>
            <a:r>
              <a:rPr lang="en-US" dirty="0"/>
              <a:t> Nilai VCR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99FA75E-5339-2445-82D0-771019E030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684456"/>
              </p:ext>
            </p:extLst>
          </p:nvPr>
        </p:nvGraphicFramePr>
        <p:xfrm>
          <a:off x="474132" y="2215080"/>
          <a:ext cx="5125157" cy="23794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33216">
                  <a:extLst>
                    <a:ext uri="{9D8B030D-6E8A-4147-A177-3AD203B41FA5}">
                      <a16:colId xmlns:a16="http://schemas.microsoft.com/office/drawing/2014/main" val="3513662739"/>
                    </a:ext>
                  </a:extLst>
                </a:gridCol>
                <a:gridCol w="2591941">
                  <a:extLst>
                    <a:ext uri="{9D8B030D-6E8A-4147-A177-3AD203B41FA5}">
                      <a16:colId xmlns:a16="http://schemas.microsoft.com/office/drawing/2014/main" val="3304166042"/>
                    </a:ext>
                  </a:extLst>
                </a:gridCol>
              </a:tblGrid>
              <a:tr h="5948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2400" dirty="0">
                          <a:effectLst/>
                        </a:rPr>
                        <a:t>Nilai VCR</a:t>
                      </a:r>
                      <a:endParaRPr lang="en-ID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2400">
                          <a:effectLst/>
                        </a:rPr>
                        <a:t>Kategori</a:t>
                      </a:r>
                      <a:endParaRPr lang="en-ID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8116221"/>
                  </a:ext>
                </a:extLst>
              </a:tr>
              <a:tr h="5948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2400">
                          <a:effectLst/>
                        </a:rPr>
                        <a:t>&lt;0.8</a:t>
                      </a:r>
                      <a:endParaRPr lang="en-ID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2400">
                          <a:effectLst/>
                        </a:rPr>
                        <a:t>Kondisi stabil</a:t>
                      </a:r>
                      <a:endParaRPr lang="en-ID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936864"/>
                  </a:ext>
                </a:extLst>
              </a:tr>
              <a:tr h="5948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2400">
                          <a:effectLst/>
                        </a:rPr>
                        <a:t>0,8-1,0</a:t>
                      </a:r>
                      <a:endParaRPr lang="en-ID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2400">
                          <a:effectLst/>
                        </a:rPr>
                        <a:t>Kondisi tidak stabil</a:t>
                      </a:r>
                      <a:endParaRPr lang="en-ID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1643749"/>
                  </a:ext>
                </a:extLst>
              </a:tr>
              <a:tr h="5948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2400">
                          <a:effectLst/>
                        </a:rPr>
                        <a:t>&gt;1,0</a:t>
                      </a:r>
                      <a:endParaRPr lang="en-ID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2400" dirty="0" err="1">
                          <a:effectLst/>
                        </a:rPr>
                        <a:t>Kondisi</a:t>
                      </a:r>
                      <a:r>
                        <a:rPr lang="en-ID" sz="2400" dirty="0">
                          <a:effectLst/>
                        </a:rPr>
                        <a:t> </a:t>
                      </a:r>
                      <a:r>
                        <a:rPr lang="en-ID" sz="2400" dirty="0" err="1">
                          <a:effectLst/>
                        </a:rPr>
                        <a:t>kritis</a:t>
                      </a:r>
                      <a:endParaRPr lang="en-ID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44085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36A2FA3-05DB-8649-8D5B-3B0681E5D4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876110"/>
              </p:ext>
            </p:extLst>
          </p:nvPr>
        </p:nvGraphicFramePr>
        <p:xfrm>
          <a:off x="5914954" y="1788561"/>
          <a:ext cx="5949668" cy="4941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0101">
                  <a:extLst>
                    <a:ext uri="{9D8B030D-6E8A-4147-A177-3AD203B41FA5}">
                      <a16:colId xmlns:a16="http://schemas.microsoft.com/office/drawing/2014/main" val="1233675555"/>
                    </a:ext>
                  </a:extLst>
                </a:gridCol>
                <a:gridCol w="1143913">
                  <a:extLst>
                    <a:ext uri="{9D8B030D-6E8A-4147-A177-3AD203B41FA5}">
                      <a16:colId xmlns:a16="http://schemas.microsoft.com/office/drawing/2014/main" val="4159615551"/>
                    </a:ext>
                  </a:extLst>
                </a:gridCol>
                <a:gridCol w="4255654">
                  <a:extLst>
                    <a:ext uri="{9D8B030D-6E8A-4147-A177-3AD203B41FA5}">
                      <a16:colId xmlns:a16="http://schemas.microsoft.com/office/drawing/2014/main" val="239960507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LOS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VCR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Kriteria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3136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A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&lt; 60%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Layanan berada pada kondisi aliran bebas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23792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B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60% - 70%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Layanan berada pada kondisi aliran cukup bebas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87673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C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70% - 80%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Layanan berada  mendekati kecepatan aliran bebas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52338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D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80% - 90%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Kondisi layanan tidak stabil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62830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E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90% - 100%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Layanan Beroperasi di Kapasitasnya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30850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F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&gt; 100%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</a:rPr>
                        <a:t>Kondisi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Macet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2750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21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87429-A471-8749-B338-BD1CD25F2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Tingkat </a:t>
            </a:r>
            <a:r>
              <a:rPr lang="en-US" dirty="0" err="1"/>
              <a:t>Layanan</a:t>
            </a:r>
            <a:r>
              <a:rPr lang="en-US" dirty="0"/>
              <a:t> Jalan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3FDD142-CAE6-6A41-8B03-01A78EBE06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715716"/>
              </p:ext>
            </p:extLst>
          </p:nvPr>
        </p:nvGraphicFramePr>
        <p:xfrm>
          <a:off x="970845" y="1690688"/>
          <a:ext cx="9493955" cy="47546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95391">
                  <a:extLst>
                    <a:ext uri="{9D8B030D-6E8A-4147-A177-3AD203B41FA5}">
                      <a16:colId xmlns:a16="http://schemas.microsoft.com/office/drawing/2014/main" val="1660218492"/>
                    </a:ext>
                  </a:extLst>
                </a:gridCol>
                <a:gridCol w="2716439">
                  <a:extLst>
                    <a:ext uri="{9D8B030D-6E8A-4147-A177-3AD203B41FA5}">
                      <a16:colId xmlns:a16="http://schemas.microsoft.com/office/drawing/2014/main" val="1000705894"/>
                    </a:ext>
                  </a:extLst>
                </a:gridCol>
                <a:gridCol w="4482125">
                  <a:extLst>
                    <a:ext uri="{9D8B030D-6E8A-4147-A177-3AD203B41FA5}">
                      <a16:colId xmlns:a16="http://schemas.microsoft.com/office/drawing/2014/main" val="29382689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1800">
                          <a:effectLst/>
                        </a:rPr>
                        <a:t>Tingkat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1800">
                          <a:effectLst/>
                        </a:rPr>
                        <a:t>Pelayanan jalan</a:t>
                      </a:r>
                      <a:endParaRPr lang="en-ID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1800">
                          <a:effectLst/>
                        </a:rPr>
                        <a:t>Kecepatan Ideal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1800">
                          <a:effectLst/>
                        </a:rPr>
                        <a:t>(km/jam)</a:t>
                      </a:r>
                      <a:endParaRPr lang="en-ID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1800">
                          <a:effectLst/>
                        </a:rPr>
                        <a:t>Karasteristik</a:t>
                      </a:r>
                      <a:endParaRPr lang="en-ID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84785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1800">
                          <a:effectLst/>
                        </a:rPr>
                        <a:t>A</a:t>
                      </a:r>
                      <a:endParaRPr lang="en-ID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1800" dirty="0">
                          <a:effectLst/>
                        </a:rPr>
                        <a:t>&gt; 48,00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1800">
                          <a:effectLst/>
                        </a:rPr>
                        <a:t>Arus bebas, volume rendah, kecepatan tinggi, pengemudi dapat memilih kecepatan yang dikehendaki</a:t>
                      </a:r>
                      <a:endParaRPr lang="en-ID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7444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1800">
                          <a:effectLst/>
                        </a:rPr>
                        <a:t>B</a:t>
                      </a:r>
                      <a:endParaRPr lang="en-ID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40,00 – 48,00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1800">
                          <a:effectLst/>
                        </a:rPr>
                        <a:t>Arus stabil, volume sesuai untuk jalan luar kota, kecepatan  terbatas</a:t>
                      </a:r>
                      <a:endParaRPr lang="en-ID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4113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1800">
                          <a:effectLst/>
                        </a:rPr>
                        <a:t>C</a:t>
                      </a:r>
                      <a:endParaRPr lang="en-ID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32,00 – 40,00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1800">
                          <a:effectLst/>
                        </a:rPr>
                        <a:t>Arus stabil, volume sesuai untuk jalan kota, kecepatan dipengaruhi oleh lalulintas</a:t>
                      </a:r>
                      <a:endParaRPr lang="en-ID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4056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1800">
                          <a:effectLst/>
                        </a:rPr>
                        <a:t>D</a:t>
                      </a:r>
                      <a:endParaRPr lang="en-ID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25,60 – 32,00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1800">
                          <a:effectLst/>
                        </a:rPr>
                        <a:t>Mendekati arus tidak stabil, kecepatan rendah</a:t>
                      </a:r>
                      <a:endParaRPr lang="en-ID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2814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1800">
                          <a:effectLst/>
                        </a:rPr>
                        <a:t>E</a:t>
                      </a:r>
                      <a:endParaRPr lang="en-ID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22,40 – 25,60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1800">
                          <a:effectLst/>
                        </a:rPr>
                        <a:t>Arus tidak stabil, volume mendekati kapasitas, kecepatan rendah</a:t>
                      </a:r>
                      <a:endParaRPr lang="en-ID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8200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D" sz="1800">
                          <a:effectLst/>
                        </a:rPr>
                        <a:t>F</a:t>
                      </a:r>
                      <a:endParaRPr lang="en-ID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0,00 – 22,40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Arus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terhambat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kecepatan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rendah</a:t>
                      </a:r>
                      <a:r>
                        <a:rPr lang="en-US" sz="1800" dirty="0">
                          <a:effectLst/>
                        </a:rPr>
                        <a:t>, volume di </a:t>
                      </a:r>
                      <a:r>
                        <a:rPr lang="en-US" sz="1800" dirty="0" err="1">
                          <a:effectLst/>
                        </a:rPr>
                        <a:t>atas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kapasitas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banyak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berhenti</a:t>
                      </a:r>
                      <a:endParaRPr lang="en-ID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4520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26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7CC02-877D-6A44-ADDA-DB41B5A23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z="3733" b="1" dirty="0"/>
              <a:t>URBAN RENEWAL, COMPACT CITY DAN TOD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36BCE-C7CF-134F-AA9D-051CCA581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Urban renewal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merupakan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bentuk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intensifikasi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kota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akibat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kebutuhan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akan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ruang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pertumbuhan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kota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yang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sangat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pesat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. Urban renewal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bertujuan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untuk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menghidupkan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kembali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fungsi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bagian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kota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yang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telah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menurun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vitalitas-nya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atau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mengubah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fungsi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bagian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kota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agar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bisa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lebih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efisien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dalam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mendukung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perkembangan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kota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ke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depan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Salah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satu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wujud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urban renewal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adalah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compact city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 yang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menitik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beratkan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pada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pengembangan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intensifikasi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kota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dengan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menciptakan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batas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pertumbuhan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kota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, 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melalui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pembangunan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r>
              <a:rPr lang="en-US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mixed- land use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memfokuskan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pada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transportasi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publik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r>
              <a:rPr lang="en-US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urban design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sebagai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fokus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utama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pengembangan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 Kota Masa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Depan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yang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berkelanjutan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id-ID" dirty="0">
                <a:latin typeface="Calibri Light" panose="020F0302020204030204" pitchFamily="34" charset="0"/>
                <a:cs typeface="Calibri Light" panose="020F0302020204030204" pitchFamily="34" charset="0"/>
              </a:rPr>
              <a:t>Pendekatan </a:t>
            </a:r>
            <a:r>
              <a:rPr lang="id-ID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compact</a:t>
            </a:r>
            <a:r>
              <a:rPr lang="id-ID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d-ID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city</a:t>
            </a:r>
            <a:r>
              <a:rPr lang="id-ID" dirty="0">
                <a:latin typeface="Calibri Light" panose="020F0302020204030204" pitchFamily="34" charset="0"/>
                <a:cs typeface="Calibri Light" panose="020F0302020204030204" pitchFamily="34" charset="0"/>
              </a:rPr>
              <a:t> kontemporer telah menjadi salah satu bentuk pencapaian 'pembangunan kota berkelanjutan’ (Burgess,2001)</a:t>
            </a:r>
          </a:p>
          <a:p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Konsep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pengembangan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area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perkotaan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yang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berfokus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kepada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integrasi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fungsi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campuran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(mixed-use) yang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mendorong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masyarakat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untuk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tinggal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di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dekat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layanan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transit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918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71851-83AE-AB48-8DB3-F4E02C130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33" b="1" dirty="0"/>
              <a:t>URBAN RENEWAL, COMPACT CITY DAN TOD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23983-07A0-324D-A74B-2F7E96581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70000"/>
              </a:lnSpc>
              <a:buClr>
                <a:schemeClr val="accent5">
                  <a:lumMod val="50000"/>
                </a:schemeClr>
              </a:buClr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TOD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berbentuk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kawasan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campuran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permukiman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komersil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dengan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aksesibilitas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tinggi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terhadap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angkutan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umum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massal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dimana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stasiun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angkutan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umum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massal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berbasis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rel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terminal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angkutan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umum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massal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sebagai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pusat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kawasannya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dengan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bangunan-berkepadatan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tinggi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70000"/>
              </a:lnSpc>
              <a:buClr>
                <a:schemeClr val="accent5">
                  <a:lumMod val="50000"/>
                </a:schemeClr>
              </a:buClr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TOD 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pada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akhirnya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diarahkan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meningkatkan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kesejahteraan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masyarakat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melalui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pengembangan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transportasi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perkotaan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id-ID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26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1820</TotalTime>
  <Words>2444</Words>
  <Application>Microsoft Macintosh PowerPoint</Application>
  <PresentationFormat>Widescreen</PresentationFormat>
  <Paragraphs>299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MetaPlusBook</vt:lpstr>
      <vt:lpstr>Segoe UI</vt:lpstr>
      <vt:lpstr>Segoe UI Historic</vt:lpstr>
      <vt:lpstr>Segoe UI Semibold</vt:lpstr>
      <vt:lpstr>Times New Roman</vt:lpstr>
      <vt:lpstr>Verdana</vt:lpstr>
      <vt:lpstr>Wingdings</vt:lpstr>
      <vt:lpstr>Office Theme</vt:lpstr>
      <vt:lpstr>Urban Transportation</vt:lpstr>
      <vt:lpstr>PENDAHULUAN</vt:lpstr>
      <vt:lpstr>PENDAHULUAN</vt:lpstr>
      <vt:lpstr>PERKEMBANGAN KONDISI JALAN JABODETABEK</vt:lpstr>
      <vt:lpstr>Volume to Capacity Ratio</vt:lpstr>
      <vt:lpstr>Kriteria Nilai VCR</vt:lpstr>
      <vt:lpstr>Tingkat Layanan Jalan</vt:lpstr>
      <vt:lpstr>URBAN RENEWAL, COMPACT CITY DAN TOD</vt:lpstr>
      <vt:lpstr>URBAN RENEWAL, COMPACT CITY DAN TOD</vt:lpstr>
      <vt:lpstr>URBAN RENEWAL DAN SDGs</vt:lpstr>
      <vt:lpstr>PowerPoint Presentation</vt:lpstr>
      <vt:lpstr>Jatinegara</vt:lpstr>
      <vt:lpstr>Pondok jati</vt:lpstr>
      <vt:lpstr>Manggarai</vt:lpstr>
      <vt:lpstr>Model Permintaan Perjalanan </vt:lpstr>
      <vt:lpstr>Perencanaan Transportasi</vt:lpstr>
      <vt:lpstr>Perencanaan Transportasi</vt:lpstr>
      <vt:lpstr>Angkutan Umum Masal</vt:lpstr>
      <vt:lpstr>Penentuan Harga Pada Transport Publik</vt:lpstr>
      <vt:lpstr>Struktur Biaya Tranportasi</vt:lpstr>
      <vt:lpstr>Struktur Biaya</vt:lpstr>
      <vt:lpstr>Struktur Biaya</vt:lpstr>
      <vt:lpstr>Pricing Rule</vt:lpstr>
      <vt:lpstr>Pricing Rule</vt:lpstr>
      <vt:lpstr>Pricing Rule</vt:lpstr>
      <vt:lpstr>Pricing Rule</vt:lpstr>
      <vt:lpstr>Pricing Rule</vt:lpstr>
      <vt:lpstr>Sustainable Transport</vt:lpstr>
      <vt:lpstr>CONCLUSION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Pavilion</dc:creator>
  <cp:lastModifiedBy>Microsoft Office User</cp:lastModifiedBy>
  <cp:revision>32</cp:revision>
  <dcterms:created xsi:type="dcterms:W3CDTF">2018-09-12T11:34:53Z</dcterms:created>
  <dcterms:modified xsi:type="dcterms:W3CDTF">2021-12-08T00:32:09Z</dcterms:modified>
</cp:coreProperties>
</file>