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73" r:id="rId2"/>
    <p:sldId id="328" r:id="rId3"/>
    <p:sldId id="345" r:id="rId4"/>
    <p:sldId id="346" r:id="rId5"/>
    <p:sldId id="333" r:id="rId6"/>
    <p:sldId id="334" r:id="rId7"/>
    <p:sldId id="337" r:id="rId8"/>
    <p:sldId id="338" r:id="rId9"/>
    <p:sldId id="335" r:id="rId10"/>
    <p:sldId id="339" r:id="rId11"/>
    <p:sldId id="340" r:id="rId12"/>
    <p:sldId id="341" r:id="rId13"/>
    <p:sldId id="342" r:id="rId14"/>
    <p:sldId id="343" r:id="rId15"/>
    <p:sldId id="359" r:id="rId16"/>
    <p:sldId id="360" r:id="rId17"/>
    <p:sldId id="361" r:id="rId18"/>
    <p:sldId id="362" r:id="rId19"/>
    <p:sldId id="363" r:id="rId20"/>
    <p:sldId id="344" r:id="rId21"/>
    <p:sldId id="347" r:id="rId22"/>
    <p:sldId id="364" r:id="rId23"/>
    <p:sldId id="365" r:id="rId24"/>
    <p:sldId id="366" r:id="rId25"/>
    <p:sldId id="367" r:id="rId26"/>
    <p:sldId id="369" r:id="rId27"/>
    <p:sldId id="370" r:id="rId28"/>
    <p:sldId id="368" r:id="rId29"/>
    <p:sldId id="372" r:id="rId30"/>
    <p:sldId id="279" r:id="rId31"/>
    <p:sldId id="378" r:id="rId32"/>
    <p:sldId id="374" r:id="rId33"/>
    <p:sldId id="375" r:id="rId34"/>
    <p:sldId id="376" r:id="rId35"/>
    <p:sldId id="377" r:id="rId36"/>
    <p:sldId id="259" r:id="rId37"/>
    <p:sldId id="260" r:id="rId38"/>
    <p:sldId id="261" r:id="rId39"/>
    <p:sldId id="256" r:id="rId40"/>
    <p:sldId id="257" r:id="rId41"/>
    <p:sldId id="258" r:id="rId42"/>
    <p:sldId id="282" r:id="rId43"/>
    <p:sldId id="268" r:id="rId44"/>
    <p:sldId id="284" r:id="rId45"/>
    <p:sldId id="267" r:id="rId46"/>
    <p:sldId id="269" r:id="rId47"/>
    <p:sldId id="270" r:id="rId48"/>
    <p:sldId id="272" r:id="rId49"/>
    <p:sldId id="285" r:id="rId50"/>
    <p:sldId id="286" r:id="rId51"/>
    <p:sldId id="280" r:id="rId5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DFDC7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4C5F5-D85E-4CA9-A26F-964168CA36C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31827F-FD6E-4234-B5CE-EA19DABB9051}">
      <dgm:prSet phldrT="[Text]"/>
      <dgm:spPr/>
      <dgm:t>
        <a:bodyPr/>
        <a:lstStyle/>
        <a:p>
          <a:r>
            <a:rPr lang="id-ID" dirty="0"/>
            <a:t>Populasi</a:t>
          </a:r>
        </a:p>
      </dgm:t>
    </dgm:pt>
    <dgm:pt modelId="{113907B5-8386-4411-A7C6-2BA0F0270861}" type="parTrans" cxnId="{A13783BB-94E8-46FE-962D-CEDE7E3991FA}">
      <dgm:prSet/>
      <dgm:spPr/>
      <dgm:t>
        <a:bodyPr/>
        <a:lstStyle/>
        <a:p>
          <a:endParaRPr lang="id-ID"/>
        </a:p>
      </dgm:t>
    </dgm:pt>
    <dgm:pt modelId="{A637E901-584B-41EC-8072-E7206C13233E}" type="sibTrans" cxnId="{A13783BB-94E8-46FE-962D-CEDE7E3991FA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5853DE8D-7A0C-416D-BD68-FB768101ADEC}">
          <dgm:prSet phldrT="[Text]"/>
          <dgm:spPr/>
          <dgm:t>
            <a:bodyPr/>
            <a:lstStyle/>
            <a:p>
              <a:r>
                <a:rPr lang="id-ID" dirty="0"/>
                <a:t>Pusat Data</a:t>
              </a:r>
            </a:p>
            <a:p>
              <a:r>
                <a:rPr lang="id-ID" dirty="0">
                  <a:ea typeface="Cambria Math" panose="02040503050406030204" pitchFamily="18" charset="0"/>
                </a:rPr>
                <a:t>(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𝜇</m:t>
                  </m:r>
                </m:oMath>
              </a14:m>
              <a:r>
                <a:rPr lang="id-ID" dirty="0"/>
                <a:t>)</a:t>
              </a:r>
            </a:p>
          </dgm:t>
        </dgm:pt>
      </mc:Choice>
      <mc:Fallback xmlns="">
        <dgm:pt modelId="{5853DE8D-7A0C-416D-BD68-FB768101ADEC}">
          <dgm:prSet phldrT="[Text]"/>
          <dgm:spPr/>
          <dgm:t>
            <a:bodyPr/>
            <a:lstStyle/>
            <a:p>
              <a:r>
                <a:rPr lang="id-ID" dirty="0" smtClean="0"/>
                <a:t>Pusat Data</a:t>
              </a:r>
            </a:p>
            <a:p>
              <a:r>
                <a:rPr lang="id-ID" dirty="0" smtClean="0">
                  <a:ea typeface="Cambria Math" panose="02040503050406030204" pitchFamily="18" charset="0"/>
                </a:rPr>
                <a:t>(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𝜇</a:t>
              </a:r>
              <a:r>
                <a:rPr lang="id-ID" dirty="0" smtClean="0"/>
                <a:t>)</a:t>
              </a:r>
              <a:endParaRPr lang="id-ID" dirty="0"/>
            </a:p>
          </dgm:t>
        </dgm:pt>
      </mc:Fallback>
    </mc:AlternateContent>
    <dgm:pt modelId="{C49BBF62-46B9-4185-B9F5-D762511CB1C8}" type="parTrans" cxnId="{8EE00431-D0D0-4369-987F-8270A714233D}">
      <dgm:prSet/>
      <dgm:spPr/>
      <dgm:t>
        <a:bodyPr/>
        <a:lstStyle/>
        <a:p>
          <a:endParaRPr lang="id-ID"/>
        </a:p>
      </dgm:t>
    </dgm:pt>
    <dgm:pt modelId="{B3FAB728-CEC6-4A20-9642-FD6D1E402866}" type="sibTrans" cxnId="{8EE00431-D0D0-4369-987F-8270A714233D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1E6F8B45-CC54-48E6-B4D8-3854E2CCC8B9}">
          <dgm:prSet phldrT="[Text]"/>
          <dgm:spPr/>
          <dgm:t>
            <a:bodyPr/>
            <a:lstStyle/>
            <a:p>
              <a:r>
                <a:rPr lang="id-ID" dirty="0"/>
                <a:t>Sebaran Data</a:t>
              </a:r>
            </a:p>
            <a:p>
              <a:r>
                <a:rPr lang="id-ID" dirty="0">
                  <a:ea typeface="Cambria Math" panose="02040503050406030204" pitchFamily="18" charset="0"/>
                </a:rPr>
                <a:t>(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𝜎</m:t>
                  </m:r>
                </m:oMath>
              </a14:m>
              <a:r>
                <a:rPr lang="id-ID" dirty="0"/>
                <a:t>)</a:t>
              </a:r>
            </a:p>
          </dgm:t>
        </dgm:pt>
      </mc:Choice>
      <mc:Fallback xmlns="">
        <dgm:pt modelId="{1E6F8B45-CC54-48E6-B4D8-3854E2CCC8B9}">
          <dgm:prSet phldrT="[Text]"/>
          <dgm:spPr/>
          <dgm:t>
            <a:bodyPr/>
            <a:lstStyle/>
            <a:p>
              <a:r>
                <a:rPr lang="id-ID" dirty="0" smtClean="0"/>
                <a:t>Sebaran Data</a:t>
              </a:r>
            </a:p>
            <a:p>
              <a:r>
                <a:rPr lang="id-ID" dirty="0" smtClean="0">
                  <a:ea typeface="Cambria Math" panose="02040503050406030204" pitchFamily="18" charset="0"/>
                </a:rPr>
                <a:t>(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𝜎</a:t>
              </a:r>
              <a:r>
                <a:rPr lang="id-ID" dirty="0" smtClean="0"/>
                <a:t>)</a:t>
              </a:r>
              <a:endParaRPr lang="id-ID" dirty="0"/>
            </a:p>
          </dgm:t>
        </dgm:pt>
      </mc:Fallback>
    </mc:AlternateContent>
    <dgm:pt modelId="{60C38587-5966-4E59-9A0C-ABFDBBB54733}" type="parTrans" cxnId="{D4D4D42A-315C-4337-BF16-B3B95D08AFB7}">
      <dgm:prSet/>
      <dgm:spPr/>
      <dgm:t>
        <a:bodyPr/>
        <a:lstStyle/>
        <a:p>
          <a:endParaRPr lang="id-ID"/>
        </a:p>
      </dgm:t>
    </dgm:pt>
    <dgm:pt modelId="{568D52D6-8A96-4CB4-9497-5DA2E6BDC9A6}" type="sibTrans" cxnId="{D4D4D42A-315C-4337-BF16-B3B95D08AFB7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93E6DE09-AFAE-47BF-B5F7-A023F41B434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m:oMathPara>
              </a14:m>
              <a:endParaRPr lang="id-ID" dirty="0"/>
            </a:p>
          </dgm:t>
        </dgm:pt>
      </mc:Choice>
      <mc:Fallback xmlns="">
        <dgm:pt modelId="{93E6DE09-AFAE-47BF-B5F7-A023F41B4340}">
          <dgm:prSet phldrT="[Text]"/>
          <dgm:spPr/>
          <dgm:t>
            <a:bodyPr/>
            <a:lstStyle/>
            <a:p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𝜇 ̂</a:t>
              </a:r>
              <a:r>
                <a:rPr lang="id-ID" b="0" i="0" smtClean="0">
                  <a:latin typeface="Cambria Math" panose="02040503050406030204" pitchFamily="18" charset="0"/>
                </a:rPr>
                <a:t>=𝑋 ̅</a:t>
              </a:r>
              <a:endParaRPr lang="id-ID" dirty="0"/>
            </a:p>
          </dgm:t>
        </dgm:pt>
      </mc:Fallback>
    </mc:AlternateContent>
    <dgm:pt modelId="{F9653B38-8760-4345-A42F-1677661AC4DE}" type="parTrans" cxnId="{4D9E9A3E-C706-47AB-B306-8A0F0426D462}">
      <dgm:prSet/>
      <dgm:spPr/>
      <dgm:t>
        <a:bodyPr/>
        <a:lstStyle/>
        <a:p>
          <a:endParaRPr lang="id-ID"/>
        </a:p>
      </dgm:t>
    </dgm:pt>
    <dgm:pt modelId="{754AB6DA-052F-4219-BC71-AC3D1D22474E}" type="sibTrans" cxnId="{4D9E9A3E-C706-47AB-B306-8A0F0426D462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8C1C58AF-0E1A-462E-AB8E-058DFF265EC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m:oMathPara>
              </a14:m>
              <a:endParaRPr lang="id-ID" dirty="0"/>
            </a:p>
          </dgm:t>
        </dgm:pt>
      </mc:Choice>
      <mc:Fallback xmlns="">
        <dgm:pt modelId="{8C1C58AF-0E1A-462E-AB8E-058DFF265ECB}">
          <dgm:prSet phldrT="[Text]"/>
          <dgm:spPr/>
          <dgm:t>
            <a:bodyPr/>
            <a:lstStyle/>
            <a:p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𝜎 ̂</a:t>
              </a:r>
              <a:r>
                <a:rPr lang="id-ID" b="0" i="0" smtClean="0">
                  <a:latin typeface="Cambria Math" panose="02040503050406030204" pitchFamily="18" charset="0"/>
                </a:rPr>
                <a:t>=</a:t>
              </a:r>
              <a:r>
                <a:rPr lang="id-ID" b="0" i="0" smtClean="0">
                  <a:latin typeface="Cambria Math" panose="02040503050406030204" pitchFamily="18" charset="0"/>
                </a:rPr>
                <a:t>𝑆</a:t>
              </a:r>
              <a:endParaRPr lang="id-ID" dirty="0"/>
            </a:p>
          </dgm:t>
        </dgm:pt>
      </mc:Fallback>
    </mc:AlternateContent>
    <dgm:pt modelId="{9C10E2FF-C1BF-407B-BB24-4200E13FB0BB}" type="parTrans" cxnId="{B730CD60-255C-427F-BFCC-73196D0046A9}">
      <dgm:prSet/>
      <dgm:spPr/>
      <dgm:t>
        <a:bodyPr/>
        <a:lstStyle/>
        <a:p>
          <a:endParaRPr lang="id-ID"/>
        </a:p>
      </dgm:t>
    </dgm:pt>
    <dgm:pt modelId="{630CE3B3-67F2-4884-A144-A5B947D28BD6}" type="sibTrans" cxnId="{B730CD60-255C-427F-BFCC-73196D0046A9}">
      <dgm:prSet/>
      <dgm:spPr/>
      <dgm:t>
        <a:bodyPr/>
        <a:lstStyle/>
        <a:p>
          <a:endParaRPr lang="id-ID"/>
        </a:p>
      </dgm:t>
    </dgm:pt>
    <dgm:pt modelId="{3431FB11-B9C6-45B4-B996-EFD76B51F7DD}" type="pres">
      <dgm:prSet presAssocID="{08B4C5F5-D85E-4CA9-A26F-964168CA36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393E8E-85F0-4F6F-BC8F-95A5FED7A4F7}" type="pres">
      <dgm:prSet presAssocID="{BC31827F-FD6E-4234-B5CE-EA19DABB9051}" presName="root1" presStyleCnt="0"/>
      <dgm:spPr/>
    </dgm:pt>
    <dgm:pt modelId="{5D6428A7-0969-4688-B011-261D72F29EBF}" type="pres">
      <dgm:prSet presAssocID="{BC31827F-FD6E-4234-B5CE-EA19DABB9051}" presName="LevelOneTextNode" presStyleLbl="node0" presStyleIdx="0" presStyleCnt="1">
        <dgm:presLayoutVars>
          <dgm:chPref val="3"/>
        </dgm:presLayoutVars>
      </dgm:prSet>
      <dgm:spPr/>
    </dgm:pt>
    <dgm:pt modelId="{7499F173-8E17-4BF4-8417-6CEE5861F20F}" type="pres">
      <dgm:prSet presAssocID="{BC31827F-FD6E-4234-B5CE-EA19DABB9051}" presName="level2hierChild" presStyleCnt="0"/>
      <dgm:spPr/>
    </dgm:pt>
    <dgm:pt modelId="{FE4F2F32-4838-496E-BB95-9773EFEE4EEC}" type="pres">
      <dgm:prSet presAssocID="{C49BBF62-46B9-4185-B9F5-D762511CB1C8}" presName="conn2-1" presStyleLbl="parChTrans1D2" presStyleIdx="0" presStyleCnt="2"/>
      <dgm:spPr/>
    </dgm:pt>
    <dgm:pt modelId="{57ACE939-D7ED-4877-935D-9E394FEA27B6}" type="pres">
      <dgm:prSet presAssocID="{C49BBF62-46B9-4185-B9F5-D762511CB1C8}" presName="connTx" presStyleLbl="parChTrans1D2" presStyleIdx="0" presStyleCnt="2"/>
      <dgm:spPr/>
    </dgm:pt>
    <dgm:pt modelId="{161F6DAA-943C-4C60-9CF2-0E419980733E}" type="pres">
      <dgm:prSet presAssocID="{5853DE8D-7A0C-416D-BD68-FB768101ADEC}" presName="root2" presStyleCnt="0"/>
      <dgm:spPr/>
    </dgm:pt>
    <dgm:pt modelId="{9D27B13B-6743-413F-B540-9D32C832F870}" type="pres">
      <dgm:prSet presAssocID="{5853DE8D-7A0C-416D-BD68-FB768101ADEC}" presName="LevelTwoTextNode" presStyleLbl="node2" presStyleIdx="0" presStyleCnt="2">
        <dgm:presLayoutVars>
          <dgm:chPref val="3"/>
        </dgm:presLayoutVars>
      </dgm:prSet>
      <dgm:spPr/>
    </dgm:pt>
    <dgm:pt modelId="{C0860F8C-38E0-4507-AF83-F1F50A01D8D6}" type="pres">
      <dgm:prSet presAssocID="{5853DE8D-7A0C-416D-BD68-FB768101ADEC}" presName="level3hierChild" presStyleCnt="0"/>
      <dgm:spPr/>
    </dgm:pt>
    <dgm:pt modelId="{A0183246-9C10-4FC8-A09F-624E1CAD9944}" type="pres">
      <dgm:prSet presAssocID="{F9653B38-8760-4345-A42F-1677661AC4DE}" presName="conn2-1" presStyleLbl="parChTrans1D3" presStyleIdx="0" presStyleCnt="2"/>
      <dgm:spPr/>
    </dgm:pt>
    <dgm:pt modelId="{61475617-7CA6-4450-B7C8-757F1B87C2E5}" type="pres">
      <dgm:prSet presAssocID="{F9653B38-8760-4345-A42F-1677661AC4DE}" presName="connTx" presStyleLbl="parChTrans1D3" presStyleIdx="0" presStyleCnt="2"/>
      <dgm:spPr/>
    </dgm:pt>
    <dgm:pt modelId="{5A06EC55-1822-4222-81E6-C9D5DF3A057C}" type="pres">
      <dgm:prSet presAssocID="{93E6DE09-AFAE-47BF-B5F7-A023F41B4340}" presName="root2" presStyleCnt="0"/>
      <dgm:spPr/>
    </dgm:pt>
    <dgm:pt modelId="{421C3860-2E09-409B-8793-5E80A2FD7180}" type="pres">
      <dgm:prSet presAssocID="{93E6DE09-AFAE-47BF-B5F7-A023F41B4340}" presName="LevelTwoTextNode" presStyleLbl="node3" presStyleIdx="0" presStyleCnt="2" custLinFactNeighborX="9180">
        <dgm:presLayoutVars>
          <dgm:chPref val="3"/>
        </dgm:presLayoutVars>
      </dgm:prSet>
      <dgm:spPr/>
    </dgm:pt>
    <dgm:pt modelId="{549A3B38-1D79-4B87-90E1-F78DDF37F827}" type="pres">
      <dgm:prSet presAssocID="{93E6DE09-AFAE-47BF-B5F7-A023F41B4340}" presName="level3hierChild" presStyleCnt="0"/>
      <dgm:spPr/>
    </dgm:pt>
    <dgm:pt modelId="{8B1A93DF-BBD3-48E3-819C-A5E2EC787209}" type="pres">
      <dgm:prSet presAssocID="{60C38587-5966-4E59-9A0C-ABFDBBB54733}" presName="conn2-1" presStyleLbl="parChTrans1D2" presStyleIdx="1" presStyleCnt="2"/>
      <dgm:spPr/>
    </dgm:pt>
    <dgm:pt modelId="{DF25433C-D352-4E55-BAC4-44CF390CC4EB}" type="pres">
      <dgm:prSet presAssocID="{60C38587-5966-4E59-9A0C-ABFDBBB54733}" presName="connTx" presStyleLbl="parChTrans1D2" presStyleIdx="1" presStyleCnt="2"/>
      <dgm:spPr/>
    </dgm:pt>
    <dgm:pt modelId="{6844BCB8-7EE4-4363-96A6-178C7CB68B98}" type="pres">
      <dgm:prSet presAssocID="{1E6F8B45-CC54-48E6-B4D8-3854E2CCC8B9}" presName="root2" presStyleCnt="0"/>
      <dgm:spPr/>
    </dgm:pt>
    <dgm:pt modelId="{1307BD84-4346-4944-8DE8-78E03E89F9DB}" type="pres">
      <dgm:prSet presAssocID="{1E6F8B45-CC54-48E6-B4D8-3854E2CCC8B9}" presName="LevelTwoTextNode" presStyleLbl="node2" presStyleIdx="1" presStyleCnt="2">
        <dgm:presLayoutVars>
          <dgm:chPref val="3"/>
        </dgm:presLayoutVars>
      </dgm:prSet>
      <dgm:spPr/>
    </dgm:pt>
    <dgm:pt modelId="{A088904A-1B2A-4D92-932B-3760763A1366}" type="pres">
      <dgm:prSet presAssocID="{1E6F8B45-CC54-48E6-B4D8-3854E2CCC8B9}" presName="level3hierChild" presStyleCnt="0"/>
      <dgm:spPr/>
    </dgm:pt>
    <dgm:pt modelId="{1EA32219-16D9-4309-B60A-5C4FC7888808}" type="pres">
      <dgm:prSet presAssocID="{9C10E2FF-C1BF-407B-BB24-4200E13FB0BB}" presName="conn2-1" presStyleLbl="parChTrans1D3" presStyleIdx="1" presStyleCnt="2"/>
      <dgm:spPr/>
    </dgm:pt>
    <dgm:pt modelId="{F241B3A6-3415-4134-AB67-1F249C742887}" type="pres">
      <dgm:prSet presAssocID="{9C10E2FF-C1BF-407B-BB24-4200E13FB0BB}" presName="connTx" presStyleLbl="parChTrans1D3" presStyleIdx="1" presStyleCnt="2"/>
      <dgm:spPr/>
    </dgm:pt>
    <dgm:pt modelId="{D44697E3-28D7-4DD6-A188-A261C495A647}" type="pres">
      <dgm:prSet presAssocID="{8C1C58AF-0E1A-462E-AB8E-058DFF265ECB}" presName="root2" presStyleCnt="0"/>
      <dgm:spPr/>
    </dgm:pt>
    <dgm:pt modelId="{A6870EE8-775F-416A-82FB-E37AA4DD4F5C}" type="pres">
      <dgm:prSet presAssocID="{8C1C58AF-0E1A-462E-AB8E-058DFF265ECB}" presName="LevelTwoTextNode" presStyleLbl="node3" presStyleIdx="1" presStyleCnt="2" custLinFactNeighborX="9180">
        <dgm:presLayoutVars>
          <dgm:chPref val="3"/>
        </dgm:presLayoutVars>
      </dgm:prSet>
      <dgm:spPr/>
    </dgm:pt>
    <dgm:pt modelId="{5C7930C8-74B9-4EEB-BAC7-12F7F3A78686}" type="pres">
      <dgm:prSet presAssocID="{8C1C58AF-0E1A-462E-AB8E-058DFF265ECB}" presName="level3hierChild" presStyleCnt="0"/>
      <dgm:spPr/>
    </dgm:pt>
  </dgm:ptLst>
  <dgm:cxnLst>
    <dgm:cxn modelId="{F95AFF00-D5A3-4274-BE9A-651AF30FFC4C}" type="presOf" srcId="{BC31827F-FD6E-4234-B5CE-EA19DABB9051}" destId="{5D6428A7-0969-4688-B011-261D72F29EBF}" srcOrd="0" destOrd="0" presId="urn:microsoft.com/office/officeart/2005/8/layout/hierarchy2"/>
    <dgm:cxn modelId="{CD179609-5B9B-43FA-968A-1F4F798EABB8}" type="presOf" srcId="{9C10E2FF-C1BF-407B-BB24-4200E13FB0BB}" destId="{1EA32219-16D9-4309-B60A-5C4FC7888808}" srcOrd="0" destOrd="0" presId="urn:microsoft.com/office/officeart/2005/8/layout/hierarchy2"/>
    <dgm:cxn modelId="{9AB0230E-C87F-44CF-AB7B-94C279682B66}" type="presOf" srcId="{8C1C58AF-0E1A-462E-AB8E-058DFF265ECB}" destId="{A6870EE8-775F-416A-82FB-E37AA4DD4F5C}" srcOrd="0" destOrd="0" presId="urn:microsoft.com/office/officeart/2005/8/layout/hierarchy2"/>
    <dgm:cxn modelId="{4809A215-66ED-4CEF-89A9-A8DBC5466EE8}" type="presOf" srcId="{93E6DE09-AFAE-47BF-B5F7-A023F41B4340}" destId="{421C3860-2E09-409B-8793-5E80A2FD7180}" srcOrd="0" destOrd="0" presId="urn:microsoft.com/office/officeart/2005/8/layout/hierarchy2"/>
    <dgm:cxn modelId="{18D9CA17-27E4-4282-9AEC-8FF99B662809}" type="presOf" srcId="{C49BBF62-46B9-4185-B9F5-D762511CB1C8}" destId="{57ACE939-D7ED-4877-935D-9E394FEA27B6}" srcOrd="1" destOrd="0" presId="urn:microsoft.com/office/officeart/2005/8/layout/hierarchy2"/>
    <dgm:cxn modelId="{D4D4D42A-315C-4337-BF16-B3B95D08AFB7}" srcId="{BC31827F-FD6E-4234-B5CE-EA19DABB9051}" destId="{1E6F8B45-CC54-48E6-B4D8-3854E2CCC8B9}" srcOrd="1" destOrd="0" parTransId="{60C38587-5966-4E59-9A0C-ABFDBBB54733}" sibTransId="{568D52D6-8A96-4CB4-9497-5DA2E6BDC9A6}"/>
    <dgm:cxn modelId="{8EE00431-D0D0-4369-987F-8270A714233D}" srcId="{BC31827F-FD6E-4234-B5CE-EA19DABB9051}" destId="{5853DE8D-7A0C-416D-BD68-FB768101ADEC}" srcOrd="0" destOrd="0" parTransId="{C49BBF62-46B9-4185-B9F5-D762511CB1C8}" sibTransId="{B3FAB728-CEC6-4A20-9642-FD6D1E402866}"/>
    <dgm:cxn modelId="{196C173D-53BC-4253-8C46-4767200CAA32}" type="presOf" srcId="{9C10E2FF-C1BF-407B-BB24-4200E13FB0BB}" destId="{F241B3A6-3415-4134-AB67-1F249C742887}" srcOrd="1" destOrd="0" presId="urn:microsoft.com/office/officeart/2005/8/layout/hierarchy2"/>
    <dgm:cxn modelId="{4D9E9A3E-C706-47AB-B306-8A0F0426D462}" srcId="{5853DE8D-7A0C-416D-BD68-FB768101ADEC}" destId="{93E6DE09-AFAE-47BF-B5F7-A023F41B4340}" srcOrd="0" destOrd="0" parTransId="{F9653B38-8760-4345-A42F-1677661AC4DE}" sibTransId="{754AB6DA-052F-4219-BC71-AC3D1D22474E}"/>
    <dgm:cxn modelId="{B730CD60-255C-427F-BFCC-73196D0046A9}" srcId="{1E6F8B45-CC54-48E6-B4D8-3854E2CCC8B9}" destId="{8C1C58AF-0E1A-462E-AB8E-058DFF265ECB}" srcOrd="0" destOrd="0" parTransId="{9C10E2FF-C1BF-407B-BB24-4200E13FB0BB}" sibTransId="{630CE3B3-67F2-4884-A144-A5B947D28BD6}"/>
    <dgm:cxn modelId="{BE4ACE41-C47A-4B73-AFFF-A94DC4A1D292}" type="presOf" srcId="{60C38587-5966-4E59-9A0C-ABFDBBB54733}" destId="{8B1A93DF-BBD3-48E3-819C-A5E2EC787209}" srcOrd="0" destOrd="0" presId="urn:microsoft.com/office/officeart/2005/8/layout/hierarchy2"/>
    <dgm:cxn modelId="{7256C672-387E-4D72-AA55-E727DDBCB982}" type="presOf" srcId="{F9653B38-8760-4345-A42F-1677661AC4DE}" destId="{61475617-7CA6-4450-B7C8-757F1B87C2E5}" srcOrd="1" destOrd="0" presId="urn:microsoft.com/office/officeart/2005/8/layout/hierarchy2"/>
    <dgm:cxn modelId="{0143AC74-118B-4323-9E6E-6ABFA44FF455}" type="presOf" srcId="{C49BBF62-46B9-4185-B9F5-D762511CB1C8}" destId="{FE4F2F32-4838-496E-BB95-9773EFEE4EEC}" srcOrd="0" destOrd="0" presId="urn:microsoft.com/office/officeart/2005/8/layout/hierarchy2"/>
    <dgm:cxn modelId="{AD4B4C89-15CF-409B-ADBD-120E0C6AE853}" type="presOf" srcId="{08B4C5F5-D85E-4CA9-A26F-964168CA36C3}" destId="{3431FB11-B9C6-45B4-B996-EFD76B51F7DD}" srcOrd="0" destOrd="0" presId="urn:microsoft.com/office/officeart/2005/8/layout/hierarchy2"/>
    <dgm:cxn modelId="{8B091B8D-565A-46FB-9A52-5EFC1142C905}" type="presOf" srcId="{5853DE8D-7A0C-416D-BD68-FB768101ADEC}" destId="{9D27B13B-6743-413F-B540-9D32C832F870}" srcOrd="0" destOrd="0" presId="urn:microsoft.com/office/officeart/2005/8/layout/hierarchy2"/>
    <dgm:cxn modelId="{E80569AB-382A-4E82-8467-E5451F1EAC94}" type="presOf" srcId="{60C38587-5966-4E59-9A0C-ABFDBBB54733}" destId="{DF25433C-D352-4E55-BAC4-44CF390CC4EB}" srcOrd="1" destOrd="0" presId="urn:microsoft.com/office/officeart/2005/8/layout/hierarchy2"/>
    <dgm:cxn modelId="{928F32B6-B273-434D-8834-0CBE270749C6}" type="presOf" srcId="{1E6F8B45-CC54-48E6-B4D8-3854E2CCC8B9}" destId="{1307BD84-4346-4944-8DE8-78E03E89F9DB}" srcOrd="0" destOrd="0" presId="urn:microsoft.com/office/officeart/2005/8/layout/hierarchy2"/>
    <dgm:cxn modelId="{A13783BB-94E8-46FE-962D-CEDE7E3991FA}" srcId="{08B4C5F5-D85E-4CA9-A26F-964168CA36C3}" destId="{BC31827F-FD6E-4234-B5CE-EA19DABB9051}" srcOrd="0" destOrd="0" parTransId="{113907B5-8386-4411-A7C6-2BA0F0270861}" sibTransId="{A637E901-584B-41EC-8072-E7206C13233E}"/>
    <dgm:cxn modelId="{19C2E1F5-C144-475F-96A9-10CEA10C1ADB}" type="presOf" srcId="{F9653B38-8760-4345-A42F-1677661AC4DE}" destId="{A0183246-9C10-4FC8-A09F-624E1CAD9944}" srcOrd="0" destOrd="0" presId="urn:microsoft.com/office/officeart/2005/8/layout/hierarchy2"/>
    <dgm:cxn modelId="{C4DDC5DF-374D-4057-892A-A845D932FD1C}" type="presParOf" srcId="{3431FB11-B9C6-45B4-B996-EFD76B51F7DD}" destId="{46393E8E-85F0-4F6F-BC8F-95A5FED7A4F7}" srcOrd="0" destOrd="0" presId="urn:microsoft.com/office/officeart/2005/8/layout/hierarchy2"/>
    <dgm:cxn modelId="{9642E062-9A37-4FF6-9C6D-6221246F9D09}" type="presParOf" srcId="{46393E8E-85F0-4F6F-BC8F-95A5FED7A4F7}" destId="{5D6428A7-0969-4688-B011-261D72F29EBF}" srcOrd="0" destOrd="0" presId="urn:microsoft.com/office/officeart/2005/8/layout/hierarchy2"/>
    <dgm:cxn modelId="{9C727AFC-40A1-46A6-8C7E-606545F54ADD}" type="presParOf" srcId="{46393E8E-85F0-4F6F-BC8F-95A5FED7A4F7}" destId="{7499F173-8E17-4BF4-8417-6CEE5861F20F}" srcOrd="1" destOrd="0" presId="urn:microsoft.com/office/officeart/2005/8/layout/hierarchy2"/>
    <dgm:cxn modelId="{C9BDCC70-AB96-46C5-B6BE-C7BBC7E5901D}" type="presParOf" srcId="{7499F173-8E17-4BF4-8417-6CEE5861F20F}" destId="{FE4F2F32-4838-496E-BB95-9773EFEE4EEC}" srcOrd="0" destOrd="0" presId="urn:microsoft.com/office/officeart/2005/8/layout/hierarchy2"/>
    <dgm:cxn modelId="{D3D27335-8A21-40DF-A160-975B241CF2DD}" type="presParOf" srcId="{FE4F2F32-4838-496E-BB95-9773EFEE4EEC}" destId="{57ACE939-D7ED-4877-935D-9E394FEA27B6}" srcOrd="0" destOrd="0" presId="urn:microsoft.com/office/officeart/2005/8/layout/hierarchy2"/>
    <dgm:cxn modelId="{48F6AC51-234D-4634-AD9A-A788FAC6776D}" type="presParOf" srcId="{7499F173-8E17-4BF4-8417-6CEE5861F20F}" destId="{161F6DAA-943C-4C60-9CF2-0E419980733E}" srcOrd="1" destOrd="0" presId="urn:microsoft.com/office/officeart/2005/8/layout/hierarchy2"/>
    <dgm:cxn modelId="{2286F2A6-C4E3-46A1-BCFC-B25EE81C8B76}" type="presParOf" srcId="{161F6DAA-943C-4C60-9CF2-0E419980733E}" destId="{9D27B13B-6743-413F-B540-9D32C832F870}" srcOrd="0" destOrd="0" presId="urn:microsoft.com/office/officeart/2005/8/layout/hierarchy2"/>
    <dgm:cxn modelId="{82D4630C-6329-430B-9DF8-D74C714FC25A}" type="presParOf" srcId="{161F6DAA-943C-4C60-9CF2-0E419980733E}" destId="{C0860F8C-38E0-4507-AF83-F1F50A01D8D6}" srcOrd="1" destOrd="0" presId="urn:microsoft.com/office/officeart/2005/8/layout/hierarchy2"/>
    <dgm:cxn modelId="{6C5DB1F2-1CE0-43A7-AC7C-946B19EEAE05}" type="presParOf" srcId="{C0860F8C-38E0-4507-AF83-F1F50A01D8D6}" destId="{A0183246-9C10-4FC8-A09F-624E1CAD9944}" srcOrd="0" destOrd="0" presId="urn:microsoft.com/office/officeart/2005/8/layout/hierarchy2"/>
    <dgm:cxn modelId="{8931E994-6259-41C0-B1F5-AD8E8F225E6A}" type="presParOf" srcId="{A0183246-9C10-4FC8-A09F-624E1CAD9944}" destId="{61475617-7CA6-4450-B7C8-757F1B87C2E5}" srcOrd="0" destOrd="0" presId="urn:microsoft.com/office/officeart/2005/8/layout/hierarchy2"/>
    <dgm:cxn modelId="{01114697-D8B8-40AF-B120-CC50618BBC11}" type="presParOf" srcId="{C0860F8C-38E0-4507-AF83-F1F50A01D8D6}" destId="{5A06EC55-1822-4222-81E6-C9D5DF3A057C}" srcOrd="1" destOrd="0" presId="urn:microsoft.com/office/officeart/2005/8/layout/hierarchy2"/>
    <dgm:cxn modelId="{C6E45A94-D5F5-4281-9793-C6381B7679E5}" type="presParOf" srcId="{5A06EC55-1822-4222-81E6-C9D5DF3A057C}" destId="{421C3860-2E09-409B-8793-5E80A2FD7180}" srcOrd="0" destOrd="0" presId="urn:microsoft.com/office/officeart/2005/8/layout/hierarchy2"/>
    <dgm:cxn modelId="{F3CCE9F8-2DF6-4711-BCE4-B882081F501F}" type="presParOf" srcId="{5A06EC55-1822-4222-81E6-C9D5DF3A057C}" destId="{549A3B38-1D79-4B87-90E1-F78DDF37F827}" srcOrd="1" destOrd="0" presId="urn:microsoft.com/office/officeart/2005/8/layout/hierarchy2"/>
    <dgm:cxn modelId="{CC5BB5B7-9460-4C5E-B5F4-6D1E10F3384B}" type="presParOf" srcId="{7499F173-8E17-4BF4-8417-6CEE5861F20F}" destId="{8B1A93DF-BBD3-48E3-819C-A5E2EC787209}" srcOrd="2" destOrd="0" presId="urn:microsoft.com/office/officeart/2005/8/layout/hierarchy2"/>
    <dgm:cxn modelId="{E49DCA13-8EC5-43E6-8A7D-699988EA0A58}" type="presParOf" srcId="{8B1A93DF-BBD3-48E3-819C-A5E2EC787209}" destId="{DF25433C-D352-4E55-BAC4-44CF390CC4EB}" srcOrd="0" destOrd="0" presId="urn:microsoft.com/office/officeart/2005/8/layout/hierarchy2"/>
    <dgm:cxn modelId="{8C32DDC3-A048-453F-A21C-A405944B4190}" type="presParOf" srcId="{7499F173-8E17-4BF4-8417-6CEE5861F20F}" destId="{6844BCB8-7EE4-4363-96A6-178C7CB68B98}" srcOrd="3" destOrd="0" presId="urn:microsoft.com/office/officeart/2005/8/layout/hierarchy2"/>
    <dgm:cxn modelId="{52A47039-DF2C-4006-89F2-3B78F54AF4A5}" type="presParOf" srcId="{6844BCB8-7EE4-4363-96A6-178C7CB68B98}" destId="{1307BD84-4346-4944-8DE8-78E03E89F9DB}" srcOrd="0" destOrd="0" presId="urn:microsoft.com/office/officeart/2005/8/layout/hierarchy2"/>
    <dgm:cxn modelId="{F99517D0-E3B7-402A-9DB5-6A78FCAAB03F}" type="presParOf" srcId="{6844BCB8-7EE4-4363-96A6-178C7CB68B98}" destId="{A088904A-1B2A-4D92-932B-3760763A1366}" srcOrd="1" destOrd="0" presId="urn:microsoft.com/office/officeart/2005/8/layout/hierarchy2"/>
    <dgm:cxn modelId="{7D5BDE2B-0C83-42F3-BFC3-FE272E589946}" type="presParOf" srcId="{A088904A-1B2A-4D92-932B-3760763A1366}" destId="{1EA32219-16D9-4309-B60A-5C4FC7888808}" srcOrd="0" destOrd="0" presId="urn:microsoft.com/office/officeart/2005/8/layout/hierarchy2"/>
    <dgm:cxn modelId="{4651D060-4C66-4E47-B924-3E932D26A055}" type="presParOf" srcId="{1EA32219-16D9-4309-B60A-5C4FC7888808}" destId="{F241B3A6-3415-4134-AB67-1F249C742887}" srcOrd="0" destOrd="0" presId="urn:microsoft.com/office/officeart/2005/8/layout/hierarchy2"/>
    <dgm:cxn modelId="{5490F1CF-3CCC-4819-B722-7B0757873A1E}" type="presParOf" srcId="{A088904A-1B2A-4D92-932B-3760763A1366}" destId="{D44697E3-28D7-4DD6-A188-A261C495A647}" srcOrd="1" destOrd="0" presId="urn:microsoft.com/office/officeart/2005/8/layout/hierarchy2"/>
    <dgm:cxn modelId="{A5CD7EA1-B303-42DA-8AC3-E1AC2D1FAAF9}" type="presParOf" srcId="{D44697E3-28D7-4DD6-A188-A261C495A647}" destId="{A6870EE8-775F-416A-82FB-E37AA4DD4F5C}" srcOrd="0" destOrd="0" presId="urn:microsoft.com/office/officeart/2005/8/layout/hierarchy2"/>
    <dgm:cxn modelId="{1A890AF6-324E-4DBC-9181-8C7BF77E5533}" type="presParOf" srcId="{D44697E3-28D7-4DD6-A188-A261C495A647}" destId="{5C7930C8-74B9-4EEB-BAC7-12F7F3A786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4C5F5-D85E-4CA9-A26F-964168CA36C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31827F-FD6E-4234-B5CE-EA19DABB9051}">
      <dgm:prSet phldrT="[Text]"/>
      <dgm:spPr/>
      <dgm:t>
        <a:bodyPr/>
        <a:lstStyle/>
        <a:p>
          <a:r>
            <a:rPr lang="id-ID" dirty="0"/>
            <a:t>Populasi</a:t>
          </a:r>
        </a:p>
      </dgm:t>
    </dgm:pt>
    <dgm:pt modelId="{113907B5-8386-4411-A7C6-2BA0F0270861}" type="parTrans" cxnId="{A13783BB-94E8-46FE-962D-CEDE7E3991FA}">
      <dgm:prSet/>
      <dgm:spPr/>
      <dgm:t>
        <a:bodyPr/>
        <a:lstStyle/>
        <a:p>
          <a:endParaRPr lang="id-ID"/>
        </a:p>
      </dgm:t>
    </dgm:pt>
    <dgm:pt modelId="{A637E901-584B-41EC-8072-E7206C13233E}" type="sibTrans" cxnId="{A13783BB-94E8-46FE-962D-CEDE7E3991FA}">
      <dgm:prSet/>
      <dgm:spPr/>
      <dgm:t>
        <a:bodyPr/>
        <a:lstStyle/>
        <a:p>
          <a:endParaRPr lang="id-ID"/>
        </a:p>
      </dgm:t>
    </dgm:pt>
    <dgm:pt modelId="{5853DE8D-7A0C-416D-BD68-FB768101ADEC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C49BBF62-46B9-4185-B9F5-D762511CB1C8}" type="parTrans" cxnId="{8EE00431-D0D0-4369-987F-8270A714233D}">
      <dgm:prSet/>
      <dgm:spPr/>
      <dgm:t>
        <a:bodyPr/>
        <a:lstStyle/>
        <a:p>
          <a:endParaRPr lang="id-ID"/>
        </a:p>
      </dgm:t>
    </dgm:pt>
    <dgm:pt modelId="{B3FAB728-CEC6-4A20-9642-FD6D1E402866}" type="sibTrans" cxnId="{8EE00431-D0D0-4369-987F-8270A714233D}">
      <dgm:prSet/>
      <dgm:spPr/>
      <dgm:t>
        <a:bodyPr/>
        <a:lstStyle/>
        <a:p>
          <a:endParaRPr lang="id-ID"/>
        </a:p>
      </dgm:t>
    </dgm:pt>
    <dgm:pt modelId="{1E6F8B45-CC54-48E6-B4D8-3854E2CCC8B9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60C38587-5966-4E59-9A0C-ABFDBBB54733}" type="parTrans" cxnId="{D4D4D42A-315C-4337-BF16-B3B95D08AFB7}">
      <dgm:prSet/>
      <dgm:spPr/>
      <dgm:t>
        <a:bodyPr/>
        <a:lstStyle/>
        <a:p>
          <a:endParaRPr lang="id-ID"/>
        </a:p>
      </dgm:t>
    </dgm:pt>
    <dgm:pt modelId="{568D52D6-8A96-4CB4-9497-5DA2E6BDC9A6}" type="sibTrans" cxnId="{D4D4D42A-315C-4337-BF16-B3B95D08AFB7}">
      <dgm:prSet/>
      <dgm:spPr/>
      <dgm:t>
        <a:bodyPr/>
        <a:lstStyle/>
        <a:p>
          <a:endParaRPr lang="id-ID"/>
        </a:p>
      </dgm:t>
    </dgm:pt>
    <dgm:pt modelId="{93E6DE09-AFAE-47BF-B5F7-A023F41B4340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F9653B38-8760-4345-A42F-1677661AC4DE}" type="parTrans" cxnId="{4D9E9A3E-C706-47AB-B306-8A0F0426D462}">
      <dgm:prSet/>
      <dgm:spPr/>
      <dgm:t>
        <a:bodyPr/>
        <a:lstStyle/>
        <a:p>
          <a:endParaRPr lang="id-ID"/>
        </a:p>
      </dgm:t>
    </dgm:pt>
    <dgm:pt modelId="{754AB6DA-052F-4219-BC71-AC3D1D22474E}" type="sibTrans" cxnId="{4D9E9A3E-C706-47AB-B306-8A0F0426D462}">
      <dgm:prSet/>
      <dgm:spPr/>
      <dgm:t>
        <a:bodyPr/>
        <a:lstStyle/>
        <a:p>
          <a:endParaRPr lang="id-ID"/>
        </a:p>
      </dgm:t>
    </dgm:pt>
    <dgm:pt modelId="{8C1C58AF-0E1A-462E-AB8E-058DFF265ECB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9C10E2FF-C1BF-407B-BB24-4200E13FB0BB}" type="parTrans" cxnId="{B730CD60-255C-427F-BFCC-73196D0046A9}">
      <dgm:prSet/>
      <dgm:spPr/>
      <dgm:t>
        <a:bodyPr/>
        <a:lstStyle/>
        <a:p>
          <a:endParaRPr lang="id-ID"/>
        </a:p>
      </dgm:t>
    </dgm:pt>
    <dgm:pt modelId="{630CE3B3-67F2-4884-A144-A5B947D28BD6}" type="sibTrans" cxnId="{B730CD60-255C-427F-BFCC-73196D0046A9}">
      <dgm:prSet/>
      <dgm:spPr/>
      <dgm:t>
        <a:bodyPr/>
        <a:lstStyle/>
        <a:p>
          <a:endParaRPr lang="id-ID"/>
        </a:p>
      </dgm:t>
    </dgm:pt>
    <dgm:pt modelId="{3431FB11-B9C6-45B4-B996-EFD76B51F7DD}" type="pres">
      <dgm:prSet presAssocID="{08B4C5F5-D85E-4CA9-A26F-964168CA36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393E8E-85F0-4F6F-BC8F-95A5FED7A4F7}" type="pres">
      <dgm:prSet presAssocID="{BC31827F-FD6E-4234-B5CE-EA19DABB9051}" presName="root1" presStyleCnt="0"/>
      <dgm:spPr/>
    </dgm:pt>
    <dgm:pt modelId="{5D6428A7-0969-4688-B011-261D72F29EBF}" type="pres">
      <dgm:prSet presAssocID="{BC31827F-FD6E-4234-B5CE-EA19DABB9051}" presName="LevelOneTextNode" presStyleLbl="node0" presStyleIdx="0" presStyleCnt="1">
        <dgm:presLayoutVars>
          <dgm:chPref val="3"/>
        </dgm:presLayoutVars>
      </dgm:prSet>
      <dgm:spPr/>
    </dgm:pt>
    <dgm:pt modelId="{7499F173-8E17-4BF4-8417-6CEE5861F20F}" type="pres">
      <dgm:prSet presAssocID="{BC31827F-FD6E-4234-B5CE-EA19DABB9051}" presName="level2hierChild" presStyleCnt="0"/>
      <dgm:spPr/>
    </dgm:pt>
    <dgm:pt modelId="{FE4F2F32-4838-496E-BB95-9773EFEE4EEC}" type="pres">
      <dgm:prSet presAssocID="{C49BBF62-46B9-4185-B9F5-D762511CB1C8}" presName="conn2-1" presStyleLbl="parChTrans1D2" presStyleIdx="0" presStyleCnt="2"/>
      <dgm:spPr/>
    </dgm:pt>
    <dgm:pt modelId="{57ACE939-D7ED-4877-935D-9E394FEA27B6}" type="pres">
      <dgm:prSet presAssocID="{C49BBF62-46B9-4185-B9F5-D762511CB1C8}" presName="connTx" presStyleLbl="parChTrans1D2" presStyleIdx="0" presStyleCnt="2"/>
      <dgm:spPr/>
    </dgm:pt>
    <dgm:pt modelId="{161F6DAA-943C-4C60-9CF2-0E419980733E}" type="pres">
      <dgm:prSet presAssocID="{5853DE8D-7A0C-416D-BD68-FB768101ADEC}" presName="root2" presStyleCnt="0"/>
      <dgm:spPr/>
    </dgm:pt>
    <dgm:pt modelId="{9D27B13B-6743-413F-B540-9D32C832F870}" type="pres">
      <dgm:prSet presAssocID="{5853DE8D-7A0C-416D-BD68-FB768101ADEC}" presName="LevelTwoTextNode" presStyleLbl="node2" presStyleIdx="0" presStyleCnt="2">
        <dgm:presLayoutVars>
          <dgm:chPref val="3"/>
        </dgm:presLayoutVars>
      </dgm:prSet>
      <dgm:spPr/>
    </dgm:pt>
    <dgm:pt modelId="{C0860F8C-38E0-4507-AF83-F1F50A01D8D6}" type="pres">
      <dgm:prSet presAssocID="{5853DE8D-7A0C-416D-BD68-FB768101ADEC}" presName="level3hierChild" presStyleCnt="0"/>
      <dgm:spPr/>
    </dgm:pt>
    <dgm:pt modelId="{A0183246-9C10-4FC8-A09F-624E1CAD9944}" type="pres">
      <dgm:prSet presAssocID="{F9653B38-8760-4345-A42F-1677661AC4DE}" presName="conn2-1" presStyleLbl="parChTrans1D3" presStyleIdx="0" presStyleCnt="2"/>
      <dgm:spPr/>
    </dgm:pt>
    <dgm:pt modelId="{61475617-7CA6-4450-B7C8-757F1B87C2E5}" type="pres">
      <dgm:prSet presAssocID="{F9653B38-8760-4345-A42F-1677661AC4DE}" presName="connTx" presStyleLbl="parChTrans1D3" presStyleIdx="0" presStyleCnt="2"/>
      <dgm:spPr/>
    </dgm:pt>
    <dgm:pt modelId="{5A06EC55-1822-4222-81E6-C9D5DF3A057C}" type="pres">
      <dgm:prSet presAssocID="{93E6DE09-AFAE-47BF-B5F7-A023F41B4340}" presName="root2" presStyleCnt="0"/>
      <dgm:spPr/>
    </dgm:pt>
    <dgm:pt modelId="{421C3860-2E09-409B-8793-5E80A2FD7180}" type="pres">
      <dgm:prSet presAssocID="{93E6DE09-AFAE-47BF-B5F7-A023F41B4340}" presName="LevelTwoTextNode" presStyleLbl="node3" presStyleIdx="0" presStyleCnt="2" custLinFactNeighborX="9180">
        <dgm:presLayoutVars>
          <dgm:chPref val="3"/>
        </dgm:presLayoutVars>
      </dgm:prSet>
      <dgm:spPr/>
    </dgm:pt>
    <dgm:pt modelId="{549A3B38-1D79-4B87-90E1-F78DDF37F827}" type="pres">
      <dgm:prSet presAssocID="{93E6DE09-AFAE-47BF-B5F7-A023F41B4340}" presName="level3hierChild" presStyleCnt="0"/>
      <dgm:spPr/>
    </dgm:pt>
    <dgm:pt modelId="{8B1A93DF-BBD3-48E3-819C-A5E2EC787209}" type="pres">
      <dgm:prSet presAssocID="{60C38587-5966-4E59-9A0C-ABFDBBB54733}" presName="conn2-1" presStyleLbl="parChTrans1D2" presStyleIdx="1" presStyleCnt="2"/>
      <dgm:spPr/>
    </dgm:pt>
    <dgm:pt modelId="{DF25433C-D352-4E55-BAC4-44CF390CC4EB}" type="pres">
      <dgm:prSet presAssocID="{60C38587-5966-4E59-9A0C-ABFDBBB54733}" presName="connTx" presStyleLbl="parChTrans1D2" presStyleIdx="1" presStyleCnt="2"/>
      <dgm:spPr/>
    </dgm:pt>
    <dgm:pt modelId="{6844BCB8-7EE4-4363-96A6-178C7CB68B98}" type="pres">
      <dgm:prSet presAssocID="{1E6F8B45-CC54-48E6-B4D8-3854E2CCC8B9}" presName="root2" presStyleCnt="0"/>
      <dgm:spPr/>
    </dgm:pt>
    <dgm:pt modelId="{1307BD84-4346-4944-8DE8-78E03E89F9DB}" type="pres">
      <dgm:prSet presAssocID="{1E6F8B45-CC54-48E6-B4D8-3854E2CCC8B9}" presName="LevelTwoTextNode" presStyleLbl="node2" presStyleIdx="1" presStyleCnt="2">
        <dgm:presLayoutVars>
          <dgm:chPref val="3"/>
        </dgm:presLayoutVars>
      </dgm:prSet>
      <dgm:spPr/>
    </dgm:pt>
    <dgm:pt modelId="{A088904A-1B2A-4D92-932B-3760763A1366}" type="pres">
      <dgm:prSet presAssocID="{1E6F8B45-CC54-48E6-B4D8-3854E2CCC8B9}" presName="level3hierChild" presStyleCnt="0"/>
      <dgm:spPr/>
    </dgm:pt>
    <dgm:pt modelId="{1EA32219-16D9-4309-B60A-5C4FC7888808}" type="pres">
      <dgm:prSet presAssocID="{9C10E2FF-C1BF-407B-BB24-4200E13FB0BB}" presName="conn2-1" presStyleLbl="parChTrans1D3" presStyleIdx="1" presStyleCnt="2"/>
      <dgm:spPr/>
    </dgm:pt>
    <dgm:pt modelId="{F241B3A6-3415-4134-AB67-1F249C742887}" type="pres">
      <dgm:prSet presAssocID="{9C10E2FF-C1BF-407B-BB24-4200E13FB0BB}" presName="connTx" presStyleLbl="parChTrans1D3" presStyleIdx="1" presStyleCnt="2"/>
      <dgm:spPr/>
    </dgm:pt>
    <dgm:pt modelId="{D44697E3-28D7-4DD6-A188-A261C495A647}" type="pres">
      <dgm:prSet presAssocID="{8C1C58AF-0E1A-462E-AB8E-058DFF265ECB}" presName="root2" presStyleCnt="0"/>
      <dgm:spPr/>
    </dgm:pt>
    <dgm:pt modelId="{A6870EE8-775F-416A-82FB-E37AA4DD4F5C}" type="pres">
      <dgm:prSet presAssocID="{8C1C58AF-0E1A-462E-AB8E-058DFF265ECB}" presName="LevelTwoTextNode" presStyleLbl="node3" presStyleIdx="1" presStyleCnt="2" custLinFactNeighborX="9180">
        <dgm:presLayoutVars>
          <dgm:chPref val="3"/>
        </dgm:presLayoutVars>
      </dgm:prSet>
      <dgm:spPr/>
    </dgm:pt>
    <dgm:pt modelId="{5C7930C8-74B9-4EEB-BAC7-12F7F3A78686}" type="pres">
      <dgm:prSet presAssocID="{8C1C58AF-0E1A-462E-AB8E-058DFF265ECB}" presName="level3hierChild" presStyleCnt="0"/>
      <dgm:spPr/>
    </dgm:pt>
  </dgm:ptLst>
  <dgm:cxnLst>
    <dgm:cxn modelId="{F95AFF00-D5A3-4274-BE9A-651AF30FFC4C}" type="presOf" srcId="{BC31827F-FD6E-4234-B5CE-EA19DABB9051}" destId="{5D6428A7-0969-4688-B011-261D72F29EBF}" srcOrd="0" destOrd="0" presId="urn:microsoft.com/office/officeart/2005/8/layout/hierarchy2"/>
    <dgm:cxn modelId="{CD179609-5B9B-43FA-968A-1F4F798EABB8}" type="presOf" srcId="{9C10E2FF-C1BF-407B-BB24-4200E13FB0BB}" destId="{1EA32219-16D9-4309-B60A-5C4FC7888808}" srcOrd="0" destOrd="0" presId="urn:microsoft.com/office/officeart/2005/8/layout/hierarchy2"/>
    <dgm:cxn modelId="{9AB0230E-C87F-44CF-AB7B-94C279682B66}" type="presOf" srcId="{8C1C58AF-0E1A-462E-AB8E-058DFF265ECB}" destId="{A6870EE8-775F-416A-82FB-E37AA4DD4F5C}" srcOrd="0" destOrd="0" presId="urn:microsoft.com/office/officeart/2005/8/layout/hierarchy2"/>
    <dgm:cxn modelId="{4809A215-66ED-4CEF-89A9-A8DBC5466EE8}" type="presOf" srcId="{93E6DE09-AFAE-47BF-B5F7-A023F41B4340}" destId="{421C3860-2E09-409B-8793-5E80A2FD7180}" srcOrd="0" destOrd="0" presId="urn:microsoft.com/office/officeart/2005/8/layout/hierarchy2"/>
    <dgm:cxn modelId="{18D9CA17-27E4-4282-9AEC-8FF99B662809}" type="presOf" srcId="{C49BBF62-46B9-4185-B9F5-D762511CB1C8}" destId="{57ACE939-D7ED-4877-935D-9E394FEA27B6}" srcOrd="1" destOrd="0" presId="urn:microsoft.com/office/officeart/2005/8/layout/hierarchy2"/>
    <dgm:cxn modelId="{D4D4D42A-315C-4337-BF16-B3B95D08AFB7}" srcId="{BC31827F-FD6E-4234-B5CE-EA19DABB9051}" destId="{1E6F8B45-CC54-48E6-B4D8-3854E2CCC8B9}" srcOrd="1" destOrd="0" parTransId="{60C38587-5966-4E59-9A0C-ABFDBBB54733}" sibTransId="{568D52D6-8A96-4CB4-9497-5DA2E6BDC9A6}"/>
    <dgm:cxn modelId="{8EE00431-D0D0-4369-987F-8270A714233D}" srcId="{BC31827F-FD6E-4234-B5CE-EA19DABB9051}" destId="{5853DE8D-7A0C-416D-BD68-FB768101ADEC}" srcOrd="0" destOrd="0" parTransId="{C49BBF62-46B9-4185-B9F5-D762511CB1C8}" sibTransId="{B3FAB728-CEC6-4A20-9642-FD6D1E402866}"/>
    <dgm:cxn modelId="{196C173D-53BC-4253-8C46-4767200CAA32}" type="presOf" srcId="{9C10E2FF-C1BF-407B-BB24-4200E13FB0BB}" destId="{F241B3A6-3415-4134-AB67-1F249C742887}" srcOrd="1" destOrd="0" presId="urn:microsoft.com/office/officeart/2005/8/layout/hierarchy2"/>
    <dgm:cxn modelId="{4D9E9A3E-C706-47AB-B306-8A0F0426D462}" srcId="{5853DE8D-7A0C-416D-BD68-FB768101ADEC}" destId="{93E6DE09-AFAE-47BF-B5F7-A023F41B4340}" srcOrd="0" destOrd="0" parTransId="{F9653B38-8760-4345-A42F-1677661AC4DE}" sibTransId="{754AB6DA-052F-4219-BC71-AC3D1D22474E}"/>
    <dgm:cxn modelId="{B730CD60-255C-427F-BFCC-73196D0046A9}" srcId="{1E6F8B45-CC54-48E6-B4D8-3854E2CCC8B9}" destId="{8C1C58AF-0E1A-462E-AB8E-058DFF265ECB}" srcOrd="0" destOrd="0" parTransId="{9C10E2FF-C1BF-407B-BB24-4200E13FB0BB}" sibTransId="{630CE3B3-67F2-4884-A144-A5B947D28BD6}"/>
    <dgm:cxn modelId="{BE4ACE41-C47A-4B73-AFFF-A94DC4A1D292}" type="presOf" srcId="{60C38587-5966-4E59-9A0C-ABFDBBB54733}" destId="{8B1A93DF-BBD3-48E3-819C-A5E2EC787209}" srcOrd="0" destOrd="0" presId="urn:microsoft.com/office/officeart/2005/8/layout/hierarchy2"/>
    <dgm:cxn modelId="{7256C672-387E-4D72-AA55-E727DDBCB982}" type="presOf" srcId="{F9653B38-8760-4345-A42F-1677661AC4DE}" destId="{61475617-7CA6-4450-B7C8-757F1B87C2E5}" srcOrd="1" destOrd="0" presId="urn:microsoft.com/office/officeart/2005/8/layout/hierarchy2"/>
    <dgm:cxn modelId="{0143AC74-118B-4323-9E6E-6ABFA44FF455}" type="presOf" srcId="{C49BBF62-46B9-4185-B9F5-D762511CB1C8}" destId="{FE4F2F32-4838-496E-BB95-9773EFEE4EEC}" srcOrd="0" destOrd="0" presId="urn:microsoft.com/office/officeart/2005/8/layout/hierarchy2"/>
    <dgm:cxn modelId="{AD4B4C89-15CF-409B-ADBD-120E0C6AE853}" type="presOf" srcId="{08B4C5F5-D85E-4CA9-A26F-964168CA36C3}" destId="{3431FB11-B9C6-45B4-B996-EFD76B51F7DD}" srcOrd="0" destOrd="0" presId="urn:microsoft.com/office/officeart/2005/8/layout/hierarchy2"/>
    <dgm:cxn modelId="{8B091B8D-565A-46FB-9A52-5EFC1142C905}" type="presOf" srcId="{5853DE8D-7A0C-416D-BD68-FB768101ADEC}" destId="{9D27B13B-6743-413F-B540-9D32C832F870}" srcOrd="0" destOrd="0" presId="urn:microsoft.com/office/officeart/2005/8/layout/hierarchy2"/>
    <dgm:cxn modelId="{E80569AB-382A-4E82-8467-E5451F1EAC94}" type="presOf" srcId="{60C38587-5966-4E59-9A0C-ABFDBBB54733}" destId="{DF25433C-D352-4E55-BAC4-44CF390CC4EB}" srcOrd="1" destOrd="0" presId="urn:microsoft.com/office/officeart/2005/8/layout/hierarchy2"/>
    <dgm:cxn modelId="{928F32B6-B273-434D-8834-0CBE270749C6}" type="presOf" srcId="{1E6F8B45-CC54-48E6-B4D8-3854E2CCC8B9}" destId="{1307BD84-4346-4944-8DE8-78E03E89F9DB}" srcOrd="0" destOrd="0" presId="urn:microsoft.com/office/officeart/2005/8/layout/hierarchy2"/>
    <dgm:cxn modelId="{A13783BB-94E8-46FE-962D-CEDE7E3991FA}" srcId="{08B4C5F5-D85E-4CA9-A26F-964168CA36C3}" destId="{BC31827F-FD6E-4234-B5CE-EA19DABB9051}" srcOrd="0" destOrd="0" parTransId="{113907B5-8386-4411-A7C6-2BA0F0270861}" sibTransId="{A637E901-584B-41EC-8072-E7206C13233E}"/>
    <dgm:cxn modelId="{19C2E1F5-C144-475F-96A9-10CEA10C1ADB}" type="presOf" srcId="{F9653B38-8760-4345-A42F-1677661AC4DE}" destId="{A0183246-9C10-4FC8-A09F-624E1CAD9944}" srcOrd="0" destOrd="0" presId="urn:microsoft.com/office/officeart/2005/8/layout/hierarchy2"/>
    <dgm:cxn modelId="{C4DDC5DF-374D-4057-892A-A845D932FD1C}" type="presParOf" srcId="{3431FB11-B9C6-45B4-B996-EFD76B51F7DD}" destId="{46393E8E-85F0-4F6F-BC8F-95A5FED7A4F7}" srcOrd="0" destOrd="0" presId="urn:microsoft.com/office/officeart/2005/8/layout/hierarchy2"/>
    <dgm:cxn modelId="{9642E062-9A37-4FF6-9C6D-6221246F9D09}" type="presParOf" srcId="{46393E8E-85F0-4F6F-BC8F-95A5FED7A4F7}" destId="{5D6428A7-0969-4688-B011-261D72F29EBF}" srcOrd="0" destOrd="0" presId="urn:microsoft.com/office/officeart/2005/8/layout/hierarchy2"/>
    <dgm:cxn modelId="{9C727AFC-40A1-46A6-8C7E-606545F54ADD}" type="presParOf" srcId="{46393E8E-85F0-4F6F-BC8F-95A5FED7A4F7}" destId="{7499F173-8E17-4BF4-8417-6CEE5861F20F}" srcOrd="1" destOrd="0" presId="urn:microsoft.com/office/officeart/2005/8/layout/hierarchy2"/>
    <dgm:cxn modelId="{C9BDCC70-AB96-46C5-B6BE-C7BBC7E5901D}" type="presParOf" srcId="{7499F173-8E17-4BF4-8417-6CEE5861F20F}" destId="{FE4F2F32-4838-496E-BB95-9773EFEE4EEC}" srcOrd="0" destOrd="0" presId="urn:microsoft.com/office/officeart/2005/8/layout/hierarchy2"/>
    <dgm:cxn modelId="{D3D27335-8A21-40DF-A160-975B241CF2DD}" type="presParOf" srcId="{FE4F2F32-4838-496E-BB95-9773EFEE4EEC}" destId="{57ACE939-D7ED-4877-935D-9E394FEA27B6}" srcOrd="0" destOrd="0" presId="urn:microsoft.com/office/officeart/2005/8/layout/hierarchy2"/>
    <dgm:cxn modelId="{48F6AC51-234D-4634-AD9A-A788FAC6776D}" type="presParOf" srcId="{7499F173-8E17-4BF4-8417-6CEE5861F20F}" destId="{161F6DAA-943C-4C60-9CF2-0E419980733E}" srcOrd="1" destOrd="0" presId="urn:microsoft.com/office/officeart/2005/8/layout/hierarchy2"/>
    <dgm:cxn modelId="{2286F2A6-C4E3-46A1-BCFC-B25EE81C8B76}" type="presParOf" srcId="{161F6DAA-943C-4C60-9CF2-0E419980733E}" destId="{9D27B13B-6743-413F-B540-9D32C832F870}" srcOrd="0" destOrd="0" presId="urn:microsoft.com/office/officeart/2005/8/layout/hierarchy2"/>
    <dgm:cxn modelId="{82D4630C-6329-430B-9DF8-D74C714FC25A}" type="presParOf" srcId="{161F6DAA-943C-4C60-9CF2-0E419980733E}" destId="{C0860F8C-38E0-4507-AF83-F1F50A01D8D6}" srcOrd="1" destOrd="0" presId="urn:microsoft.com/office/officeart/2005/8/layout/hierarchy2"/>
    <dgm:cxn modelId="{6C5DB1F2-1CE0-43A7-AC7C-946B19EEAE05}" type="presParOf" srcId="{C0860F8C-38E0-4507-AF83-F1F50A01D8D6}" destId="{A0183246-9C10-4FC8-A09F-624E1CAD9944}" srcOrd="0" destOrd="0" presId="urn:microsoft.com/office/officeart/2005/8/layout/hierarchy2"/>
    <dgm:cxn modelId="{8931E994-6259-41C0-B1F5-AD8E8F225E6A}" type="presParOf" srcId="{A0183246-9C10-4FC8-A09F-624E1CAD9944}" destId="{61475617-7CA6-4450-B7C8-757F1B87C2E5}" srcOrd="0" destOrd="0" presId="urn:microsoft.com/office/officeart/2005/8/layout/hierarchy2"/>
    <dgm:cxn modelId="{01114697-D8B8-40AF-B120-CC50618BBC11}" type="presParOf" srcId="{C0860F8C-38E0-4507-AF83-F1F50A01D8D6}" destId="{5A06EC55-1822-4222-81E6-C9D5DF3A057C}" srcOrd="1" destOrd="0" presId="urn:microsoft.com/office/officeart/2005/8/layout/hierarchy2"/>
    <dgm:cxn modelId="{C6E45A94-D5F5-4281-9793-C6381B7679E5}" type="presParOf" srcId="{5A06EC55-1822-4222-81E6-C9D5DF3A057C}" destId="{421C3860-2E09-409B-8793-5E80A2FD7180}" srcOrd="0" destOrd="0" presId="urn:microsoft.com/office/officeart/2005/8/layout/hierarchy2"/>
    <dgm:cxn modelId="{F3CCE9F8-2DF6-4711-BCE4-B882081F501F}" type="presParOf" srcId="{5A06EC55-1822-4222-81E6-C9D5DF3A057C}" destId="{549A3B38-1D79-4B87-90E1-F78DDF37F827}" srcOrd="1" destOrd="0" presId="urn:microsoft.com/office/officeart/2005/8/layout/hierarchy2"/>
    <dgm:cxn modelId="{CC5BB5B7-9460-4C5E-B5F4-6D1E10F3384B}" type="presParOf" srcId="{7499F173-8E17-4BF4-8417-6CEE5861F20F}" destId="{8B1A93DF-BBD3-48E3-819C-A5E2EC787209}" srcOrd="2" destOrd="0" presId="urn:microsoft.com/office/officeart/2005/8/layout/hierarchy2"/>
    <dgm:cxn modelId="{E49DCA13-8EC5-43E6-8A7D-699988EA0A58}" type="presParOf" srcId="{8B1A93DF-BBD3-48E3-819C-A5E2EC787209}" destId="{DF25433C-D352-4E55-BAC4-44CF390CC4EB}" srcOrd="0" destOrd="0" presId="urn:microsoft.com/office/officeart/2005/8/layout/hierarchy2"/>
    <dgm:cxn modelId="{8C32DDC3-A048-453F-A21C-A405944B4190}" type="presParOf" srcId="{7499F173-8E17-4BF4-8417-6CEE5861F20F}" destId="{6844BCB8-7EE4-4363-96A6-178C7CB68B98}" srcOrd="3" destOrd="0" presId="urn:microsoft.com/office/officeart/2005/8/layout/hierarchy2"/>
    <dgm:cxn modelId="{52A47039-DF2C-4006-89F2-3B78F54AF4A5}" type="presParOf" srcId="{6844BCB8-7EE4-4363-96A6-178C7CB68B98}" destId="{1307BD84-4346-4944-8DE8-78E03E89F9DB}" srcOrd="0" destOrd="0" presId="urn:microsoft.com/office/officeart/2005/8/layout/hierarchy2"/>
    <dgm:cxn modelId="{F99517D0-E3B7-402A-9DB5-6A78FCAAB03F}" type="presParOf" srcId="{6844BCB8-7EE4-4363-96A6-178C7CB68B98}" destId="{A088904A-1B2A-4D92-932B-3760763A1366}" srcOrd="1" destOrd="0" presId="urn:microsoft.com/office/officeart/2005/8/layout/hierarchy2"/>
    <dgm:cxn modelId="{7D5BDE2B-0C83-42F3-BFC3-FE272E589946}" type="presParOf" srcId="{A088904A-1B2A-4D92-932B-3760763A1366}" destId="{1EA32219-16D9-4309-B60A-5C4FC7888808}" srcOrd="0" destOrd="0" presId="urn:microsoft.com/office/officeart/2005/8/layout/hierarchy2"/>
    <dgm:cxn modelId="{4651D060-4C66-4E47-B924-3E932D26A055}" type="presParOf" srcId="{1EA32219-16D9-4309-B60A-5C4FC7888808}" destId="{F241B3A6-3415-4134-AB67-1F249C742887}" srcOrd="0" destOrd="0" presId="urn:microsoft.com/office/officeart/2005/8/layout/hierarchy2"/>
    <dgm:cxn modelId="{5490F1CF-3CCC-4819-B722-7B0757873A1E}" type="presParOf" srcId="{A088904A-1B2A-4D92-932B-3760763A1366}" destId="{D44697E3-28D7-4DD6-A188-A261C495A647}" srcOrd="1" destOrd="0" presId="urn:microsoft.com/office/officeart/2005/8/layout/hierarchy2"/>
    <dgm:cxn modelId="{A5CD7EA1-B303-42DA-8AC3-E1AC2D1FAAF9}" type="presParOf" srcId="{D44697E3-28D7-4DD6-A188-A261C495A647}" destId="{A6870EE8-775F-416A-82FB-E37AA4DD4F5C}" srcOrd="0" destOrd="0" presId="urn:microsoft.com/office/officeart/2005/8/layout/hierarchy2"/>
    <dgm:cxn modelId="{1A890AF6-324E-4DBC-9181-8C7BF77E5533}" type="presParOf" srcId="{D44697E3-28D7-4DD6-A188-A261C495A647}" destId="{5C7930C8-74B9-4EEB-BAC7-12F7F3A786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28A7-0969-4688-B011-261D72F29EBF}">
      <dsp:nvSpPr>
        <dsp:cNvPr id="0" name=""/>
        <dsp:cNvSpPr/>
      </dsp:nvSpPr>
      <dsp:spPr>
        <a:xfrm>
          <a:off x="2087" y="869556"/>
          <a:ext cx="1893875" cy="94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Populasi</a:t>
          </a:r>
        </a:p>
      </dsp:txBody>
      <dsp:txXfrm>
        <a:off x="29822" y="897291"/>
        <a:ext cx="1838405" cy="891467"/>
      </dsp:txXfrm>
    </dsp:sp>
    <dsp:sp modelId="{FE4F2F32-4838-496E-BB95-9773EFEE4EEC}">
      <dsp:nvSpPr>
        <dsp:cNvPr id="0" name=""/>
        <dsp:cNvSpPr/>
      </dsp:nvSpPr>
      <dsp:spPr>
        <a:xfrm rot="19457599">
          <a:off x="1808274" y="1039051"/>
          <a:ext cx="932925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932925" y="31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251414" y="1047457"/>
        <a:ext cx="46646" cy="46646"/>
      </dsp:txXfrm>
    </dsp:sp>
    <dsp:sp modelId="{9D27B13B-6743-413F-B540-9D32C832F870}">
      <dsp:nvSpPr>
        <dsp:cNvPr id="0" name=""/>
        <dsp:cNvSpPr/>
      </dsp:nvSpPr>
      <dsp:spPr>
        <a:xfrm>
          <a:off x="2653512" y="325067"/>
          <a:ext cx="1893875" cy="94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Pusat Data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>
              <a:ea typeface="Cambria Math" panose="02040503050406030204" pitchFamily="18" charset="0"/>
            </a:rPr>
            <a:t>(</a:t>
          </a:r>
          <a14:m xmlns:a14="http://schemas.microsoft.com/office/drawing/2010/main">
            <m:oMath xmlns:m="http://schemas.openxmlformats.org/officeDocument/2006/math">
              <m:r>
                <a:rPr lang="id-ID" sz="2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𝜇</m:t>
              </m:r>
            </m:oMath>
          </a14:m>
          <a:r>
            <a:rPr lang="id-ID" sz="2500" kern="1200" dirty="0"/>
            <a:t>)</a:t>
          </a:r>
        </a:p>
      </dsp:txBody>
      <dsp:txXfrm>
        <a:off x="2681247" y="352802"/>
        <a:ext cx="1838405" cy="891467"/>
      </dsp:txXfrm>
    </dsp:sp>
    <dsp:sp modelId="{A0183246-9C10-4FC8-A09F-624E1CAD9944}">
      <dsp:nvSpPr>
        <dsp:cNvPr id="0" name=""/>
        <dsp:cNvSpPr/>
      </dsp:nvSpPr>
      <dsp:spPr>
        <a:xfrm>
          <a:off x="4547387" y="766807"/>
          <a:ext cx="759637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759637" y="31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908215" y="779544"/>
        <a:ext cx="37981" cy="37981"/>
      </dsp:txXfrm>
    </dsp:sp>
    <dsp:sp modelId="{421C3860-2E09-409B-8793-5E80A2FD7180}">
      <dsp:nvSpPr>
        <dsp:cNvPr id="0" name=""/>
        <dsp:cNvSpPr/>
      </dsp:nvSpPr>
      <dsp:spPr>
        <a:xfrm>
          <a:off x="5307024" y="325067"/>
          <a:ext cx="1893875" cy="94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id-ID" sz="25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id-ID" sz="25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e>
                </m:acc>
                <m:r>
                  <a:rPr lang="id-ID" sz="2500" b="0" i="1" kern="1200" smtClean="0">
                    <a:latin typeface="Cambria Math" panose="02040503050406030204" pitchFamily="18" charset="0"/>
                  </a:rPr>
                  <m:t>=</m:t>
                </m:r>
                <m:acc>
                  <m:accPr>
                    <m:chr m:val="̅"/>
                    <m:ctrlPr>
                      <a:rPr lang="id-ID" sz="25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id-ID" sz="2500" b="0" i="1" kern="1200" smtClean="0">
                        <a:latin typeface="Cambria Math" panose="02040503050406030204" pitchFamily="18" charset="0"/>
                      </a:rPr>
                      <m:t>𝑋</m:t>
                    </m:r>
                  </m:e>
                </m:acc>
              </m:oMath>
            </m:oMathPara>
          </a14:m>
          <a:endParaRPr lang="id-ID" sz="2500" kern="1200" dirty="0"/>
        </a:p>
      </dsp:txBody>
      <dsp:txXfrm>
        <a:off x="5334759" y="352802"/>
        <a:ext cx="1838405" cy="891467"/>
      </dsp:txXfrm>
    </dsp:sp>
    <dsp:sp modelId="{8B1A93DF-BBD3-48E3-819C-A5E2EC787209}">
      <dsp:nvSpPr>
        <dsp:cNvPr id="0" name=""/>
        <dsp:cNvSpPr/>
      </dsp:nvSpPr>
      <dsp:spPr>
        <a:xfrm rot="2142401">
          <a:off x="1808274" y="1583541"/>
          <a:ext cx="932925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932925" y="31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251414" y="1591946"/>
        <a:ext cx="46646" cy="46646"/>
      </dsp:txXfrm>
    </dsp:sp>
    <dsp:sp modelId="{1307BD84-4346-4944-8DE8-78E03E89F9DB}">
      <dsp:nvSpPr>
        <dsp:cNvPr id="0" name=""/>
        <dsp:cNvSpPr/>
      </dsp:nvSpPr>
      <dsp:spPr>
        <a:xfrm>
          <a:off x="2653512" y="1414045"/>
          <a:ext cx="1893875" cy="94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Sebaran Data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>
              <a:ea typeface="Cambria Math" panose="02040503050406030204" pitchFamily="18" charset="0"/>
            </a:rPr>
            <a:t>(</a:t>
          </a:r>
          <a14:m xmlns:a14="http://schemas.microsoft.com/office/drawing/2010/main">
            <m:oMath xmlns:m="http://schemas.openxmlformats.org/officeDocument/2006/math">
              <m:r>
                <a:rPr lang="id-ID" sz="2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𝜎</m:t>
              </m:r>
            </m:oMath>
          </a14:m>
          <a:r>
            <a:rPr lang="id-ID" sz="2500" kern="1200" dirty="0"/>
            <a:t>)</a:t>
          </a:r>
        </a:p>
      </dsp:txBody>
      <dsp:txXfrm>
        <a:off x="2681247" y="1441780"/>
        <a:ext cx="1838405" cy="891467"/>
      </dsp:txXfrm>
    </dsp:sp>
    <dsp:sp modelId="{1EA32219-16D9-4309-B60A-5C4FC7888808}">
      <dsp:nvSpPr>
        <dsp:cNvPr id="0" name=""/>
        <dsp:cNvSpPr/>
      </dsp:nvSpPr>
      <dsp:spPr>
        <a:xfrm>
          <a:off x="4547387" y="1855785"/>
          <a:ext cx="759637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759637" y="31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908215" y="1868523"/>
        <a:ext cx="37981" cy="37981"/>
      </dsp:txXfrm>
    </dsp:sp>
    <dsp:sp modelId="{A6870EE8-775F-416A-82FB-E37AA4DD4F5C}">
      <dsp:nvSpPr>
        <dsp:cNvPr id="0" name=""/>
        <dsp:cNvSpPr/>
      </dsp:nvSpPr>
      <dsp:spPr>
        <a:xfrm>
          <a:off x="5307024" y="1414045"/>
          <a:ext cx="1893875" cy="94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id-ID" sz="25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id-ID" sz="25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e>
                </m:acc>
                <m:r>
                  <a:rPr lang="id-ID" sz="25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id-ID" sz="2500" b="0" i="1" kern="1200" smtClean="0">
                    <a:latin typeface="Cambria Math" panose="02040503050406030204" pitchFamily="18" charset="0"/>
                  </a:rPr>
                  <m:t>𝑆</m:t>
                </m:r>
              </m:oMath>
            </m:oMathPara>
          </a14:m>
          <a:endParaRPr lang="id-ID" sz="2500" kern="1200" dirty="0"/>
        </a:p>
      </dsp:txBody>
      <dsp:txXfrm>
        <a:off x="5334759" y="1441780"/>
        <a:ext cx="1838405" cy="8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7B993D1-F886-4CC9-9AAC-AD26D80088F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990E654-E893-4848-82AE-BCAB8BF0D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654-E893-4848-82AE-BCAB8BF0D3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654-E893-4848-82AE-BCAB8BF0D3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Pada kuliah ini,</a:t>
            </a:r>
            <a:r>
              <a:rPr lang="id-ID" baseline="0" dirty="0"/>
              <a:t> karakteristik dari populasi dibatasi menjadi dua bagian yakni</a:t>
            </a:r>
          </a:p>
          <a:p>
            <a:r>
              <a:rPr lang="id-ID" baseline="0" dirty="0"/>
              <a:t>Yang pada pertemuan pertama telah disinggung bahwa ukuran2 ini dinamakan parameter</a:t>
            </a:r>
          </a:p>
          <a:p>
            <a:r>
              <a:rPr lang="id-ID" baseline="0" dirty="0"/>
              <a:t>Akibat keterbatasan tadi, maka parameter2 tadi perlu ditaksir oleh suatu ukuran sampel (statistik)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CF05-1370-4D75-A02F-9E6017DD03BE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787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Rata2 sampel jumlah dari seluruh data dibagi dengan</a:t>
            </a:r>
            <a:r>
              <a:rPr lang="id-ID" baseline="0" dirty="0"/>
              <a:t> banyaknya data</a:t>
            </a:r>
          </a:p>
          <a:p>
            <a:r>
              <a:rPr lang="id-ID" baseline="0" dirty="0"/>
              <a:t>Variansi sampel rata2 dari kuadrat jarak data terhadap rata2nya</a:t>
            </a:r>
          </a:p>
          <a:p>
            <a:r>
              <a:rPr lang="id-ID" baseline="0" dirty="0"/>
              <a:t>Tapi seberapa besar kepercayaan kita bahwa ukuran statistik tadi menggambarkan ukuran populasi? (parameternya)</a:t>
            </a:r>
          </a:p>
          <a:p>
            <a:r>
              <a:rPr lang="id-ID" baseline="0" dirty="0"/>
              <a:t>Karena setiap sampel yang kita ambil belum tentu menghasilkan statistik yang sama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CF05-1370-4D75-A02F-9E6017DD03BE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84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CBAA2B-8D88-4360-BB56-7494907A1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D1A9F-6457-4468-92F4-74B90173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F71EF-8E51-4771-8BE3-B3989E070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637DD-3AF1-4AD6-903A-1C72CABB2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FC90-C12C-4538-95F8-7AF0EDA9A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681B-0B1A-47AD-91EE-F5A0E616BEB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30F3-9EDD-4055-9C26-4578282D6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ZANBAR\tl-itenas\survei%20design.pp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6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685800"/>
            <a:ext cx="5867400" cy="1828800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87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22" y="0"/>
            <a:ext cx="4000778" cy="4844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2665274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ILMU AKTUARIA</a:t>
            </a:r>
          </a:p>
          <a:p>
            <a:endParaRPr lang="en-US" b="1" dirty="0"/>
          </a:p>
          <a:p>
            <a:r>
              <a:rPr lang="en-US" b="1" dirty="0"/>
              <a:t>SEMESTER 	 :   SATU</a:t>
            </a:r>
          </a:p>
          <a:p>
            <a:r>
              <a:rPr lang="en-US" b="1" dirty="0"/>
              <a:t>SKS		 :   TIGA (3)</a:t>
            </a:r>
          </a:p>
          <a:p>
            <a:r>
              <a:rPr lang="en-US" b="1" dirty="0"/>
              <a:t>DOSEN		 :   1.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Chadidjah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/>
              <a:t>		     2. Hasna </a:t>
            </a:r>
            <a:r>
              <a:rPr lang="en-US" b="1" dirty="0" err="1"/>
              <a:t>Afifah</a:t>
            </a:r>
            <a:r>
              <a:rPr lang="en-US" b="1" dirty="0"/>
              <a:t> R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/>
              <a:t>TAHUN AKADEMIK	 :   2020-2021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1371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DATA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1078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KODE : D10J-1002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8" name="Rectangle 17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6285" y="316468"/>
            <a:ext cx="19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8" name="Picture 6" descr="wb0124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67200"/>
            <a:ext cx="457200" cy="457200"/>
          </a:xfrm>
          <a:prstGeom prst="rect">
            <a:avLst/>
          </a:prstGeom>
          <a:noFill/>
        </p:spPr>
      </p:pic>
      <p:pic>
        <p:nvPicPr>
          <p:cNvPr id="238599" name="Picture 7" descr="wb0124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457200" cy="457200"/>
          </a:xfrm>
          <a:prstGeom prst="rect">
            <a:avLst/>
          </a:prstGeom>
          <a:noFill/>
        </p:spPr>
      </p:pic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685800" y="381000"/>
            <a:ext cx="7848600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chnoHeavy" pitchFamily="2" charset="0"/>
              </a:rPr>
              <a:t>Probability Sampling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chnoHeavy" pitchFamily="2" charset="0"/>
            </a:endParaRPr>
          </a:p>
        </p:txBody>
      </p:sp>
      <p:pic>
        <p:nvPicPr>
          <p:cNvPr id="238601" name="Picture 9" descr="wb0123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181600"/>
            <a:ext cx="457200" cy="457200"/>
          </a:xfrm>
          <a:prstGeom prst="rect">
            <a:avLst/>
          </a:prstGeom>
          <a:noFill/>
        </p:spPr>
      </p:pic>
      <p:pic>
        <p:nvPicPr>
          <p:cNvPr id="238603" name="Picture 11" descr="wb0123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352800"/>
            <a:ext cx="457200" cy="457200"/>
          </a:xfrm>
          <a:prstGeom prst="rect">
            <a:avLst/>
          </a:prstGeom>
          <a:noFill/>
        </p:spPr>
      </p:pic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2484438" y="2276475"/>
            <a:ext cx="6048375" cy="6477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Simple Random Sampling</a:t>
            </a:r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2484438" y="3213100"/>
            <a:ext cx="6048375" cy="6477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Systematic Random Sampling</a:t>
            </a:r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2484438" y="5084763"/>
            <a:ext cx="6048375" cy="6477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Random Sampling</a:t>
            </a:r>
          </a:p>
        </p:txBody>
      </p:sp>
      <p:sp>
        <p:nvSpPr>
          <p:cNvPr id="238607" name="Rectangle 15"/>
          <p:cNvSpPr>
            <a:spLocks noChangeArrowheads="1"/>
          </p:cNvSpPr>
          <p:nvPr/>
        </p:nvSpPr>
        <p:spPr bwMode="auto">
          <a:xfrm>
            <a:off x="2484438" y="4149725"/>
            <a:ext cx="6048375" cy="6477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Stratified Random Sampling</a:t>
            </a:r>
          </a:p>
        </p:txBody>
      </p:sp>
      <p:sp>
        <p:nvSpPr>
          <p:cNvPr id="2386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2205038"/>
            <a:ext cx="6119812" cy="7921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8611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3213100"/>
            <a:ext cx="5975350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861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55875" y="4149725"/>
            <a:ext cx="5976938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8613" name="AutoShape 2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084763"/>
            <a:ext cx="5975350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3" name="Rectangle 22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4" grpId="0" animBg="1" autoUpdateAnimBg="0"/>
      <p:bldP spid="238605" grpId="0" animBg="1" autoUpdateAnimBg="0"/>
      <p:bldP spid="238606" grpId="0" animBg="1" autoUpdateAnimBg="0"/>
      <p:bldP spid="23860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23850" y="692150"/>
            <a:ext cx="4249738" cy="601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Simple random sampling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323850" y="1557338"/>
            <a:ext cx="84963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Memilih responden dari populasi yang homogen dimana setiap anggota populasi memiliki peluang yang sama untuk menjadi sampel</a:t>
            </a: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5076825" y="476250"/>
            <a:ext cx="3673475" cy="935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Undian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Tabel acak</a:t>
            </a:r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4427538" y="981075"/>
            <a:ext cx="720725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323850" y="2997200"/>
            <a:ext cx="8496300" cy="1511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prosedurnya mudah untuk dilaksanakan,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tidak memerlukan proses pengolahan yang rumit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23850" y="4652963"/>
            <a:ext cx="7200900" cy="1728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Mahal dan memerlukan waktu yang lama,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Memungkinkan munculnya sampling error yang tinggi,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3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kerangka sampel harus dibuat terlebih dahulu</a:t>
            </a:r>
          </a:p>
        </p:txBody>
      </p:sp>
      <p:grpSp>
        <p:nvGrpSpPr>
          <p:cNvPr id="14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96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animBg="1" autoUpdateAnimBg="0"/>
      <p:bldP spid="239621" grpId="0" animBg="1" autoUpdateAnimBg="0"/>
      <p:bldP spid="239622" grpId="0" animBg="1" autoUpdateAnimBg="0"/>
      <p:bldP spid="239622" grpId="1" animBg="1"/>
      <p:bldP spid="239623" grpId="0" animBg="1"/>
      <p:bldP spid="239624" grpId="0" animBg="1" autoUpdateAnimBg="0"/>
      <p:bldP spid="2396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692275" y="1484313"/>
            <a:ext cx="5975350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Systematic random sampling</a:t>
            </a: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468313" y="2492375"/>
            <a:ext cx="78486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Responden dipilih dengan sistematika tertentu.</a:t>
            </a: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468313" y="3573463"/>
            <a:ext cx="7848600" cy="93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mudah untuk dilaksanakan,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tidak diperlukan kerangka sampel,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3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simpel dan fleksibel</a:t>
            </a: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468313" y="4652963"/>
            <a:ext cx="7848600" cy="64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Terjadinya data bias cukup tinggi</a:t>
            </a:r>
          </a:p>
        </p:txBody>
      </p:sp>
      <p:grpSp>
        <p:nvGrpSpPr>
          <p:cNvPr id="20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1" name="Rectangle 20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0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 animBg="1" autoUpdateAnimBg="0"/>
      <p:bldP spid="240651" grpId="1" animBg="1"/>
      <p:bldP spid="240652" grpId="0" animBg="1" autoUpdateAnimBg="0"/>
      <p:bldP spid="240653" grpId="0" animBg="1" autoUpdateAnimBg="0"/>
      <p:bldP spid="24065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760537" y="533400"/>
            <a:ext cx="5473700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Stratified random sampling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609600" y="1468437"/>
            <a:ext cx="78486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Responden dipilih dengan memperhatikan strata tertentu dari populasi</a:t>
            </a: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609600" y="2549525"/>
            <a:ext cx="7848600" cy="93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setiap responden dalam strata yang sama adalah homogen,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administrasi mudah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609600" y="3629025"/>
            <a:ext cx="7775575" cy="1728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Strata dibuat tidak sesuai dengan tujuan krn tidak ada informasi awal,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Harus dibuat kerangka sampel yang terpisah dan berbeda untuk setiap strata.</a:t>
            </a:r>
          </a:p>
        </p:txBody>
      </p:sp>
      <p:grpSp>
        <p:nvGrpSpPr>
          <p:cNvPr id="18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9" name="Rectangle 1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1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animBg="1" autoUpdateAnimBg="0"/>
      <p:bldP spid="241674" grpId="1" animBg="1"/>
      <p:bldP spid="241675" grpId="0" animBg="1" autoUpdateAnimBg="0"/>
      <p:bldP spid="241676" grpId="0" animBg="1" autoUpdateAnimBg="0"/>
      <p:bldP spid="24167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1692275" y="549275"/>
            <a:ext cx="5473700" cy="601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Cluster random sampling</a:t>
            </a:r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684213" y="1700213"/>
            <a:ext cx="7991475" cy="18002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Jika populasi tersebar dalam beberapa wilayah (cluster) yang masing-masing memiliki karakteristik yang hampir sama, maka salah satu/beberapa wilayah tersebut dapat dipilih sebagai sampel</a:t>
            </a:r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755650" y="3644900"/>
            <a:ext cx="7848600" cy="1296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tidak memerlukan kerangka sampling,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sampel yang terpilih berada pada daerah yang berdekatan</a:t>
            </a:r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755650" y="5084763"/>
            <a:ext cx="7775575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memungkinkan munculnya sampling error yang besar</a:t>
            </a:r>
          </a:p>
        </p:txBody>
      </p:sp>
      <p:grpSp>
        <p:nvGrpSpPr>
          <p:cNvPr id="18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9" name="Rectangle 1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2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8" grpId="0" animBg="1" autoUpdateAnimBg="0"/>
      <p:bldP spid="242698" grpId="1" animBg="1"/>
      <p:bldP spid="242699" grpId="0" animBg="1" autoUpdateAnimBg="0"/>
      <p:bldP spid="242700" grpId="0" animBg="1" autoUpdateAnimBg="0"/>
      <p:bldP spid="2427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468313" y="304800"/>
            <a:ext cx="609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>
              <a:lnSpc>
                <a:spcPct val="85000"/>
              </a:lnSpc>
            </a:pPr>
            <a:r>
              <a:rPr lang="en-US" sz="5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chnoHeavy" pitchFamily="2" charset="0"/>
              </a:rPr>
              <a:t>Non Probability Sampling</a:t>
            </a:r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468313" y="1816100"/>
            <a:ext cx="7777162" cy="601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Convenience / incidental Sampling</a:t>
            </a:r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468313" y="2536825"/>
            <a:ext cx="7777162" cy="601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Judgment Sampling</a:t>
            </a: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468313" y="3255963"/>
            <a:ext cx="7777162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Quota Sampling</a:t>
            </a: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468313" y="3976688"/>
            <a:ext cx="7777162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Snowball Sampling</a:t>
            </a:r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2339975" y="4768850"/>
            <a:ext cx="5830888" cy="141287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Relatif tepat digunakan pada kondisi : (1) 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tahapan eksplorasi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, (2) 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pengujian awal suatu angket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, (3) 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berhadapan dengan populasi yang homogen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,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(4)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 Minimnya pengetahuan peneliti dalam bidang statistik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,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TechnoHeavy" pitchFamily="2" charset="0"/>
              </a:rPr>
              <a:t>(5)</a:t>
            </a:r>
            <a:r>
              <a:rPr lang="en-US" sz="1600" b="1">
                <a:solidFill>
                  <a:srgbClr val="FF0066"/>
                </a:solidFill>
                <a:latin typeface="TechnoHeavy" pitchFamily="2" charset="0"/>
              </a:rPr>
              <a:t> adanya tuntutan akan kemudahan dari aspek operasional</a:t>
            </a:r>
          </a:p>
        </p:txBody>
      </p:sp>
      <p:sp>
        <p:nvSpPr>
          <p:cNvPr id="233494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1889125"/>
            <a:ext cx="7704137" cy="5746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1. </a:t>
            </a:r>
          </a:p>
        </p:txBody>
      </p:sp>
      <p:sp>
        <p:nvSpPr>
          <p:cNvPr id="233495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2536825"/>
            <a:ext cx="7848600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96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255963"/>
            <a:ext cx="7775575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97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976688"/>
            <a:ext cx="7848600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5" name="Rectangle 24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533400" y="914400"/>
            <a:ext cx="7777163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Convenience / incidental Sampling</a:t>
            </a: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68313" y="1773238"/>
            <a:ext cx="78486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Responden adalah orang yang kebetulan ditemukan atau mudah untuk ditemui dan dijangkau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468313" y="2852738"/>
            <a:ext cx="7848600" cy="93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murah,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waktu cukup singkat, dan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3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responden mudah diakses </a:t>
            </a: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468313" y="3860800"/>
            <a:ext cx="7848600" cy="1657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data bias,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tidak tepat digunakan jika banyaknya anggota populasi diketahui, dan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3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perlu kehatian-hatian yang tinggi dalam menerjemahkan hasil</a:t>
            </a:r>
          </a:p>
        </p:txBody>
      </p:sp>
      <p:grpSp>
        <p:nvGrpSpPr>
          <p:cNvPr id="20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1" name="Rectangle 20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7" grpId="0" animBg="1" autoUpdateAnimBg="0"/>
      <p:bldP spid="234508" grpId="0" animBg="1" autoUpdateAnimBg="0"/>
      <p:bldP spid="234509" grpId="0" animBg="1" autoUpdateAnimBg="0"/>
      <p:bldP spid="2345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23850" y="692150"/>
            <a:ext cx="4249738" cy="601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Judgment Sampling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23850" y="1557338"/>
            <a:ext cx="4824413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Responden dipilih berdasarkan kriteria yang telah dirumuskan peneliti</a:t>
            </a: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5076825" y="476250"/>
            <a:ext cx="3673475" cy="935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Expert sampling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Purposive sampling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4427538" y="981075"/>
            <a:ext cx="720725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323850" y="2997200"/>
            <a:ext cx="7993063" cy="1511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1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baik digunakan jika sampel yang diambil kecil, (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2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) Memberikan wewenang kepada kemampuan dan pengalaman peneliti dalam menentukan sampel.</a:t>
            </a: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323850" y="4652963"/>
            <a:ext cx="7993063" cy="1225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menuntut kejelian dan kemampuan serta pengalaman yang tinggi dalam merumuskan sampel</a:t>
            </a:r>
          </a:p>
        </p:txBody>
      </p:sp>
      <p:grpSp>
        <p:nvGrpSpPr>
          <p:cNvPr id="15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6" name="Rectangle 15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2627313" y="836613"/>
            <a:ext cx="3600450" cy="60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Quota Sampling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755650" y="1628775"/>
            <a:ext cx="78486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457200" indent="-4572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Merumuskan kategori kontrol/ quota dari populasi</a:t>
            </a:r>
          </a:p>
          <a:p>
            <a:pPr marL="457200" indent="-4572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Pemilihan sampel </a:t>
            </a:r>
            <a:r>
              <a:rPr lang="en-US" sz="1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( convenience atau judgment sampling)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468313" y="2781300"/>
            <a:ext cx="4319587" cy="2952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murah,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memberi keleluasaan    </a:t>
            </a:r>
          </a:p>
          <a:p>
            <a:pPr marL="342900" indent="-3429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     kepada peneliti dalam     </a:t>
            </a:r>
          </a:p>
          <a:p>
            <a:pPr marL="342900" indent="-3429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     menentukan elemen </a:t>
            </a:r>
          </a:p>
          <a:p>
            <a:pPr marL="342900" indent="-3429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     sampel</a:t>
            </a: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5003800" y="2781300"/>
            <a:ext cx="3600450" cy="2952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Data bias,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Jumlah populasi</a:t>
            </a:r>
          </a:p>
          <a:p>
            <a:pPr marL="342900" indent="-3429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    harus besar</a:t>
            </a:r>
          </a:p>
        </p:txBody>
      </p:sp>
      <p:pic>
        <p:nvPicPr>
          <p:cNvPr id="236553" name="Picture 9" descr="wb0124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1663"/>
            <a:ext cx="503237" cy="431800"/>
          </a:xfrm>
          <a:prstGeom prst="rect">
            <a:avLst/>
          </a:prstGeom>
          <a:noFill/>
        </p:spPr>
      </p:pic>
      <p:pic>
        <p:nvPicPr>
          <p:cNvPr id="236554" name="Picture 10" descr="wb0123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288925" cy="303213"/>
          </a:xfrm>
          <a:prstGeom prst="rect">
            <a:avLst/>
          </a:prstGeom>
          <a:noFill/>
        </p:spPr>
      </p:pic>
      <p:pic>
        <p:nvPicPr>
          <p:cNvPr id="236555" name="Picture 11" descr="wb0123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288925" cy="303212"/>
          </a:xfrm>
          <a:prstGeom prst="rect">
            <a:avLst/>
          </a:prstGeom>
          <a:noFill/>
        </p:spPr>
      </p:pic>
      <p:pic>
        <p:nvPicPr>
          <p:cNvPr id="236556" name="Picture 12" descr="wb0124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503238" cy="431800"/>
          </a:xfrm>
          <a:prstGeom prst="rect">
            <a:avLst/>
          </a:prstGeom>
          <a:noFill/>
        </p:spPr>
      </p:pic>
      <p:grpSp>
        <p:nvGrpSpPr>
          <p:cNvPr id="15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6" name="Rectangle 15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 autoUpdateAnimBg="0"/>
      <p:bldP spid="236550" grpId="0" animBg="1"/>
      <p:bldP spid="236551" grpId="0" animBg="1" autoUpdateAnimBg="0"/>
      <p:bldP spid="2365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900113" y="914400"/>
            <a:ext cx="7127875" cy="955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Snowball Sampling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755650" y="2565400"/>
            <a:ext cx="4248150" cy="2951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457200" indent="-457200" algn="l"/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 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Sampel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diambil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secara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berantai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dari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populasi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yang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spesifik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chnoHeavy" pitchFamily="2" charset="0"/>
            </a:endParaRP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5435600" y="2492375"/>
            <a:ext cx="2735263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Kelebihan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</a:p>
          <a:p>
            <a:pPr marL="342900" indent="-342900" algn="l"/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Bias relatif kecil</a:t>
            </a: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5508625" y="4005263"/>
            <a:ext cx="2663825" cy="1439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Kekurangan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: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Mahal </a:t>
            </a:r>
          </a:p>
          <a:p>
            <a:pPr marL="342900" indent="-342900" algn="l">
              <a:buFontTx/>
              <a:buAutoNum type="arabicParenBoth"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</a:rPr>
              <a:t> waktu lama</a:t>
            </a:r>
          </a:p>
        </p:txBody>
      </p:sp>
      <p:grpSp>
        <p:nvGrpSpPr>
          <p:cNvPr id="13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28800" y="3048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STUDI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ILMU AKTUARIA</a:t>
            </a:r>
          </a:p>
          <a:p>
            <a:r>
              <a:rPr lang="en-US" dirty="0"/>
              <a:t>DEPARTEMEN STATISTIKA</a:t>
            </a:r>
          </a:p>
          <a:p>
            <a:r>
              <a:rPr lang="en-US" dirty="0"/>
              <a:t>FMIPA UNIVERSITAS PADJADJARAN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1972270"/>
            <a:ext cx="83058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3264932"/>
            <a:ext cx="800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1. PENGUMPULAN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886200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2. PENYAJIAN DATA SECARA DESKRIPTIF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4495800"/>
            <a:ext cx="800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3. PENGOLAHAN DATA SECARA DESKRIPTIF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2971799"/>
            <a:ext cx="8305800" cy="3276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logo unp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76797" cy="1371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17" name="Picture 2" descr="E:\1. PERKULIAHAN ZANBAR\PENDUKUNG KULIAH AKTUARIA\Logo AKT unpad fix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257800"/>
            <a:ext cx="2209800" cy="87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611188" y="3284538"/>
            <a:ext cx="4032250" cy="3168650"/>
          </a:xfrm>
          <a:prstGeom prst="rect">
            <a:avLst/>
          </a:prstGeom>
          <a:noFill/>
          <a:ln w="9525">
            <a:solidFill>
              <a:srgbClr val="FF99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1042988" y="1989138"/>
            <a:ext cx="3241675" cy="1196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sampling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5003800" y="1989138"/>
            <a:ext cx="3600450" cy="1196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Non-probabiliy sampling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684213" y="3357563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Jumlah populasi (N) diketahui</a:t>
            </a:r>
          </a:p>
        </p:txBody>
      </p:sp>
      <p:pic>
        <p:nvPicPr>
          <p:cNvPr id="207898" name="Picture 26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1814513" cy="1528763"/>
          </a:xfrm>
          <a:prstGeom prst="rect">
            <a:avLst/>
          </a:prstGeom>
          <a:noFill/>
        </p:spPr>
      </p:pic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684213" y="3860800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minimum dihitung melalui rumus, diantaranya “SLOVIN”</a:t>
            </a:r>
          </a:p>
        </p:txBody>
      </p:sp>
      <p:graphicFrame>
        <p:nvGraphicFramePr>
          <p:cNvPr id="207900" name="Object 28"/>
          <p:cNvGraphicFramePr>
            <a:graphicFrameLocks noChangeAspect="1"/>
          </p:cNvGraphicFramePr>
          <p:nvPr/>
        </p:nvGraphicFramePr>
        <p:xfrm>
          <a:off x="971550" y="4508500"/>
          <a:ext cx="29527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08500"/>
                        <a:ext cx="29527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5111750" y="3284538"/>
            <a:ext cx="3781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tidak dihitung melalui rumus, melainkan dikompromikan sesuai dengan metodenya dan kebutuhan.</a:t>
            </a: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611188" y="333375"/>
            <a:ext cx="7993062" cy="1430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itchFamily="82" charset="0"/>
              </a:rPr>
              <a:t>Menentukan jumlah sampel adalah 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itchFamily="82" charset="0"/>
              </a:rPr>
              <a:t>“penting”</a:t>
            </a: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itchFamily="82" charset="0"/>
              </a:rPr>
              <a:t>, tetapi 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itchFamily="82" charset="0"/>
              </a:rPr>
              <a:t>“jauh lebih penting”</a:t>
            </a: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itchFamily="82" charset="0"/>
              </a:rPr>
              <a:t> memilih sampel yang dapat menggambarkan populasinya</a:t>
            </a:r>
          </a:p>
        </p:txBody>
      </p:sp>
      <p:grpSp>
        <p:nvGrpSpPr>
          <p:cNvPr id="15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6" name="Rectangle 15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685800"/>
            <a:ext cx="5867400" cy="1828800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87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22" y="0"/>
            <a:ext cx="4000778" cy="4844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2665274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Grafik</a:t>
            </a:r>
            <a:endParaRPr lang="en-US" sz="2800" b="1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/>
              <a:t>Ukuran</a:t>
            </a:r>
            <a:r>
              <a:rPr lang="en-US" sz="2800" b="1" dirty="0"/>
              <a:t> </a:t>
            </a:r>
            <a:r>
              <a:rPr lang="en-US" sz="2800" b="1" dirty="0" err="1"/>
              <a:t>Pusat</a:t>
            </a:r>
            <a:r>
              <a:rPr lang="en-US" sz="2800" b="1" dirty="0"/>
              <a:t> Data (</a:t>
            </a:r>
            <a:r>
              <a:rPr lang="en-US" sz="2800" b="1" i="1" dirty="0">
                <a:solidFill>
                  <a:srgbClr val="FF0000"/>
                </a:solidFill>
              </a:rPr>
              <a:t>Measures of Center</a:t>
            </a:r>
            <a:r>
              <a:rPr lang="en-US" sz="2800" b="1" dirty="0"/>
              <a:t>)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/>
              <a:t>Ukuran</a:t>
            </a:r>
            <a:r>
              <a:rPr lang="en-US" sz="2800" b="1" dirty="0"/>
              <a:t> </a:t>
            </a:r>
            <a:r>
              <a:rPr lang="en-US" sz="2800" b="1" dirty="0" err="1"/>
              <a:t>Sebaran</a:t>
            </a:r>
            <a:r>
              <a:rPr lang="en-US" sz="2800" b="1" dirty="0"/>
              <a:t> Data (</a:t>
            </a:r>
            <a:r>
              <a:rPr lang="en-US" sz="2800" b="1" i="1" dirty="0">
                <a:solidFill>
                  <a:srgbClr val="FF0000"/>
                </a:solidFill>
              </a:rPr>
              <a:t>Measures of Variation</a:t>
            </a:r>
            <a:r>
              <a:rPr lang="en-US" sz="2800" dirty="0"/>
              <a:t>)</a:t>
            </a:r>
            <a:endParaRPr lang="en-US" sz="2800" b="1" dirty="0"/>
          </a:p>
          <a:p>
            <a:pPr marL="465138" indent="-465138"/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9144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PENYAJIAN / DESCRIBING DATA 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8" name="Rectangle 17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6285" y="316468"/>
            <a:ext cx="19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KE-2 </a:t>
            </a:r>
          </a:p>
        </p:txBody>
      </p:sp>
      <p:pic>
        <p:nvPicPr>
          <p:cNvPr id="15" name="Picture 14" descr="images7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609600"/>
            <a:ext cx="2514600" cy="2514600"/>
          </a:xfrm>
          <a:prstGeom prst="rect">
            <a:avLst/>
          </a:prstGeom>
        </p:spPr>
      </p:pic>
      <p:pic>
        <p:nvPicPr>
          <p:cNvPr id="16" name="Picture 2" descr="E:\1. PERKULIAHAN ZANBAR\PENDUKUNG KULIAH AKTUARIA\Logo AKT unpad fix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2209800" cy="87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Penyajian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151930"/>
            <a:ext cx="800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n-US" sz="2800" b="1" dirty="0" err="1">
                <a:solidFill>
                  <a:schemeClr val="bg1"/>
                </a:solidFill>
              </a:rPr>
              <a:t>Frekuensi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Relatif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773198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2. Pie Chart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2382798"/>
            <a:ext cx="800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3. Pareto diagram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3002577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4. line diagram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3590331"/>
            <a:ext cx="8001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5. Histogram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210110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6. Stem-and-Leaf Display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FREKUENSI RELATIF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962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619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PIE CHART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038600" cy="388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PARETO DIAGRAM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181100"/>
            <a:ext cx="8010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5000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LINE DIAGRAM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20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4261087" cy="35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HISTOGRAM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228725"/>
            <a:ext cx="8048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01084"/>
            <a:ext cx="4010025" cy="31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b="1" dirty="0">
                <a:solidFill>
                  <a:schemeClr val="bg1"/>
                </a:solidFill>
              </a:rPr>
              <a:t>STEM-AND-LEAF DISPLAY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075730"/>
            <a:ext cx="8305800" cy="47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981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8004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9100" y="457200"/>
            <a:ext cx="8305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Klaim Asuransi di beberapa RS kota Bandung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65573"/>
              </p:ext>
            </p:extLst>
          </p:nvPr>
        </p:nvGraphicFramePr>
        <p:xfrm>
          <a:off x="609602" y="1447800"/>
          <a:ext cx="7924798" cy="43910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</a:rPr>
                        <a:t>No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</a:rPr>
                        <a:t>Rumah Sakit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Banyak Klaim dalam satu bulan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</a:rPr>
                        <a:t>Total Besar Klaim dalam satu bulan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HASAN SADIKIN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2.208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30.000.000.000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ADVENT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151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1.000.000.000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 AL ISLAM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486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4.000.000.000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IMMANUEL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425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2.700.000.000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 SANTO YUSUP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261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1.300.000.000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6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SANTOSA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189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1.500.000.000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7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 RAJAWALI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138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600.000.000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8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MUHAMMADYAH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169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700.000.000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KEBONJATI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121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500.000.000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MITRA KASIH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202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800.000.000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 SARININGSIH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194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600.000.000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d-ID" sz="2000" u="none" strike="noStrike" dirty="0">
                          <a:effectLst/>
                        </a:rPr>
                        <a:t>RS. PINDAD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160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d-ID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            600.000.000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2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8" name="Rectangle 17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14022"/>
            <a:ext cx="86641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3200400"/>
            <a:ext cx="863509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4743022"/>
            <a:ext cx="8610599" cy="12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04800" y="228600"/>
            <a:ext cx="8610600" cy="10464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POPULASI &amp; SAMPEL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Karakteristik Populasi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28700" y="2571750"/>
              <a:ext cx="7200900" cy="26860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28700" y="2571750"/>
              <a:ext cx="7200900" cy="26860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685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Statistik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7945" y="2554386"/>
            <a:ext cx="2607972" cy="1526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5108084" y="2652243"/>
            <a:ext cx="2607972" cy="1526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745783" y="3004536"/>
                <a:ext cx="1654240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id-ID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d-ID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d-ID" sz="135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83" y="3004536"/>
                <a:ext cx="1654240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79255" y="3014196"/>
                <a:ext cx="2608278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d-ID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d-ID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255" y="3014196"/>
                <a:ext cx="2608278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896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9885" y="461899"/>
            <a:ext cx="1822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solidFill>
                  <a:srgbClr val="000000"/>
                </a:solidFill>
                <a:latin typeface="Calibri"/>
                <a:cs typeface="Calibri"/>
              </a:rPr>
              <a:t>Dispersi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63790"/>
            <a:ext cx="3430270" cy="61555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dirty="0">
                <a:latin typeface="Cambria Math"/>
                <a:cs typeface="Cambria Math"/>
              </a:rPr>
              <a:t>𝑅 = </a:t>
            </a:r>
            <a:r>
              <a:rPr sz="3200" spc="85" dirty="0">
                <a:latin typeface="Cambria Math"/>
                <a:cs typeface="Cambria Math"/>
              </a:rPr>
              <a:t>𝑋</a:t>
            </a:r>
            <a:r>
              <a:rPr sz="3525" spc="127" baseline="-15366" dirty="0">
                <a:latin typeface="Cambria Math"/>
                <a:cs typeface="Cambria Math"/>
              </a:rPr>
              <a:t>𝑚𝑎𝑥 </a:t>
            </a:r>
            <a:r>
              <a:rPr sz="3200" dirty="0">
                <a:latin typeface="Cambria Math"/>
                <a:cs typeface="Cambria Math"/>
              </a:rPr>
              <a:t>−</a:t>
            </a:r>
            <a:r>
              <a:rPr sz="3200" spc="65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𝑋</a:t>
            </a:r>
            <a:r>
              <a:rPr sz="3525" spc="112" baseline="-15366" dirty="0">
                <a:latin typeface="Cambria Math"/>
                <a:cs typeface="Cambria Math"/>
              </a:rPr>
              <a:t>𝑚𝑖𝑛</a:t>
            </a:r>
            <a:endParaRPr sz="3525" baseline="-15366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40" y="2714205"/>
            <a:ext cx="1261745" cy="150939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81000" algn="l"/>
                <a:tab pos="381635" algn="l"/>
                <a:tab pos="918844" algn="l"/>
              </a:tabLst>
            </a:pPr>
            <a:r>
              <a:rPr sz="3200" spc="100" dirty="0">
                <a:latin typeface="Cambria Math"/>
                <a:cs typeface="Cambria Math"/>
              </a:rPr>
              <a:t>𝑆</a:t>
            </a:r>
            <a:r>
              <a:rPr sz="3525" spc="150" baseline="28368" dirty="0">
                <a:latin typeface="Cambria Math"/>
                <a:cs typeface="Cambria Math"/>
              </a:rPr>
              <a:t>2	</a:t>
            </a:r>
            <a:r>
              <a:rPr sz="3200" dirty="0">
                <a:latin typeface="Cambria Math"/>
                <a:cs typeface="Cambria Math"/>
              </a:rPr>
              <a:t>=</a:t>
            </a:r>
          </a:p>
          <a:p>
            <a:pPr marL="381000" indent="-343535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dirty="0">
                <a:latin typeface="Cambria Math"/>
                <a:cs typeface="Cambria Math"/>
              </a:rPr>
              <a:t>𝑆</a:t>
            </a:r>
            <a:r>
              <a:rPr sz="3200" spc="2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</a:p>
        </p:txBody>
      </p:sp>
      <p:sp>
        <p:nvSpPr>
          <p:cNvPr id="20" name="object 20"/>
          <p:cNvSpPr/>
          <p:nvPr/>
        </p:nvSpPr>
        <p:spPr>
          <a:xfrm>
            <a:off x="1651380" y="3773423"/>
            <a:ext cx="1852295" cy="391795"/>
          </a:xfrm>
          <a:custGeom>
            <a:avLst/>
            <a:gdLst/>
            <a:ahLst/>
            <a:cxnLst/>
            <a:rect l="l" t="t" r="r" b="b"/>
            <a:pathLst>
              <a:path w="1852295" h="391795">
                <a:moveTo>
                  <a:pt x="78721" y="215011"/>
                </a:moveTo>
                <a:lnTo>
                  <a:pt x="39750" y="215011"/>
                </a:lnTo>
                <a:lnTo>
                  <a:pt x="121919" y="391794"/>
                </a:lnTo>
                <a:lnTo>
                  <a:pt x="141224" y="391794"/>
                </a:lnTo>
                <a:lnTo>
                  <a:pt x="156585" y="339344"/>
                </a:lnTo>
                <a:lnTo>
                  <a:pt x="135255" y="339344"/>
                </a:lnTo>
                <a:lnTo>
                  <a:pt x="78721" y="215011"/>
                </a:lnTo>
                <a:close/>
              </a:path>
              <a:path w="1852295" h="391795">
                <a:moveTo>
                  <a:pt x="1852295" y="0"/>
                </a:moveTo>
                <a:lnTo>
                  <a:pt x="259714" y="0"/>
                </a:lnTo>
                <a:lnTo>
                  <a:pt x="233425" y="126"/>
                </a:lnTo>
                <a:lnTo>
                  <a:pt x="135255" y="339344"/>
                </a:lnTo>
                <a:lnTo>
                  <a:pt x="156585" y="339344"/>
                </a:lnTo>
                <a:lnTo>
                  <a:pt x="248157" y="26669"/>
                </a:lnTo>
                <a:lnTo>
                  <a:pt x="284099" y="26669"/>
                </a:lnTo>
                <a:lnTo>
                  <a:pt x="284099" y="25907"/>
                </a:lnTo>
                <a:lnTo>
                  <a:pt x="1852295" y="25907"/>
                </a:lnTo>
                <a:lnTo>
                  <a:pt x="1852295" y="0"/>
                </a:lnTo>
                <a:close/>
              </a:path>
              <a:path w="1852295" h="391795">
                <a:moveTo>
                  <a:pt x="65150" y="185165"/>
                </a:moveTo>
                <a:lnTo>
                  <a:pt x="0" y="215011"/>
                </a:lnTo>
                <a:lnTo>
                  <a:pt x="6095" y="229869"/>
                </a:lnTo>
                <a:lnTo>
                  <a:pt x="39750" y="215011"/>
                </a:lnTo>
                <a:lnTo>
                  <a:pt x="78721" y="215011"/>
                </a:lnTo>
                <a:lnTo>
                  <a:pt x="65150" y="185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98650" y="3709492"/>
            <a:ext cx="1605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 Math"/>
                <a:cs typeface="Cambria Math"/>
              </a:rPr>
              <a:t>𝑉𝑎𝑟𝑖𝑎𝑛𝑠𝑖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spc="-2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01FCA7-C53E-4DD0-8BA0-5762162F1284}"/>
                  </a:ext>
                </a:extLst>
              </p:cNvPr>
              <p:cNvSpPr txBox="1"/>
              <p:nvPr/>
            </p:nvSpPr>
            <p:spPr>
              <a:xfrm>
                <a:off x="838200" y="2780278"/>
                <a:ext cx="3781043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d-ID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d-ID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01FCA7-C53E-4DD0-8BA0-5762162F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80278"/>
                <a:ext cx="3781043" cy="8485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9AD9CE-C01A-480E-ACAB-F05226B84DF1}"/>
                  </a:ext>
                </a:extLst>
              </p:cNvPr>
              <p:cNvSpPr txBox="1"/>
              <p:nvPr/>
            </p:nvSpPr>
            <p:spPr>
              <a:xfrm>
                <a:off x="510540" y="2147188"/>
                <a:ext cx="2721346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D" sz="28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9AD9CE-C01A-480E-ACAB-F05226B84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2147188"/>
                <a:ext cx="2721346" cy="4641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704A-3885-4C77-B029-148C5ABA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Kuartil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AFBF7-4C71-4885-8F76-D9ACE155F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35" y="2133600"/>
            <a:ext cx="5850731" cy="1693069"/>
          </a:xfrm>
          <a:prstGeom prst="rect">
            <a:avLst/>
          </a:prstGeom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CC0541FA-4F66-4681-9848-82DAE70B1B90}"/>
              </a:ext>
            </a:extLst>
          </p:cNvPr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EA8A47A3-AF80-4969-A458-55C566FC5025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DF250BD0-24C0-4352-A6A0-F01C5E255632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636431B9-A2E1-4046-B4E0-3793E31B02FD}"/>
              </a:ext>
            </a:extLst>
          </p:cNvPr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DF9371D7-5C5F-4991-B0DB-D0C9FE7D954B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057BAB94-EB30-4ABF-B3DB-329F212E65C2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65FD4847-3088-4F98-8FAD-49D73E02B577}"/>
              </a:ext>
            </a:extLst>
          </p:cNvPr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8C4DBA0B-6F46-4A1B-A14B-D02145C270DA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CE403F63-6559-4C74-8BC0-3A1CEF2196AD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1">
            <a:extLst>
              <a:ext uri="{FF2B5EF4-FFF2-40B4-BE49-F238E27FC236}">
                <a16:creationId xmlns:a16="http://schemas.microsoft.com/office/drawing/2014/main" id="{FCB7ADF3-9506-4F8E-86A4-EDEA0BD1E5AD}"/>
              </a:ext>
            </a:extLst>
          </p:cNvPr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2">
            <a:extLst>
              <a:ext uri="{FF2B5EF4-FFF2-40B4-BE49-F238E27FC236}">
                <a16:creationId xmlns:a16="http://schemas.microsoft.com/office/drawing/2014/main" id="{50A63A90-7278-4011-87FF-C01208634F09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76113694-97FA-4F39-A310-B48275CD29D3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8792EA78-05A0-4D3A-98AD-5B7872FD12F3}"/>
              </a:ext>
            </a:extLst>
          </p:cNvPr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C8C51B2C-12E2-4D22-BFA6-2CEA6D9EEA93}"/>
              </a:ext>
            </a:extLst>
          </p:cNvPr>
          <p:cNvSpPr txBox="1">
            <a:spLocks/>
          </p:cNvSpPr>
          <p:nvPr/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lang="it-IT" spc="-20" dirty="0"/>
          </a:p>
        </p:txBody>
      </p:sp>
    </p:spTree>
    <p:extLst>
      <p:ext uri="{BB962C8B-B14F-4D97-AF65-F5344CB8AC3E}">
        <p14:creationId xmlns:p14="http://schemas.microsoft.com/office/powerpoint/2010/main" val="2351965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DDAF-45F5-4EFA-AC84-BF2077E0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Kuartil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ganjil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CE0AB7-272B-40B4-ACB4-F1AE6C41C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649" y="2057400"/>
            <a:ext cx="4001351" cy="2800946"/>
          </a:xfrm>
          <a:prstGeom prst="rect">
            <a:avLst/>
          </a:prstGeom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358E1C73-0275-4A16-B862-00EC3C2AE85A}"/>
              </a:ext>
            </a:extLst>
          </p:cNvPr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834E841B-DA4C-44CA-8602-DC56B959C128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B0E7F574-3577-467A-9B8B-A1DFCA7CFDCB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6D6E07E0-0E37-4E36-ADA8-7C78535CDBC4}"/>
              </a:ext>
            </a:extLst>
          </p:cNvPr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C1AAA354-AF4D-4C90-BA2E-320E5E88B3BE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A4D72DB6-F4CA-4A7E-8D52-100383B2C4A1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39EE12D0-9BA7-4D24-860F-A7C4D4CD541A}"/>
              </a:ext>
            </a:extLst>
          </p:cNvPr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DEEE6B0F-B007-4A6A-A600-C11A426906D6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8FEDE4FA-6FBF-4FD5-9BF3-BA58608AF084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1">
            <a:extLst>
              <a:ext uri="{FF2B5EF4-FFF2-40B4-BE49-F238E27FC236}">
                <a16:creationId xmlns:a16="http://schemas.microsoft.com/office/drawing/2014/main" id="{2AC152CF-A901-4B29-83E9-F6D84BE669F6}"/>
              </a:ext>
            </a:extLst>
          </p:cNvPr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2">
            <a:extLst>
              <a:ext uri="{FF2B5EF4-FFF2-40B4-BE49-F238E27FC236}">
                <a16:creationId xmlns:a16="http://schemas.microsoft.com/office/drawing/2014/main" id="{8BE69AF7-ADF7-48CC-9B66-83400AEB3FE1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AD003958-6E88-4703-891E-32E095C5E155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A602B65E-83E7-4CDE-B38F-6A45289925E9}"/>
              </a:ext>
            </a:extLst>
          </p:cNvPr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D28FBC6E-0DE9-456B-9B90-C200DC29F6CF}"/>
              </a:ext>
            </a:extLst>
          </p:cNvPr>
          <p:cNvSpPr txBox="1">
            <a:spLocks/>
          </p:cNvSpPr>
          <p:nvPr/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lang="it-IT" spc="-20" dirty="0"/>
          </a:p>
        </p:txBody>
      </p:sp>
    </p:spTree>
    <p:extLst>
      <p:ext uri="{BB962C8B-B14F-4D97-AF65-F5344CB8AC3E}">
        <p14:creationId xmlns:p14="http://schemas.microsoft.com/office/powerpoint/2010/main" val="10056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36BF-DA4E-41DD-9ABE-D2175C4E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Kuartil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genap</a:t>
            </a:r>
            <a:endParaRPr lang="en-ID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3F863F-0CC4-44E6-89CF-6720E6DC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493576"/>
            <a:ext cx="7836477" cy="20301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547515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Carilah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tengahnya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(median).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Membagi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di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sebelah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median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kuartil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Membagi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di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sebelah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median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kuartil</a:t>
            </a:r>
            <a:r>
              <a:rPr lang="en-US" altLang="en-US" sz="165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50" dirty="0" err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endParaRPr lang="en-US" altLang="en-US" sz="900" dirty="0">
              <a:solidFill>
                <a:srgbClr val="2C3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9" name="AutoShape 6" descr="Q_{2}">
            <a:extLst>
              <a:ext uri="{FF2B5EF4-FFF2-40B4-BE49-F238E27FC236}">
                <a16:creationId xmlns:a16="http://schemas.microsoft.com/office/drawing/2014/main" id="{A9B91E0C-0114-4E88-A604-7E1577C87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4437" y="2324103"/>
            <a:ext cx="113095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AutoShape 7" descr="Q_{1}">
            <a:extLst>
              <a:ext uri="{FF2B5EF4-FFF2-40B4-BE49-F238E27FC236}">
                <a16:creationId xmlns:a16="http://schemas.microsoft.com/office/drawing/2014/main" id="{EF1493E7-80E9-4562-A156-B4DB4996F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7601" y="2462215"/>
            <a:ext cx="106442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1" name="AutoShape 8" descr="Q_{3}">
            <a:extLst>
              <a:ext uri="{FF2B5EF4-FFF2-40B4-BE49-F238E27FC236}">
                <a16:creationId xmlns:a16="http://schemas.microsoft.com/office/drawing/2014/main" id="{8D23EC9D-DD67-4619-A025-EE4B46CA0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23337" y="2599137"/>
            <a:ext cx="113095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E480A5F6-D02A-4645-B674-C96DEA83C0A6}"/>
              </a:ext>
            </a:extLst>
          </p:cNvPr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98ABEDAD-FBF3-4965-95AF-22C05F2EEE6A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197B6EDD-707C-41DF-913B-8CFC94CE33EA}"/>
              </a:ext>
            </a:extLst>
          </p:cNvPr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EE2397BE-706C-4C11-8A68-5222223ADD66}"/>
              </a:ext>
            </a:extLst>
          </p:cNvPr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2ECCDC03-1621-4D7B-BA91-567C7C6AB958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7ACE0B4A-98EC-4F68-B468-1BB419C7CBCD}"/>
              </a:ext>
            </a:extLst>
          </p:cNvPr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6C80275D-232E-40DF-AFB5-CCA1A7DA3993}"/>
              </a:ext>
            </a:extLst>
          </p:cNvPr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2821BB13-19CC-465B-8382-6F76CC16AF9C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>
            <a:extLst>
              <a:ext uri="{FF2B5EF4-FFF2-40B4-BE49-F238E27FC236}">
                <a16:creationId xmlns:a16="http://schemas.microsoft.com/office/drawing/2014/main" id="{1ACFA84E-B5D6-42A8-8DB6-6568178D7138}"/>
              </a:ext>
            </a:extLst>
          </p:cNvPr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id="{5402CD44-5C77-431C-94F5-6F352EF59556}"/>
              </a:ext>
            </a:extLst>
          </p:cNvPr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2A4F0E64-F09F-44C0-B69A-EA7126421844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3">
            <a:extLst>
              <a:ext uri="{FF2B5EF4-FFF2-40B4-BE49-F238E27FC236}">
                <a16:creationId xmlns:a16="http://schemas.microsoft.com/office/drawing/2014/main" id="{BBB7FAE6-17C7-4076-BC9B-847FE156B3D3}"/>
              </a:ext>
            </a:extLst>
          </p:cNvPr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4">
            <a:extLst>
              <a:ext uri="{FF2B5EF4-FFF2-40B4-BE49-F238E27FC236}">
                <a16:creationId xmlns:a16="http://schemas.microsoft.com/office/drawing/2014/main" id="{559ADF31-3F79-4FB6-9BDF-D4802273375B}"/>
              </a:ext>
            </a:extLst>
          </p:cNvPr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5">
            <a:extLst>
              <a:ext uri="{FF2B5EF4-FFF2-40B4-BE49-F238E27FC236}">
                <a16:creationId xmlns:a16="http://schemas.microsoft.com/office/drawing/2014/main" id="{79CBF740-9036-49CC-9EB8-E23301C3C235}"/>
              </a:ext>
            </a:extLst>
          </p:cNvPr>
          <p:cNvSpPr txBox="1">
            <a:spLocks/>
          </p:cNvSpPr>
          <p:nvPr/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lang="it-IT" spc="-20" dirty="0"/>
          </a:p>
        </p:txBody>
      </p:sp>
    </p:spTree>
    <p:extLst>
      <p:ext uri="{BB962C8B-B14F-4D97-AF65-F5344CB8AC3E}">
        <p14:creationId xmlns:p14="http://schemas.microsoft.com/office/powerpoint/2010/main" val="2141587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70050" y="1212850"/>
          <a:ext cx="5486400" cy="5090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Dana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menata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kawasan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kumuh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113.75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99.59</a:t>
                      </a: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111.79</a:t>
                      </a: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300.78</a:t>
                      </a: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101.66</a:t>
                      </a: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124.13</a:t>
                      </a: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20.19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99.92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112.49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135.72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102.09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73709"/>
            <a:ext cx="79190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Contoh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data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dana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yang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dibutuhkan untuk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menata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kawasan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kumuh di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12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kota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413128"/>
            <a:ext cx="67729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Untuk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mengetahui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karakteristik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dari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data 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tersebut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carilah </a:t>
            </a:r>
            <a:r>
              <a:rPr sz="3200" b="0" spc="-25" dirty="0">
                <a:solidFill>
                  <a:srgbClr val="000000"/>
                </a:solidFill>
                <a:latin typeface="Calibri"/>
                <a:cs typeface="Calibri"/>
              </a:rPr>
              <a:t>taraf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dispersinya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3439" y="3443096"/>
            <a:ext cx="1261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Mean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Median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Modus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spc="-20" dirty="0"/>
          </a:p>
        </p:txBody>
      </p:sp>
      <p:sp>
        <p:nvSpPr>
          <p:cNvPr id="17" name="object 17"/>
          <p:cNvSpPr txBox="1"/>
          <p:nvPr/>
        </p:nvSpPr>
        <p:spPr>
          <a:xfrm>
            <a:off x="5189346" y="3443096"/>
            <a:ext cx="25374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Range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Jarak antar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Kuartil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Variansi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Standar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deviasi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1390"/>
            <a:ext cx="65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4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1" y="2209800"/>
            <a:ext cx="3274060" cy="134908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</a:tabLst>
            </a:pPr>
            <a:endParaRPr lang="en-US" sz="2400" spc="-5" dirty="0">
              <a:latin typeface="Cambria Math"/>
              <a:cs typeface="Cambria Math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mbria Math"/>
                <a:cs typeface="Cambria Math"/>
              </a:rPr>
              <a:t>𝑀𝑑</a:t>
            </a:r>
            <a:r>
              <a:rPr sz="2400" spc="19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=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mbria Math"/>
                <a:cs typeface="Cambria Math"/>
              </a:rPr>
              <a:t>𝑀𝑜𝑑𝑢𝑠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731390"/>
            <a:ext cx="1032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Dispersi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9127" y="2116392"/>
            <a:ext cx="2217420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Cambria Math"/>
                <a:cs typeface="Cambria Math"/>
              </a:rPr>
              <a:t>𝑅 =</a:t>
            </a:r>
            <a:r>
              <a:rPr sz="2400" spc="-229" dirty="0">
                <a:latin typeface="Cambria Math"/>
                <a:cs typeface="Cambria Math"/>
              </a:rPr>
              <a:t> </a:t>
            </a:r>
            <a:endParaRPr sz="2400" dirty="0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Cambria Math"/>
                <a:cs typeface="Cambria Math"/>
              </a:rPr>
              <a:t>𝑑𝑞 =</a:t>
            </a:r>
            <a:r>
              <a:rPr sz="2400" spc="-229" dirty="0">
                <a:latin typeface="Cambria Math"/>
                <a:cs typeface="Cambria Math"/>
              </a:rPr>
              <a:t> </a:t>
            </a:r>
            <a:endParaRPr sz="2400" dirty="0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spc="80" dirty="0">
                <a:latin typeface="Cambria Math"/>
                <a:cs typeface="Cambria Math"/>
              </a:rPr>
              <a:t>𝑆</a:t>
            </a:r>
            <a:r>
              <a:rPr sz="2625" spc="120" baseline="28571" dirty="0">
                <a:latin typeface="Cambria Math"/>
                <a:cs typeface="Cambria Math"/>
              </a:rPr>
              <a:t>2</a:t>
            </a:r>
            <a:r>
              <a:rPr sz="2625" spc="480" baseline="28571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=</a:t>
            </a: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Cambria Math"/>
                <a:cs typeface="Cambria Math"/>
              </a:rPr>
              <a:t>𝑆 =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537959"/>
            <a:ext cx="2324129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53199"/>
            <a:ext cx="22860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8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0" y="6553199"/>
            <a:ext cx="22860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4755" y="6528814"/>
            <a:ext cx="238048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6553199"/>
            <a:ext cx="22860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0756" y="6528814"/>
            <a:ext cx="2333244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0" y="6553199"/>
            <a:ext cx="2286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0" y="6553199"/>
            <a:ext cx="2286000" cy="3048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4411" y="6320028"/>
            <a:ext cx="2799588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6430136" y="6388100"/>
            <a:ext cx="2681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C000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it-IT" spc="-5"/>
              <a:t>PROGRAM STUDI ILMU </a:t>
            </a:r>
            <a:r>
              <a:rPr lang="it-IT" spc="-10"/>
              <a:t>AKTUARIA</a:t>
            </a:r>
            <a:r>
              <a:rPr lang="it-IT" spc="5"/>
              <a:t> </a:t>
            </a:r>
            <a:r>
              <a:rPr lang="it-IT" spc="-20"/>
              <a:t>UNPAD</a:t>
            </a:r>
            <a:endParaRPr spc="-2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CE4C6E-2ED8-4E1C-AC8A-D674844BFF4C}"/>
                  </a:ext>
                </a:extLst>
              </p:cNvPr>
              <p:cNvSpPr txBox="1"/>
              <p:nvPr/>
            </p:nvSpPr>
            <p:spPr>
              <a:xfrm>
                <a:off x="555102" y="2297668"/>
                <a:ext cx="809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ID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CE4C6E-2ED8-4E1C-AC8A-D674844B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2" y="2297668"/>
                <a:ext cx="809517" cy="369332"/>
              </a:xfrm>
              <a:prstGeom prst="rect">
                <a:avLst/>
              </a:prstGeom>
              <a:blipFill>
                <a:blip r:embed="rId10"/>
                <a:stretch>
                  <a:fillRect l="-21053" t="-21311" r="-14286" b="-4098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6EB29A1-905D-49F1-805A-6832CB8B2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Box Plots and Outliers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F7221573-A879-4681-BC9E-8CB6C08544F7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E6AB82-8DE3-467B-AC91-9C9A09AF5AF3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C9E68A-A0C4-43C2-A15E-E58FC0CA9734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55585-ACE4-4F54-83D0-45A7B4F52011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DCB3B3-2E47-400A-BBC9-75863DDBC9B0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A1B1B8-780B-490F-A505-A8F722E5165B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0">
            <a:gsLst>
              <a:gs pos="0">
                <a:srgbClr val="FFFF7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0213" y="279400"/>
            <a:ext cx="8135937" cy="6032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  <a:cs typeface="Arial" charset="0"/>
              </a:rPr>
              <a:t>METODE PENGUMPULAN DATA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49263" y="984250"/>
            <a:ext cx="8104187" cy="19208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047750"/>
            <a:ext cx="60293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501650" y="3082925"/>
            <a:ext cx="73739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I. SENSUS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</a:rPr>
              <a:t>Proses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mengumpulkan</a:t>
            </a:r>
            <a:r>
              <a:rPr lang="en-US" dirty="0">
                <a:latin typeface="Arial" charset="0"/>
              </a:rPr>
              <a:t> data </a:t>
            </a:r>
            <a:r>
              <a:rPr lang="en-US" dirty="0" err="1">
                <a:latin typeface="Arial" charset="0"/>
              </a:rPr>
              <a:t>dengan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melibatkan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semua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anggota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populasi</a:t>
            </a:r>
            <a:r>
              <a:rPr lang="en-US" dirty="0">
                <a:latin typeface="Arial" charset="0"/>
              </a:rPr>
              <a:t> (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kumpulan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dari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semua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kemungkinan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orang-orang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benda-benda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dan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ukuran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lain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dari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objek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yang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menjadi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perhatian</a:t>
            </a:r>
            <a:r>
              <a:rPr lang="en-US" dirty="0">
                <a:latin typeface="Arial" charset="0"/>
              </a:rPr>
              <a:t>) </a:t>
            </a:r>
            <a:r>
              <a:rPr lang="en-US" dirty="0" err="1">
                <a:latin typeface="Arial" charset="0"/>
              </a:rPr>
              <a:t>pengamatan</a:t>
            </a:r>
            <a:r>
              <a:rPr lang="en-US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Catatan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: data yang </a:t>
            </a: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diperoleh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disebut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: </a:t>
            </a:r>
            <a:r>
              <a:rPr lang="en-US" sz="1200" b="1" u="sng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true value</a:t>
            </a:r>
            <a:endParaRPr lang="en-US" sz="1200" b="1" u="sng" dirty="0">
              <a:solidFill>
                <a:schemeClr val="hlink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II. SAMPLING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</a:rPr>
              <a:t>Proses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mengumpulkan</a:t>
            </a:r>
            <a:r>
              <a:rPr lang="en-US" dirty="0">
                <a:latin typeface="Arial" charset="0"/>
              </a:rPr>
              <a:t> data </a:t>
            </a:r>
            <a:r>
              <a:rPr lang="en-US" dirty="0" err="1">
                <a:latin typeface="Arial" charset="0"/>
              </a:rPr>
              <a:t>dengan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melibatkan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sebagian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anggota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populasi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pengamatan</a:t>
            </a:r>
            <a:r>
              <a:rPr lang="en-US" dirty="0">
                <a:latin typeface="Arial" charset="0"/>
              </a:rPr>
              <a:t> (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</a:rPr>
              <a:t>sampel</a:t>
            </a:r>
            <a:r>
              <a:rPr lang="en-US" dirty="0">
                <a:latin typeface="Arial" charset="0"/>
              </a:rPr>
              <a:t>) yang </a:t>
            </a:r>
            <a:r>
              <a:rPr lang="en-US" dirty="0" err="1">
                <a:latin typeface="Arial" charset="0"/>
              </a:rPr>
              <a:t>dipilih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secara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acak</a:t>
            </a:r>
            <a:r>
              <a:rPr lang="en-US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Catatan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: data yang </a:t>
            </a: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diperoleh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200" b="1" dirty="0" err="1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disebut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 : </a:t>
            </a:r>
            <a:r>
              <a:rPr lang="en-US" sz="1200" b="1" i="1" u="sng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estimate value </a:t>
            </a:r>
          </a:p>
        </p:txBody>
      </p:sp>
      <p:pic>
        <p:nvPicPr>
          <p:cNvPr id="20487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075" y="1009650"/>
            <a:ext cx="19208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ransition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54381C-FE59-487A-9C8B-795E5219B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Box Plot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73934DA-18AC-4C1D-B42D-D5C0B65C7B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We need 5 numbers, called the 5 number summary:</a:t>
            </a:r>
          </a:p>
          <a:p>
            <a:pPr eaLnBrk="1" hangingPunct="1">
              <a:buFontTx/>
              <a:buNone/>
            </a:pPr>
            <a:r>
              <a:rPr lang="en-US" altLang="en-US"/>
              <a:t>		1.  minimum value</a:t>
            </a:r>
          </a:p>
          <a:p>
            <a:pPr eaLnBrk="1" hangingPunct="1">
              <a:buFontTx/>
              <a:buNone/>
            </a:pPr>
            <a:r>
              <a:rPr lang="en-US" altLang="en-US"/>
              <a:t>		2.  Q1</a:t>
            </a:r>
          </a:p>
          <a:p>
            <a:pPr eaLnBrk="1" hangingPunct="1">
              <a:buFontTx/>
              <a:buNone/>
            </a:pPr>
            <a:r>
              <a:rPr lang="en-US" altLang="en-US"/>
              <a:t>		3.  median</a:t>
            </a:r>
          </a:p>
          <a:p>
            <a:pPr eaLnBrk="1" hangingPunct="1">
              <a:buFontTx/>
              <a:buNone/>
            </a:pPr>
            <a:r>
              <a:rPr lang="en-US" altLang="en-US"/>
              <a:t>		4.  Q3</a:t>
            </a:r>
          </a:p>
          <a:p>
            <a:pPr eaLnBrk="1" hangingPunct="1">
              <a:buFontTx/>
              <a:buNone/>
            </a:pPr>
            <a:r>
              <a:rPr lang="en-US" altLang="en-US"/>
              <a:t>		5.  maximum value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77204101-1819-40C7-A8D7-57D2456C4BDF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67396D-6AD5-47D6-B54D-A1D2FEEAA9C1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53871-A5D0-4CA8-9E00-B6B65FBEC7CE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D4E5BE-AF24-49E8-9B86-E4F549F83F39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861C50-5AC5-4B8D-9B06-7EDE6F48277B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926BDC-B372-405A-9DF4-F00A3FDAC45D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E6C2CB-5DFE-441B-964E-432BE32A8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Harry Potter Data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CF02630-E302-42E8-8A04-063F4D0DCB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/>
              <a:t>The 5 number summary is: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		Minimum    70.9</a:t>
            </a:r>
          </a:p>
          <a:p>
            <a:pPr eaLnBrk="1" hangingPunct="1">
              <a:buFontTx/>
              <a:buNone/>
            </a:pPr>
            <a:r>
              <a:rPr lang="en-US" altLang="en-US"/>
              <a:t>			Q1              78.9</a:t>
            </a:r>
          </a:p>
          <a:p>
            <a:pPr eaLnBrk="1" hangingPunct="1">
              <a:buFontTx/>
              <a:buNone/>
            </a:pPr>
            <a:r>
              <a:rPr lang="en-US" altLang="en-US"/>
              <a:t>			Median       81.35</a:t>
            </a:r>
          </a:p>
          <a:p>
            <a:pPr eaLnBrk="1" hangingPunct="1">
              <a:buFontTx/>
              <a:buNone/>
            </a:pPr>
            <a:r>
              <a:rPr lang="en-US" altLang="en-US"/>
              <a:t>			Q3              84.45</a:t>
            </a:r>
          </a:p>
          <a:p>
            <a:pPr eaLnBrk="1" hangingPunct="1">
              <a:buFontTx/>
              <a:buNone/>
            </a:pPr>
            <a:r>
              <a:rPr lang="en-US" altLang="en-US"/>
              <a:t>			Maximum   86.2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F1C076DB-F75F-4A71-B106-2CBF306EDB9D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419796-1E68-4D4F-94C0-1CA71F4665E3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081B64-D1FC-4DDB-92E0-B4DE18AFBE33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9576B4-BE1D-4CB0-9A3D-B397272F2FFD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F225A6-114C-4B15-983F-A67223A9C029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4F345D-2336-4AFF-9408-2AC2A265314C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2F2D51B-2B71-4387-B603-A35092E7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Drawing the plot free hand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080FB79-4C1F-48C6-9034-B71CADDEE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Use a scaled line to draw the box plot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Approximate locations of the values.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say this is SKEWED LEFT since the longer tail is on the left side.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6148" name="Picture 4" descr="boxplot">
            <a:extLst>
              <a:ext uri="{FF2B5EF4-FFF2-40B4-BE49-F238E27FC236}">
                <a16:creationId xmlns:a16="http://schemas.microsoft.com/office/drawing/2014/main" id="{374990B7-4059-402B-971D-9B12F1B4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55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">
            <a:extLst>
              <a:ext uri="{FF2B5EF4-FFF2-40B4-BE49-F238E27FC236}">
                <a16:creationId xmlns:a16="http://schemas.microsoft.com/office/drawing/2014/main" id="{18FF408A-1B2D-440E-BD2F-B91520077835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E93C2-F458-4ED2-B96C-59B48EF194B5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882A2B-2C36-4A80-9113-CCE6279ABD03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92BC3-5E98-44DF-9B6A-EB37B1746F3E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1B97FA-69D2-42DE-B7D0-40F0587A8F8F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6F57DF-185F-4FEA-B042-EB2E9AB9DB1A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C185CB-227F-4A2A-BF78-125B30579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Inter-quartile Range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C04A61-9B24-4016-9D72-FCAD04ADF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864" y="2490135"/>
            <a:ext cx="7128935" cy="344499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The inter-quartile range (IQR) is the value of Q3 – Q1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3369A6E4-9204-4F83-BC70-91B775F85D4E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70DEB2-73FA-4593-B455-A5A58C7B1072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2A6EC-4ACA-417D-A982-DD06E564928D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94C330-B6FA-4B8C-92ED-7E6FB4E669A0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D7CD33-B416-4B01-818F-7D0869C6337A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35CC47-0746-40DE-AE78-4C88C644674C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1D81A4E-ECA9-4CFB-B28F-3B7ABE89C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Outliers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5C7E229-B3A3-479E-90CF-7C31A8638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 outlier is an unusual score, relative to the data set.  It will influence the mean and the standard deviation.</a:t>
            </a:r>
          </a:p>
          <a:p>
            <a:pPr eaLnBrk="1" hangingPunct="1"/>
            <a:r>
              <a:rPr lang="en-US" altLang="en-US" dirty="0"/>
              <a:t>A data set might have no outliers, one outlier, or several outliers.</a:t>
            </a:r>
          </a:p>
          <a:p>
            <a:pPr eaLnBrk="1" hangingPunct="1"/>
            <a:r>
              <a:rPr lang="en-US" altLang="en-US" dirty="0"/>
              <a:t>Two types:  Mild and Extreme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353D597F-9F6F-4831-9E20-E32ECC2ACCBC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4E6CE7-4130-4E60-8452-BED791F99D5D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B4D40C-148E-4778-9F7E-AE5E5925C8C7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ABC242-3640-46C4-B06E-04440AF16644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ABD964-86D3-4D26-BA03-5B9ABACCBA78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6AF6A3-38B9-4A57-942D-56B1A1F2C497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D4A9AF5-0C0C-4CDF-A406-F7F995387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Mild Outliers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0323E78-7B79-4CF8-8875-B3965CCD84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771586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Look for data values (x) that are either: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1. 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2.  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5F0D7BE6-19C3-4BCA-96DE-217DF978242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7086719"/>
              </p:ext>
            </p:extLst>
          </p:nvPr>
        </p:nvGraphicFramePr>
        <p:xfrm>
          <a:off x="980767" y="3581400"/>
          <a:ext cx="6086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2044440" imgH="203040" progId="Equation.DSMT4">
                  <p:embed/>
                </p:oleObj>
              </mc:Choice>
              <mc:Fallback>
                <p:oleObj name="Equation" r:id="rId3" imgW="2044440" imgH="203040" progId="Equation.DSMT4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5F0D7BE6-19C3-4BCA-96DE-217DF9782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767" y="3581400"/>
                        <a:ext cx="6086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mildoutliers1">
            <a:extLst>
              <a:ext uri="{FF2B5EF4-FFF2-40B4-BE49-F238E27FC236}">
                <a16:creationId xmlns:a16="http://schemas.microsoft.com/office/drawing/2014/main" id="{6EDA0428-CD90-4F48-A626-FA4E54A8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7" y="2097384"/>
            <a:ext cx="5191433" cy="5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>
            <a:extLst>
              <a:ext uri="{FF2B5EF4-FFF2-40B4-BE49-F238E27FC236}">
                <a16:creationId xmlns:a16="http://schemas.microsoft.com/office/drawing/2014/main" id="{18ADC4E5-F5E8-4596-AD9E-304A983E0F0F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ED9D3C-F1C6-4E28-A92F-F2625826FA39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6ADFD9-CC64-4614-B620-1FBA5D85C449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7EA68-18BC-42F1-9BFB-3B20BA28A9D8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0497FC-D7CC-493C-BEF6-3277360C2036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9E5BEA-C437-4D0A-B64E-933A3CA32B91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52CB339-1836-4D91-A9AD-4DE9D7CCA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Extreme Outliers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A33BE88-09D8-495D-8B87-8ADFBDF29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Look for values that are either: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1. 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2.  </a:t>
            </a:r>
          </a:p>
        </p:txBody>
      </p:sp>
      <p:pic>
        <p:nvPicPr>
          <p:cNvPr id="15364" name="Picture 4" descr="extremeoutliers1">
            <a:extLst>
              <a:ext uri="{FF2B5EF4-FFF2-40B4-BE49-F238E27FC236}">
                <a16:creationId xmlns:a16="http://schemas.microsoft.com/office/drawing/2014/main" id="{822EC36D-0EDE-4444-93B8-59F6E7C0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917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extremeoutliers2">
            <a:extLst>
              <a:ext uri="{FF2B5EF4-FFF2-40B4-BE49-F238E27FC236}">
                <a16:creationId xmlns:a16="http://schemas.microsoft.com/office/drawing/2014/main" id="{81ACE02F-CEC9-48DB-A5E4-6E10FC08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962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>
            <a:extLst>
              <a:ext uri="{FF2B5EF4-FFF2-40B4-BE49-F238E27FC236}">
                <a16:creationId xmlns:a16="http://schemas.microsoft.com/office/drawing/2014/main" id="{D73055A4-BB23-4B43-A885-227A39A4A605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B45CD4-2803-442B-8725-87C4419C1DC3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35F10-DCB6-4A84-B65F-684F695A7D4A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7179D9-8CD2-40D3-80B9-47EA6E21E20B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CC0313-2040-424E-8C9D-F47F47F70F51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41467A-6F17-4878-9D18-AD3A4DD59BAC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12F2381-31D7-4FD6-BEAB-DBD67D0C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Harry Potter data - checking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B50F29-6B1F-4E92-9B0F-2854F9478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07F7DD2B-2177-4E16-936B-80F027883D4A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E7EA32-3B30-4315-9F56-343AF8A8B6D7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9E101-6F10-4042-B3AE-DE368ADFB3E0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EC5433-33E1-4CA3-AC40-70ABF2CD4096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3292E1-10E8-45CF-AC8A-B6EAA747A3A1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49F8C7-1D15-47A1-99D3-11CA14C55857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1427DCF-17F2-475F-8DE8-11D201F2B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Example: Ages of actresses at the time they first won the Oscar</a:t>
            </a:r>
          </a:p>
        </p:txBody>
      </p:sp>
      <p:graphicFrame>
        <p:nvGraphicFramePr>
          <p:cNvPr id="22592" name="Group 64">
            <a:extLst>
              <a:ext uri="{FF2B5EF4-FFF2-40B4-BE49-F238E27FC236}">
                <a16:creationId xmlns:a16="http://schemas.microsoft.com/office/drawing/2014/main" id="{631F3301-238B-4BF3-BB98-5E53EB7AE7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1140" y="2490789"/>
          <a:ext cx="6291260" cy="3681414"/>
        </p:xfrm>
        <a:graphic>
          <a:graphicData uri="http://schemas.openxmlformats.org/drawingml/2006/table">
            <a:tbl>
              <a:tblPr/>
              <a:tblGrid>
                <a:gridCol w="89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75547" marR="75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5547" marR="75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27">
            <a:extLst>
              <a:ext uri="{FF2B5EF4-FFF2-40B4-BE49-F238E27FC236}">
                <a16:creationId xmlns:a16="http://schemas.microsoft.com/office/drawing/2014/main" id="{926E9733-6BF2-4D10-A81C-B3F0F76B2608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4934D1-7D06-4166-9682-8BDC13803213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E0F14F-25B0-4134-ADCB-8B8D019E9BB6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4D7ED9-CF6F-4F5C-A3F1-95D7CAEA963A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327448-C51A-4C69-BC07-7C8C916B8ED4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DE0C2F-F46D-4ABC-9065-B26C08B6E86E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69F7893-DBD0-4D71-A839-5799B1B74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5 number summary for actresses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49DEFA4-D900-4A4C-974E-4F54857001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 = </a:t>
            </a:r>
          </a:p>
          <a:p>
            <a:pPr eaLnBrk="1" hangingPunct="1"/>
            <a:r>
              <a:rPr lang="en-US" altLang="en-US" dirty="0"/>
              <a:t>Q1 = </a:t>
            </a:r>
          </a:p>
          <a:p>
            <a:pPr eaLnBrk="1" hangingPunct="1"/>
            <a:r>
              <a:rPr lang="en-US" altLang="en-US" dirty="0"/>
              <a:t>Med = </a:t>
            </a:r>
          </a:p>
          <a:p>
            <a:pPr eaLnBrk="1" hangingPunct="1"/>
            <a:r>
              <a:rPr lang="en-US" altLang="en-US" dirty="0"/>
              <a:t>Q3 = </a:t>
            </a:r>
          </a:p>
          <a:p>
            <a:pPr eaLnBrk="1" hangingPunct="1"/>
            <a:r>
              <a:rPr lang="en-US" altLang="en-US" dirty="0"/>
              <a:t>Max = 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D00A73F4-2904-41DA-A12B-7ACEFD72EC2B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58F29E-8F60-43F5-9426-E1B08D7EFD7E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C93448-998C-4642-B022-0C547B3CA975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2B42BF-E903-417A-804E-5AF4BEF3A4F6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9B4893-5F0A-4BF1-8AA8-911160A65BBB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75B527-58AF-42DC-9A3F-CA02BED71AE2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MPj04332270000[1]"/>
          <p:cNvPicPr>
            <a:picLocks noChangeAspect="1" noChangeArrowheads="1"/>
          </p:cNvPicPr>
          <p:nvPr/>
        </p:nvPicPr>
        <p:blipFill>
          <a:blip r:embed="rId2">
            <a:lum bright="54000"/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1884363" y="2176463"/>
            <a:ext cx="439261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800000"/>
                </a:solidFill>
              </a:rPr>
              <a:t>S</a:t>
            </a:r>
            <a:r>
              <a:rPr lang="en-US" sz="6000" b="1" dirty="0">
                <a:solidFill>
                  <a:schemeClr val="hlink"/>
                </a:solidFill>
              </a:rPr>
              <a:t>T</a:t>
            </a:r>
            <a:r>
              <a:rPr lang="en-US" sz="6000" b="1" dirty="0">
                <a:solidFill>
                  <a:srgbClr val="800000"/>
                </a:solidFill>
              </a:rPr>
              <a:t>A</a:t>
            </a:r>
            <a:r>
              <a:rPr lang="en-US" sz="6000" b="1" dirty="0">
                <a:solidFill>
                  <a:srgbClr val="FF6600"/>
                </a:solidFill>
              </a:rPr>
              <a:t>T</a:t>
            </a:r>
            <a:r>
              <a:rPr lang="en-US" sz="6000" b="1" dirty="0">
                <a:solidFill>
                  <a:srgbClr val="800000"/>
                </a:solidFill>
              </a:rPr>
              <a:t>I</a:t>
            </a:r>
            <a:r>
              <a:rPr lang="en-US" sz="6000" b="1" dirty="0">
                <a:solidFill>
                  <a:schemeClr val="accent2"/>
                </a:solidFill>
              </a:rPr>
              <a:t>S</a:t>
            </a:r>
            <a:r>
              <a:rPr lang="en-US" sz="6000" b="1" dirty="0">
                <a:solidFill>
                  <a:srgbClr val="800000"/>
                </a:solidFill>
              </a:rPr>
              <a:t>T</a:t>
            </a:r>
            <a:r>
              <a:rPr lang="en-US" sz="6000" b="1" dirty="0">
                <a:solidFill>
                  <a:srgbClr val="FFCFAF"/>
                </a:solidFill>
              </a:rPr>
              <a:t>I</a:t>
            </a:r>
            <a:r>
              <a:rPr lang="en-US" sz="6000" b="1" dirty="0">
                <a:solidFill>
                  <a:srgbClr val="800000"/>
                </a:solidFill>
              </a:rPr>
              <a:t>K</a:t>
            </a:r>
            <a:r>
              <a:rPr lang="en-US" sz="6000" b="1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6148" name="Text Box 33"/>
          <p:cNvSpPr txBox="1">
            <a:spLocks noChangeArrowheads="1"/>
          </p:cNvSpPr>
          <p:nvPr/>
        </p:nvSpPr>
        <p:spPr bwMode="auto">
          <a:xfrm>
            <a:off x="1071563" y="3027363"/>
            <a:ext cx="62865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Suatu cabang ilmu pengetahuan yang mempelajari proses sampling, pengolahan, analisa, dan pengambilan keputusan berdasarkan data</a:t>
            </a:r>
          </a:p>
        </p:txBody>
      </p:sp>
      <p:sp>
        <p:nvSpPr>
          <p:cNvPr id="6149" name="Rectangle 35"/>
          <p:cNvSpPr>
            <a:spLocks noChangeArrowheads="1"/>
          </p:cNvSpPr>
          <p:nvPr/>
        </p:nvSpPr>
        <p:spPr bwMode="auto">
          <a:xfrm>
            <a:off x="2536825" y="4965700"/>
            <a:ext cx="3313113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36"/>
          <p:cNvSpPr txBox="1">
            <a:spLocks noChangeArrowheads="1"/>
          </p:cNvSpPr>
          <p:nvPr/>
        </p:nvSpPr>
        <p:spPr bwMode="auto">
          <a:xfrm>
            <a:off x="3113088" y="4965700"/>
            <a:ext cx="21605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tx2"/>
                </a:solidFill>
              </a:rPr>
              <a:t>O</a:t>
            </a:r>
            <a:r>
              <a:rPr lang="en-US" sz="3200" b="1" i="1">
                <a:solidFill>
                  <a:srgbClr val="FF6600"/>
                </a:solidFill>
              </a:rPr>
              <a:t>u</a:t>
            </a:r>
            <a:r>
              <a:rPr lang="en-US" sz="3200" b="1" i="1">
                <a:solidFill>
                  <a:schemeClr val="accent2"/>
                </a:solidFill>
              </a:rPr>
              <a:t>t</a:t>
            </a:r>
            <a:r>
              <a:rPr lang="en-US" sz="3200" b="1" i="1">
                <a:solidFill>
                  <a:schemeClr val="hlink"/>
                </a:solidFill>
              </a:rPr>
              <a:t>p</a:t>
            </a:r>
            <a:r>
              <a:rPr lang="en-US" sz="3200" b="1" i="1">
                <a:solidFill>
                  <a:srgbClr val="EEC100"/>
                </a:solidFill>
              </a:rPr>
              <a:t>u</a:t>
            </a:r>
            <a:r>
              <a:rPr lang="en-US" sz="3200" b="1" i="1">
                <a:solidFill>
                  <a:srgbClr val="800000"/>
                </a:solidFill>
              </a:rPr>
              <a:t>t</a:t>
            </a:r>
            <a:r>
              <a:rPr lang="en-US" sz="3200" b="1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6151" name="Text Box 37"/>
          <p:cNvSpPr txBox="1">
            <a:spLocks noChangeArrowheads="1"/>
          </p:cNvSpPr>
          <p:nvPr/>
        </p:nvSpPr>
        <p:spPr bwMode="auto">
          <a:xfrm>
            <a:off x="2651125" y="5580063"/>
            <a:ext cx="30257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33"/>
                </a:solidFill>
              </a:rPr>
              <a:t>Kebijakan, evaluasi, rekomendasi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762000" y="4927600"/>
            <a:ext cx="6858000" cy="13430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39"/>
          <p:cNvSpPr txBox="1">
            <a:spLocks noChangeArrowheads="1"/>
          </p:cNvSpPr>
          <p:nvPr/>
        </p:nvSpPr>
        <p:spPr bwMode="auto">
          <a:xfrm>
            <a:off x="1143000" y="5867400"/>
            <a:ext cx="6705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u="sng" dirty="0" err="1">
                <a:solidFill>
                  <a:srgbClr val="800000"/>
                </a:solidFill>
              </a:rPr>
              <a:t>Harapan</a:t>
            </a:r>
            <a:r>
              <a:rPr lang="en-US" sz="1400" i="1" dirty="0">
                <a:solidFill>
                  <a:srgbClr val="800000"/>
                </a:solidFill>
              </a:rPr>
              <a:t> </a:t>
            </a:r>
            <a:r>
              <a:rPr lang="en-US" sz="1400" i="1" dirty="0"/>
              <a:t>: </a:t>
            </a:r>
            <a:r>
              <a:rPr lang="en-US" sz="1400" i="1" dirty="0">
                <a:latin typeface="Constantia" pitchFamily="18" charset="0"/>
              </a:rPr>
              <a:t>Output yang </a:t>
            </a:r>
            <a:r>
              <a:rPr lang="en-US" sz="1400" i="1" dirty="0" err="1">
                <a:latin typeface="Constantia" pitchFamily="18" charset="0"/>
              </a:rPr>
              <a:t>tepat</a:t>
            </a:r>
            <a:r>
              <a:rPr lang="en-US" sz="1400" i="1" dirty="0">
                <a:latin typeface="Constantia" pitchFamily="18" charset="0"/>
              </a:rPr>
              <a:t> </a:t>
            </a:r>
            <a:r>
              <a:rPr lang="en-US" sz="1400" i="1" dirty="0" err="1">
                <a:latin typeface="Constantia" pitchFamily="18" charset="0"/>
              </a:rPr>
              <a:t>dengan</a:t>
            </a:r>
            <a:r>
              <a:rPr lang="en-US" sz="1400" i="1" dirty="0">
                <a:latin typeface="Constantia" pitchFamily="18" charset="0"/>
              </a:rPr>
              <a:t> </a:t>
            </a:r>
            <a:r>
              <a:rPr lang="en-US" sz="1400" i="1" dirty="0" err="1">
                <a:latin typeface="Constantia" pitchFamily="18" charset="0"/>
              </a:rPr>
              <a:t>tingkat</a:t>
            </a:r>
            <a:r>
              <a:rPr lang="en-US" sz="1400" i="1" dirty="0">
                <a:latin typeface="Constantia" pitchFamily="18" charset="0"/>
              </a:rPr>
              <a:t> </a:t>
            </a:r>
            <a:r>
              <a:rPr lang="en-US" sz="1400" i="1" dirty="0" err="1">
                <a:latin typeface="Constantia" pitchFamily="18" charset="0"/>
              </a:rPr>
              <a:t>objektivitas</a:t>
            </a:r>
            <a:r>
              <a:rPr lang="en-US" sz="1400" i="1" dirty="0">
                <a:latin typeface="Constantia" pitchFamily="18" charset="0"/>
              </a:rPr>
              <a:t> </a:t>
            </a:r>
            <a:r>
              <a:rPr lang="en-US" sz="1400" i="1" dirty="0" err="1">
                <a:latin typeface="Constantia" pitchFamily="18" charset="0"/>
              </a:rPr>
              <a:t>informasi</a:t>
            </a:r>
            <a:r>
              <a:rPr lang="en-US" sz="1400" i="1" dirty="0">
                <a:latin typeface="Constantia" pitchFamily="18" charset="0"/>
              </a:rPr>
              <a:t> yang </a:t>
            </a:r>
            <a:r>
              <a:rPr lang="en-US" sz="1400" i="1" dirty="0" err="1">
                <a:latin typeface="Constantia" pitchFamily="18" charset="0"/>
              </a:rPr>
              <a:t>tinggi</a:t>
            </a:r>
            <a:endParaRPr lang="en-US" sz="1400" i="1" dirty="0">
              <a:latin typeface="Constantia" pitchFamily="18" charset="0"/>
            </a:endParaRPr>
          </a:p>
        </p:txBody>
      </p:sp>
      <p:sp>
        <p:nvSpPr>
          <p:cNvPr id="6154" name="AutoShape 30"/>
          <p:cNvSpPr>
            <a:spLocks noChangeArrowheads="1"/>
          </p:cNvSpPr>
          <p:nvPr/>
        </p:nvSpPr>
        <p:spPr bwMode="auto">
          <a:xfrm>
            <a:off x="731838" y="1816100"/>
            <a:ext cx="6840537" cy="3095625"/>
          </a:xfrm>
          <a:prstGeom prst="downArrowCallout">
            <a:avLst>
              <a:gd name="adj1" fmla="val 55244"/>
              <a:gd name="adj2" fmla="val 55244"/>
              <a:gd name="adj3" fmla="val 16667"/>
              <a:gd name="adj4" fmla="val 66667"/>
            </a:avLst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31"/>
          <p:cNvSpPr>
            <a:spLocks noChangeArrowheads="1"/>
          </p:cNvSpPr>
          <p:nvPr/>
        </p:nvSpPr>
        <p:spPr bwMode="auto">
          <a:xfrm>
            <a:off x="2906713" y="365125"/>
            <a:ext cx="2376487" cy="1681163"/>
          </a:xfrm>
          <a:prstGeom prst="downArrowCallout">
            <a:avLst>
              <a:gd name="adj1" fmla="val 35340"/>
              <a:gd name="adj2" fmla="val 35340"/>
              <a:gd name="adj3" fmla="val 16667"/>
              <a:gd name="adj4" fmla="val 66667"/>
            </a:avLst>
          </a:prstGeom>
          <a:solidFill>
            <a:srgbClr val="FFFF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32"/>
          <p:cNvSpPr txBox="1">
            <a:spLocks noChangeArrowheads="1"/>
          </p:cNvSpPr>
          <p:nvPr/>
        </p:nvSpPr>
        <p:spPr bwMode="auto">
          <a:xfrm>
            <a:off x="3227388" y="471488"/>
            <a:ext cx="16557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chemeClr val="accent2"/>
                </a:solidFill>
              </a:rPr>
              <a:t>D</a:t>
            </a:r>
            <a:r>
              <a:rPr lang="en-US" sz="5400" b="1" i="1" dirty="0">
                <a:solidFill>
                  <a:srgbClr val="663300"/>
                </a:solidFill>
              </a:rPr>
              <a:t>a</a:t>
            </a:r>
            <a:r>
              <a:rPr lang="en-US" sz="5400" b="1" i="1" dirty="0">
                <a:solidFill>
                  <a:schemeClr val="hlink"/>
                </a:solidFill>
              </a:rPr>
              <a:t>t</a:t>
            </a:r>
            <a:r>
              <a:rPr lang="en-US" sz="5400" b="1" i="1" dirty="0">
                <a:solidFill>
                  <a:srgbClr val="FF6600"/>
                </a:solidFill>
              </a:rPr>
              <a:t>a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1A6AC55-9149-460D-B264-27A7240FA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Actresses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C5ABDB1-A3FA-4828-A85A-E018470CB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 for outliers.  Identify type.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6658B138-C4DC-4C2B-AC54-DB3203E19ACC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CB6D0C-6946-411E-821C-B7F1173BAEDC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AE2FE9-75FA-4A86-87B2-01E72916284B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622A91-6C2D-4001-A8F0-7ECAAE7CA864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A11A6F-9BDB-473D-AF00-826725C25201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3B2003-57A4-4D0A-8551-65D0B6AA81CC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_17">
            <a:extLst>
              <a:ext uri="{FF2B5EF4-FFF2-40B4-BE49-F238E27FC236}">
                <a16:creationId xmlns:a16="http://schemas.microsoft.com/office/drawing/2014/main" id="{5EFADE36-3824-4690-97FC-60DB3E69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12975"/>
            <a:ext cx="833596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DBCF04EB-A901-4C2C-AC30-6737499E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833438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dirty="0">
                <a:solidFill>
                  <a:srgbClr val="FF0000"/>
                </a:solidFill>
              </a:rPr>
              <a:t>Comparison of Boxplots and histograms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53765723-F520-452C-AA76-FF96E3BD0155}"/>
              </a:ext>
            </a:extLst>
          </p:cNvPr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9E939E-B103-4C58-B500-044C5356C08C}"/>
                </a:ext>
              </a:extLst>
            </p:cNvPr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5BCB6A-73CE-47AC-B146-304BFE9DBF90}"/>
                </a:ext>
              </a:extLst>
            </p:cNvPr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FD474-901A-4A2F-BDA2-7333B191B8B8}"/>
                </a:ext>
              </a:extLst>
            </p:cNvPr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41BF69-F99D-4991-B691-A8AF4B908807}"/>
                </a:ext>
              </a:extLst>
            </p:cNvPr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20919C-0230-473E-99D7-75936FD23AF4}"/>
                </a:ext>
              </a:extLst>
            </p:cNvPr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835525" y="60944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sng"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15938" y="703263"/>
            <a:ext cx="8135938" cy="151288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Heavy" pitchFamily="2" charset="0"/>
                <a:cs typeface="Arial" charset="0"/>
              </a:rPr>
              <a:t>STATISTIKA</a:t>
            </a:r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588963" y="2359025"/>
            <a:ext cx="8135938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87376" y="2576512"/>
            <a:ext cx="8064500" cy="2677656"/>
          </a:xfrm>
          <a:prstGeom prst="rect">
            <a:avLst/>
          </a:prstGeom>
          <a:solidFill>
            <a:srgbClr val="C9FFE4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Arial" charset="0"/>
              </a:rPr>
              <a:t>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vantGarde Bk BT" pitchFamily="34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Pengumpulan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data</a:t>
            </a:r>
          </a:p>
          <a:p>
            <a:pPr>
              <a:spcBef>
                <a:spcPct val="50000"/>
              </a:spcBef>
              <a:buFont typeface="AvantGarde Bk BT" pitchFamily="34" charset="0"/>
              <a:buNone/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Arial" charset="0"/>
              </a:rPr>
              <a:t>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vantGarde Bk BT" pitchFamily="34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Menyajikan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data</a:t>
            </a:r>
          </a:p>
          <a:p>
            <a:pPr>
              <a:spcBef>
                <a:spcPct val="50000"/>
              </a:spcBef>
              <a:buFont typeface="AvantGarde Bk BT" pitchFamily="34" charset="0"/>
              <a:buNone/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Arial" charset="0"/>
              </a:rPr>
              <a:t>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Pengolahan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data</a:t>
            </a:r>
          </a:p>
          <a:p>
            <a:pPr>
              <a:spcBef>
                <a:spcPct val="50000"/>
              </a:spcBef>
              <a:buFont typeface="AvantGarde Bk BT" pitchFamily="34" charset="0"/>
              <a:buNone/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Arial" charset="0"/>
              </a:rPr>
              <a:t>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vantGarde Bk BT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Analisis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data</a:t>
            </a:r>
          </a:p>
          <a:p>
            <a:pPr>
              <a:spcBef>
                <a:spcPct val="50000"/>
              </a:spcBef>
              <a:buFont typeface="AvantGarde Bk BT" pitchFamily="34" charset="0"/>
              <a:buNone/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Arial" charset="0"/>
              </a:rPr>
              <a:t>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Pengambilan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keputusan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terhadap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data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81000" y="5867400"/>
            <a:ext cx="798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Statistik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Suatu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kumpulan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angka</a:t>
            </a:r>
            <a:r>
              <a:rPr lang="en-US" dirty="0">
                <a:latin typeface="Arial" charset="0"/>
              </a:rPr>
              <a:t> yang </a:t>
            </a:r>
            <a:r>
              <a:rPr lang="en-US" dirty="0" err="1">
                <a:latin typeface="Arial" charset="0"/>
              </a:rPr>
              <a:t>tersusun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lebih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dari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satu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angka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347663" y="509588"/>
            <a:ext cx="8486775" cy="530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02391" dir="14415307">
              <a:srgbClr val="80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4225925" y="2852738"/>
            <a:ext cx="1958975" cy="91598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PENGELOLAAN  DATA STATISTIK</a:t>
            </a:r>
          </a:p>
        </p:txBody>
      </p:sp>
      <p:sp>
        <p:nvSpPr>
          <p:cNvPr id="5126" name="AutoShape 17"/>
          <p:cNvSpPr>
            <a:spLocks/>
          </p:cNvSpPr>
          <p:nvPr/>
        </p:nvSpPr>
        <p:spPr bwMode="auto">
          <a:xfrm>
            <a:off x="3841750" y="2738438"/>
            <a:ext cx="230188" cy="1266825"/>
          </a:xfrm>
          <a:prstGeom prst="rightBrace">
            <a:avLst>
              <a:gd name="adj1" fmla="val 458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7" name="Rectangle 16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22" name="Picture 21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391668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685800"/>
            <a:ext cx="5867400" cy="1828800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87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22" y="0"/>
            <a:ext cx="4000778" cy="4844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2665274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b="1" dirty="0"/>
              <a:t>PROPORTIONAL              RANDOM SAMPLING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b="1" dirty="0"/>
              <a:t>NON-PROPORTIONAL RANDOM SAMPLING</a:t>
            </a:r>
            <a:r>
              <a:rPr lang="en-US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9144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 DATA / SAMPLING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18" name="Rectangle 17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6285" y="316468"/>
            <a:ext cx="19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KE-2 </a:t>
            </a:r>
          </a:p>
        </p:txBody>
      </p:sp>
      <p:pic>
        <p:nvPicPr>
          <p:cNvPr id="15" name="Picture 14" descr="images7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609600"/>
            <a:ext cx="2514600" cy="2514600"/>
          </a:xfrm>
          <a:prstGeom prst="rect">
            <a:avLst/>
          </a:prstGeom>
        </p:spPr>
      </p:pic>
      <p:pic>
        <p:nvPicPr>
          <p:cNvPr id="16" name="Picture 2" descr="E:\1. PERKULIAHAN ZANBAR\PENDUKUNG KULIAH AKTUARIA\Logo AKT unpad fix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2209800" cy="87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0" y="0"/>
            <a:ext cx="4716463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2124075" y="0"/>
            <a:ext cx="7019925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3132138" y="981075"/>
            <a:ext cx="2376487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1331913" y="2708275"/>
            <a:ext cx="2808287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survei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4427538" y="2708275"/>
            <a:ext cx="2881312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Eksperiment </a:t>
            </a:r>
          </a:p>
        </p:txBody>
      </p:sp>
      <p:sp>
        <p:nvSpPr>
          <p:cNvPr id="209947" name="Line 27"/>
          <p:cNvSpPr>
            <a:spLocks noChangeShapeType="1"/>
          </p:cNvSpPr>
          <p:nvPr/>
        </p:nvSpPr>
        <p:spPr bwMode="auto">
          <a:xfrm>
            <a:off x="2700338" y="2276475"/>
            <a:ext cx="3311525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>
            <a:off x="4284663" y="1916113"/>
            <a:ext cx="0" cy="36036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49" name="Line 29"/>
          <p:cNvSpPr>
            <a:spLocks noChangeShapeType="1"/>
          </p:cNvSpPr>
          <p:nvPr/>
        </p:nvSpPr>
        <p:spPr bwMode="auto">
          <a:xfrm>
            <a:off x="6011863" y="2276475"/>
            <a:ext cx="0" cy="360363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50" name="Line 30"/>
          <p:cNvSpPr>
            <a:spLocks noChangeShapeType="1"/>
          </p:cNvSpPr>
          <p:nvPr/>
        </p:nvSpPr>
        <p:spPr bwMode="auto">
          <a:xfrm>
            <a:off x="2700338" y="2276475"/>
            <a:ext cx="0" cy="360363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54" name="Rectangle 34"/>
          <p:cNvSpPr>
            <a:spLocks noChangeArrowheads="1"/>
          </p:cNvSpPr>
          <p:nvPr/>
        </p:nvSpPr>
        <p:spPr bwMode="auto">
          <a:xfrm>
            <a:off x="4427538" y="3284538"/>
            <a:ext cx="2881312" cy="25209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4500563" y="3500438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replikasi</a:t>
            </a:r>
          </a:p>
        </p:txBody>
      </p:sp>
      <p:sp>
        <p:nvSpPr>
          <p:cNvPr id="209956" name="Rectangle 36"/>
          <p:cNvSpPr>
            <a:spLocks noChangeArrowheads="1"/>
          </p:cNvSpPr>
          <p:nvPr/>
        </p:nvSpPr>
        <p:spPr bwMode="auto">
          <a:xfrm>
            <a:off x="1331913" y="3284538"/>
            <a:ext cx="2879725" cy="25209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9957" name="Text Box 37"/>
          <p:cNvSpPr txBox="1">
            <a:spLocks noChangeArrowheads="1"/>
          </p:cNvSpPr>
          <p:nvPr/>
        </p:nvSpPr>
        <p:spPr bwMode="auto">
          <a:xfrm>
            <a:off x="1331913" y="3429000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(i) sensus</a:t>
            </a:r>
          </a:p>
        </p:txBody>
      </p:sp>
      <p:sp>
        <p:nvSpPr>
          <p:cNvPr id="209958" name="Text Box 38"/>
          <p:cNvSpPr txBox="1">
            <a:spLocks noChangeArrowheads="1"/>
          </p:cNvSpPr>
          <p:nvPr/>
        </p:nvSpPr>
        <p:spPr bwMode="auto">
          <a:xfrm>
            <a:off x="1331913" y="3933825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(ii) sampling</a:t>
            </a: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4284663" y="2060575"/>
            <a:ext cx="2951162" cy="0"/>
          </a:xfrm>
          <a:prstGeom prst="line">
            <a:avLst/>
          </a:prstGeom>
          <a:noFill/>
          <a:ln w="9525">
            <a:solidFill>
              <a:srgbClr val="3333CC"/>
            </a:solidFill>
            <a:prstDash val="lg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60" name="Text Box 40"/>
          <p:cNvSpPr txBox="1">
            <a:spLocks noChangeArrowheads="1"/>
          </p:cNvSpPr>
          <p:nvPr/>
        </p:nvSpPr>
        <p:spPr bwMode="auto">
          <a:xfrm>
            <a:off x="6804025" y="1700213"/>
            <a:ext cx="2087563" cy="677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0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Jenis penelitian</a:t>
            </a:r>
            <a:r>
              <a:rPr 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9963" name="Text Box 43"/>
          <p:cNvSpPr txBox="1">
            <a:spLocks noChangeArrowheads="1"/>
          </p:cNvSpPr>
          <p:nvPr/>
        </p:nvSpPr>
        <p:spPr bwMode="auto">
          <a:xfrm>
            <a:off x="179388" y="188913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CARA MEMPEROLEH DATA</a:t>
            </a:r>
          </a:p>
        </p:txBody>
      </p:sp>
      <p:sp>
        <p:nvSpPr>
          <p:cNvPr id="209972" name="AutoShape 52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1447800" y="2667000"/>
            <a:ext cx="2592388" cy="5048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4" name="Rectangle 23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  <p:pic>
        <p:nvPicPr>
          <p:cNvPr id="30" name="Picture 29" descr="image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03860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73113" y="152400"/>
            <a:ext cx="78486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/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SAMPLING DESAIN SURVEI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2141538" y="2003425"/>
            <a:ext cx="5715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PEMILIHAN SAMPEL</a:t>
            </a:r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2141538" y="1089025"/>
            <a:ext cx="5715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JUMLAH SAMPEL</a:t>
            </a:r>
          </a:p>
        </p:txBody>
      </p:sp>
      <p:pic>
        <p:nvPicPr>
          <p:cNvPr id="231438" name="Picture 14" descr="wb0247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1241425"/>
            <a:ext cx="1600200" cy="685800"/>
          </a:xfrm>
          <a:prstGeom prst="rect">
            <a:avLst/>
          </a:prstGeom>
          <a:noFill/>
        </p:spPr>
      </p:pic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1455738" y="936625"/>
            <a:ext cx="6553200" cy="1912937"/>
          </a:xfrm>
          <a:prstGeom prst="rect">
            <a:avLst/>
          </a:prstGeom>
          <a:noFill/>
          <a:ln w="9525">
            <a:solidFill>
              <a:srgbClr val="800000"/>
            </a:solidFill>
            <a:prstDash val="lg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592138" y="4518025"/>
            <a:ext cx="38100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PROBABILITY SAMPLING</a:t>
            </a:r>
          </a:p>
        </p:txBody>
      </p:sp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4859338" y="4441825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NON PROBABILITY SAMPLING</a:t>
            </a:r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515938" y="4365625"/>
            <a:ext cx="4038600" cy="1752600"/>
          </a:xfrm>
          <a:prstGeom prst="rect">
            <a:avLst/>
          </a:prstGeom>
          <a:noFill/>
          <a:ln w="9525">
            <a:solidFill>
              <a:srgbClr val="800000"/>
            </a:solidFill>
            <a:prstDash val="lg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4706938" y="4365625"/>
            <a:ext cx="4038600" cy="1752600"/>
          </a:xfrm>
          <a:prstGeom prst="rect">
            <a:avLst/>
          </a:prstGeom>
          <a:noFill/>
          <a:ln w="9525">
            <a:solidFill>
              <a:srgbClr val="800000"/>
            </a:solidFill>
            <a:prstDash val="lg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97138" y="2922587"/>
            <a:ext cx="4191000" cy="1519238"/>
            <a:chOff x="1680" y="2208"/>
            <a:chExt cx="2640" cy="864"/>
          </a:xfrm>
        </p:grpSpPr>
        <p:sp>
          <p:nvSpPr>
            <p:cNvPr id="231445" name="Line 21"/>
            <p:cNvSpPr>
              <a:spLocks noChangeShapeType="1"/>
            </p:cNvSpPr>
            <p:nvPr/>
          </p:nvSpPr>
          <p:spPr bwMode="auto">
            <a:xfrm>
              <a:off x="3072" y="2208"/>
              <a:ext cx="0" cy="28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46" name="Line 22"/>
            <p:cNvSpPr>
              <a:spLocks noChangeShapeType="1"/>
            </p:cNvSpPr>
            <p:nvPr/>
          </p:nvSpPr>
          <p:spPr bwMode="auto">
            <a:xfrm>
              <a:off x="1680" y="2496"/>
              <a:ext cx="26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47" name="Line 23"/>
            <p:cNvSpPr>
              <a:spLocks noChangeShapeType="1"/>
            </p:cNvSpPr>
            <p:nvPr/>
          </p:nvSpPr>
          <p:spPr bwMode="auto">
            <a:xfrm>
              <a:off x="4320" y="24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48" name="Line 24"/>
            <p:cNvSpPr>
              <a:spLocks noChangeShapeType="1"/>
            </p:cNvSpPr>
            <p:nvPr/>
          </p:nvSpPr>
          <p:spPr bwMode="auto">
            <a:xfrm>
              <a:off x="1680" y="24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31453" name="Picture 29" descr="wb0247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201862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54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4441825"/>
            <a:ext cx="3887788" cy="17287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5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4441825"/>
            <a:ext cx="3889375" cy="16557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9" name="AutoShape 3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1130300"/>
            <a:ext cx="5257800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6"/>
          <p:cNvGrpSpPr/>
          <p:nvPr/>
        </p:nvGrpSpPr>
        <p:grpSpPr>
          <a:xfrm>
            <a:off x="0" y="6324600"/>
            <a:ext cx="9220200" cy="533400"/>
            <a:chOff x="0" y="6324600"/>
            <a:chExt cx="9220200" cy="533400"/>
          </a:xfrm>
        </p:grpSpPr>
        <p:sp>
          <p:nvSpPr>
            <p:cNvPr id="21" name="Rectangle 20"/>
            <p:cNvSpPr/>
            <p:nvPr/>
          </p:nvSpPr>
          <p:spPr>
            <a:xfrm>
              <a:off x="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6553200"/>
              <a:ext cx="2286000" cy="304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0375" y="6324600"/>
              <a:ext cx="2869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STUDI ILMU AKTUARIA UNPAD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1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1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1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9" grpId="0" animBg="1"/>
      <p:bldP spid="231442" grpId="0" animBg="1"/>
      <p:bldP spid="2314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1825</Words>
  <Application>Microsoft Office PowerPoint</Application>
  <PresentationFormat>On-screen Show (4:3)</PresentationFormat>
  <Paragraphs>419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AvantGarde Bk BT</vt:lpstr>
      <vt:lpstr>Calibri</vt:lpstr>
      <vt:lpstr>Cambria Math</vt:lpstr>
      <vt:lpstr>Comic Sans MS</vt:lpstr>
      <vt:lpstr>Constantia</vt:lpstr>
      <vt:lpstr>Harrington</vt:lpstr>
      <vt:lpstr>TechnoHeavy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Populasi</vt:lpstr>
      <vt:lpstr>Statistik</vt:lpstr>
      <vt:lpstr>Dispersi</vt:lpstr>
      <vt:lpstr>Kuartil</vt:lpstr>
      <vt:lpstr>Kuartil untuk n ganjil</vt:lpstr>
      <vt:lpstr>Kuartil untuk n genap</vt:lpstr>
      <vt:lpstr>Contoh data dana yang dibutuhkan untuk menata kawasan kumuh di 12 kota</vt:lpstr>
      <vt:lpstr>Untuk mengetahui karakteristik dari data  tersebut carilah taraf dan dispersinya</vt:lpstr>
      <vt:lpstr>PowerPoint Presentation</vt:lpstr>
      <vt:lpstr>Box Plots and Outliers</vt:lpstr>
      <vt:lpstr>Box Plot</vt:lpstr>
      <vt:lpstr>Harry Potter Data</vt:lpstr>
      <vt:lpstr>Drawing the plot free hand</vt:lpstr>
      <vt:lpstr>Inter-quartile Range</vt:lpstr>
      <vt:lpstr>Outliers</vt:lpstr>
      <vt:lpstr>Mild Outliers</vt:lpstr>
      <vt:lpstr>Extreme Outliers</vt:lpstr>
      <vt:lpstr>Harry Potter data - checking</vt:lpstr>
      <vt:lpstr>Example: Ages of actresses at the time they first won the Oscar</vt:lpstr>
      <vt:lpstr>5 number summary for actresses</vt:lpstr>
      <vt:lpstr>Actresses</vt:lpstr>
      <vt:lpstr> Comparison of Boxplots and histograms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SetyaNurhikmah</dc:creator>
  <cp:lastModifiedBy>hasna rusyda</cp:lastModifiedBy>
  <cp:revision>69</cp:revision>
  <dcterms:created xsi:type="dcterms:W3CDTF">2018-09-02T10:20:50Z</dcterms:created>
  <dcterms:modified xsi:type="dcterms:W3CDTF">2020-09-08T09:13:50Z</dcterms:modified>
</cp:coreProperties>
</file>