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78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17C6D-6E4E-40DA-8E90-3608199296E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7BD7B-213D-4E1B-8DA8-FDFF5BF99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4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7BD7B-213D-4E1B-8DA8-FDFF5BF99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53CF-DA95-4874-B75F-F4E8EB1407D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8AB6-5A91-42A9-9204-42CBA17E8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0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53CF-DA95-4874-B75F-F4E8EB1407D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8AB6-5A91-42A9-9204-42CBA17E8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7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53CF-DA95-4874-B75F-F4E8EB1407D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8AB6-5A91-42A9-9204-42CBA17E8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4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53CF-DA95-4874-B75F-F4E8EB1407D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8AB6-5A91-42A9-9204-42CBA17E8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9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53CF-DA95-4874-B75F-F4E8EB1407D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8AB6-5A91-42A9-9204-42CBA17E8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0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53CF-DA95-4874-B75F-F4E8EB1407D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8AB6-5A91-42A9-9204-42CBA17E8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6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53CF-DA95-4874-B75F-F4E8EB1407D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8AB6-5A91-42A9-9204-42CBA17E8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0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53CF-DA95-4874-B75F-F4E8EB1407D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8AB6-5A91-42A9-9204-42CBA17E8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6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53CF-DA95-4874-B75F-F4E8EB1407D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8AB6-5A91-42A9-9204-42CBA17E8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5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53CF-DA95-4874-B75F-F4E8EB1407D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8AB6-5A91-42A9-9204-42CBA17E8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53CF-DA95-4874-B75F-F4E8EB1407D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8AB6-5A91-42A9-9204-42CBA17E8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6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953CF-DA95-4874-B75F-F4E8EB1407D1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48AB6-5A91-42A9-9204-42CBA17E8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4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ANTIOKSIDAN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7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Senyawa</a:t>
            </a:r>
            <a:r>
              <a:rPr lang="en-US" dirty="0"/>
              <a:t> flavonoid yang paling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flavonol</a:t>
            </a:r>
            <a:r>
              <a:rPr lang="en-US" dirty="0"/>
              <a:t>, </a:t>
            </a:r>
            <a:r>
              <a:rPr lang="en-US" dirty="0" err="1" smtClean="0"/>
              <a:t>flavon</a:t>
            </a:r>
            <a:r>
              <a:rPr lang="en-US" dirty="0" smtClean="0"/>
              <a:t>, flavon-3-ol, </a:t>
            </a:r>
            <a:r>
              <a:rPr lang="en-US" dirty="0" err="1" smtClean="0"/>
              <a:t>isoflavon</a:t>
            </a:r>
            <a:r>
              <a:rPr lang="en-US" dirty="0"/>
              <a:t>, </a:t>
            </a:r>
            <a:r>
              <a:rPr lang="en-US" dirty="0" err="1"/>
              <a:t>flavanon</a:t>
            </a:r>
            <a:r>
              <a:rPr lang="en-US" dirty="0"/>
              <a:t>, </a:t>
            </a:r>
            <a:r>
              <a:rPr lang="en-US" dirty="0" err="1"/>
              <a:t>antosianidin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proantosianidin</a:t>
            </a:r>
            <a:r>
              <a:rPr lang="en-US" dirty="0" smtClean="0"/>
              <a:t> </a:t>
            </a:r>
            <a:r>
              <a:rPr lang="en-US" dirty="0"/>
              <a:t>(Bravo, 1998).</a:t>
            </a:r>
          </a:p>
          <a:p>
            <a:r>
              <a:rPr lang="en-US" dirty="0" err="1"/>
              <a:t>Kombinasi</a:t>
            </a:r>
            <a:r>
              <a:rPr lang="en-US" dirty="0"/>
              <a:t> yang </a:t>
            </a:r>
            <a:r>
              <a:rPr lang="en-US" dirty="0" err="1"/>
              <a:t>beragam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hidroksil</a:t>
            </a:r>
            <a:r>
              <a:rPr lang="en-US" dirty="0"/>
              <a:t>, </a:t>
            </a:r>
            <a:r>
              <a:rPr lang="en-US" dirty="0" err="1"/>
              <a:t>gula</a:t>
            </a:r>
            <a:r>
              <a:rPr lang="en-US" dirty="0"/>
              <a:t>, </a:t>
            </a:r>
            <a:r>
              <a:rPr lang="en-US" dirty="0" err="1"/>
              <a:t>oksigen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metil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golongan</a:t>
            </a:r>
            <a:r>
              <a:rPr lang="en-US" dirty="0"/>
              <a:t> flavonoid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flavonol</a:t>
            </a:r>
            <a:r>
              <a:rPr lang="en-US" dirty="0"/>
              <a:t>, </a:t>
            </a:r>
            <a:r>
              <a:rPr lang="en-US" dirty="0" err="1"/>
              <a:t>flavanon</a:t>
            </a:r>
            <a:r>
              <a:rPr lang="en-US" dirty="0"/>
              <a:t>, </a:t>
            </a:r>
            <a:r>
              <a:rPr lang="en-US" dirty="0" err="1"/>
              <a:t>flavon</a:t>
            </a:r>
            <a:r>
              <a:rPr lang="en-US" dirty="0"/>
              <a:t>, </a:t>
            </a:r>
            <a:r>
              <a:rPr lang="en-US" dirty="0" smtClean="0"/>
              <a:t>flavon-3-ol </a:t>
            </a:r>
            <a:r>
              <a:rPr lang="en-US" dirty="0"/>
              <a:t>(</a:t>
            </a:r>
            <a:r>
              <a:rPr lang="en-US" dirty="0" err="1"/>
              <a:t>katekin</a:t>
            </a:r>
            <a:r>
              <a:rPr lang="en-US" dirty="0"/>
              <a:t>), </a:t>
            </a:r>
            <a:r>
              <a:rPr lang="en-US" dirty="0" err="1"/>
              <a:t>antosianidin</a:t>
            </a:r>
            <a:r>
              <a:rPr lang="en-US" dirty="0"/>
              <a:t>, </a:t>
            </a:r>
            <a:r>
              <a:rPr lang="en-US" dirty="0" err="1"/>
              <a:t>biflavonoid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isoflavon</a:t>
            </a:r>
            <a:r>
              <a:rPr lang="en-US" dirty="0"/>
              <a:t> (Markham 1988; Miller 1996).</a:t>
            </a:r>
          </a:p>
        </p:txBody>
      </p:sp>
    </p:spTree>
    <p:extLst>
      <p:ext uri="{BB962C8B-B14F-4D97-AF65-F5344CB8AC3E}">
        <p14:creationId xmlns:p14="http://schemas.microsoft.com/office/powerpoint/2010/main" val="335475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/>
              <a:t>Polifenol</a:t>
            </a:r>
            <a:endParaRPr lang="en-US" b="1" dirty="0"/>
          </a:p>
          <a:p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kandungan</a:t>
            </a:r>
            <a:r>
              <a:rPr lang="en-US" dirty="0" smtClean="0"/>
              <a:t> </a:t>
            </a:r>
            <a:r>
              <a:rPr lang="en-US" dirty="0" err="1" smtClean="0"/>
              <a:t>polifenol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fenolik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 smtClean="0"/>
              <a:t>karenakemampuan</a:t>
            </a:r>
            <a:r>
              <a:rPr lang="en-US" dirty="0" smtClean="0"/>
              <a:t> </a:t>
            </a:r>
            <a:r>
              <a:rPr lang="en-US" dirty="0"/>
              <a:t>‘scavenging’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Polifenol</a:t>
            </a:r>
            <a:r>
              <a:rPr lang="en-US" dirty="0" smtClean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/>
              <a:t>yang paling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8000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fenolik</a:t>
            </a:r>
            <a:r>
              <a:rPr lang="en-US" dirty="0" smtClean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(</a:t>
            </a:r>
            <a:r>
              <a:rPr lang="en-US" dirty="0" err="1"/>
              <a:t>Harborne</a:t>
            </a:r>
            <a:r>
              <a:rPr lang="en-US" dirty="0"/>
              <a:t>, 1993). </a:t>
            </a:r>
            <a:endParaRPr lang="en-US" dirty="0" smtClean="0"/>
          </a:p>
          <a:p>
            <a:r>
              <a:rPr lang="en-US" dirty="0" err="1" smtClean="0"/>
              <a:t>Polifenol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 smtClean="0"/>
              <a:t>darimetabolisme</a:t>
            </a:r>
            <a:r>
              <a:rPr lang="en-US" dirty="0" smtClean="0"/>
              <a:t> </a:t>
            </a:r>
            <a:r>
              <a:rPr lang="en-US" dirty="0" err="1"/>
              <a:t>tanaman</a:t>
            </a:r>
            <a:r>
              <a:rPr lang="en-US" dirty="0"/>
              <a:t>.</a:t>
            </a:r>
          </a:p>
          <a:p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 </a:t>
            </a:r>
            <a:r>
              <a:rPr lang="en-US" dirty="0" err="1"/>
              <a:t>alami</a:t>
            </a:r>
            <a:r>
              <a:rPr lang="en-US" dirty="0"/>
              <a:t> </a:t>
            </a:r>
            <a:r>
              <a:rPr lang="en-US" dirty="0" err="1"/>
              <a:t>polifenol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multifungsional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Aulia</a:t>
            </a:r>
            <a:r>
              <a:rPr lang="en-US" dirty="0"/>
              <a:t>, 2009):</a:t>
            </a:r>
          </a:p>
          <a:p>
            <a:pPr marL="0" indent="0">
              <a:buNone/>
            </a:pPr>
            <a:r>
              <a:rPr lang="en-US" dirty="0"/>
              <a:t>a) </a:t>
            </a:r>
            <a:r>
              <a:rPr lang="en-US" dirty="0" err="1"/>
              <a:t>Pereduksi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donor </a:t>
            </a:r>
            <a:r>
              <a:rPr lang="en-US" dirty="0" err="1"/>
              <a:t>elektron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b) </a:t>
            </a:r>
            <a:r>
              <a:rPr lang="en-US" dirty="0" err="1"/>
              <a:t>Penangkap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c) </a:t>
            </a:r>
            <a:r>
              <a:rPr lang="en-US" dirty="0" err="1"/>
              <a:t>Pengkelat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, </a:t>
            </a:r>
            <a:r>
              <a:rPr lang="en-US" dirty="0" err="1"/>
              <a:t>dan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d) </a:t>
            </a:r>
            <a:r>
              <a:rPr lang="en-US" dirty="0" err="1"/>
              <a:t>Peredam</a:t>
            </a:r>
            <a:r>
              <a:rPr lang="en-US" dirty="0"/>
              <a:t> </a:t>
            </a:r>
            <a:r>
              <a:rPr lang="en-US" dirty="0" err="1"/>
              <a:t>terbentuknya</a:t>
            </a:r>
            <a:r>
              <a:rPr lang="en-US" dirty="0"/>
              <a:t> singlet </a:t>
            </a:r>
            <a:r>
              <a:rPr lang="en-US" dirty="0" err="1"/>
              <a:t>oksigen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3856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05" y="1981200"/>
            <a:ext cx="5958523" cy="3733800"/>
          </a:xfrm>
        </p:spPr>
      </p:pic>
    </p:spTree>
    <p:extLst>
      <p:ext uri="{BB962C8B-B14F-4D97-AF65-F5344CB8AC3E}">
        <p14:creationId xmlns:p14="http://schemas.microsoft.com/office/powerpoint/2010/main" val="835770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Vitamin E</a:t>
            </a:r>
          </a:p>
          <a:p>
            <a:r>
              <a:rPr lang="en-US" dirty="0"/>
              <a:t>Vitamin E </a:t>
            </a:r>
            <a:r>
              <a:rPr lang="en-US" dirty="0" err="1"/>
              <a:t>merupakan</a:t>
            </a:r>
            <a:r>
              <a:rPr lang="en-US" dirty="0"/>
              <a:t> vitamin yang </a:t>
            </a:r>
            <a:r>
              <a:rPr lang="en-US" dirty="0" err="1"/>
              <a:t>larut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lemak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 smtClean="0"/>
              <a:t>sifat</a:t>
            </a:r>
            <a:r>
              <a:rPr lang="en-US" dirty="0"/>
              <a:t> </a:t>
            </a:r>
            <a:r>
              <a:rPr lang="en-US" dirty="0" err="1" smtClean="0"/>
              <a:t>antioksidan</a:t>
            </a:r>
            <a:r>
              <a:rPr lang="en-US" dirty="0"/>
              <a:t>, </a:t>
            </a:r>
            <a:r>
              <a:rPr lang="en-US" dirty="0" err="1"/>
              <a:t>diantara</a:t>
            </a:r>
            <a:r>
              <a:rPr lang="en-US" dirty="0"/>
              <a:t> vitamin E, yang paling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 smtClean="0"/>
              <a:t>dipelajari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l-GR" dirty="0"/>
              <a:t>β </a:t>
            </a:r>
            <a:r>
              <a:rPr lang="en-US" dirty="0" err="1"/>
              <a:t>tokoferol</a:t>
            </a:r>
            <a:r>
              <a:rPr lang="en-US" dirty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ketersediaan</a:t>
            </a:r>
            <a:r>
              <a:rPr lang="en-US" dirty="0"/>
              <a:t> </a:t>
            </a:r>
            <a:r>
              <a:rPr lang="en-US" dirty="0" err="1"/>
              <a:t>hayati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 (Herrera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Barbas</a:t>
            </a:r>
            <a:r>
              <a:rPr lang="en-US" dirty="0"/>
              <a:t>, 2001).</a:t>
            </a:r>
          </a:p>
          <a:p>
            <a:r>
              <a:rPr lang="nb-NO" dirty="0"/>
              <a:t>Tokoferol dapat melindungi membran sel dari oksidasi oleh radikal bebas </a:t>
            </a:r>
            <a:r>
              <a:rPr lang="nb-NO" dirty="0" smtClean="0"/>
              <a:t>pada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peroksidasi</a:t>
            </a:r>
            <a:r>
              <a:rPr lang="en-US" dirty="0"/>
              <a:t> lipid. </a:t>
            </a:r>
            <a:r>
              <a:rPr lang="en-US" dirty="0" err="1"/>
              <a:t>Tokoferol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menghambat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mencegah</a:t>
            </a:r>
            <a:r>
              <a:rPr lang="nb-NO" dirty="0" smtClean="0"/>
              <a:t>tahap </a:t>
            </a:r>
            <a:r>
              <a:rPr lang="nb-NO" dirty="0"/>
              <a:t>reaksi propagasi. </a:t>
            </a:r>
            <a:endParaRPr lang="nb-NO" dirty="0" smtClean="0"/>
          </a:p>
          <a:p>
            <a:r>
              <a:rPr lang="nb-NO" dirty="0" smtClean="0"/>
              <a:t>Reaksi </a:t>
            </a:r>
            <a:r>
              <a:rPr lang="nb-NO" dirty="0"/>
              <a:t>ini menghasilkan radikal tokoferosil yang dapat </a:t>
            </a:r>
            <a:r>
              <a:rPr lang="nb-NO" dirty="0" smtClean="0"/>
              <a:t>diubah </a:t>
            </a:r>
            <a:r>
              <a:rPr lang="sv-SE" dirty="0" smtClean="0"/>
              <a:t>kembali </a:t>
            </a:r>
            <a:r>
              <a:rPr lang="sv-SE" dirty="0"/>
              <a:t>ke bentuk kurang aktif melalui pemberian elektron dari antioksidan </a:t>
            </a:r>
            <a:r>
              <a:rPr lang="sv-SE" dirty="0" smtClean="0"/>
              <a:t>lainnya,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/>
              <a:t>askorbat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retinol.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61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3" y="2057400"/>
            <a:ext cx="7107877" cy="3350129"/>
          </a:xfrm>
        </p:spPr>
      </p:pic>
    </p:spTree>
    <p:extLst>
      <p:ext uri="{BB962C8B-B14F-4D97-AF65-F5344CB8AC3E}">
        <p14:creationId xmlns:p14="http://schemas.microsoft.com/office/powerpoint/2010/main" val="2704939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533400"/>
            <a:ext cx="8929925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2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8225"/>
            <a:ext cx="7086600" cy="675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2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Antioksidan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 smtClean="0"/>
              <a:t>tidak</a:t>
            </a:r>
            <a:r>
              <a:rPr lang="en-US" dirty="0"/>
              <a:t> </a:t>
            </a:r>
            <a:r>
              <a:rPr lang="en-US" dirty="0" err="1" smtClean="0"/>
              <a:t>berpasangan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orbital </a:t>
            </a:r>
            <a:r>
              <a:rPr lang="en-US" dirty="0" err="1"/>
              <a:t>terluarnya</a:t>
            </a:r>
            <a:r>
              <a:rPr lang="en-US" dirty="0"/>
              <a:t>,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reaktif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, </a:t>
            </a:r>
            <a:r>
              <a:rPr lang="en-US" dirty="0" err="1" smtClean="0"/>
              <a:t>sebagai</a:t>
            </a:r>
            <a:r>
              <a:rPr lang="en-US" dirty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kestabilannya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bereaksi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atom </a:t>
            </a:r>
            <a:r>
              <a:rPr lang="en-US" dirty="0" err="1" smtClean="0"/>
              <a:t>atau</a:t>
            </a:r>
            <a:r>
              <a:rPr lang="en-US" dirty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sekitarnya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 smtClean="0"/>
              <a:t>dapatmenimbulkan</a:t>
            </a:r>
            <a:r>
              <a:rPr lang="en-US" dirty="0" smtClean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berantai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merusak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meredam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. </a:t>
            </a:r>
            <a:r>
              <a:rPr lang="en-US" dirty="0" err="1"/>
              <a:t>Antioksidan</a:t>
            </a:r>
            <a:r>
              <a:rPr lang="en-US" dirty="0"/>
              <a:t> </a:t>
            </a:r>
            <a:r>
              <a:rPr lang="en-US" dirty="0" err="1" smtClean="0"/>
              <a:t>adalah</a:t>
            </a:r>
            <a:r>
              <a:rPr lang="en-US" dirty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mendonorkan</a:t>
            </a:r>
            <a:r>
              <a:rPr lang="en-US" dirty="0"/>
              <a:t> </a:t>
            </a:r>
            <a:r>
              <a:rPr lang="en-US" dirty="0" err="1"/>
              <a:t>elektronnya</a:t>
            </a:r>
            <a:r>
              <a:rPr lang="en-US" dirty="0"/>
              <a:t> (</a:t>
            </a:r>
            <a:r>
              <a:rPr lang="en-US" dirty="0" err="1"/>
              <a:t>pemberi</a:t>
            </a:r>
            <a:r>
              <a:rPr lang="en-US" dirty="0"/>
              <a:t> atom </a:t>
            </a:r>
            <a:r>
              <a:rPr lang="en-US" dirty="0" err="1"/>
              <a:t>hidrogen</a:t>
            </a:r>
            <a:r>
              <a:rPr lang="en-US" dirty="0"/>
              <a:t>)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 smtClean="0"/>
              <a:t>radikalbebas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menghentikan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berantai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 smtClean="0"/>
              <a:t>menjadibentuk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stabil</a:t>
            </a:r>
            <a:r>
              <a:rPr lang="en-US" dirty="0"/>
              <a:t>.</a:t>
            </a:r>
          </a:p>
          <a:p>
            <a:r>
              <a:rPr lang="en-US" dirty="0" err="1"/>
              <a:t>Antioksidan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menghambat</a:t>
            </a:r>
            <a:r>
              <a:rPr lang="en-US" dirty="0"/>
              <a:t> </a:t>
            </a:r>
            <a:r>
              <a:rPr lang="en-US" dirty="0" smtClean="0"/>
              <a:t>proses</a:t>
            </a:r>
            <a:r>
              <a:rPr lang="sv-SE" dirty="0" smtClean="0"/>
              <a:t>oksidasi </a:t>
            </a:r>
            <a:r>
              <a:rPr lang="sv-SE" dirty="0"/>
              <a:t>yang terjadi pada produk makanan misalnya lemak, terutama yang </a:t>
            </a:r>
            <a:r>
              <a:rPr lang="sv-SE" dirty="0" smtClean="0"/>
              <a:t>mengandung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/>
              <a:t>lemak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jenuh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teroksidasi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tengik</a:t>
            </a:r>
            <a:r>
              <a:rPr lang="en-US" dirty="0"/>
              <a:t>,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 smtClean="0"/>
              <a:t>bergunauntuk</a:t>
            </a:r>
            <a:r>
              <a:rPr lang="en-US" dirty="0" smtClean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browning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sayuran</a:t>
            </a:r>
            <a:r>
              <a:rPr lang="en-US" dirty="0"/>
              <a:t> (Hamid et all., 2010).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6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berantai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(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)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inisiasi</a:t>
            </a:r>
            <a:r>
              <a:rPr lang="en-US" dirty="0"/>
              <a:t> : RH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R* + H*</a:t>
            </a:r>
          </a:p>
          <a:p>
            <a:r>
              <a:rPr lang="pt-BR" dirty="0"/>
              <a:t>Tahap propagasi : R* + O2 </a:t>
            </a:r>
            <a:r>
              <a:rPr lang="pt-BR" dirty="0" smtClean="0">
                <a:sym typeface="Wingdings" pitchFamily="2" charset="2"/>
              </a:rPr>
              <a:t></a:t>
            </a:r>
            <a:r>
              <a:rPr lang="pt-BR" dirty="0" smtClean="0"/>
              <a:t> </a:t>
            </a:r>
            <a:r>
              <a:rPr lang="pt-BR" dirty="0"/>
              <a:t>ROO*</a:t>
            </a:r>
          </a:p>
          <a:p>
            <a:pPr marL="0" indent="0">
              <a:buNone/>
            </a:pPr>
            <a:r>
              <a:rPr lang="en-US" dirty="0" smtClean="0"/>
              <a:t>                                    ROO</a:t>
            </a:r>
            <a:r>
              <a:rPr lang="en-US" dirty="0"/>
              <a:t>* + RH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ROOH </a:t>
            </a:r>
            <a:r>
              <a:rPr lang="en-US" dirty="0"/>
              <a:t>+R*</a:t>
            </a:r>
          </a:p>
          <a:p>
            <a:r>
              <a:rPr lang="pt-BR" dirty="0"/>
              <a:t>Tahap terminasi : R* + R* </a:t>
            </a:r>
            <a:r>
              <a:rPr lang="pt-BR" dirty="0" smtClean="0">
                <a:sym typeface="Wingdings" pitchFamily="2" charset="2"/>
              </a:rPr>
              <a:t></a:t>
            </a:r>
            <a:r>
              <a:rPr lang="pt-BR" dirty="0" smtClean="0"/>
              <a:t> </a:t>
            </a:r>
            <a:r>
              <a:rPr lang="pt-BR" dirty="0"/>
              <a:t>R – R</a:t>
            </a:r>
          </a:p>
          <a:p>
            <a:pPr marL="0" indent="0">
              <a:buNone/>
            </a:pPr>
            <a:r>
              <a:rPr lang="en-US" dirty="0" smtClean="0"/>
              <a:t>                                    ROO</a:t>
            </a:r>
            <a:r>
              <a:rPr lang="en-US" dirty="0"/>
              <a:t>* + R*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ROOR</a:t>
            </a:r>
          </a:p>
          <a:p>
            <a:pPr marL="0" indent="0">
              <a:buNone/>
            </a:pPr>
            <a:r>
              <a:rPr lang="en-US" dirty="0" smtClean="0"/>
              <a:t>                                    ROO</a:t>
            </a:r>
            <a:r>
              <a:rPr lang="en-US" dirty="0"/>
              <a:t>* + ROO*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ROOR + O2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87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inisiasi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(R*)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 smtClean="0"/>
              <a:t>reaktif,karena</a:t>
            </a:r>
            <a:r>
              <a:rPr lang="en-US" dirty="0" smtClean="0"/>
              <a:t> </a:t>
            </a:r>
            <a:r>
              <a:rPr lang="en-US" dirty="0"/>
              <a:t>(RH) </a:t>
            </a:r>
            <a:r>
              <a:rPr lang="en-US" dirty="0" err="1"/>
              <a:t>melepaskan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atom </a:t>
            </a:r>
            <a:r>
              <a:rPr lang="en-US" dirty="0" err="1"/>
              <a:t>hidrogen</a:t>
            </a:r>
            <a:r>
              <a:rPr lang="en-US" dirty="0"/>
              <a:t>,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 smtClean="0"/>
              <a:t>cahaya,oksigen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propagasi</a:t>
            </a:r>
            <a:r>
              <a:rPr lang="en-US" dirty="0"/>
              <a:t>, </a:t>
            </a:r>
            <a:r>
              <a:rPr lang="en-US" dirty="0" err="1"/>
              <a:t>radikal</a:t>
            </a:r>
            <a:r>
              <a:rPr lang="en-US" dirty="0"/>
              <a:t> (R*)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bereaksi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oksigen</a:t>
            </a:r>
            <a:endParaRPr lang="en-US" dirty="0"/>
          </a:p>
          <a:p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peroksi</a:t>
            </a:r>
            <a:r>
              <a:rPr lang="en-US" dirty="0"/>
              <a:t> ( ROO</a:t>
            </a:r>
            <a:r>
              <a:rPr lang="en-US" dirty="0" smtClean="0"/>
              <a:t>*).</a:t>
            </a:r>
          </a:p>
          <a:p>
            <a:r>
              <a:rPr lang="en-US" dirty="0" smtClean="0"/>
              <a:t>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peroksi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menyerang</a:t>
            </a:r>
            <a:r>
              <a:rPr lang="en-US" dirty="0"/>
              <a:t> </a:t>
            </a:r>
            <a:r>
              <a:rPr lang="en-US" dirty="0" smtClean="0"/>
              <a:t>RH (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lemak</a:t>
            </a:r>
            <a:r>
              <a:rPr lang="en-US" dirty="0"/>
              <a:t>)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hidroperoksida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Hidrogenperoksida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terdegradasi</a:t>
            </a:r>
            <a:r>
              <a:rPr lang="en-US" dirty="0"/>
              <a:t> </a:t>
            </a:r>
            <a:r>
              <a:rPr lang="en-US" dirty="0" err="1" smtClean="0"/>
              <a:t>menghasilkansenyawa-senyawa</a:t>
            </a:r>
            <a:r>
              <a:rPr lang="en-US" dirty="0" smtClean="0"/>
              <a:t> </a:t>
            </a:r>
            <a:r>
              <a:rPr lang="en-US" dirty="0" err="1"/>
              <a:t>karbonil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aldehida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keton</a:t>
            </a:r>
            <a:r>
              <a:rPr lang="en-US" dirty="0"/>
              <a:t> (</a:t>
            </a:r>
            <a:r>
              <a:rPr lang="en-US" dirty="0" err="1"/>
              <a:t>Nugroho</a:t>
            </a:r>
            <a:r>
              <a:rPr lang="en-US" dirty="0"/>
              <a:t>, 2007</a:t>
            </a:r>
            <a:r>
              <a:rPr lang="en-US" dirty="0" smtClean="0"/>
              <a:t>).</a:t>
            </a:r>
          </a:p>
          <a:p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,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oksidasi</a:t>
            </a:r>
            <a:r>
              <a:rPr lang="en-US" dirty="0"/>
              <a:t> </a:t>
            </a:r>
            <a:r>
              <a:rPr lang="en-US" dirty="0" err="1"/>
              <a:t>lemak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berlanjut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 smtClean="0"/>
              <a:t>tahap</a:t>
            </a:r>
            <a:r>
              <a:rPr lang="en-US" dirty="0"/>
              <a:t> </a:t>
            </a:r>
            <a:r>
              <a:rPr lang="en-US" dirty="0" err="1" smtClean="0"/>
              <a:t>terminasi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bereaksi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kompleks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7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PENGERTIAN ANTIOKSIDAN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Antioksidan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yang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konsentrasi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signifikan</a:t>
            </a:r>
            <a:r>
              <a:rPr lang="en-US" dirty="0"/>
              <a:t> </a:t>
            </a:r>
            <a:r>
              <a:rPr lang="en-US" dirty="0" err="1" smtClean="0"/>
              <a:t>dapat</a:t>
            </a:r>
            <a:r>
              <a:rPr lang="en-US" dirty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oksidasi</a:t>
            </a:r>
            <a:r>
              <a:rPr lang="en-US" dirty="0" smtClean="0"/>
              <a:t> </a:t>
            </a:r>
            <a:r>
              <a:rPr lang="en-US" dirty="0" err="1" smtClean="0"/>
              <a:t>substrat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(</a:t>
            </a:r>
            <a:r>
              <a:rPr lang="en-US" dirty="0" err="1" smtClean="0"/>
              <a:t>Halliwell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err="1" smtClean="0"/>
              <a:t>Whitemann</a:t>
            </a:r>
            <a:r>
              <a:rPr lang="en-US" dirty="0" smtClean="0"/>
              <a:t>, 2004; Leong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Shui</a:t>
            </a:r>
            <a:r>
              <a:rPr lang="en-US" dirty="0" smtClean="0"/>
              <a:t>, 2002). </a:t>
            </a:r>
          </a:p>
          <a:p>
            <a:r>
              <a:rPr lang="en-US" dirty="0" err="1" smtClean="0"/>
              <a:t>Antioksidan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stabil</a:t>
            </a:r>
            <a:r>
              <a:rPr lang="en-US" dirty="0" smtClean="0"/>
              <a:t> yang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radikal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Antioksidan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mendonorkan</a:t>
            </a:r>
            <a:r>
              <a:rPr lang="en-US" dirty="0" smtClean="0"/>
              <a:t> </a:t>
            </a:r>
            <a:r>
              <a:rPr lang="en-US" dirty="0" err="1" smtClean="0"/>
              <a:t>elektronnya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radikal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menstabilkan</a:t>
            </a:r>
            <a:r>
              <a:rPr lang="en-US" dirty="0" smtClean="0"/>
              <a:t> </a:t>
            </a:r>
            <a:r>
              <a:rPr lang="en-US" dirty="0" err="1" smtClean="0"/>
              <a:t>radikal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berantai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83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/>
              <a:t>Dengan adanya antioksidan, antioksidan memberikan atom hidrogen atau </a:t>
            </a:r>
            <a:r>
              <a:rPr lang="sv-SE" dirty="0" smtClean="0"/>
              <a:t>elektron pada </a:t>
            </a:r>
            <a:r>
              <a:rPr lang="sv-SE" dirty="0"/>
              <a:t>radikal bebas (R*, ROO*), mengubahnya ke bentuk yang lebih stabil RH.</a:t>
            </a:r>
          </a:p>
          <a:p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turunan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 (A*)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 </a:t>
            </a:r>
            <a:r>
              <a:rPr lang="en-US" dirty="0" err="1" smtClean="0"/>
              <a:t>dibanding</a:t>
            </a:r>
            <a:r>
              <a:rPr lang="en-US" dirty="0"/>
              <a:t> </a:t>
            </a:r>
            <a:r>
              <a:rPr lang="nn-NO" dirty="0" smtClean="0"/>
              <a:t>radikal </a:t>
            </a:r>
            <a:r>
              <a:rPr lang="nn-NO" dirty="0"/>
              <a:t>semula R*. Reaksi penghambatan antioksidan terhadap radikal lipid </a:t>
            </a:r>
            <a:r>
              <a:rPr lang="nn-NO" dirty="0" smtClean="0"/>
              <a:t>mengikuti </a:t>
            </a:r>
            <a:r>
              <a:rPr lang="fi-FI" dirty="0" smtClean="0"/>
              <a:t>persamaan </a:t>
            </a:r>
            <a:r>
              <a:rPr lang="fi-FI" dirty="0"/>
              <a:t>reaksi sebagai berikut (Yuswantina; Aulia, 2009) :</a:t>
            </a:r>
          </a:p>
          <a:p>
            <a:r>
              <a:rPr lang="pt-BR" dirty="0"/>
              <a:t>Inisiasi : R* + AH </a:t>
            </a:r>
            <a:r>
              <a:rPr lang="pt-BR" dirty="0" smtClean="0">
                <a:sym typeface="Wingdings" pitchFamily="2" charset="2"/>
              </a:rPr>
              <a:t></a:t>
            </a:r>
            <a:r>
              <a:rPr lang="pt-BR" dirty="0" smtClean="0"/>
              <a:t>RH </a:t>
            </a:r>
            <a:r>
              <a:rPr lang="pt-BR" dirty="0"/>
              <a:t>+ A*</a:t>
            </a:r>
          </a:p>
          <a:p>
            <a:pPr marL="0" indent="0">
              <a:buNone/>
            </a:pPr>
            <a:r>
              <a:rPr lang="en-US" dirty="0" smtClean="0"/>
              <a:t>                 </a:t>
            </a:r>
            <a:r>
              <a:rPr lang="en-US" dirty="0" err="1" smtClean="0"/>
              <a:t>Radikal</a:t>
            </a:r>
            <a:r>
              <a:rPr lang="en-US" dirty="0" smtClean="0"/>
              <a:t> </a:t>
            </a:r>
            <a:r>
              <a:rPr lang="en-US" dirty="0" err="1"/>
              <a:t>lipida</a:t>
            </a:r>
            <a:endParaRPr lang="en-US" dirty="0"/>
          </a:p>
          <a:p>
            <a:r>
              <a:rPr lang="it-IT" dirty="0"/>
              <a:t>Propagasi : ROO* + AH  ROOH + A*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948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Uji Aktivitas Antioksidan dengan Metode DPPH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Metode</a:t>
            </a:r>
            <a:r>
              <a:rPr lang="en-US" dirty="0"/>
              <a:t> yang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 smtClean="0"/>
              <a:t>denganDPPH</a:t>
            </a:r>
            <a:r>
              <a:rPr lang="en-US" dirty="0"/>
              <a:t>, DPPH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1,1-diphenyl-2-picrylhydrazyl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 (</a:t>
            </a:r>
            <a:r>
              <a:rPr lang="en-US" dirty="0" smtClean="0"/>
              <a:t>AH) </a:t>
            </a:r>
            <a:r>
              <a:rPr lang="en-US" dirty="0" err="1" smtClean="0"/>
              <a:t>bereaksi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DPPH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mendonorkan</a:t>
            </a:r>
            <a:r>
              <a:rPr lang="en-US" dirty="0"/>
              <a:t> atom </a:t>
            </a:r>
            <a:r>
              <a:rPr lang="en-US" dirty="0" err="1" smtClean="0"/>
              <a:t>hidrogen,menyebabkan</a:t>
            </a:r>
            <a:r>
              <a:rPr lang="en-US" dirty="0" smtClean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DPPH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ungu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,</a:t>
            </a:r>
          </a:p>
          <a:p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spektrofotometer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517 nm. </a:t>
            </a:r>
            <a:endParaRPr lang="en-US" dirty="0" smtClean="0"/>
          </a:p>
          <a:p>
            <a:r>
              <a:rPr lang="en-US" dirty="0" err="1" smtClean="0"/>
              <a:t>Padametode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yang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penghambatan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91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05" y="2358021"/>
            <a:ext cx="6906589" cy="3010320"/>
          </a:xfrm>
        </p:spPr>
      </p:pic>
    </p:spTree>
    <p:extLst>
      <p:ext uri="{BB962C8B-B14F-4D97-AF65-F5344CB8AC3E}">
        <p14:creationId xmlns:p14="http://schemas.microsoft.com/office/powerpoint/2010/main" val="1044720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semuasenyawa</a:t>
            </a:r>
            <a:r>
              <a:rPr lang="en-US" dirty="0" smtClean="0"/>
              <a:t> </a:t>
            </a:r>
            <a:r>
              <a:rPr lang="en-US" dirty="0" err="1"/>
              <a:t>antioksidan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DPPH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menguji</a:t>
            </a:r>
            <a:r>
              <a:rPr lang="en-US" dirty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antioksidan</a:t>
            </a:r>
            <a:r>
              <a:rPr lang="en-US" dirty="0" smtClean="0"/>
              <a:t> </a:t>
            </a:r>
            <a:r>
              <a:rPr lang="en-US" dirty="0" err="1"/>
              <a:t>makanan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DPPH </a:t>
            </a:r>
            <a:r>
              <a:rPr lang="en-US" dirty="0" err="1" smtClean="0"/>
              <a:t>menjadiberpasangan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atom </a:t>
            </a:r>
            <a:r>
              <a:rPr lang="en-US" dirty="0" err="1"/>
              <a:t>hidrogen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DPPH-H. </a:t>
            </a:r>
          </a:p>
        </p:txBody>
      </p:sp>
    </p:spTree>
    <p:extLst>
      <p:ext uri="{BB962C8B-B14F-4D97-AF65-F5344CB8AC3E}">
        <p14:creationId xmlns:p14="http://schemas.microsoft.com/office/powerpoint/2010/main" val="3082286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antioksidan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574107"/>
            <a:ext cx="7449737" cy="795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886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makin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absorbansi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/>
              <a:t>penangkapan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/>
              <a:t>antioksidan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kuantitaif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IC50</a:t>
            </a:r>
            <a:r>
              <a:rPr lang="en-US" dirty="0"/>
              <a:t>. IC50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larutan</a:t>
            </a:r>
            <a:r>
              <a:rPr lang="en-US" dirty="0"/>
              <a:t> </a:t>
            </a:r>
            <a:r>
              <a:rPr lang="en-US" dirty="0" err="1"/>
              <a:t>uji</a:t>
            </a:r>
            <a:r>
              <a:rPr lang="en-US" dirty="0"/>
              <a:t> yang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peredaman</a:t>
            </a:r>
            <a:r>
              <a:rPr lang="en-US" dirty="0"/>
              <a:t> DPPH </a:t>
            </a:r>
            <a:r>
              <a:rPr lang="en-US" dirty="0" err="1" smtClean="0"/>
              <a:t>sebesar</a:t>
            </a:r>
            <a:r>
              <a:rPr lang="en-US" dirty="0" smtClean="0"/>
              <a:t> 50</a:t>
            </a:r>
            <a:r>
              <a:rPr lang="en-US" dirty="0"/>
              <a:t>%.</a:t>
            </a:r>
          </a:p>
        </p:txBody>
      </p:sp>
    </p:spTree>
    <p:extLst>
      <p:ext uri="{BB962C8B-B14F-4D97-AF65-F5344CB8AC3E}">
        <p14:creationId xmlns:p14="http://schemas.microsoft.com/office/powerpoint/2010/main" val="2712922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63" y="2072231"/>
            <a:ext cx="6792273" cy="3581900"/>
          </a:xfrm>
        </p:spPr>
      </p:pic>
    </p:spTree>
    <p:extLst>
      <p:ext uri="{BB962C8B-B14F-4D97-AF65-F5344CB8AC3E}">
        <p14:creationId xmlns:p14="http://schemas.microsoft.com/office/powerpoint/2010/main" val="2529123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68" y="1047417"/>
            <a:ext cx="7502194" cy="50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92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21" y="1052180"/>
            <a:ext cx="7808252" cy="527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9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000" dirty="0" err="1"/>
              <a:t>Persamaan</a:t>
            </a:r>
            <a:r>
              <a:rPr lang="en-US" sz="2000" dirty="0"/>
              <a:t> </a:t>
            </a:r>
            <a:r>
              <a:rPr lang="en-US" sz="2000" dirty="0" err="1"/>
              <a:t>regresi</a:t>
            </a:r>
            <a:r>
              <a:rPr lang="en-US" sz="2000" dirty="0"/>
              <a:t> </a:t>
            </a:r>
            <a:r>
              <a:rPr lang="en-US" sz="2000" dirty="0" smtClean="0"/>
              <a:t>linear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perhitungan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i="1" dirty="0"/>
              <a:t>IC</a:t>
            </a:r>
            <a:r>
              <a:rPr lang="en-US" sz="1300" i="1" dirty="0"/>
              <a:t>50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persamaan</a:t>
            </a:r>
            <a:r>
              <a:rPr lang="en-US" sz="2000" dirty="0"/>
              <a:t> yang </a:t>
            </a:r>
            <a:r>
              <a:rPr lang="en-US" sz="2000" dirty="0" err="1" smtClean="0"/>
              <a:t>memiliki</a:t>
            </a:r>
            <a:r>
              <a:rPr lang="en-US" sz="2000" dirty="0"/>
              <a:t> </a:t>
            </a:r>
            <a:r>
              <a:rPr lang="en-US" sz="2000" dirty="0" err="1" smtClean="0"/>
              <a:t>koefisien</a:t>
            </a:r>
            <a:r>
              <a:rPr lang="en-US" sz="2000" dirty="0" smtClean="0"/>
              <a:t> </a:t>
            </a:r>
            <a:r>
              <a:rPr lang="en-US" sz="2000" dirty="0" err="1"/>
              <a:t>korelasi</a:t>
            </a:r>
            <a:r>
              <a:rPr lang="en-US" sz="2000" dirty="0"/>
              <a:t> paling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r>
              <a:rPr lang="en-US" sz="2000" dirty="0"/>
              <a:t> y = 2,0646x – 9,7888 </a:t>
            </a:r>
            <a:r>
              <a:rPr lang="en-US" sz="2000" dirty="0" err="1"/>
              <a:t>dengan</a:t>
            </a:r>
            <a:r>
              <a:rPr lang="en-US" sz="2000" dirty="0"/>
              <a:t> r = 0,9999 </a:t>
            </a:r>
            <a:r>
              <a:rPr lang="en-US" sz="2000" dirty="0" err="1" smtClean="0"/>
              <a:t>untuk</a:t>
            </a:r>
            <a:r>
              <a:rPr lang="en-US" sz="2000" dirty="0"/>
              <a:t> </a:t>
            </a:r>
            <a:r>
              <a:rPr lang="en-US" sz="2000" dirty="0" err="1" smtClean="0"/>
              <a:t>rutin</a:t>
            </a:r>
            <a:r>
              <a:rPr lang="en-US" sz="2000" dirty="0" smtClean="0"/>
              <a:t> </a:t>
            </a:r>
            <a:r>
              <a:rPr lang="en-US" sz="2000" dirty="0" err="1"/>
              <a:t>dan</a:t>
            </a:r>
            <a:r>
              <a:rPr lang="en-US" sz="2000" dirty="0"/>
              <a:t> y = 10,3136x + 0,9567 </a:t>
            </a:r>
            <a:r>
              <a:rPr lang="en-US" sz="2000" dirty="0" err="1"/>
              <a:t>dengan</a:t>
            </a:r>
            <a:r>
              <a:rPr lang="en-US" sz="2000" dirty="0"/>
              <a:t> r = 0,9998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ekstrak</a:t>
            </a:r>
            <a:r>
              <a:rPr lang="en-US" sz="2000" dirty="0"/>
              <a:t> </a:t>
            </a:r>
            <a:r>
              <a:rPr lang="en-US" sz="2000" dirty="0" err="1"/>
              <a:t>bromelain</a:t>
            </a:r>
            <a:r>
              <a:rPr lang="en-US" sz="1200" dirty="0"/>
              <a:t>.</a:t>
            </a:r>
            <a:endParaRPr lang="en-US" sz="12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5" y="1981200"/>
            <a:ext cx="8910016" cy="4059146"/>
          </a:xfrm>
        </p:spPr>
      </p:pic>
    </p:spTree>
    <p:extLst>
      <p:ext uri="{BB962C8B-B14F-4D97-AF65-F5344CB8AC3E}">
        <p14:creationId xmlns:p14="http://schemas.microsoft.com/office/powerpoint/2010/main" val="3159470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Eskstraksi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Proses </a:t>
            </a:r>
            <a:r>
              <a:rPr lang="en-US" dirty="0" err="1"/>
              <a:t>ekstraksi</a:t>
            </a:r>
            <a:r>
              <a:rPr lang="en-US" dirty="0"/>
              <a:t>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Pengelompokan</a:t>
            </a:r>
            <a:r>
              <a:rPr lang="en-US" dirty="0" smtClean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 (</a:t>
            </a:r>
            <a:r>
              <a:rPr lang="en-US" dirty="0" err="1"/>
              <a:t>daun</a:t>
            </a:r>
            <a:r>
              <a:rPr lang="en-US" dirty="0"/>
              <a:t>, </a:t>
            </a:r>
            <a:r>
              <a:rPr lang="en-US" dirty="0" err="1"/>
              <a:t>bunga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 smtClean="0"/>
              <a:t>), </a:t>
            </a:r>
            <a:r>
              <a:rPr lang="en-US" dirty="0" err="1" smtClean="0"/>
              <a:t>pengeringan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penggilingan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/>
              <a:t>pelarut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Pelarut</a:t>
            </a:r>
            <a:r>
              <a:rPr lang="en-US" dirty="0" smtClean="0"/>
              <a:t> </a:t>
            </a:r>
            <a:r>
              <a:rPr lang="en-US" dirty="0"/>
              <a:t>polar: air, </a:t>
            </a:r>
            <a:r>
              <a:rPr lang="en-US" dirty="0" err="1"/>
              <a:t>etanol</a:t>
            </a:r>
            <a:r>
              <a:rPr lang="en-US" dirty="0"/>
              <a:t>, </a:t>
            </a:r>
            <a:r>
              <a:rPr lang="en-US" dirty="0" err="1"/>
              <a:t>metanol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Pelarut</a:t>
            </a:r>
            <a:r>
              <a:rPr lang="en-US" dirty="0" smtClean="0"/>
              <a:t> </a:t>
            </a:r>
            <a:r>
              <a:rPr lang="en-US" dirty="0" err="1"/>
              <a:t>semipolar</a:t>
            </a:r>
            <a:r>
              <a:rPr lang="en-US" dirty="0"/>
              <a:t>: </a:t>
            </a:r>
            <a:r>
              <a:rPr lang="en-US" dirty="0" err="1"/>
              <a:t>etil</a:t>
            </a:r>
            <a:r>
              <a:rPr lang="en-US" dirty="0"/>
              <a:t> </a:t>
            </a:r>
            <a:r>
              <a:rPr lang="en-US" dirty="0" err="1"/>
              <a:t>asetat</a:t>
            </a:r>
            <a:r>
              <a:rPr lang="en-US" dirty="0"/>
              <a:t>, </a:t>
            </a:r>
            <a:r>
              <a:rPr lang="en-US" dirty="0" err="1"/>
              <a:t>diklorometan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Pelarut</a:t>
            </a:r>
            <a:r>
              <a:rPr lang="en-US" dirty="0" smtClean="0"/>
              <a:t> </a:t>
            </a:r>
            <a:r>
              <a:rPr lang="en-US" dirty="0"/>
              <a:t>nonpolar: n-</a:t>
            </a:r>
            <a:r>
              <a:rPr lang="en-US" dirty="0" err="1"/>
              <a:t>heksan</a:t>
            </a:r>
            <a:r>
              <a:rPr lang="en-US" dirty="0"/>
              <a:t>, </a:t>
            </a:r>
            <a:r>
              <a:rPr lang="en-US" dirty="0" smtClean="0"/>
              <a:t>petroleum </a:t>
            </a:r>
            <a:r>
              <a:rPr lang="en-US" dirty="0" err="1" smtClean="0"/>
              <a:t>eter</a:t>
            </a:r>
            <a:r>
              <a:rPr lang="en-US" dirty="0" smtClean="0"/>
              <a:t>, </a:t>
            </a:r>
            <a:r>
              <a:rPr lang="en-US" dirty="0" err="1" smtClean="0"/>
              <a:t>kloroform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9055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Antioksidan</a:t>
            </a:r>
            <a:r>
              <a:rPr lang="en-US" dirty="0" smtClean="0"/>
              <a:t> </a:t>
            </a:r>
            <a:r>
              <a:rPr lang="en-US" dirty="0" err="1" smtClean="0"/>
              <a:t>dikelompokkan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antioksidan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vitamin. </a:t>
            </a:r>
          </a:p>
          <a:p>
            <a:r>
              <a:rPr lang="en-US" dirty="0" err="1" smtClean="0"/>
              <a:t>Antioksidanenzim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superoksida</a:t>
            </a:r>
            <a:r>
              <a:rPr lang="en-US" dirty="0" smtClean="0"/>
              <a:t> dismutase (SOD), </a:t>
            </a:r>
            <a:r>
              <a:rPr lang="en-US" dirty="0" err="1" smtClean="0"/>
              <a:t>katalase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glutathion</a:t>
            </a:r>
            <a:r>
              <a:rPr lang="en-US" dirty="0" smtClean="0"/>
              <a:t> peroxidases(</a:t>
            </a:r>
            <a:r>
              <a:rPr lang="en-US" dirty="0" err="1" smtClean="0"/>
              <a:t>GSH.Prx</a:t>
            </a:r>
            <a:r>
              <a:rPr lang="en-US" dirty="0" smtClean="0"/>
              <a:t>). </a:t>
            </a:r>
          </a:p>
          <a:p>
            <a:r>
              <a:rPr lang="en-US" dirty="0" err="1" smtClean="0"/>
              <a:t>Antioksidan</a:t>
            </a:r>
            <a:r>
              <a:rPr lang="en-US" dirty="0" smtClean="0"/>
              <a:t> vitamin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alfa</a:t>
            </a:r>
            <a:r>
              <a:rPr lang="en-US" dirty="0" smtClean="0"/>
              <a:t> </a:t>
            </a:r>
            <a:r>
              <a:rPr lang="en-US" dirty="0" err="1" smtClean="0"/>
              <a:t>tokoferol</a:t>
            </a:r>
            <a:r>
              <a:rPr lang="en-US" dirty="0" smtClean="0"/>
              <a:t> (vitamin E), beta </a:t>
            </a:r>
            <a:r>
              <a:rPr lang="en-US" dirty="0" err="1" smtClean="0"/>
              <a:t>karoten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/>
              <a:t> </a:t>
            </a:r>
            <a:r>
              <a:rPr lang="en-US" dirty="0" err="1" smtClean="0"/>
              <a:t>askorbat</a:t>
            </a:r>
            <a:r>
              <a:rPr lang="en-US" dirty="0" smtClean="0"/>
              <a:t> (vitamin C). </a:t>
            </a:r>
          </a:p>
          <a:p>
            <a:r>
              <a:rPr lang="en-US" dirty="0" err="1" smtClean="0"/>
              <a:t>Antioksidan</a:t>
            </a:r>
            <a:r>
              <a:rPr lang="en-US" dirty="0" smtClean="0"/>
              <a:t> vitamin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populer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antioksidan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Antioksidan</a:t>
            </a:r>
            <a:r>
              <a:rPr lang="en-US" dirty="0" smtClean="0"/>
              <a:t> yang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vitamin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fitokimia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flavonoid.</a:t>
            </a:r>
          </a:p>
          <a:p>
            <a:r>
              <a:rPr lang="en-US" dirty="0" smtClean="0"/>
              <a:t>Flavonoid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meredam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stabil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radikal</a:t>
            </a:r>
            <a:r>
              <a:rPr lang="en-US" dirty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46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Ekstraksi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Rambut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Tongkol</a:t>
            </a:r>
            <a:r>
              <a:rPr lang="en-US" dirty="0" smtClean="0"/>
              <a:t> </a:t>
            </a:r>
            <a:r>
              <a:rPr lang="en-US" dirty="0" err="1" smtClean="0"/>
              <a:t>Jagung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3" y="2057400"/>
            <a:ext cx="8832721" cy="3581400"/>
          </a:xfrm>
        </p:spPr>
      </p:pic>
    </p:spTree>
    <p:extLst>
      <p:ext uri="{BB962C8B-B14F-4D97-AF65-F5344CB8AC3E}">
        <p14:creationId xmlns:p14="http://schemas.microsoft.com/office/powerpoint/2010/main" val="91215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Antioksidan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Rambut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Tongkol</a:t>
            </a:r>
            <a:r>
              <a:rPr lang="en-US" dirty="0" smtClean="0"/>
              <a:t> </a:t>
            </a:r>
            <a:r>
              <a:rPr lang="en-US" dirty="0" err="1" smtClean="0"/>
              <a:t>Jagung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9" y="2133600"/>
            <a:ext cx="8962661" cy="3961838"/>
          </a:xfrm>
        </p:spPr>
      </p:pic>
    </p:spTree>
    <p:extLst>
      <p:ext uri="{BB962C8B-B14F-4D97-AF65-F5344CB8AC3E}">
        <p14:creationId xmlns:p14="http://schemas.microsoft.com/office/powerpoint/2010/main" val="407465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55266"/>
            <a:ext cx="5715000" cy="68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7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ntioksidan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dirty="0"/>
              <a:t>Antioksidan dapat dikelompokkan menjadi dua bagian, yaitu antioksidan </a:t>
            </a:r>
            <a:r>
              <a:rPr lang="sv-SE" dirty="0" smtClean="0"/>
              <a:t>primer atau </a:t>
            </a:r>
            <a:r>
              <a:rPr lang="sv-SE" dirty="0"/>
              <a:t>alami dan </a:t>
            </a:r>
            <a:r>
              <a:rPr lang="sv-SE" dirty="0" smtClean="0"/>
              <a:t>antioksidan </a:t>
            </a:r>
            <a:r>
              <a:rPr lang="sv-SE" dirty="0"/>
              <a:t>sekunder atau </a:t>
            </a:r>
            <a:r>
              <a:rPr lang="sv-SE" dirty="0" smtClean="0"/>
              <a:t>sintetik</a:t>
            </a:r>
          </a:p>
          <a:p>
            <a:r>
              <a:rPr lang="en-US" b="1" dirty="0" err="1"/>
              <a:t>Antioksidan</a:t>
            </a:r>
            <a:r>
              <a:rPr lang="en-US" b="1" dirty="0"/>
              <a:t> Primer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 smtClean="0"/>
              <a:t>alami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Antioksidan</a:t>
            </a:r>
            <a:r>
              <a:rPr lang="en-US" dirty="0"/>
              <a:t> mineral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kofaktor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. </a:t>
            </a:r>
            <a:r>
              <a:rPr lang="en-US" dirty="0" err="1" smtClean="0"/>
              <a:t>Keberadaanyamempengaruhi</a:t>
            </a:r>
            <a:r>
              <a:rPr lang="en-US" dirty="0" smtClean="0"/>
              <a:t> </a:t>
            </a:r>
            <a:r>
              <a:rPr lang="en-US" dirty="0" err="1"/>
              <a:t>metabolisme</a:t>
            </a:r>
            <a:r>
              <a:rPr lang="en-US" dirty="0"/>
              <a:t> </a:t>
            </a:r>
            <a:r>
              <a:rPr lang="en-US" dirty="0" err="1"/>
              <a:t>makromolekul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karbohidrat</a:t>
            </a:r>
            <a:r>
              <a:rPr lang="en-US" dirty="0"/>
              <a:t>. </a:t>
            </a:r>
            <a:r>
              <a:rPr lang="en-US" dirty="0" err="1" smtClean="0"/>
              <a:t>Contoh:selenium</a:t>
            </a:r>
            <a:r>
              <a:rPr lang="en-US" dirty="0"/>
              <a:t>, </a:t>
            </a:r>
            <a:r>
              <a:rPr lang="en-US" dirty="0" err="1"/>
              <a:t>tembaga</a:t>
            </a:r>
            <a:r>
              <a:rPr lang="en-US" dirty="0"/>
              <a:t>, </a:t>
            </a:r>
            <a:r>
              <a:rPr lang="en-US" dirty="0" err="1"/>
              <a:t>besi</a:t>
            </a:r>
            <a:r>
              <a:rPr lang="en-US" dirty="0"/>
              <a:t>, </a:t>
            </a:r>
            <a:r>
              <a:rPr lang="en-US" dirty="0" err="1"/>
              <a:t>seng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mangan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Antioksidan</a:t>
            </a:r>
            <a:r>
              <a:rPr lang="en-US" dirty="0" smtClean="0"/>
              <a:t> </a:t>
            </a:r>
            <a:r>
              <a:rPr lang="en-US" dirty="0"/>
              <a:t>vitamin ,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smtClean="0"/>
              <a:t>vitamin </a:t>
            </a:r>
            <a:r>
              <a:rPr lang="fi-FI" dirty="0" smtClean="0"/>
              <a:t>C</a:t>
            </a:r>
            <a:r>
              <a:rPr lang="fi-FI" dirty="0"/>
              <a:t>, vitamin E, vitamin B.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Fitokimia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fenolik</a:t>
            </a:r>
            <a:r>
              <a:rPr lang="en-US" dirty="0"/>
              <a:t>, yang </a:t>
            </a:r>
            <a:r>
              <a:rPr lang="en-US" dirty="0" err="1"/>
              <a:t>bukan</a:t>
            </a:r>
            <a:r>
              <a:rPr lang="en-US" dirty="0"/>
              <a:t> vitamin </a:t>
            </a:r>
            <a:r>
              <a:rPr lang="en-US" dirty="0" err="1"/>
              <a:t>maupun</a:t>
            </a:r>
            <a:r>
              <a:rPr lang="en-US" dirty="0"/>
              <a:t> mineral. </a:t>
            </a:r>
            <a:r>
              <a:rPr lang="en-US" dirty="0" err="1" smtClean="0"/>
              <a:t>Senyawa</a:t>
            </a:r>
            <a:r>
              <a:rPr lang="en-US" dirty="0" smtClean="0"/>
              <a:t> yang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golongan</a:t>
            </a:r>
            <a:r>
              <a:rPr lang="en-US" dirty="0"/>
              <a:t> </a:t>
            </a:r>
            <a:r>
              <a:rPr lang="en-US" dirty="0" err="1"/>
              <a:t>fitokimia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flavonoid. </a:t>
            </a:r>
            <a:r>
              <a:rPr lang="en-US" dirty="0" smtClean="0"/>
              <a:t>Flavonoid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fenolik</a:t>
            </a:r>
            <a:r>
              <a:rPr lang="en-US" dirty="0"/>
              <a:t> yang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, </a:t>
            </a:r>
            <a:r>
              <a:rPr lang="en-US" dirty="0" err="1"/>
              <a:t>biji-bijian</a:t>
            </a:r>
            <a:r>
              <a:rPr lang="en-US" dirty="0"/>
              <a:t>, </a:t>
            </a:r>
            <a:r>
              <a:rPr lang="en-US" dirty="0" err="1"/>
              <a:t>daun</a:t>
            </a:r>
            <a:r>
              <a:rPr lang="en-US" dirty="0"/>
              <a:t>, </a:t>
            </a: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/>
              <a:t>.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katekin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 paling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teh</a:t>
            </a:r>
            <a:r>
              <a:rPr lang="en-US" dirty="0"/>
              <a:t> </a:t>
            </a:r>
            <a:r>
              <a:rPr lang="en-US" dirty="0" err="1" smtClean="0"/>
              <a:t>hijau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hitam</a:t>
            </a:r>
            <a:r>
              <a:rPr lang="en-US" dirty="0"/>
              <a:t>, </a:t>
            </a:r>
            <a:r>
              <a:rPr lang="en-US" dirty="0" err="1"/>
              <a:t>karotenoid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buah-buahan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sayuran</a:t>
            </a:r>
            <a:r>
              <a:rPr lang="en-US" dirty="0"/>
              <a:t>, </a:t>
            </a:r>
            <a:r>
              <a:rPr lang="el-GR" dirty="0"/>
              <a:t>β </a:t>
            </a:r>
            <a:r>
              <a:rPr lang="en-US" dirty="0" err="1" smtClean="0"/>
              <a:t>karoten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wortel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dikonversi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vitamin A, </a:t>
            </a:r>
            <a:r>
              <a:rPr lang="en-US" dirty="0" err="1"/>
              <a:t>likopen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tomat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zeaxantin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bayam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1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Antioksidan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Sintetik</a:t>
            </a:r>
            <a:endParaRPr lang="en-US" dirty="0" smtClean="0"/>
          </a:p>
          <a:p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antioksidan</a:t>
            </a:r>
            <a:r>
              <a:rPr lang="en-US" dirty="0" smtClean="0"/>
              <a:t> </a:t>
            </a:r>
            <a:r>
              <a:rPr lang="en-US" dirty="0" err="1" smtClean="0"/>
              <a:t>sintetik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menangkap</a:t>
            </a:r>
            <a:r>
              <a:rPr lang="en-US" dirty="0" smtClean="0"/>
              <a:t> </a:t>
            </a:r>
            <a:r>
              <a:rPr lang="en-US" dirty="0" err="1" smtClean="0"/>
              <a:t>radikal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berantai</a:t>
            </a:r>
            <a:r>
              <a:rPr lang="en-US" dirty="0" smtClean="0"/>
              <a:t> (</a:t>
            </a:r>
            <a:r>
              <a:rPr lang="en-US" dirty="0" err="1" smtClean="0"/>
              <a:t>Hurrell</a:t>
            </a:r>
            <a:r>
              <a:rPr lang="en-US" dirty="0" smtClean="0"/>
              <a:t>, 2003),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antioksidan</a:t>
            </a:r>
            <a:r>
              <a:rPr lang="en-US" dirty="0" smtClean="0"/>
              <a:t> </a:t>
            </a:r>
            <a:r>
              <a:rPr lang="en-US" dirty="0" err="1" smtClean="0"/>
              <a:t>sintetik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Butylated</a:t>
            </a:r>
            <a:r>
              <a:rPr lang="en-US" dirty="0" smtClean="0"/>
              <a:t> hydroxyl anisole (BHA), </a:t>
            </a:r>
            <a:r>
              <a:rPr lang="en-US" dirty="0" err="1" smtClean="0"/>
              <a:t>Butylated</a:t>
            </a:r>
            <a:r>
              <a:rPr lang="en-US" dirty="0" smtClean="0"/>
              <a:t> </a:t>
            </a:r>
            <a:r>
              <a:rPr lang="en-US" dirty="0" err="1" smtClean="0"/>
              <a:t>hydroxyrotoluene</a:t>
            </a:r>
            <a:r>
              <a:rPr lang="en-US" dirty="0" smtClean="0"/>
              <a:t> (BHT), Propyl </a:t>
            </a:r>
            <a:r>
              <a:rPr lang="en-US" dirty="0" err="1" smtClean="0"/>
              <a:t>gallate</a:t>
            </a:r>
            <a:r>
              <a:rPr lang="en-US" dirty="0"/>
              <a:t> </a:t>
            </a:r>
            <a:r>
              <a:rPr lang="en-US" dirty="0" smtClean="0"/>
              <a:t>(PG) </a:t>
            </a:r>
            <a:r>
              <a:rPr lang="en-US" dirty="0" err="1" smtClean="0"/>
              <a:t>dan</a:t>
            </a:r>
            <a:r>
              <a:rPr lang="en-US" dirty="0" smtClean="0"/>
              <a:t> metal chelating agent (EDTA), Tertiary butyl hydroquinone (TBHQ), </a:t>
            </a:r>
            <a:r>
              <a:rPr lang="en-US" dirty="0" err="1" smtClean="0"/>
              <a:t>Nordihydro</a:t>
            </a:r>
            <a:r>
              <a:rPr lang="en-US" dirty="0" smtClean="0"/>
              <a:t> </a:t>
            </a:r>
            <a:r>
              <a:rPr lang="en-US" dirty="0" err="1" smtClean="0"/>
              <a:t>guaretic</a:t>
            </a:r>
            <a:r>
              <a:rPr lang="en-US" dirty="0" smtClean="0"/>
              <a:t> acid (NDGA). </a:t>
            </a:r>
            <a:r>
              <a:rPr lang="en-US" dirty="0" err="1" smtClean="0"/>
              <a:t>Antioksidan</a:t>
            </a:r>
            <a:r>
              <a:rPr lang="en-US" dirty="0" smtClean="0"/>
              <a:t> </a:t>
            </a:r>
            <a:r>
              <a:rPr lang="en-US" dirty="0" err="1" smtClean="0"/>
              <a:t>utamapada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monohidroksi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polihidroksi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fenol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/>
              <a:t> </a:t>
            </a:r>
            <a:r>
              <a:rPr lang="en-US" dirty="0" err="1" smtClean="0"/>
              <a:t>substituen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cincin</a:t>
            </a:r>
            <a:r>
              <a:rPr lang="en-US" dirty="0" smtClean="0"/>
              <a:t> (Hamid, A. et al, 2010)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2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Jenis</a:t>
            </a:r>
            <a:r>
              <a:rPr lang="en-US" b="1" dirty="0" smtClean="0"/>
              <a:t> </a:t>
            </a:r>
            <a:r>
              <a:rPr lang="en-US" b="1" dirty="0" err="1" smtClean="0"/>
              <a:t>Antioksidan</a:t>
            </a:r>
            <a:r>
              <a:rPr lang="en-US" b="1" dirty="0" smtClean="0"/>
              <a:t> </a:t>
            </a:r>
            <a:r>
              <a:rPr lang="en-US" b="1" dirty="0" err="1" smtClean="0"/>
              <a:t>Alami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Vitamin </a:t>
            </a:r>
            <a:r>
              <a:rPr lang="en-US" b="1" dirty="0" smtClean="0"/>
              <a:t>C</a:t>
            </a:r>
          </a:p>
          <a:p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askorbat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vitamin C (</a:t>
            </a:r>
            <a:r>
              <a:rPr lang="en-US" dirty="0" err="1" smtClean="0"/>
              <a:t>Gambar</a:t>
            </a:r>
            <a:r>
              <a:rPr lang="en-US" dirty="0" smtClean="0"/>
              <a:t> 2.5)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antioksidan</a:t>
            </a:r>
            <a:r>
              <a:rPr lang="en-US" dirty="0" smtClean="0"/>
              <a:t> </a:t>
            </a:r>
            <a:r>
              <a:rPr lang="en-US" dirty="0" err="1" smtClean="0"/>
              <a:t>monosakarida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.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askorbat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sv-SE" dirty="0" smtClean="0"/>
              <a:t>menetralkan </a:t>
            </a:r>
            <a:r>
              <a:rPr lang="sv-SE" dirty="0"/>
              <a:t>oksigen reaktif, seperti </a:t>
            </a:r>
            <a:r>
              <a:rPr lang="sv-SE" dirty="0" smtClean="0"/>
              <a:t>hidrogen peroksida </a:t>
            </a:r>
            <a:r>
              <a:rPr lang="sv-SE" dirty="0"/>
              <a:t>(Antioksidan dan </a:t>
            </a:r>
            <a:r>
              <a:rPr lang="sv-SE" dirty="0" smtClean="0"/>
              <a:t>Pencegahan</a:t>
            </a:r>
            <a:r>
              <a:rPr lang="en-US" dirty="0" err="1" smtClean="0"/>
              <a:t>Kanker</a:t>
            </a:r>
            <a:r>
              <a:rPr lang="en-US" dirty="0"/>
              <a:t>, 2007; Ortega, 2006).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8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81200"/>
            <a:ext cx="4974706" cy="3805651"/>
          </a:xfrm>
        </p:spPr>
      </p:pic>
    </p:spTree>
    <p:extLst>
      <p:ext uri="{BB962C8B-B14F-4D97-AF65-F5344CB8AC3E}">
        <p14:creationId xmlns:p14="http://schemas.microsoft.com/office/powerpoint/2010/main" val="291751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Flavonoid</a:t>
            </a:r>
          </a:p>
          <a:p>
            <a:r>
              <a:rPr lang="en-US" dirty="0"/>
              <a:t>Flavonoid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13 </a:t>
            </a:r>
            <a:r>
              <a:rPr lang="en-US" dirty="0" err="1" smtClean="0"/>
              <a:t>kelas,dengan</a:t>
            </a:r>
            <a:r>
              <a:rPr lang="en-US" dirty="0" smtClean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4000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1990 (</a:t>
            </a:r>
            <a:r>
              <a:rPr lang="en-US" dirty="0" err="1"/>
              <a:t>Harborne</a:t>
            </a:r>
            <a:r>
              <a:rPr lang="en-US" dirty="0"/>
              <a:t>, 1993).</a:t>
            </a:r>
          </a:p>
          <a:p>
            <a:r>
              <a:rPr lang="en-US" dirty="0"/>
              <a:t>Flavonoid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senyawaan</a:t>
            </a:r>
            <a:r>
              <a:rPr lang="en-US" dirty="0"/>
              <a:t> </a:t>
            </a:r>
            <a:r>
              <a:rPr lang="en-US" dirty="0" err="1"/>
              <a:t>fenol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 smtClean="0"/>
              <a:t>hijaudan</a:t>
            </a:r>
            <a:r>
              <a:rPr lang="en-US" dirty="0" smtClean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terkonsentrasi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biji</a:t>
            </a:r>
            <a:r>
              <a:rPr lang="en-US" dirty="0"/>
              <a:t>, </a:t>
            </a:r>
            <a:r>
              <a:rPr lang="en-US" dirty="0" err="1"/>
              <a:t>buah</a:t>
            </a:r>
            <a:r>
              <a:rPr lang="en-US" dirty="0"/>
              <a:t>,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,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kayu</a:t>
            </a:r>
            <a:r>
              <a:rPr lang="en-US" dirty="0"/>
              <a:t>, </a:t>
            </a:r>
            <a:r>
              <a:rPr lang="en-US" dirty="0" err="1"/>
              <a:t>daun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(</a:t>
            </a:r>
            <a:r>
              <a:rPr lang="en-US" dirty="0" smtClean="0"/>
              <a:t>Miller1996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flavonoid</a:t>
            </a:r>
            <a:r>
              <a:rPr lang="en-US" dirty="0"/>
              <a:t>. Flavonoid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antimutagenik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antikarsinogenik,selain</a:t>
            </a:r>
            <a:r>
              <a:rPr lang="en-US" dirty="0" smtClean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, anti </a:t>
            </a:r>
            <a:r>
              <a:rPr lang="en-US" dirty="0" err="1"/>
              <a:t>peradangan</a:t>
            </a:r>
            <a:r>
              <a:rPr lang="en-US" dirty="0"/>
              <a:t>, anti </a:t>
            </a:r>
            <a:r>
              <a:rPr lang="en-US" dirty="0" err="1"/>
              <a:t>alergi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endParaRPr lang="en-US" dirty="0"/>
          </a:p>
          <a:p>
            <a:r>
              <a:rPr lang="en-US" dirty="0" err="1"/>
              <a:t>menghambat</a:t>
            </a:r>
            <a:r>
              <a:rPr lang="en-US" dirty="0"/>
              <a:t> </a:t>
            </a:r>
            <a:r>
              <a:rPr lang="en-US" dirty="0" err="1"/>
              <a:t>oksidasi</a:t>
            </a:r>
            <a:r>
              <a:rPr lang="en-US" dirty="0"/>
              <a:t> LDL (Low Density Lipoprotein) (</a:t>
            </a:r>
            <a:r>
              <a:rPr lang="en-US" dirty="0" err="1"/>
              <a:t>Rahmat</a:t>
            </a:r>
            <a:r>
              <a:rPr lang="en-US" dirty="0"/>
              <a:t>, </a:t>
            </a:r>
            <a:r>
              <a:rPr lang="en-US" dirty="0" smtClean="0"/>
              <a:t>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4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1496</Words>
  <Application>Microsoft Office PowerPoint</Application>
  <PresentationFormat>On-screen Show (4:3)</PresentationFormat>
  <Paragraphs>89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ANTIOKSIDAN</vt:lpstr>
      <vt:lpstr>PENGERTIAN ANTIOKSIDAN</vt:lpstr>
      <vt:lpstr>PowerPoint Presentation</vt:lpstr>
      <vt:lpstr>PowerPoint Presentation</vt:lpstr>
      <vt:lpstr>Klasifikasi Antioksidan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Mekanisme Kerja Antioksidan</vt:lpstr>
      <vt:lpstr>PowerPoint Presentation</vt:lpstr>
      <vt:lpstr>PowerPoint Presentation</vt:lpstr>
      <vt:lpstr>PowerPoint Presentation</vt:lpstr>
      <vt:lpstr>Uji Aktivitas Antioksidan dengan Metode DPPH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Persamaan regresi linear yang digunakan untuk perhitungan nilai IC50 adalah persamaan yang memiliki koefisien korelasi paling baik yaitu y = 2,0646x – 9,7888 dengan r = 0,9999 untuk rutin dan y = 10,3136x + 0,9567 dengan r = 0,9998 untuk ekstrak bromelain.</vt:lpstr>
      <vt:lpstr>Eskstraksi</vt:lpstr>
      <vt:lpstr>Ekstraksi pada Rambut dan Tongkol Jagung</vt:lpstr>
      <vt:lpstr>Contoh Aktivitas Antioksidan pada Rambut dan Tongkol Jagung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ANTIOKSIDAN</dc:title>
  <dc:creator>Windows User</dc:creator>
  <cp:lastModifiedBy>Windows User</cp:lastModifiedBy>
  <cp:revision>19</cp:revision>
  <dcterms:created xsi:type="dcterms:W3CDTF">2021-03-09T15:10:26Z</dcterms:created>
  <dcterms:modified xsi:type="dcterms:W3CDTF">2021-03-10T02:34:36Z</dcterms:modified>
</cp:coreProperties>
</file>