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69" r:id="rId3"/>
    <p:sldId id="279" r:id="rId4"/>
    <p:sldId id="257" r:id="rId5"/>
    <p:sldId id="258" r:id="rId6"/>
    <p:sldId id="270" r:id="rId7"/>
    <p:sldId id="271" r:id="rId8"/>
    <p:sldId id="259" r:id="rId9"/>
    <p:sldId id="260" r:id="rId10"/>
    <p:sldId id="272" r:id="rId11"/>
    <p:sldId id="261" r:id="rId12"/>
    <p:sldId id="262" r:id="rId13"/>
    <p:sldId id="263" r:id="rId14"/>
    <p:sldId id="273" r:id="rId15"/>
    <p:sldId id="274" r:id="rId16"/>
    <p:sldId id="275" r:id="rId17"/>
    <p:sldId id="276" r:id="rId18"/>
    <p:sldId id="277" r:id="rId19"/>
    <p:sldId id="278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44037-7284-41DA-B5B6-0A6F3A78260E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B657EB9-6C1A-4F7F-B47E-80C468AA8242}">
      <dgm:prSet/>
      <dgm:spPr/>
      <dgm:t>
        <a:bodyPr/>
        <a:lstStyle/>
        <a:p>
          <a:pPr rtl="0"/>
          <a:r>
            <a:rPr lang="en-US" smtClean="0"/>
            <a:t>Kesuburan tanah</a:t>
          </a:r>
          <a:endParaRPr lang="en-US"/>
        </a:p>
      </dgm:t>
    </dgm:pt>
    <dgm:pt modelId="{CCF08470-F88F-4A03-A2C6-550484BE4726}" type="parTrans" cxnId="{8BDCCB8D-880B-4107-ADE6-A5F3BDA8945C}">
      <dgm:prSet/>
      <dgm:spPr/>
      <dgm:t>
        <a:bodyPr/>
        <a:lstStyle/>
        <a:p>
          <a:endParaRPr lang="en-US"/>
        </a:p>
      </dgm:t>
    </dgm:pt>
    <dgm:pt modelId="{F6BC12B6-7298-474D-A9EB-74909F37EF7F}" type="sibTrans" cxnId="{8BDCCB8D-880B-4107-ADE6-A5F3BDA8945C}">
      <dgm:prSet/>
      <dgm:spPr/>
      <dgm:t>
        <a:bodyPr/>
        <a:lstStyle/>
        <a:p>
          <a:endParaRPr lang="en-US"/>
        </a:p>
      </dgm:t>
    </dgm:pt>
    <dgm:pt modelId="{8CEAD88F-50C2-44CC-8156-41447EA2A981}">
      <dgm:prSet/>
      <dgm:spPr/>
      <dgm:t>
        <a:bodyPr/>
        <a:lstStyle/>
        <a:p>
          <a:pPr rtl="0"/>
          <a:r>
            <a:rPr lang="en-US" dirty="0" err="1" smtClean="0"/>
            <a:t>Macam</a:t>
          </a:r>
          <a:r>
            <a:rPr lang="en-US" dirty="0" smtClean="0"/>
            <a:t>/ </a:t>
          </a:r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tanaman</a:t>
          </a:r>
          <a:endParaRPr lang="en-US" dirty="0"/>
        </a:p>
      </dgm:t>
    </dgm:pt>
    <dgm:pt modelId="{7F7B720E-FB06-44C7-9AD0-0D80CDD65F05}" type="parTrans" cxnId="{5BC238C6-4C34-40A3-A4BB-ABE44D963B4E}">
      <dgm:prSet/>
      <dgm:spPr/>
      <dgm:t>
        <a:bodyPr/>
        <a:lstStyle/>
        <a:p>
          <a:endParaRPr lang="en-US"/>
        </a:p>
      </dgm:t>
    </dgm:pt>
    <dgm:pt modelId="{A6F53400-8988-4A69-A9B0-6C7D8BB33583}" type="sibTrans" cxnId="{5BC238C6-4C34-40A3-A4BB-ABE44D963B4E}">
      <dgm:prSet/>
      <dgm:spPr/>
      <dgm:t>
        <a:bodyPr/>
        <a:lstStyle/>
        <a:p>
          <a:endParaRPr lang="en-US"/>
        </a:p>
      </dgm:t>
    </dgm:pt>
    <dgm:pt modelId="{978B28EF-BB73-4F5A-AF5B-C64B8579D7AB}">
      <dgm:prSet/>
      <dgm:spPr/>
      <dgm:t>
        <a:bodyPr/>
        <a:lstStyle/>
        <a:p>
          <a:pPr rtl="0"/>
          <a:r>
            <a:rPr lang="en-US" dirty="0" err="1" smtClean="0"/>
            <a:t>Umur</a:t>
          </a:r>
          <a:r>
            <a:rPr lang="en-US" dirty="0" smtClean="0"/>
            <a:t> </a:t>
          </a:r>
          <a:r>
            <a:rPr lang="en-US" dirty="0" err="1" smtClean="0"/>
            <a:t>tanaman</a:t>
          </a:r>
          <a:r>
            <a:rPr lang="en-US" dirty="0" smtClean="0"/>
            <a:t> </a:t>
          </a:r>
          <a:r>
            <a:rPr lang="en-US" dirty="0" err="1" smtClean="0"/>
            <a:t>waktu</a:t>
          </a:r>
          <a:r>
            <a:rPr lang="en-US" dirty="0" smtClean="0"/>
            <a:t> </a:t>
          </a:r>
          <a:r>
            <a:rPr lang="en-US" dirty="0" err="1" smtClean="0"/>
            <a:t>dipanen</a:t>
          </a:r>
          <a:endParaRPr lang="en-US" dirty="0"/>
        </a:p>
      </dgm:t>
    </dgm:pt>
    <dgm:pt modelId="{74EC450A-734F-430F-945B-E3ADCF21D4D6}" type="parTrans" cxnId="{FFDF465E-5340-4CFB-82A1-79A0893671C2}">
      <dgm:prSet/>
      <dgm:spPr/>
      <dgm:t>
        <a:bodyPr/>
        <a:lstStyle/>
        <a:p>
          <a:endParaRPr lang="en-US"/>
        </a:p>
      </dgm:t>
    </dgm:pt>
    <dgm:pt modelId="{42DDC273-3402-4C83-B53C-1BB1B4C9AA55}" type="sibTrans" cxnId="{FFDF465E-5340-4CFB-82A1-79A0893671C2}">
      <dgm:prSet/>
      <dgm:spPr/>
      <dgm:t>
        <a:bodyPr/>
        <a:lstStyle/>
        <a:p>
          <a:endParaRPr lang="en-US"/>
        </a:p>
      </dgm:t>
    </dgm:pt>
    <dgm:pt modelId="{92D0B3FB-A635-4D59-9BB2-D3D7DDF56F70}">
      <dgm:prSet/>
      <dgm:spPr/>
      <dgm:t>
        <a:bodyPr/>
        <a:lstStyle/>
        <a:p>
          <a:pPr rtl="0"/>
          <a:r>
            <a:rPr lang="en-US" smtClean="0"/>
            <a:t>Iklim</a:t>
          </a:r>
          <a:endParaRPr lang="en-US"/>
        </a:p>
      </dgm:t>
    </dgm:pt>
    <dgm:pt modelId="{7740859C-430D-4EEA-97D9-9A453C4EF000}" type="parTrans" cxnId="{1C0A7F4E-3C6F-4AFA-8EC6-AE956AE17582}">
      <dgm:prSet/>
      <dgm:spPr/>
      <dgm:t>
        <a:bodyPr/>
        <a:lstStyle/>
        <a:p>
          <a:endParaRPr lang="en-US"/>
        </a:p>
      </dgm:t>
    </dgm:pt>
    <dgm:pt modelId="{8A42789A-F750-46B5-B94C-B646DEEA1BFF}" type="sibTrans" cxnId="{1C0A7F4E-3C6F-4AFA-8EC6-AE956AE17582}">
      <dgm:prSet/>
      <dgm:spPr/>
      <dgm:t>
        <a:bodyPr/>
        <a:lstStyle/>
        <a:p>
          <a:endParaRPr lang="en-US"/>
        </a:p>
      </dgm:t>
    </dgm:pt>
    <dgm:pt modelId="{3C744FBE-9CFA-4A1F-94EC-5DABC0C75ADC}">
      <dgm:prSet/>
      <dgm:spPr/>
      <dgm:t>
        <a:bodyPr/>
        <a:lstStyle/>
        <a:p>
          <a:pPr rtl="0"/>
          <a:r>
            <a:rPr lang="en-US" dirty="0" err="1" smtClean="0"/>
            <a:t>Cuaca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/ </a:t>
          </a:r>
          <a:r>
            <a:rPr lang="en-US" dirty="0" err="1" smtClean="0"/>
            <a:t>sebelum</a:t>
          </a:r>
          <a:r>
            <a:rPr lang="en-US" dirty="0" smtClean="0"/>
            <a:t> </a:t>
          </a:r>
          <a:r>
            <a:rPr lang="en-US" dirty="0" err="1" smtClean="0"/>
            <a:t>panen</a:t>
          </a:r>
          <a:r>
            <a:rPr lang="en-US" dirty="0" smtClean="0"/>
            <a:t>.</a:t>
          </a:r>
          <a:endParaRPr lang="en-US" dirty="0"/>
        </a:p>
      </dgm:t>
    </dgm:pt>
    <dgm:pt modelId="{A546A939-574C-433C-89B7-EE526C2E0D6A}" type="parTrans" cxnId="{7DBF3634-3BB4-4E43-A473-6C86E089C9F6}">
      <dgm:prSet/>
      <dgm:spPr/>
      <dgm:t>
        <a:bodyPr/>
        <a:lstStyle/>
        <a:p>
          <a:endParaRPr lang="en-US"/>
        </a:p>
      </dgm:t>
    </dgm:pt>
    <dgm:pt modelId="{6A5ED6EC-B07D-4C78-B18B-1AC6014E5940}" type="sibTrans" cxnId="{7DBF3634-3BB4-4E43-A473-6C86E089C9F6}">
      <dgm:prSet/>
      <dgm:spPr/>
      <dgm:t>
        <a:bodyPr/>
        <a:lstStyle/>
        <a:p>
          <a:endParaRPr lang="en-US"/>
        </a:p>
      </dgm:t>
    </dgm:pt>
    <dgm:pt modelId="{9174ADF4-9EE5-489E-8491-90B62759D72C}" type="pres">
      <dgm:prSet presAssocID="{FDD44037-7284-41DA-B5B6-0A6F3A78260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5BBE6-D64D-448F-9239-D0E3047755EC}" type="pres">
      <dgm:prSet presAssocID="{6B657EB9-6C1A-4F7F-B47E-80C468AA8242}" presName="comp" presStyleCnt="0"/>
      <dgm:spPr/>
    </dgm:pt>
    <dgm:pt modelId="{59C93F65-8D33-4FDF-A90D-872B2465FE02}" type="pres">
      <dgm:prSet presAssocID="{6B657EB9-6C1A-4F7F-B47E-80C468AA8242}" presName="box" presStyleLbl="node1" presStyleIdx="0" presStyleCnt="5"/>
      <dgm:spPr/>
      <dgm:t>
        <a:bodyPr/>
        <a:lstStyle/>
        <a:p>
          <a:endParaRPr lang="en-US"/>
        </a:p>
      </dgm:t>
    </dgm:pt>
    <dgm:pt modelId="{2D0DF47B-E0E0-4D6C-997C-FB184B4A4A1A}" type="pres">
      <dgm:prSet presAssocID="{6B657EB9-6C1A-4F7F-B47E-80C468AA8242}" presName="img" presStyleLbl="fgImgPlace1" presStyleIdx="0" presStyleCnt="5"/>
      <dgm:spPr/>
    </dgm:pt>
    <dgm:pt modelId="{A06353B2-A8F6-4F0C-82FA-83C0481D62AF}" type="pres">
      <dgm:prSet presAssocID="{6B657EB9-6C1A-4F7F-B47E-80C468AA824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7C890-4376-467E-9ACF-AFA890690E08}" type="pres">
      <dgm:prSet presAssocID="{F6BC12B6-7298-474D-A9EB-74909F37EF7F}" presName="spacer" presStyleCnt="0"/>
      <dgm:spPr/>
    </dgm:pt>
    <dgm:pt modelId="{D433705F-353A-471D-8AA5-686256DAAD44}" type="pres">
      <dgm:prSet presAssocID="{8CEAD88F-50C2-44CC-8156-41447EA2A981}" presName="comp" presStyleCnt="0"/>
      <dgm:spPr/>
    </dgm:pt>
    <dgm:pt modelId="{71C43138-D813-47AC-9748-2524508E0728}" type="pres">
      <dgm:prSet presAssocID="{8CEAD88F-50C2-44CC-8156-41447EA2A981}" presName="box" presStyleLbl="node1" presStyleIdx="1" presStyleCnt="5"/>
      <dgm:spPr/>
      <dgm:t>
        <a:bodyPr/>
        <a:lstStyle/>
        <a:p>
          <a:endParaRPr lang="en-US"/>
        </a:p>
      </dgm:t>
    </dgm:pt>
    <dgm:pt modelId="{1CD640D8-EABB-4CC9-84D4-B1E332208BD4}" type="pres">
      <dgm:prSet presAssocID="{8CEAD88F-50C2-44CC-8156-41447EA2A981}" presName="img" presStyleLbl="fgImgPlace1" presStyleIdx="1" presStyleCnt="5"/>
      <dgm:spPr/>
    </dgm:pt>
    <dgm:pt modelId="{016F15A7-6509-4109-8736-68465768C329}" type="pres">
      <dgm:prSet presAssocID="{8CEAD88F-50C2-44CC-8156-41447EA2A98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B8DD-D0A4-4E0C-B143-824A9F16D27A}" type="pres">
      <dgm:prSet presAssocID="{A6F53400-8988-4A69-A9B0-6C7D8BB33583}" presName="spacer" presStyleCnt="0"/>
      <dgm:spPr/>
    </dgm:pt>
    <dgm:pt modelId="{4B0FADF9-2AEA-476F-9DAB-B7F928E39343}" type="pres">
      <dgm:prSet presAssocID="{978B28EF-BB73-4F5A-AF5B-C64B8579D7AB}" presName="comp" presStyleCnt="0"/>
      <dgm:spPr/>
    </dgm:pt>
    <dgm:pt modelId="{82F4812B-93B1-47E2-AD08-0F1A13CF6E10}" type="pres">
      <dgm:prSet presAssocID="{978B28EF-BB73-4F5A-AF5B-C64B8579D7AB}" presName="box" presStyleLbl="node1" presStyleIdx="2" presStyleCnt="5"/>
      <dgm:spPr/>
      <dgm:t>
        <a:bodyPr/>
        <a:lstStyle/>
        <a:p>
          <a:endParaRPr lang="en-US"/>
        </a:p>
      </dgm:t>
    </dgm:pt>
    <dgm:pt modelId="{ADBFF29C-FADD-485E-B1F5-7633D8E57A8F}" type="pres">
      <dgm:prSet presAssocID="{978B28EF-BB73-4F5A-AF5B-C64B8579D7AB}" presName="img" presStyleLbl="fgImgPlace1" presStyleIdx="2" presStyleCnt="5"/>
      <dgm:spPr/>
    </dgm:pt>
    <dgm:pt modelId="{2FB264AB-1B71-4EA7-B103-D9EF8E224E86}" type="pres">
      <dgm:prSet presAssocID="{978B28EF-BB73-4F5A-AF5B-C64B8579D7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9FF3F-49E3-457E-AF4D-3B2C97400080}" type="pres">
      <dgm:prSet presAssocID="{42DDC273-3402-4C83-B53C-1BB1B4C9AA55}" presName="spacer" presStyleCnt="0"/>
      <dgm:spPr/>
    </dgm:pt>
    <dgm:pt modelId="{A5416B66-7567-4F58-8E56-0BF62E677209}" type="pres">
      <dgm:prSet presAssocID="{92D0B3FB-A635-4D59-9BB2-D3D7DDF56F70}" presName="comp" presStyleCnt="0"/>
      <dgm:spPr/>
    </dgm:pt>
    <dgm:pt modelId="{236E07D9-323F-4E60-B2F1-7E202AB6DFEB}" type="pres">
      <dgm:prSet presAssocID="{92D0B3FB-A635-4D59-9BB2-D3D7DDF56F70}" presName="box" presStyleLbl="node1" presStyleIdx="3" presStyleCnt="5"/>
      <dgm:spPr/>
      <dgm:t>
        <a:bodyPr/>
        <a:lstStyle/>
        <a:p>
          <a:endParaRPr lang="en-US"/>
        </a:p>
      </dgm:t>
    </dgm:pt>
    <dgm:pt modelId="{8F5A89C5-D0E2-4324-9DCD-8D73F7DC0055}" type="pres">
      <dgm:prSet presAssocID="{92D0B3FB-A635-4D59-9BB2-D3D7DDF56F70}" presName="img" presStyleLbl="fgImgPlace1" presStyleIdx="3" presStyleCnt="5"/>
      <dgm:spPr/>
    </dgm:pt>
    <dgm:pt modelId="{D84F6C68-A331-44AA-B68D-4C7D6F773B29}" type="pres">
      <dgm:prSet presAssocID="{92D0B3FB-A635-4D59-9BB2-D3D7DDF56F7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48CDB-0486-467D-9A53-F97E0D885F7A}" type="pres">
      <dgm:prSet presAssocID="{8A42789A-F750-46B5-B94C-B646DEEA1BFF}" presName="spacer" presStyleCnt="0"/>
      <dgm:spPr/>
    </dgm:pt>
    <dgm:pt modelId="{73CDA82F-8D5C-400C-AC84-D8DF6919941F}" type="pres">
      <dgm:prSet presAssocID="{3C744FBE-9CFA-4A1F-94EC-5DABC0C75ADC}" presName="comp" presStyleCnt="0"/>
      <dgm:spPr/>
    </dgm:pt>
    <dgm:pt modelId="{96B2C3DD-A899-42F5-9BCF-849B710FE972}" type="pres">
      <dgm:prSet presAssocID="{3C744FBE-9CFA-4A1F-94EC-5DABC0C75ADC}" presName="box" presStyleLbl="node1" presStyleIdx="4" presStyleCnt="5"/>
      <dgm:spPr/>
      <dgm:t>
        <a:bodyPr/>
        <a:lstStyle/>
        <a:p>
          <a:endParaRPr lang="en-US"/>
        </a:p>
      </dgm:t>
    </dgm:pt>
    <dgm:pt modelId="{5B80440E-0AB8-4834-A7EF-295581FD8CF2}" type="pres">
      <dgm:prSet presAssocID="{3C744FBE-9CFA-4A1F-94EC-5DABC0C75ADC}" presName="img" presStyleLbl="fgImgPlace1" presStyleIdx="4" presStyleCnt="5"/>
      <dgm:spPr/>
    </dgm:pt>
    <dgm:pt modelId="{EAADAAB8-F714-455E-AB8A-7EE45B3C002E}" type="pres">
      <dgm:prSet presAssocID="{3C744FBE-9CFA-4A1F-94EC-5DABC0C75AD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FE701-6159-443D-8D26-7C36E1ADE7E0}" type="presOf" srcId="{978B28EF-BB73-4F5A-AF5B-C64B8579D7AB}" destId="{2FB264AB-1B71-4EA7-B103-D9EF8E224E86}" srcOrd="1" destOrd="0" presId="urn:microsoft.com/office/officeart/2005/8/layout/vList4"/>
    <dgm:cxn modelId="{5BC238C6-4C34-40A3-A4BB-ABE44D963B4E}" srcId="{FDD44037-7284-41DA-B5B6-0A6F3A78260E}" destId="{8CEAD88F-50C2-44CC-8156-41447EA2A981}" srcOrd="1" destOrd="0" parTransId="{7F7B720E-FB06-44C7-9AD0-0D80CDD65F05}" sibTransId="{A6F53400-8988-4A69-A9B0-6C7D8BB33583}"/>
    <dgm:cxn modelId="{7DBF3634-3BB4-4E43-A473-6C86E089C9F6}" srcId="{FDD44037-7284-41DA-B5B6-0A6F3A78260E}" destId="{3C744FBE-9CFA-4A1F-94EC-5DABC0C75ADC}" srcOrd="4" destOrd="0" parTransId="{A546A939-574C-433C-89B7-EE526C2E0D6A}" sibTransId="{6A5ED6EC-B07D-4C78-B18B-1AC6014E5940}"/>
    <dgm:cxn modelId="{FFDF465E-5340-4CFB-82A1-79A0893671C2}" srcId="{FDD44037-7284-41DA-B5B6-0A6F3A78260E}" destId="{978B28EF-BB73-4F5A-AF5B-C64B8579D7AB}" srcOrd="2" destOrd="0" parTransId="{74EC450A-734F-430F-945B-E3ADCF21D4D6}" sibTransId="{42DDC273-3402-4C83-B53C-1BB1B4C9AA55}"/>
    <dgm:cxn modelId="{8BDCCB8D-880B-4107-ADE6-A5F3BDA8945C}" srcId="{FDD44037-7284-41DA-B5B6-0A6F3A78260E}" destId="{6B657EB9-6C1A-4F7F-B47E-80C468AA8242}" srcOrd="0" destOrd="0" parTransId="{CCF08470-F88F-4A03-A2C6-550484BE4726}" sibTransId="{F6BC12B6-7298-474D-A9EB-74909F37EF7F}"/>
    <dgm:cxn modelId="{E71E43F9-A175-427C-A6B0-02C65AB71FAA}" type="presOf" srcId="{8CEAD88F-50C2-44CC-8156-41447EA2A981}" destId="{016F15A7-6509-4109-8736-68465768C329}" srcOrd="1" destOrd="0" presId="urn:microsoft.com/office/officeart/2005/8/layout/vList4"/>
    <dgm:cxn modelId="{88FD38D3-AB21-48ED-87EE-7FCC40789BE7}" type="presOf" srcId="{978B28EF-BB73-4F5A-AF5B-C64B8579D7AB}" destId="{82F4812B-93B1-47E2-AD08-0F1A13CF6E10}" srcOrd="0" destOrd="0" presId="urn:microsoft.com/office/officeart/2005/8/layout/vList4"/>
    <dgm:cxn modelId="{0564F671-3372-43FF-8F7E-30427985AFB8}" type="presOf" srcId="{6B657EB9-6C1A-4F7F-B47E-80C468AA8242}" destId="{59C93F65-8D33-4FDF-A90D-872B2465FE02}" srcOrd="0" destOrd="0" presId="urn:microsoft.com/office/officeart/2005/8/layout/vList4"/>
    <dgm:cxn modelId="{FB431078-DC91-4E1A-82EA-005737C25C46}" type="presOf" srcId="{6B657EB9-6C1A-4F7F-B47E-80C468AA8242}" destId="{A06353B2-A8F6-4F0C-82FA-83C0481D62AF}" srcOrd="1" destOrd="0" presId="urn:microsoft.com/office/officeart/2005/8/layout/vList4"/>
    <dgm:cxn modelId="{1C0A7F4E-3C6F-4AFA-8EC6-AE956AE17582}" srcId="{FDD44037-7284-41DA-B5B6-0A6F3A78260E}" destId="{92D0B3FB-A635-4D59-9BB2-D3D7DDF56F70}" srcOrd="3" destOrd="0" parTransId="{7740859C-430D-4EEA-97D9-9A453C4EF000}" sibTransId="{8A42789A-F750-46B5-B94C-B646DEEA1BFF}"/>
    <dgm:cxn modelId="{19B2E033-6AB5-4FD0-8C85-F0FBE5787EA2}" type="presOf" srcId="{3C744FBE-9CFA-4A1F-94EC-5DABC0C75ADC}" destId="{EAADAAB8-F714-455E-AB8A-7EE45B3C002E}" srcOrd="1" destOrd="0" presId="urn:microsoft.com/office/officeart/2005/8/layout/vList4"/>
    <dgm:cxn modelId="{C6214A53-D4B3-4252-A5AE-90F747411C20}" type="presOf" srcId="{3C744FBE-9CFA-4A1F-94EC-5DABC0C75ADC}" destId="{96B2C3DD-A899-42F5-9BCF-849B710FE972}" srcOrd="0" destOrd="0" presId="urn:microsoft.com/office/officeart/2005/8/layout/vList4"/>
    <dgm:cxn modelId="{45F35A5E-663D-4924-97DF-32C81A8F4CA7}" type="presOf" srcId="{92D0B3FB-A635-4D59-9BB2-D3D7DDF56F70}" destId="{D84F6C68-A331-44AA-B68D-4C7D6F773B29}" srcOrd="1" destOrd="0" presId="urn:microsoft.com/office/officeart/2005/8/layout/vList4"/>
    <dgm:cxn modelId="{F7BADC49-65B5-4505-92AD-B529825DAD8B}" type="presOf" srcId="{8CEAD88F-50C2-44CC-8156-41447EA2A981}" destId="{71C43138-D813-47AC-9748-2524508E0728}" srcOrd="0" destOrd="0" presId="urn:microsoft.com/office/officeart/2005/8/layout/vList4"/>
    <dgm:cxn modelId="{B6735B37-0632-4DB9-8CBD-ACBBD78FB3FF}" type="presOf" srcId="{FDD44037-7284-41DA-B5B6-0A6F3A78260E}" destId="{9174ADF4-9EE5-489E-8491-90B62759D72C}" srcOrd="0" destOrd="0" presId="urn:microsoft.com/office/officeart/2005/8/layout/vList4"/>
    <dgm:cxn modelId="{D5F0A01C-6B52-437A-8150-0364C7E15B6F}" type="presOf" srcId="{92D0B3FB-A635-4D59-9BB2-D3D7DDF56F70}" destId="{236E07D9-323F-4E60-B2F1-7E202AB6DFEB}" srcOrd="0" destOrd="0" presId="urn:microsoft.com/office/officeart/2005/8/layout/vList4"/>
    <dgm:cxn modelId="{C12AC8B6-246A-416B-96B4-B21ACB5B8B94}" type="presParOf" srcId="{9174ADF4-9EE5-489E-8491-90B62759D72C}" destId="{C075BBE6-D64D-448F-9239-D0E3047755EC}" srcOrd="0" destOrd="0" presId="urn:microsoft.com/office/officeart/2005/8/layout/vList4"/>
    <dgm:cxn modelId="{34B4DAD4-A42F-4352-9A4B-F1C9C6CCD453}" type="presParOf" srcId="{C075BBE6-D64D-448F-9239-D0E3047755EC}" destId="{59C93F65-8D33-4FDF-A90D-872B2465FE02}" srcOrd="0" destOrd="0" presId="urn:microsoft.com/office/officeart/2005/8/layout/vList4"/>
    <dgm:cxn modelId="{5906E07C-DB8F-4F88-ADE8-0D5E42E98E30}" type="presParOf" srcId="{C075BBE6-D64D-448F-9239-D0E3047755EC}" destId="{2D0DF47B-E0E0-4D6C-997C-FB184B4A4A1A}" srcOrd="1" destOrd="0" presId="urn:microsoft.com/office/officeart/2005/8/layout/vList4"/>
    <dgm:cxn modelId="{5AAAD1FF-6733-4443-BA3F-668B1315849A}" type="presParOf" srcId="{C075BBE6-D64D-448F-9239-D0E3047755EC}" destId="{A06353B2-A8F6-4F0C-82FA-83C0481D62AF}" srcOrd="2" destOrd="0" presId="urn:microsoft.com/office/officeart/2005/8/layout/vList4"/>
    <dgm:cxn modelId="{A3B9FE02-CB30-423E-A387-339477407F09}" type="presParOf" srcId="{9174ADF4-9EE5-489E-8491-90B62759D72C}" destId="{7BB7C890-4376-467E-9ACF-AFA890690E08}" srcOrd="1" destOrd="0" presId="urn:microsoft.com/office/officeart/2005/8/layout/vList4"/>
    <dgm:cxn modelId="{6A316E13-5351-48BA-8CBF-48FACFC83C6D}" type="presParOf" srcId="{9174ADF4-9EE5-489E-8491-90B62759D72C}" destId="{D433705F-353A-471D-8AA5-686256DAAD44}" srcOrd="2" destOrd="0" presId="urn:microsoft.com/office/officeart/2005/8/layout/vList4"/>
    <dgm:cxn modelId="{C9A3BC1D-32C7-4B1A-B2E3-8BBED8FDFD51}" type="presParOf" srcId="{D433705F-353A-471D-8AA5-686256DAAD44}" destId="{71C43138-D813-47AC-9748-2524508E0728}" srcOrd="0" destOrd="0" presId="urn:microsoft.com/office/officeart/2005/8/layout/vList4"/>
    <dgm:cxn modelId="{7A0EA5AD-2955-4ECB-AAD4-0657EDB818FF}" type="presParOf" srcId="{D433705F-353A-471D-8AA5-686256DAAD44}" destId="{1CD640D8-EABB-4CC9-84D4-B1E332208BD4}" srcOrd="1" destOrd="0" presId="urn:microsoft.com/office/officeart/2005/8/layout/vList4"/>
    <dgm:cxn modelId="{7B1FB0EE-AB23-4CA5-9FC1-D79910A9D77F}" type="presParOf" srcId="{D433705F-353A-471D-8AA5-686256DAAD44}" destId="{016F15A7-6509-4109-8736-68465768C329}" srcOrd="2" destOrd="0" presId="urn:microsoft.com/office/officeart/2005/8/layout/vList4"/>
    <dgm:cxn modelId="{FB367711-153A-4D27-9C56-B6ACB5613864}" type="presParOf" srcId="{9174ADF4-9EE5-489E-8491-90B62759D72C}" destId="{4694B8DD-D0A4-4E0C-B143-824A9F16D27A}" srcOrd="3" destOrd="0" presId="urn:microsoft.com/office/officeart/2005/8/layout/vList4"/>
    <dgm:cxn modelId="{E0FD8D48-98A4-4D31-89E7-C1CA5DC6F90F}" type="presParOf" srcId="{9174ADF4-9EE5-489E-8491-90B62759D72C}" destId="{4B0FADF9-2AEA-476F-9DAB-B7F928E39343}" srcOrd="4" destOrd="0" presId="urn:microsoft.com/office/officeart/2005/8/layout/vList4"/>
    <dgm:cxn modelId="{54249641-FBCB-418F-8B73-EED60E6D3616}" type="presParOf" srcId="{4B0FADF9-2AEA-476F-9DAB-B7F928E39343}" destId="{82F4812B-93B1-47E2-AD08-0F1A13CF6E10}" srcOrd="0" destOrd="0" presId="urn:microsoft.com/office/officeart/2005/8/layout/vList4"/>
    <dgm:cxn modelId="{6924AAB1-4689-4AA9-8058-6E50BDBFB73E}" type="presParOf" srcId="{4B0FADF9-2AEA-476F-9DAB-B7F928E39343}" destId="{ADBFF29C-FADD-485E-B1F5-7633D8E57A8F}" srcOrd="1" destOrd="0" presId="urn:microsoft.com/office/officeart/2005/8/layout/vList4"/>
    <dgm:cxn modelId="{4DA78473-D6DC-4F74-8666-B6C36592AF72}" type="presParOf" srcId="{4B0FADF9-2AEA-476F-9DAB-B7F928E39343}" destId="{2FB264AB-1B71-4EA7-B103-D9EF8E224E86}" srcOrd="2" destOrd="0" presId="urn:microsoft.com/office/officeart/2005/8/layout/vList4"/>
    <dgm:cxn modelId="{C5AB116E-8C2A-4820-BECC-D616A5331454}" type="presParOf" srcId="{9174ADF4-9EE5-489E-8491-90B62759D72C}" destId="{8A69FF3F-49E3-457E-AF4D-3B2C97400080}" srcOrd="5" destOrd="0" presId="urn:microsoft.com/office/officeart/2005/8/layout/vList4"/>
    <dgm:cxn modelId="{5BC44063-6B5B-46AA-8092-2DD9B85966A6}" type="presParOf" srcId="{9174ADF4-9EE5-489E-8491-90B62759D72C}" destId="{A5416B66-7567-4F58-8E56-0BF62E677209}" srcOrd="6" destOrd="0" presId="urn:microsoft.com/office/officeart/2005/8/layout/vList4"/>
    <dgm:cxn modelId="{A99A3C7B-0617-4DBE-B5D2-AB03B6CF8BDA}" type="presParOf" srcId="{A5416B66-7567-4F58-8E56-0BF62E677209}" destId="{236E07D9-323F-4E60-B2F1-7E202AB6DFEB}" srcOrd="0" destOrd="0" presId="urn:microsoft.com/office/officeart/2005/8/layout/vList4"/>
    <dgm:cxn modelId="{8D96350D-CEC6-499D-B204-861C9A623B21}" type="presParOf" srcId="{A5416B66-7567-4F58-8E56-0BF62E677209}" destId="{8F5A89C5-D0E2-4324-9DCD-8D73F7DC0055}" srcOrd="1" destOrd="0" presId="urn:microsoft.com/office/officeart/2005/8/layout/vList4"/>
    <dgm:cxn modelId="{0616305D-9154-4467-B85F-6F85F9F1403F}" type="presParOf" srcId="{A5416B66-7567-4F58-8E56-0BF62E677209}" destId="{D84F6C68-A331-44AA-B68D-4C7D6F773B29}" srcOrd="2" destOrd="0" presId="urn:microsoft.com/office/officeart/2005/8/layout/vList4"/>
    <dgm:cxn modelId="{36192651-E388-45BD-BB65-EB7B0169EDB7}" type="presParOf" srcId="{9174ADF4-9EE5-489E-8491-90B62759D72C}" destId="{ABE48CDB-0486-467D-9A53-F97E0D885F7A}" srcOrd="7" destOrd="0" presId="urn:microsoft.com/office/officeart/2005/8/layout/vList4"/>
    <dgm:cxn modelId="{459506CC-E0C1-48F9-A4D8-D46800BE0CA5}" type="presParOf" srcId="{9174ADF4-9EE5-489E-8491-90B62759D72C}" destId="{73CDA82F-8D5C-400C-AC84-D8DF6919941F}" srcOrd="8" destOrd="0" presId="urn:microsoft.com/office/officeart/2005/8/layout/vList4"/>
    <dgm:cxn modelId="{8928B357-8C6A-443F-A146-5729DA142665}" type="presParOf" srcId="{73CDA82F-8D5C-400C-AC84-D8DF6919941F}" destId="{96B2C3DD-A899-42F5-9BCF-849B710FE972}" srcOrd="0" destOrd="0" presId="urn:microsoft.com/office/officeart/2005/8/layout/vList4"/>
    <dgm:cxn modelId="{9DF6A648-395E-4FF0-A881-B59D5287A867}" type="presParOf" srcId="{73CDA82F-8D5C-400C-AC84-D8DF6919941F}" destId="{5B80440E-0AB8-4834-A7EF-295581FD8CF2}" srcOrd="1" destOrd="0" presId="urn:microsoft.com/office/officeart/2005/8/layout/vList4"/>
    <dgm:cxn modelId="{DEEFFF92-4EFC-4810-8976-EC40BB7C8ECA}" type="presParOf" srcId="{73CDA82F-8D5C-400C-AC84-D8DF6919941F}" destId="{EAADAAB8-F714-455E-AB8A-7EE45B3C00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8D949D-DEF9-4960-BFFC-9470CE5B1BA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E2670BE-57BD-4381-8849-399AE666D62A}">
      <dgm:prSet/>
      <dgm:spPr/>
      <dgm:t>
        <a:bodyPr/>
        <a:lstStyle/>
        <a:p>
          <a:pPr rtl="0"/>
          <a:r>
            <a:rPr lang="en-US" smtClean="0"/>
            <a:t>Pengaruh tanah</a:t>
          </a:r>
          <a:endParaRPr lang="en-US"/>
        </a:p>
      </dgm:t>
    </dgm:pt>
    <dgm:pt modelId="{24E772E8-F3E6-471B-894A-5930680EF415}" type="parTrans" cxnId="{A568A277-CB6F-438F-BDD9-0DBFE037A9AB}">
      <dgm:prSet/>
      <dgm:spPr/>
      <dgm:t>
        <a:bodyPr/>
        <a:lstStyle/>
        <a:p>
          <a:endParaRPr lang="en-US"/>
        </a:p>
      </dgm:t>
    </dgm:pt>
    <dgm:pt modelId="{1A073ED3-B976-494C-8076-662B04D5DCBD}" type="sibTrans" cxnId="{A568A277-CB6F-438F-BDD9-0DBFE037A9AB}">
      <dgm:prSet/>
      <dgm:spPr/>
      <dgm:t>
        <a:bodyPr/>
        <a:lstStyle/>
        <a:p>
          <a:endParaRPr lang="en-US"/>
        </a:p>
      </dgm:t>
    </dgm:pt>
    <dgm:pt modelId="{21ED6A39-35DA-4CCE-B940-3AA8668DAA33}">
      <dgm:prSet/>
      <dgm:spPr/>
      <dgm:t>
        <a:bodyPr/>
        <a:lstStyle/>
        <a:p>
          <a:pPr rtl="0"/>
          <a:r>
            <a:rPr lang="en-US" dirty="0" err="1" smtClean="0"/>
            <a:t>Pengaruh</a:t>
          </a:r>
          <a:r>
            <a:rPr lang="en-US" dirty="0" smtClean="0"/>
            <a:t> </a:t>
          </a:r>
          <a:r>
            <a:rPr lang="en-US" dirty="0" err="1" smtClean="0"/>
            <a:t>tanaman</a:t>
          </a:r>
          <a:endParaRPr lang="en-US" dirty="0"/>
        </a:p>
      </dgm:t>
    </dgm:pt>
    <dgm:pt modelId="{7E6D242A-CDD5-4C34-94C9-419579F6551E}" type="parTrans" cxnId="{50EEE6D7-DB2C-48ED-9947-D9207AAA4150}">
      <dgm:prSet/>
      <dgm:spPr/>
      <dgm:t>
        <a:bodyPr/>
        <a:lstStyle/>
        <a:p>
          <a:endParaRPr lang="en-US"/>
        </a:p>
      </dgm:t>
    </dgm:pt>
    <dgm:pt modelId="{85B51D77-0089-4210-B1AA-1898A086BC90}" type="sibTrans" cxnId="{50EEE6D7-DB2C-48ED-9947-D9207AAA4150}">
      <dgm:prSet/>
      <dgm:spPr/>
      <dgm:t>
        <a:bodyPr/>
        <a:lstStyle/>
        <a:p>
          <a:endParaRPr lang="en-US"/>
        </a:p>
      </dgm:t>
    </dgm:pt>
    <dgm:pt modelId="{16A65987-6609-4590-87C3-B6F0C18AB059}">
      <dgm:prSet/>
      <dgm:spPr/>
      <dgm:t>
        <a:bodyPr/>
        <a:lstStyle/>
        <a:p>
          <a:pPr rtl="0"/>
          <a:r>
            <a:rPr lang="en-US" smtClean="0"/>
            <a:t>Pengaruh iklim</a:t>
          </a:r>
          <a:endParaRPr lang="en-US"/>
        </a:p>
      </dgm:t>
    </dgm:pt>
    <dgm:pt modelId="{C1C403D4-52D2-4D4C-B9E3-2B51F92D1C27}" type="parTrans" cxnId="{9E4DF3C1-1223-42B6-9B03-DFCA5972F88F}">
      <dgm:prSet/>
      <dgm:spPr/>
      <dgm:t>
        <a:bodyPr/>
        <a:lstStyle/>
        <a:p>
          <a:endParaRPr lang="en-US"/>
        </a:p>
      </dgm:t>
    </dgm:pt>
    <dgm:pt modelId="{41E9619E-5AA7-43CA-BE81-DE38C59714AC}" type="sibTrans" cxnId="{9E4DF3C1-1223-42B6-9B03-DFCA5972F88F}">
      <dgm:prSet/>
      <dgm:spPr/>
      <dgm:t>
        <a:bodyPr/>
        <a:lstStyle/>
        <a:p>
          <a:endParaRPr lang="en-US"/>
        </a:p>
      </dgm:t>
    </dgm:pt>
    <dgm:pt modelId="{608417FC-83BC-45B7-9D95-38217E6B98DA}" type="pres">
      <dgm:prSet presAssocID="{398D949D-DEF9-4960-BFFC-9470CE5B1B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7F5C17-BFD4-4044-B76C-269C135DE245}" type="pres">
      <dgm:prSet presAssocID="{9E2670BE-57BD-4381-8849-399AE666D62A}" presName="hierRoot1" presStyleCnt="0">
        <dgm:presLayoutVars>
          <dgm:hierBranch val="init"/>
        </dgm:presLayoutVars>
      </dgm:prSet>
      <dgm:spPr/>
    </dgm:pt>
    <dgm:pt modelId="{5305D341-DCC8-49B0-A9FD-E3D51B9E4E79}" type="pres">
      <dgm:prSet presAssocID="{9E2670BE-57BD-4381-8849-399AE666D62A}" presName="rootComposite1" presStyleCnt="0"/>
      <dgm:spPr/>
    </dgm:pt>
    <dgm:pt modelId="{7F28D6EF-633B-48E8-B703-ECFC93632B05}" type="pres">
      <dgm:prSet presAssocID="{9E2670BE-57BD-4381-8849-399AE666D62A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880B3-9461-4AFE-8D16-AED199B0890D}" type="pres">
      <dgm:prSet presAssocID="{9E2670BE-57BD-4381-8849-399AE666D62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50D695-AB1C-4292-9BFE-2D5496B69DC6}" type="pres">
      <dgm:prSet presAssocID="{9E2670BE-57BD-4381-8849-399AE666D62A}" presName="hierChild2" presStyleCnt="0"/>
      <dgm:spPr/>
    </dgm:pt>
    <dgm:pt modelId="{E14BA0CB-40AC-49FE-BE26-2239933E1D0A}" type="pres">
      <dgm:prSet presAssocID="{9E2670BE-57BD-4381-8849-399AE666D62A}" presName="hierChild3" presStyleCnt="0"/>
      <dgm:spPr/>
    </dgm:pt>
    <dgm:pt modelId="{C42365D5-3D75-4871-9D3D-BE870F8F771A}" type="pres">
      <dgm:prSet presAssocID="{21ED6A39-35DA-4CCE-B940-3AA8668DAA33}" presName="hierRoot1" presStyleCnt="0">
        <dgm:presLayoutVars>
          <dgm:hierBranch val="init"/>
        </dgm:presLayoutVars>
      </dgm:prSet>
      <dgm:spPr/>
    </dgm:pt>
    <dgm:pt modelId="{011683F4-EDAC-4387-B611-ABF26795DF38}" type="pres">
      <dgm:prSet presAssocID="{21ED6A39-35DA-4CCE-B940-3AA8668DAA33}" presName="rootComposite1" presStyleCnt="0"/>
      <dgm:spPr/>
    </dgm:pt>
    <dgm:pt modelId="{8B096E7C-D937-477F-B9D4-63915B6BF707}" type="pres">
      <dgm:prSet presAssocID="{21ED6A39-35DA-4CCE-B940-3AA8668DAA33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3BFAFF-4CF0-4109-A968-EAA45BB8AE54}" type="pres">
      <dgm:prSet presAssocID="{21ED6A39-35DA-4CCE-B940-3AA8668DAA3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6564A1-EBC3-4707-974C-68F21C0426E1}" type="pres">
      <dgm:prSet presAssocID="{21ED6A39-35DA-4CCE-B940-3AA8668DAA33}" presName="hierChild2" presStyleCnt="0"/>
      <dgm:spPr/>
    </dgm:pt>
    <dgm:pt modelId="{B7FCDA66-596B-4ECC-8D34-8F8EBEFD27AA}" type="pres">
      <dgm:prSet presAssocID="{21ED6A39-35DA-4CCE-B940-3AA8668DAA33}" presName="hierChild3" presStyleCnt="0"/>
      <dgm:spPr/>
    </dgm:pt>
    <dgm:pt modelId="{AA4968AD-3B16-49E0-800A-E02BB866E12A}" type="pres">
      <dgm:prSet presAssocID="{16A65987-6609-4590-87C3-B6F0C18AB059}" presName="hierRoot1" presStyleCnt="0">
        <dgm:presLayoutVars>
          <dgm:hierBranch val="init"/>
        </dgm:presLayoutVars>
      </dgm:prSet>
      <dgm:spPr/>
    </dgm:pt>
    <dgm:pt modelId="{C8D1E56B-E12A-452C-BD3A-24A7A4A3FE19}" type="pres">
      <dgm:prSet presAssocID="{16A65987-6609-4590-87C3-B6F0C18AB059}" presName="rootComposite1" presStyleCnt="0"/>
      <dgm:spPr/>
    </dgm:pt>
    <dgm:pt modelId="{1323BE0E-AE52-40B9-9BF4-EF4FB9C2700C}" type="pres">
      <dgm:prSet presAssocID="{16A65987-6609-4590-87C3-B6F0C18AB059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AB1694-A3D7-4F5B-9D1B-64AF4BB6DA64}" type="pres">
      <dgm:prSet presAssocID="{16A65987-6609-4590-87C3-B6F0C18AB05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9B8AE8C-27CB-4D22-B43A-7B2ED441023E}" type="pres">
      <dgm:prSet presAssocID="{16A65987-6609-4590-87C3-B6F0C18AB059}" presName="hierChild2" presStyleCnt="0"/>
      <dgm:spPr/>
    </dgm:pt>
    <dgm:pt modelId="{C9A6A4CD-4013-44BF-B6C7-DD62FE3842A9}" type="pres">
      <dgm:prSet presAssocID="{16A65987-6609-4590-87C3-B6F0C18AB059}" presName="hierChild3" presStyleCnt="0"/>
      <dgm:spPr/>
    </dgm:pt>
  </dgm:ptLst>
  <dgm:cxnLst>
    <dgm:cxn modelId="{A568A277-CB6F-438F-BDD9-0DBFE037A9AB}" srcId="{398D949D-DEF9-4960-BFFC-9470CE5B1BAF}" destId="{9E2670BE-57BD-4381-8849-399AE666D62A}" srcOrd="0" destOrd="0" parTransId="{24E772E8-F3E6-471B-894A-5930680EF415}" sibTransId="{1A073ED3-B976-494C-8076-662B04D5DCBD}"/>
    <dgm:cxn modelId="{6F8DF6B4-5E20-4484-A56D-F7ECB49B7503}" type="presOf" srcId="{21ED6A39-35DA-4CCE-B940-3AA8668DAA33}" destId="{BF3BFAFF-4CF0-4109-A968-EAA45BB8AE54}" srcOrd="1" destOrd="0" presId="urn:microsoft.com/office/officeart/2005/8/layout/orgChart1"/>
    <dgm:cxn modelId="{89AF74A7-DA23-4CDB-92DF-703A970E4A90}" type="presOf" srcId="{21ED6A39-35DA-4CCE-B940-3AA8668DAA33}" destId="{8B096E7C-D937-477F-B9D4-63915B6BF707}" srcOrd="0" destOrd="0" presId="urn:microsoft.com/office/officeart/2005/8/layout/orgChart1"/>
    <dgm:cxn modelId="{2C7215FC-59AD-4746-9428-B17556321CDE}" type="presOf" srcId="{16A65987-6609-4590-87C3-B6F0C18AB059}" destId="{EAAB1694-A3D7-4F5B-9D1B-64AF4BB6DA64}" srcOrd="1" destOrd="0" presId="urn:microsoft.com/office/officeart/2005/8/layout/orgChart1"/>
    <dgm:cxn modelId="{625ECF42-D822-4EE0-8B70-8D8BDDC8D375}" type="presOf" srcId="{9E2670BE-57BD-4381-8849-399AE666D62A}" destId="{C74880B3-9461-4AFE-8D16-AED199B0890D}" srcOrd="1" destOrd="0" presId="urn:microsoft.com/office/officeart/2005/8/layout/orgChart1"/>
    <dgm:cxn modelId="{0886EB40-D99E-4941-82CB-50F642540E2B}" type="presOf" srcId="{9E2670BE-57BD-4381-8849-399AE666D62A}" destId="{7F28D6EF-633B-48E8-B703-ECFC93632B05}" srcOrd="0" destOrd="0" presId="urn:microsoft.com/office/officeart/2005/8/layout/orgChart1"/>
    <dgm:cxn modelId="{50EEE6D7-DB2C-48ED-9947-D9207AAA4150}" srcId="{398D949D-DEF9-4960-BFFC-9470CE5B1BAF}" destId="{21ED6A39-35DA-4CCE-B940-3AA8668DAA33}" srcOrd="1" destOrd="0" parTransId="{7E6D242A-CDD5-4C34-94C9-419579F6551E}" sibTransId="{85B51D77-0089-4210-B1AA-1898A086BC90}"/>
    <dgm:cxn modelId="{D3C0733E-8B5F-4A2A-8F5C-182D0125C254}" type="presOf" srcId="{16A65987-6609-4590-87C3-B6F0C18AB059}" destId="{1323BE0E-AE52-40B9-9BF4-EF4FB9C2700C}" srcOrd="0" destOrd="0" presId="urn:microsoft.com/office/officeart/2005/8/layout/orgChart1"/>
    <dgm:cxn modelId="{BD5A7965-E725-4FFF-8528-005403347DB5}" type="presOf" srcId="{398D949D-DEF9-4960-BFFC-9470CE5B1BAF}" destId="{608417FC-83BC-45B7-9D95-38217E6B98DA}" srcOrd="0" destOrd="0" presId="urn:microsoft.com/office/officeart/2005/8/layout/orgChart1"/>
    <dgm:cxn modelId="{9E4DF3C1-1223-42B6-9B03-DFCA5972F88F}" srcId="{398D949D-DEF9-4960-BFFC-9470CE5B1BAF}" destId="{16A65987-6609-4590-87C3-B6F0C18AB059}" srcOrd="2" destOrd="0" parTransId="{C1C403D4-52D2-4D4C-B9E3-2B51F92D1C27}" sibTransId="{41E9619E-5AA7-43CA-BE81-DE38C59714AC}"/>
    <dgm:cxn modelId="{0B629C2F-3B05-4BE9-876A-B9E4EC93A498}" type="presParOf" srcId="{608417FC-83BC-45B7-9D95-38217E6B98DA}" destId="{8D7F5C17-BFD4-4044-B76C-269C135DE245}" srcOrd="0" destOrd="0" presId="urn:microsoft.com/office/officeart/2005/8/layout/orgChart1"/>
    <dgm:cxn modelId="{2C343919-872A-40BF-ADF4-13243FA209E9}" type="presParOf" srcId="{8D7F5C17-BFD4-4044-B76C-269C135DE245}" destId="{5305D341-DCC8-49B0-A9FD-E3D51B9E4E79}" srcOrd="0" destOrd="0" presId="urn:microsoft.com/office/officeart/2005/8/layout/orgChart1"/>
    <dgm:cxn modelId="{021FBE6C-005C-4C17-8672-5C00D2164151}" type="presParOf" srcId="{5305D341-DCC8-49B0-A9FD-E3D51B9E4E79}" destId="{7F28D6EF-633B-48E8-B703-ECFC93632B05}" srcOrd="0" destOrd="0" presId="urn:microsoft.com/office/officeart/2005/8/layout/orgChart1"/>
    <dgm:cxn modelId="{B954BA4A-A2AB-48E0-BE93-81636B1C0375}" type="presParOf" srcId="{5305D341-DCC8-49B0-A9FD-E3D51B9E4E79}" destId="{C74880B3-9461-4AFE-8D16-AED199B0890D}" srcOrd="1" destOrd="0" presId="urn:microsoft.com/office/officeart/2005/8/layout/orgChart1"/>
    <dgm:cxn modelId="{74EC87C0-DD65-4551-87D7-9CDEDC794E6B}" type="presParOf" srcId="{8D7F5C17-BFD4-4044-B76C-269C135DE245}" destId="{9C50D695-AB1C-4292-9BFE-2D5496B69DC6}" srcOrd="1" destOrd="0" presId="urn:microsoft.com/office/officeart/2005/8/layout/orgChart1"/>
    <dgm:cxn modelId="{63042276-3D45-4B00-B2F9-B42EB24D8621}" type="presParOf" srcId="{8D7F5C17-BFD4-4044-B76C-269C135DE245}" destId="{E14BA0CB-40AC-49FE-BE26-2239933E1D0A}" srcOrd="2" destOrd="0" presId="urn:microsoft.com/office/officeart/2005/8/layout/orgChart1"/>
    <dgm:cxn modelId="{E1559C66-AE1E-4A80-81D5-2D9CF659F1AE}" type="presParOf" srcId="{608417FC-83BC-45B7-9D95-38217E6B98DA}" destId="{C42365D5-3D75-4871-9D3D-BE870F8F771A}" srcOrd="1" destOrd="0" presId="urn:microsoft.com/office/officeart/2005/8/layout/orgChart1"/>
    <dgm:cxn modelId="{9052EEEC-DA8A-4571-A887-84166D98E9B7}" type="presParOf" srcId="{C42365D5-3D75-4871-9D3D-BE870F8F771A}" destId="{011683F4-EDAC-4387-B611-ABF26795DF38}" srcOrd="0" destOrd="0" presId="urn:microsoft.com/office/officeart/2005/8/layout/orgChart1"/>
    <dgm:cxn modelId="{7841B67D-8587-47F6-BF88-04B41A73F90C}" type="presParOf" srcId="{011683F4-EDAC-4387-B611-ABF26795DF38}" destId="{8B096E7C-D937-477F-B9D4-63915B6BF707}" srcOrd="0" destOrd="0" presId="urn:microsoft.com/office/officeart/2005/8/layout/orgChart1"/>
    <dgm:cxn modelId="{5340ED79-EF34-4A64-A54C-82EC1585E363}" type="presParOf" srcId="{011683F4-EDAC-4387-B611-ABF26795DF38}" destId="{BF3BFAFF-4CF0-4109-A968-EAA45BB8AE54}" srcOrd="1" destOrd="0" presId="urn:microsoft.com/office/officeart/2005/8/layout/orgChart1"/>
    <dgm:cxn modelId="{53F9F0CE-6707-4711-AA27-B9B45624907F}" type="presParOf" srcId="{C42365D5-3D75-4871-9D3D-BE870F8F771A}" destId="{326564A1-EBC3-4707-974C-68F21C0426E1}" srcOrd="1" destOrd="0" presId="urn:microsoft.com/office/officeart/2005/8/layout/orgChart1"/>
    <dgm:cxn modelId="{8A74CF2D-07E1-47E3-AE30-C564696ACE18}" type="presParOf" srcId="{C42365D5-3D75-4871-9D3D-BE870F8F771A}" destId="{B7FCDA66-596B-4ECC-8D34-8F8EBEFD27AA}" srcOrd="2" destOrd="0" presId="urn:microsoft.com/office/officeart/2005/8/layout/orgChart1"/>
    <dgm:cxn modelId="{F8B56D16-6348-4A0E-8B9C-0111EC239E19}" type="presParOf" srcId="{608417FC-83BC-45B7-9D95-38217E6B98DA}" destId="{AA4968AD-3B16-49E0-800A-E02BB866E12A}" srcOrd="2" destOrd="0" presId="urn:microsoft.com/office/officeart/2005/8/layout/orgChart1"/>
    <dgm:cxn modelId="{0EA048F7-307E-4EB5-B9D2-1E8A87FFE0C9}" type="presParOf" srcId="{AA4968AD-3B16-49E0-800A-E02BB866E12A}" destId="{C8D1E56B-E12A-452C-BD3A-24A7A4A3FE19}" srcOrd="0" destOrd="0" presId="urn:microsoft.com/office/officeart/2005/8/layout/orgChart1"/>
    <dgm:cxn modelId="{33020C43-DC70-4142-937B-1E0EF24C0B33}" type="presParOf" srcId="{C8D1E56B-E12A-452C-BD3A-24A7A4A3FE19}" destId="{1323BE0E-AE52-40B9-9BF4-EF4FB9C2700C}" srcOrd="0" destOrd="0" presId="urn:microsoft.com/office/officeart/2005/8/layout/orgChart1"/>
    <dgm:cxn modelId="{8B6347C8-6FF3-4DD2-98A3-19F59967F4AD}" type="presParOf" srcId="{C8D1E56B-E12A-452C-BD3A-24A7A4A3FE19}" destId="{EAAB1694-A3D7-4F5B-9D1B-64AF4BB6DA64}" srcOrd="1" destOrd="0" presId="urn:microsoft.com/office/officeart/2005/8/layout/orgChart1"/>
    <dgm:cxn modelId="{290DDFA9-9A74-4472-A88B-78F91E4DFB42}" type="presParOf" srcId="{AA4968AD-3B16-49E0-800A-E02BB866E12A}" destId="{89B8AE8C-27CB-4D22-B43A-7B2ED441023E}" srcOrd="1" destOrd="0" presId="urn:microsoft.com/office/officeart/2005/8/layout/orgChart1"/>
    <dgm:cxn modelId="{1D9D2D41-CDC1-47FE-AB0A-CEAB4995B66A}" type="presParOf" srcId="{AA4968AD-3B16-49E0-800A-E02BB866E12A}" destId="{C9A6A4CD-4013-44BF-B6C7-DD62FE3842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93F65-8D33-4FDF-A90D-872B2465FE02}">
      <dsp:nvSpPr>
        <dsp:cNvPr id="0" name=""/>
        <dsp:cNvSpPr/>
      </dsp:nvSpPr>
      <dsp:spPr>
        <a:xfrm>
          <a:off x="0" y="0"/>
          <a:ext cx="5410200" cy="5358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Kesuburan tanah</a:t>
          </a:r>
          <a:endParaRPr lang="en-US" sz="2400" kern="1200"/>
        </a:p>
      </dsp:txBody>
      <dsp:txXfrm>
        <a:off x="1135625" y="0"/>
        <a:ext cx="4274574" cy="535855"/>
      </dsp:txXfrm>
    </dsp:sp>
    <dsp:sp modelId="{2D0DF47B-E0E0-4D6C-997C-FB184B4A4A1A}">
      <dsp:nvSpPr>
        <dsp:cNvPr id="0" name=""/>
        <dsp:cNvSpPr/>
      </dsp:nvSpPr>
      <dsp:spPr>
        <a:xfrm>
          <a:off x="53585" y="53585"/>
          <a:ext cx="1082040" cy="42868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43138-D813-47AC-9748-2524508E0728}">
      <dsp:nvSpPr>
        <dsp:cNvPr id="0" name=""/>
        <dsp:cNvSpPr/>
      </dsp:nvSpPr>
      <dsp:spPr>
        <a:xfrm>
          <a:off x="0" y="589441"/>
          <a:ext cx="5410200" cy="5358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Macam</a:t>
          </a:r>
          <a:r>
            <a:rPr lang="en-US" sz="2400" kern="1200" dirty="0" smtClean="0"/>
            <a:t>/ </a:t>
          </a:r>
          <a:r>
            <a:rPr lang="en-US" sz="2400" kern="1200" dirty="0" err="1" smtClean="0"/>
            <a:t>jenis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tanaman</a:t>
          </a:r>
          <a:endParaRPr lang="en-US" sz="2400" kern="1200" dirty="0"/>
        </a:p>
      </dsp:txBody>
      <dsp:txXfrm>
        <a:off x="1135625" y="589441"/>
        <a:ext cx="4274574" cy="535855"/>
      </dsp:txXfrm>
    </dsp:sp>
    <dsp:sp modelId="{1CD640D8-EABB-4CC9-84D4-B1E332208BD4}">
      <dsp:nvSpPr>
        <dsp:cNvPr id="0" name=""/>
        <dsp:cNvSpPr/>
      </dsp:nvSpPr>
      <dsp:spPr>
        <a:xfrm>
          <a:off x="53585" y="643026"/>
          <a:ext cx="1082040" cy="42868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4812B-93B1-47E2-AD08-0F1A13CF6E10}">
      <dsp:nvSpPr>
        <dsp:cNvPr id="0" name=""/>
        <dsp:cNvSpPr/>
      </dsp:nvSpPr>
      <dsp:spPr>
        <a:xfrm>
          <a:off x="0" y="1178882"/>
          <a:ext cx="5410200" cy="5358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Umur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tanaman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waktu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dipanen</a:t>
          </a:r>
          <a:endParaRPr lang="en-US" sz="2400" kern="1200" dirty="0"/>
        </a:p>
      </dsp:txBody>
      <dsp:txXfrm>
        <a:off x="1135625" y="1178882"/>
        <a:ext cx="4274574" cy="535855"/>
      </dsp:txXfrm>
    </dsp:sp>
    <dsp:sp modelId="{ADBFF29C-FADD-485E-B1F5-7633D8E57A8F}">
      <dsp:nvSpPr>
        <dsp:cNvPr id="0" name=""/>
        <dsp:cNvSpPr/>
      </dsp:nvSpPr>
      <dsp:spPr>
        <a:xfrm>
          <a:off x="53585" y="1232468"/>
          <a:ext cx="1082040" cy="42868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E07D9-323F-4E60-B2F1-7E202AB6DFEB}">
      <dsp:nvSpPr>
        <dsp:cNvPr id="0" name=""/>
        <dsp:cNvSpPr/>
      </dsp:nvSpPr>
      <dsp:spPr>
        <a:xfrm>
          <a:off x="0" y="1768323"/>
          <a:ext cx="5410200" cy="5358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Iklim</a:t>
          </a:r>
          <a:endParaRPr lang="en-US" sz="2400" kern="1200"/>
        </a:p>
      </dsp:txBody>
      <dsp:txXfrm>
        <a:off x="1135625" y="1768323"/>
        <a:ext cx="4274574" cy="535855"/>
      </dsp:txXfrm>
    </dsp:sp>
    <dsp:sp modelId="{8F5A89C5-D0E2-4324-9DCD-8D73F7DC0055}">
      <dsp:nvSpPr>
        <dsp:cNvPr id="0" name=""/>
        <dsp:cNvSpPr/>
      </dsp:nvSpPr>
      <dsp:spPr>
        <a:xfrm>
          <a:off x="53585" y="1821909"/>
          <a:ext cx="1082040" cy="42868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2C3DD-A899-42F5-9BCF-849B710FE972}">
      <dsp:nvSpPr>
        <dsp:cNvPr id="0" name=""/>
        <dsp:cNvSpPr/>
      </dsp:nvSpPr>
      <dsp:spPr>
        <a:xfrm>
          <a:off x="0" y="2357764"/>
          <a:ext cx="5410200" cy="5358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Cuaca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selama</a:t>
          </a:r>
          <a:r>
            <a:rPr lang="en-US" sz="2400" kern="1200" dirty="0" smtClean="0"/>
            <a:t>/ </a:t>
          </a:r>
          <a:r>
            <a:rPr lang="en-US" sz="2400" kern="1200" dirty="0" err="1" smtClean="0"/>
            <a:t>sebelum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panen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1135625" y="2357764"/>
        <a:ext cx="4274574" cy="535855"/>
      </dsp:txXfrm>
    </dsp:sp>
    <dsp:sp modelId="{5B80440E-0AB8-4834-A7EF-295581FD8CF2}">
      <dsp:nvSpPr>
        <dsp:cNvPr id="0" name=""/>
        <dsp:cNvSpPr/>
      </dsp:nvSpPr>
      <dsp:spPr>
        <a:xfrm>
          <a:off x="53585" y="2411350"/>
          <a:ext cx="1082040" cy="428684"/>
        </a:xfrm>
        <a:prstGeom prst="roundRect">
          <a:avLst>
            <a:gd name="adj" fmla="val 1000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8D6EF-633B-48E8-B703-ECFC93632B05}">
      <dsp:nvSpPr>
        <dsp:cNvPr id="0" name=""/>
        <dsp:cNvSpPr/>
      </dsp:nvSpPr>
      <dsp:spPr>
        <a:xfrm>
          <a:off x="306" y="432299"/>
          <a:ext cx="1336662" cy="6683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Pengaruh tanah</a:t>
          </a:r>
          <a:endParaRPr lang="en-US" sz="2200" kern="1200"/>
        </a:p>
      </dsp:txBody>
      <dsp:txXfrm>
        <a:off x="306" y="432299"/>
        <a:ext cx="1336662" cy="668331"/>
      </dsp:txXfrm>
    </dsp:sp>
    <dsp:sp modelId="{8B096E7C-D937-477F-B9D4-63915B6BF707}">
      <dsp:nvSpPr>
        <dsp:cNvPr id="0" name=""/>
        <dsp:cNvSpPr/>
      </dsp:nvSpPr>
      <dsp:spPr>
        <a:xfrm>
          <a:off x="1617668" y="432299"/>
          <a:ext cx="1336662" cy="6683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Pengaruh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tanaman</a:t>
          </a:r>
          <a:endParaRPr lang="en-US" sz="2200" kern="1200" dirty="0"/>
        </a:p>
      </dsp:txBody>
      <dsp:txXfrm>
        <a:off x="1617668" y="432299"/>
        <a:ext cx="1336662" cy="668331"/>
      </dsp:txXfrm>
    </dsp:sp>
    <dsp:sp modelId="{1323BE0E-AE52-40B9-9BF4-EF4FB9C2700C}">
      <dsp:nvSpPr>
        <dsp:cNvPr id="0" name=""/>
        <dsp:cNvSpPr/>
      </dsp:nvSpPr>
      <dsp:spPr>
        <a:xfrm>
          <a:off x="3235030" y="432299"/>
          <a:ext cx="1336662" cy="6683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Pengaruh iklim</a:t>
          </a:r>
          <a:endParaRPr lang="en-US" sz="2200" kern="1200"/>
        </a:p>
      </dsp:txBody>
      <dsp:txXfrm>
        <a:off x="3235030" y="432299"/>
        <a:ext cx="1336662" cy="66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5B358-561C-4269-8F81-43AFE9BD735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CB49-D9E7-41F3-BBF3-6508E5B3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7CB49-D9E7-41F3-BBF3-6508E5B319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7F97E-435D-47EB-B4CD-E76552D57AE5}" type="slidenum">
              <a:rPr lang="en-US"/>
              <a:pPr/>
              <a:t>14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3E5D6-8000-4BD6-A7F2-E77CDD8D2F5F}" type="slidenum">
              <a:rPr lang="en-US"/>
              <a:pPr/>
              <a:t>15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790D8-D668-43AE-98BC-3AEB2B65689B}" type="slidenum">
              <a:rPr lang="en-US"/>
              <a:pPr/>
              <a:t>16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B116B-833E-4B34-9833-77BA314F7AB2}" type="slidenum">
              <a:rPr lang="en-US"/>
              <a:pPr/>
              <a:t>17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E0DB0-5433-4529-AB51-0B2E818C0855}" type="slidenum">
              <a:rPr lang="en-US"/>
              <a:pPr/>
              <a:t>18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F7D6F-19E3-45DE-A944-6262E6B4AC51}" type="slidenum">
              <a:rPr lang="en-US"/>
              <a:pPr/>
              <a:t>19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5424-BCFE-487E-B551-1D2ACFCD9124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E953-1549-47E5-B944-B04F12E0E539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73F0-D066-4066-ADA1-2D75BBE37910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889E35-031A-465E-96CB-1E4024DC6019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061568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D517-8CB9-4C60-8081-CDD6A668A3A2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01A9-7B66-4C84-B93E-466F849F9F67}" type="datetime1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F1CF-C892-4FA9-B3EB-73B38CA74A5C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2DB0-5D2E-496C-A662-126DC342B974}" type="datetime1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30F8-002A-4AB9-BD47-99313D8072B1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42F7-533D-44AC-A3BF-EEF44B7A800B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A0D8-EA76-47CE-B781-330956E055BD}" type="datetime1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7BBBB-D409-41C6-8E69-1E287A5A114E}" type="datetime1">
              <a:rPr lang="en-US" smtClean="0"/>
              <a:t>8/28/2020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45D8F6-DCA3-46D1-946A-600DE24F4D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015494-FD8D-4E52-994A-E62ACDEF05CC}" type="datetime1">
              <a:rPr lang="en-US" smtClean="0"/>
              <a:t>8/28/2020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Pj018219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47"/>
            <a:ext cx="6172200" cy="67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5414963" cy="25939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I. </a:t>
            </a:r>
            <a:r>
              <a:rPr lang="en-US" dirty="0" err="1" smtClean="0">
                <a:solidFill>
                  <a:srgbClr val="FFFF00"/>
                </a:solidFill>
              </a:rPr>
              <a:t>Pendahuluan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399" y="5791200"/>
            <a:ext cx="5414963" cy="106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Dosen</a:t>
            </a:r>
            <a:r>
              <a:rPr lang="en-US" dirty="0" smtClean="0">
                <a:solidFill>
                  <a:srgbClr val="FFFF00"/>
                </a:solidFill>
              </a:rPr>
              <a:t>        :  </a:t>
            </a:r>
            <a:r>
              <a:rPr lang="en-US" dirty="0" err="1">
                <a:solidFill>
                  <a:srgbClr val="FFFF00"/>
                </a:solidFill>
              </a:rPr>
              <a:t>Lizah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Khairani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S.Pt</a:t>
            </a:r>
            <a:r>
              <a:rPr lang="en-US" dirty="0">
                <a:solidFill>
                  <a:srgbClr val="FFFF00"/>
                </a:solidFill>
              </a:rPr>
              <a:t>., </a:t>
            </a:r>
            <a:r>
              <a:rPr lang="en-US" dirty="0" smtClean="0">
                <a:solidFill>
                  <a:srgbClr val="FFFF00"/>
                </a:solidFill>
              </a:rPr>
              <a:t>M.T., M.Agr.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Waktu</a:t>
            </a:r>
            <a:r>
              <a:rPr lang="en-US" dirty="0" smtClean="0">
                <a:solidFill>
                  <a:srgbClr val="FFFF00"/>
                </a:solidFill>
              </a:rPr>
              <a:t>       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14047" y="6481502"/>
            <a:ext cx="329953" cy="365125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Proximate </a:t>
            </a:r>
            <a:r>
              <a:rPr lang="en-US" dirty="0"/>
              <a:t>analysis (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Digestibility </a:t>
            </a:r>
            <a:r>
              <a:rPr lang="en-US" dirty="0" smtClean="0"/>
              <a:t>trial</a:t>
            </a:r>
          </a:p>
          <a:p>
            <a:endParaRPr lang="en-US" dirty="0"/>
          </a:p>
          <a:p>
            <a:r>
              <a:rPr lang="en-US" dirty="0"/>
              <a:t>Palatability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ORGH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657600" cy="50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0F0963"/>
                </a:solidFill>
              </a:rPr>
              <a:t>Faktor</a:t>
            </a:r>
            <a:r>
              <a:rPr lang="en-US" sz="3600" dirty="0" smtClean="0">
                <a:solidFill>
                  <a:srgbClr val="0F0963"/>
                </a:solidFill>
              </a:rPr>
              <a:t> yang </a:t>
            </a:r>
            <a:r>
              <a:rPr lang="en-US" sz="3600" dirty="0" err="1" smtClean="0">
                <a:solidFill>
                  <a:srgbClr val="0F0963"/>
                </a:solidFill>
              </a:rPr>
              <a:t>mempengaruhi</a:t>
            </a:r>
            <a:r>
              <a:rPr lang="en-US" sz="3600" dirty="0" smtClean="0">
                <a:solidFill>
                  <a:srgbClr val="0F0963"/>
                </a:solidFill>
              </a:rPr>
              <a:t> </a:t>
            </a:r>
            <a:r>
              <a:rPr lang="en-US" sz="3600" dirty="0" err="1" smtClean="0">
                <a:solidFill>
                  <a:srgbClr val="0F0963"/>
                </a:solidFill>
              </a:rPr>
              <a:t>susunan</a:t>
            </a:r>
            <a:r>
              <a:rPr lang="en-US" sz="3600" dirty="0" smtClean="0">
                <a:solidFill>
                  <a:srgbClr val="0F0963"/>
                </a:solidFill>
              </a:rPr>
              <a:t> </a:t>
            </a:r>
            <a:r>
              <a:rPr lang="en-US" sz="3600" dirty="0" err="1" smtClean="0">
                <a:solidFill>
                  <a:srgbClr val="0F0963"/>
                </a:solidFill>
              </a:rPr>
              <a:t>kimia</a:t>
            </a:r>
            <a:r>
              <a:rPr lang="en-US" sz="3600" dirty="0" smtClean="0">
                <a:solidFill>
                  <a:srgbClr val="0F0963"/>
                </a:solidFill>
              </a:rPr>
              <a:t> </a:t>
            </a:r>
            <a:r>
              <a:rPr lang="en-US" sz="3600" dirty="0" err="1" smtClean="0">
                <a:solidFill>
                  <a:srgbClr val="0F0963"/>
                </a:solidFill>
              </a:rPr>
              <a:t>tanaman</a:t>
            </a:r>
            <a:r>
              <a:rPr lang="en-US" sz="3600" dirty="0" smtClean="0">
                <a:solidFill>
                  <a:srgbClr val="0F0963"/>
                </a:solidFill>
              </a:rPr>
              <a:t> </a:t>
            </a:r>
            <a:r>
              <a:rPr lang="en-US" sz="3600" dirty="0" err="1" smtClean="0">
                <a:solidFill>
                  <a:srgbClr val="0F0963"/>
                </a:solidFill>
              </a:rPr>
              <a:t>makanan</a:t>
            </a:r>
            <a:r>
              <a:rPr lang="en-US" sz="3600" dirty="0" smtClean="0">
                <a:solidFill>
                  <a:srgbClr val="0F0963"/>
                </a:solidFill>
              </a:rPr>
              <a:t> </a:t>
            </a:r>
            <a:r>
              <a:rPr lang="en-US" sz="3600" dirty="0" err="1" smtClean="0">
                <a:solidFill>
                  <a:srgbClr val="0F0963"/>
                </a:solidFill>
              </a:rPr>
              <a:t>ternak</a:t>
            </a:r>
            <a:r>
              <a:rPr lang="en-US" sz="3600" dirty="0" smtClean="0">
                <a:solidFill>
                  <a:srgbClr val="0F0963"/>
                </a:solidFill>
              </a:rPr>
              <a:t>:</a:t>
            </a:r>
            <a:endParaRPr lang="en-US" sz="3600" dirty="0">
              <a:solidFill>
                <a:srgbClr val="0F0963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455458"/>
              </p:ext>
            </p:extLst>
          </p:nvPr>
        </p:nvGraphicFramePr>
        <p:xfrm>
          <a:off x="1447800" y="1600200"/>
          <a:ext cx="5410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35407920"/>
              </p:ext>
            </p:extLst>
          </p:nvPr>
        </p:nvGraphicFramePr>
        <p:xfrm>
          <a:off x="1905000" y="5181600"/>
          <a:ext cx="4572000" cy="153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Down Arrow 9"/>
          <p:cNvSpPr/>
          <p:nvPr/>
        </p:nvSpPr>
        <p:spPr>
          <a:xfrm>
            <a:off x="4038600" y="4800600"/>
            <a:ext cx="381000" cy="5334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Tanah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Kesuburan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~</a:t>
            </a:r>
            <a:r>
              <a:rPr lang="en-US" dirty="0" err="1" smtClean="0"/>
              <a:t>tekstur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endParaRPr lang="en-US" dirty="0" smtClean="0"/>
          </a:p>
          <a:p>
            <a:r>
              <a:rPr lang="en-US" dirty="0" err="1" smtClean="0"/>
              <a:t>Kesuburan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	~</a:t>
            </a: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(N, P, K, </a:t>
            </a:r>
            <a:r>
              <a:rPr lang="en-US" dirty="0" err="1" smtClean="0"/>
              <a:t>Ca</a:t>
            </a:r>
            <a:r>
              <a:rPr lang="en-US" dirty="0" smtClean="0"/>
              <a:t>, S, Mg </a:t>
            </a:r>
            <a:r>
              <a:rPr lang="en-US" dirty="0" err="1" smtClean="0"/>
              <a:t>dst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Kesuburan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HMT:</a:t>
            </a:r>
          </a:p>
          <a:p>
            <a:pPr>
              <a:buFontTx/>
              <a:buChar char="-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grap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80" y="2087086"/>
            <a:ext cx="6277020" cy="477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533400" y="47625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Production x Nutritive Value</a:t>
            </a:r>
            <a:endParaRPr lang="en-US" sz="4000">
              <a:latin typeface="Arial" charset="0"/>
            </a:endParaRPr>
          </a:p>
        </p:txBody>
      </p:sp>
      <p:sp>
        <p:nvSpPr>
          <p:cNvPr id="435203" name="Line 3"/>
          <p:cNvSpPr>
            <a:spLocks noChangeShapeType="1"/>
          </p:cNvSpPr>
          <p:nvPr/>
        </p:nvSpPr>
        <p:spPr bwMode="auto">
          <a:xfrm>
            <a:off x="2214563" y="1400175"/>
            <a:ext cx="0" cy="4038600"/>
          </a:xfrm>
          <a:prstGeom prst="line">
            <a:avLst/>
          </a:prstGeom>
          <a:noFill/>
          <a:ln w="523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04" name="Line 4"/>
          <p:cNvSpPr>
            <a:spLocks noChangeShapeType="1"/>
          </p:cNvSpPr>
          <p:nvPr/>
        </p:nvSpPr>
        <p:spPr bwMode="auto">
          <a:xfrm>
            <a:off x="2203450" y="5465763"/>
            <a:ext cx="5346700" cy="1587"/>
          </a:xfrm>
          <a:prstGeom prst="line">
            <a:avLst/>
          </a:prstGeom>
          <a:noFill/>
          <a:ln w="523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05" name="Freeform 5"/>
          <p:cNvSpPr>
            <a:spLocks/>
          </p:cNvSpPr>
          <p:nvPr/>
        </p:nvSpPr>
        <p:spPr bwMode="auto">
          <a:xfrm>
            <a:off x="2241550" y="2217738"/>
            <a:ext cx="5241925" cy="3221037"/>
          </a:xfrm>
          <a:custGeom>
            <a:avLst/>
            <a:gdLst>
              <a:gd name="T0" fmla="*/ 222 w 222"/>
              <a:gd name="T1" fmla="*/ 0 h 126"/>
              <a:gd name="T2" fmla="*/ 0 w 222"/>
              <a:gd name="T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6">
                <a:moveTo>
                  <a:pt x="222" y="0"/>
                </a:moveTo>
                <a:cubicBezTo>
                  <a:pt x="99" y="0"/>
                  <a:pt x="0" y="56"/>
                  <a:pt x="0" y="126"/>
                </a:cubicBezTo>
              </a:path>
            </a:pathLst>
          </a:custGeom>
          <a:noFill/>
          <a:ln w="793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6116638" y="1685925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Forage Yield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5095875" y="3776663"/>
            <a:ext cx="22177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6022975" y="390048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09" name="Rectangle 9"/>
          <p:cNvSpPr>
            <a:spLocks noChangeArrowheads="1"/>
          </p:cNvSpPr>
          <p:nvPr/>
        </p:nvSpPr>
        <p:spPr bwMode="auto">
          <a:xfrm>
            <a:off x="2332038" y="5694363"/>
            <a:ext cx="53133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10" name="Rectangle 10"/>
          <p:cNvSpPr>
            <a:spLocks noChangeArrowheads="1"/>
          </p:cNvSpPr>
          <p:nvPr/>
        </p:nvSpPr>
        <p:spPr bwMode="auto">
          <a:xfrm>
            <a:off x="2235200" y="5746750"/>
            <a:ext cx="3251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 of Maturity    (Time)  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11" name="Line 11"/>
          <p:cNvSpPr>
            <a:spLocks noChangeShapeType="1"/>
          </p:cNvSpPr>
          <p:nvPr/>
        </p:nvSpPr>
        <p:spPr bwMode="auto">
          <a:xfrm>
            <a:off x="5607050" y="5916613"/>
            <a:ext cx="1436688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12" name="Rectangle 12"/>
          <p:cNvSpPr>
            <a:spLocks noChangeArrowheads="1"/>
          </p:cNvSpPr>
          <p:nvPr/>
        </p:nvSpPr>
        <p:spPr bwMode="auto">
          <a:xfrm>
            <a:off x="1463675" y="12954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13" name="Rectangle 13"/>
          <p:cNvSpPr>
            <a:spLocks noChangeArrowheads="1"/>
          </p:cNvSpPr>
          <p:nvPr/>
        </p:nvSpPr>
        <p:spPr bwMode="auto">
          <a:xfrm>
            <a:off x="1465263" y="5181600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1778000" y="1927225"/>
            <a:ext cx="0" cy="31575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15" name="Line 15"/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533400" y="47625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Arial" charset="0"/>
              </a:rPr>
              <a:t>Production x Nutritive Value</a:t>
            </a:r>
          </a:p>
        </p:txBody>
      </p:sp>
      <p:sp>
        <p:nvSpPr>
          <p:cNvPr id="436227" name="Line 3"/>
          <p:cNvSpPr>
            <a:spLocks noChangeShapeType="1"/>
          </p:cNvSpPr>
          <p:nvPr/>
        </p:nvSpPr>
        <p:spPr bwMode="auto">
          <a:xfrm>
            <a:off x="2214563" y="1400175"/>
            <a:ext cx="0" cy="4038600"/>
          </a:xfrm>
          <a:prstGeom prst="line">
            <a:avLst/>
          </a:prstGeom>
          <a:noFill/>
          <a:ln w="523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28" name="Line 4"/>
          <p:cNvSpPr>
            <a:spLocks noChangeShapeType="1"/>
          </p:cNvSpPr>
          <p:nvPr/>
        </p:nvSpPr>
        <p:spPr bwMode="auto">
          <a:xfrm>
            <a:off x="2203450" y="5465763"/>
            <a:ext cx="5346700" cy="1587"/>
          </a:xfrm>
          <a:prstGeom prst="line">
            <a:avLst/>
          </a:prstGeom>
          <a:noFill/>
          <a:ln w="5238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29" name="Freeform 5"/>
          <p:cNvSpPr>
            <a:spLocks/>
          </p:cNvSpPr>
          <p:nvPr/>
        </p:nvSpPr>
        <p:spPr bwMode="auto">
          <a:xfrm>
            <a:off x="2238375" y="1628775"/>
            <a:ext cx="5287963" cy="2941638"/>
          </a:xfrm>
          <a:custGeom>
            <a:avLst/>
            <a:gdLst>
              <a:gd name="T0" fmla="*/ 224 w 224"/>
              <a:gd name="T1" fmla="*/ 115 h 115"/>
              <a:gd name="T2" fmla="*/ 0 w 224"/>
              <a:gd name="T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4" h="115">
                <a:moveTo>
                  <a:pt x="224" y="115"/>
                </a:moveTo>
                <a:cubicBezTo>
                  <a:pt x="100" y="115"/>
                  <a:pt x="0" y="64"/>
                  <a:pt x="0" y="0"/>
                </a:cubicBezTo>
              </a:path>
            </a:pathLst>
          </a:custGeom>
          <a:noFill/>
          <a:ln w="793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0" name="Freeform 6"/>
          <p:cNvSpPr>
            <a:spLocks/>
          </p:cNvSpPr>
          <p:nvPr/>
        </p:nvSpPr>
        <p:spPr bwMode="auto">
          <a:xfrm>
            <a:off x="2241550" y="2217738"/>
            <a:ext cx="5241925" cy="3221037"/>
          </a:xfrm>
          <a:custGeom>
            <a:avLst/>
            <a:gdLst>
              <a:gd name="T0" fmla="*/ 222 w 222"/>
              <a:gd name="T1" fmla="*/ 0 h 126"/>
              <a:gd name="T2" fmla="*/ 0 w 222"/>
              <a:gd name="T3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6">
                <a:moveTo>
                  <a:pt x="222" y="0"/>
                </a:moveTo>
                <a:cubicBezTo>
                  <a:pt x="99" y="0"/>
                  <a:pt x="0" y="56"/>
                  <a:pt x="0" y="126"/>
                </a:cubicBezTo>
              </a:path>
            </a:pathLst>
          </a:custGeom>
          <a:noFill/>
          <a:ln w="7937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1" name="Rectangle 7"/>
          <p:cNvSpPr>
            <a:spLocks noChangeArrowheads="1"/>
          </p:cNvSpPr>
          <p:nvPr/>
        </p:nvSpPr>
        <p:spPr bwMode="auto">
          <a:xfrm>
            <a:off x="6116638" y="1685925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Forage Yield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5095875" y="3776663"/>
            <a:ext cx="22177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3" name="Rectangle 9"/>
          <p:cNvSpPr>
            <a:spLocks noChangeArrowheads="1"/>
          </p:cNvSpPr>
          <p:nvPr/>
        </p:nvSpPr>
        <p:spPr bwMode="auto">
          <a:xfrm>
            <a:off x="6022975" y="3900488"/>
            <a:ext cx="142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Nutritive Value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2332038" y="5694363"/>
            <a:ext cx="53133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2235200" y="5746750"/>
            <a:ext cx="3251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Stage of Maturity    (Time)  </a:t>
            </a:r>
            <a:endParaRPr lang="en-US" sz="2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5607050" y="5916613"/>
            <a:ext cx="1436688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37" name="Rectangle 13"/>
          <p:cNvSpPr>
            <a:spLocks noChangeArrowheads="1"/>
          </p:cNvSpPr>
          <p:nvPr/>
        </p:nvSpPr>
        <p:spPr bwMode="auto">
          <a:xfrm>
            <a:off x="1463675" y="1295400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High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8" name="Rectangle 14"/>
          <p:cNvSpPr>
            <a:spLocks noChangeArrowheads="1"/>
          </p:cNvSpPr>
          <p:nvPr/>
        </p:nvSpPr>
        <p:spPr bwMode="auto">
          <a:xfrm>
            <a:off x="1465263" y="5181600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1778000" y="1927225"/>
            <a:ext cx="0" cy="31575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40" name="Line 16"/>
          <p:cNvSpPr>
            <a:spLocks noChangeShapeType="1"/>
          </p:cNvSpPr>
          <p:nvPr/>
        </p:nvSpPr>
        <p:spPr bwMode="auto">
          <a:xfrm>
            <a:off x="609600" y="1219200"/>
            <a:ext cx="800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rgbClr val="FFFF07"/>
                </a:solidFill>
                <a:latin typeface="Arial" charset="0"/>
              </a:rPr>
              <a:t>Forage Nutritive Value</a:t>
            </a:r>
            <a:endParaRPr lang="pt-PT">
              <a:solidFill>
                <a:srgbClr val="FFFF07"/>
              </a:solidFill>
              <a:latin typeface="Arial" charset="0"/>
            </a:endParaRPr>
          </a:p>
        </p:txBody>
      </p:sp>
      <p:sp>
        <p:nvSpPr>
          <p:cNvPr id="485379" name="Line 3"/>
          <p:cNvSpPr>
            <a:spLocks noChangeShapeType="1"/>
          </p:cNvSpPr>
          <p:nvPr/>
        </p:nvSpPr>
        <p:spPr bwMode="auto">
          <a:xfrm>
            <a:off x="609600" y="1600200"/>
            <a:ext cx="800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endParaRPr lang="en-US" sz="400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485381" name="Picture 5" descr="smooth br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3344863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382" name="Line 6"/>
          <p:cNvSpPr>
            <a:spLocks noChangeShapeType="1"/>
          </p:cNvSpPr>
          <p:nvPr/>
        </p:nvSpPr>
        <p:spPr bwMode="auto">
          <a:xfrm flipV="1">
            <a:off x="4572000" y="2514600"/>
            <a:ext cx="1219200" cy="1219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4648200" y="4038600"/>
            <a:ext cx="1143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6019800" y="19050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Water (~ 80%)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5867400" y="44958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Dry Matter (~ 20%)</a:t>
            </a:r>
          </a:p>
        </p:txBody>
      </p:sp>
    </p:spTree>
    <p:extLst>
      <p:ext uri="{BB962C8B-B14F-4D97-AF65-F5344CB8AC3E}">
        <p14:creationId xmlns:p14="http://schemas.microsoft.com/office/powerpoint/2010/main" val="9803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rgbClr val="FFFF07"/>
                </a:solidFill>
                <a:latin typeface="Arial" charset="0"/>
              </a:rPr>
              <a:t>Forage Nutritive Value</a:t>
            </a:r>
            <a:endParaRPr lang="pt-PT">
              <a:solidFill>
                <a:srgbClr val="FFFF07"/>
              </a:solidFill>
              <a:latin typeface="Arial" charset="0"/>
            </a:endParaRPr>
          </a:p>
        </p:txBody>
      </p:sp>
      <p:sp>
        <p:nvSpPr>
          <p:cNvPr id="487427" name="Line 3"/>
          <p:cNvSpPr>
            <a:spLocks noChangeShapeType="1"/>
          </p:cNvSpPr>
          <p:nvPr/>
        </p:nvSpPr>
        <p:spPr bwMode="auto">
          <a:xfrm>
            <a:off x="609600" y="1600200"/>
            <a:ext cx="800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endParaRPr lang="en-US" sz="4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7429" name="Line 5"/>
          <p:cNvSpPr>
            <a:spLocks noChangeShapeType="1"/>
          </p:cNvSpPr>
          <p:nvPr/>
        </p:nvSpPr>
        <p:spPr bwMode="auto">
          <a:xfrm flipV="1">
            <a:off x="5181600" y="2362200"/>
            <a:ext cx="762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>
            <a:off x="5105400" y="3276600"/>
            <a:ext cx="762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1" name="Text Box 7"/>
          <p:cNvSpPr txBox="1">
            <a:spLocks noChangeArrowheads="1"/>
          </p:cNvSpPr>
          <p:nvPr/>
        </p:nvSpPr>
        <p:spPr bwMode="auto">
          <a:xfrm>
            <a:off x="6019800" y="1905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Water (~ 20%)</a:t>
            </a:r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5867400" y="33528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Dry Matter (~ 80%)</a:t>
            </a:r>
          </a:p>
        </p:txBody>
      </p:sp>
      <p:pic>
        <p:nvPicPr>
          <p:cNvPr id="487433" name="Picture 9" descr="hay b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657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7434" name="Picture 10" descr="Silage1a_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6576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435" name="Text Box 11"/>
          <p:cNvSpPr txBox="1">
            <a:spLocks noChangeArrowheads="1"/>
          </p:cNvSpPr>
          <p:nvPr/>
        </p:nvSpPr>
        <p:spPr bwMode="auto">
          <a:xfrm>
            <a:off x="5867400" y="46482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Water (~ 65%)</a:t>
            </a: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867400" y="5715000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Dry matter (~ 35%)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4191000" y="27432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Hay</a:t>
            </a:r>
          </a:p>
        </p:txBody>
      </p:sp>
      <p:sp>
        <p:nvSpPr>
          <p:cNvPr id="487438" name="Line 14"/>
          <p:cNvSpPr>
            <a:spLocks noChangeShapeType="1"/>
          </p:cNvSpPr>
          <p:nvPr/>
        </p:nvSpPr>
        <p:spPr bwMode="auto">
          <a:xfrm flipV="1">
            <a:off x="5257800" y="4953000"/>
            <a:ext cx="762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9" name="Line 15"/>
          <p:cNvSpPr>
            <a:spLocks noChangeShapeType="1"/>
          </p:cNvSpPr>
          <p:nvPr/>
        </p:nvSpPr>
        <p:spPr bwMode="auto">
          <a:xfrm>
            <a:off x="5181600" y="5715000"/>
            <a:ext cx="762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4038600" y="51816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Silage</a:t>
            </a:r>
          </a:p>
        </p:txBody>
      </p:sp>
    </p:spTree>
    <p:extLst>
      <p:ext uri="{BB962C8B-B14F-4D97-AF65-F5344CB8AC3E}">
        <p14:creationId xmlns:p14="http://schemas.microsoft.com/office/powerpoint/2010/main" val="37986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rgbClr val="FFFF07"/>
                </a:solidFill>
                <a:latin typeface="Arial" charset="0"/>
              </a:rPr>
              <a:t>Forage Nutritive Value</a:t>
            </a:r>
            <a:endParaRPr lang="pt-PT">
              <a:solidFill>
                <a:srgbClr val="FFFF07"/>
              </a:solidFill>
              <a:latin typeface="Arial" charset="0"/>
            </a:endParaRPr>
          </a:p>
        </p:txBody>
      </p:sp>
      <p:sp>
        <p:nvSpPr>
          <p:cNvPr id="489475" name="Line 3"/>
          <p:cNvSpPr>
            <a:spLocks noChangeShapeType="1"/>
          </p:cNvSpPr>
          <p:nvPr/>
        </p:nvSpPr>
        <p:spPr bwMode="auto">
          <a:xfrm>
            <a:off x="609600" y="1600200"/>
            <a:ext cx="800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endParaRPr lang="en-US" sz="4000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489477" name="Group 5"/>
          <p:cNvGraphicFramePr>
            <a:graphicFrameLocks noGrp="1"/>
          </p:cNvGraphicFramePr>
          <p:nvPr>
            <p:ph idx="1"/>
          </p:nvPr>
        </p:nvGraphicFramePr>
        <p:xfrm>
          <a:off x="609600" y="1682750"/>
          <a:ext cx="7772400" cy="518160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Lipids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Sugars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Starch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Dry Matter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Pectin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Cellulose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Hemicellulose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Lignin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Mineral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Vitamins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9522" name="AutoShape 50"/>
          <p:cNvSpPr>
            <a:spLocks/>
          </p:cNvSpPr>
          <p:nvPr/>
        </p:nvSpPr>
        <p:spPr bwMode="auto">
          <a:xfrm>
            <a:off x="3581400" y="1905000"/>
            <a:ext cx="304800" cy="4724400"/>
          </a:xfrm>
          <a:prstGeom prst="leftBrace">
            <a:avLst>
              <a:gd name="adj1" fmla="val 1291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9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solidFill>
                  <a:srgbClr val="FFFF07"/>
                </a:solidFill>
                <a:latin typeface="Arial" charset="0"/>
              </a:rPr>
              <a:t>Forage Nutritive Value</a:t>
            </a:r>
            <a:endParaRPr lang="pt-PT">
              <a:solidFill>
                <a:srgbClr val="FFFF07"/>
              </a:solidFill>
              <a:latin typeface="Arial" charset="0"/>
            </a:endParaRPr>
          </a:p>
        </p:txBody>
      </p:sp>
      <p:graphicFrame>
        <p:nvGraphicFramePr>
          <p:cNvPr id="491523" name="Group 3"/>
          <p:cNvGraphicFramePr>
            <a:graphicFrameLocks noGrp="1"/>
          </p:cNvGraphicFramePr>
          <p:nvPr>
            <p:ph sz="half" idx="1"/>
          </p:nvPr>
        </p:nvGraphicFramePr>
        <p:xfrm>
          <a:off x="685800" y="1981200"/>
          <a:ext cx="3810000" cy="518160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568" name="Line 48"/>
          <p:cNvSpPr>
            <a:spLocks noChangeShapeType="1"/>
          </p:cNvSpPr>
          <p:nvPr/>
        </p:nvSpPr>
        <p:spPr bwMode="auto">
          <a:xfrm>
            <a:off x="609600" y="1600200"/>
            <a:ext cx="800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9" name="Text Box 49"/>
          <p:cNvSpPr txBox="1">
            <a:spLocks noChangeArrowheads="1"/>
          </p:cNvSpPr>
          <p:nvPr/>
        </p:nvSpPr>
        <p:spPr bwMode="auto">
          <a:xfrm>
            <a:off x="990600" y="25146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5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endParaRPr lang="en-US" sz="4000">
              <a:solidFill>
                <a:srgbClr val="000099"/>
              </a:solidFill>
              <a:latin typeface="Arial" charset="0"/>
            </a:endParaRPr>
          </a:p>
        </p:txBody>
      </p:sp>
      <p:graphicFrame>
        <p:nvGraphicFramePr>
          <p:cNvPr id="491570" name="Group 50"/>
          <p:cNvGraphicFramePr>
            <a:graphicFrameLocks noGrp="1"/>
          </p:cNvGraphicFramePr>
          <p:nvPr>
            <p:ph sz="half" idx="2"/>
          </p:nvPr>
        </p:nvGraphicFramePr>
        <p:xfrm>
          <a:off x="1143000" y="2133600"/>
          <a:ext cx="7391400" cy="4145280"/>
        </p:xfrm>
        <a:graphic>
          <a:graphicData uri="http://schemas.openxmlformats.org/drawingml/2006/table">
            <a:tbl>
              <a:tblPr/>
              <a:tblGrid>
                <a:gridCol w="2133600"/>
                <a:gridCol w="2286000"/>
                <a:gridCol w="182563"/>
                <a:gridCol w="2789237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Protein (CP)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%N x 6.25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Dry Matter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Energy (TDN)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 contents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Cell wall (Fiber)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617" name="AutoShape 97"/>
          <p:cNvSpPr>
            <a:spLocks/>
          </p:cNvSpPr>
          <p:nvPr/>
        </p:nvSpPr>
        <p:spPr bwMode="auto">
          <a:xfrm>
            <a:off x="3048000" y="2590800"/>
            <a:ext cx="76200" cy="2971800"/>
          </a:xfrm>
          <a:prstGeom prst="leftBrace">
            <a:avLst>
              <a:gd name="adj1" fmla="val 3250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8" name="AutoShape 98"/>
          <p:cNvSpPr>
            <a:spLocks/>
          </p:cNvSpPr>
          <p:nvPr/>
        </p:nvSpPr>
        <p:spPr bwMode="auto">
          <a:xfrm>
            <a:off x="5486400" y="25908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9" name="AutoShape 99"/>
          <p:cNvSpPr>
            <a:spLocks/>
          </p:cNvSpPr>
          <p:nvPr/>
        </p:nvSpPr>
        <p:spPr bwMode="auto">
          <a:xfrm>
            <a:off x="5715000" y="4724400"/>
            <a:ext cx="76200" cy="9906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F0963"/>
                </a:solidFill>
              </a:rPr>
              <a:t>Kontrak</a:t>
            </a:r>
            <a:r>
              <a:rPr lang="en-US" dirty="0">
                <a:solidFill>
                  <a:srgbClr val="0F0963"/>
                </a:solidFill>
              </a:rPr>
              <a:t> </a:t>
            </a:r>
            <a:r>
              <a:rPr lang="en-US" dirty="0" err="1">
                <a:solidFill>
                  <a:srgbClr val="0F0963"/>
                </a:solidFill>
              </a:rPr>
              <a:t>Pembelajaran</a:t>
            </a:r>
            <a:endParaRPr lang="en-US" dirty="0">
              <a:solidFill>
                <a:srgbClr val="0F0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 err="1" smtClean="0"/>
              <a:t>Perkuliahan</a:t>
            </a:r>
            <a:r>
              <a:rPr lang="en-US" b="1" dirty="0" smtClean="0"/>
              <a:t> :  </a:t>
            </a:r>
            <a:r>
              <a:rPr lang="en-US" b="1" smtClean="0"/>
              <a:t>03 September– 13 Desember</a:t>
            </a:r>
            <a:r>
              <a:rPr lang="en-US" b="1" dirty="0" smtClean="0"/>
              <a:t> </a:t>
            </a:r>
            <a:r>
              <a:rPr lang="en-US" b="1" dirty="0" smtClean="0"/>
              <a:t>2020.</a:t>
            </a:r>
          </a:p>
          <a:p>
            <a:pPr marL="114300" indent="0">
              <a:buNone/>
            </a:pPr>
            <a:r>
              <a:rPr lang="en-US" b="1" dirty="0" err="1" smtClean="0"/>
              <a:t>Penilaian</a:t>
            </a:r>
            <a:r>
              <a:rPr lang="en-US" b="1" dirty="0" smtClean="0"/>
              <a:t>/ </a:t>
            </a:r>
            <a:r>
              <a:rPr lang="en-US" b="1" dirty="0" err="1" smtClean="0"/>
              <a:t>evaluasi</a:t>
            </a:r>
            <a:r>
              <a:rPr lang="en-US" b="1" dirty="0" smtClean="0"/>
              <a:t> :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sz="2400" dirty="0" err="1" smtClean="0"/>
              <a:t>Ujian</a:t>
            </a:r>
            <a:r>
              <a:rPr lang="en-US" sz="2400" dirty="0" smtClean="0"/>
              <a:t> </a:t>
            </a:r>
            <a:r>
              <a:rPr lang="en-US" sz="2400" dirty="0"/>
              <a:t>I   </a:t>
            </a:r>
            <a:r>
              <a:rPr lang="en-US" sz="2400" dirty="0" smtClean="0"/>
              <a:t>   		             </a:t>
            </a:r>
            <a:r>
              <a:rPr lang="en-US" sz="2400" dirty="0"/>
              <a:t>= </a:t>
            </a:r>
            <a:r>
              <a:rPr lang="en-US" sz="2400" dirty="0" smtClean="0"/>
              <a:t>  30 </a:t>
            </a:r>
            <a:r>
              <a:rPr lang="en-US" sz="2400" dirty="0"/>
              <a:t>%        		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smtClean="0"/>
              <a:t>II			=   30 </a:t>
            </a:r>
            <a:r>
              <a:rPr lang="en-US" sz="2400" dirty="0"/>
              <a:t>%       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/>
              <a:t>Praktikum</a:t>
            </a:r>
            <a:r>
              <a:rPr lang="en-US" sz="2400" dirty="0"/>
              <a:t>                        </a:t>
            </a:r>
            <a:r>
              <a:rPr lang="en-US" sz="2400" dirty="0" smtClean="0"/>
              <a:t>   </a:t>
            </a:r>
            <a:r>
              <a:rPr lang="en-US" sz="2400" dirty="0"/>
              <a:t>= </a:t>
            </a:r>
            <a:r>
              <a:rPr lang="en-US" sz="2400" dirty="0" smtClean="0"/>
              <a:t>  25 %       </a:t>
            </a:r>
            <a:endParaRPr lang="en-US" sz="2400" dirty="0"/>
          </a:p>
          <a:p>
            <a:pPr lvl="2"/>
            <a:r>
              <a:rPr lang="en-US" sz="2400" dirty="0" err="1"/>
              <a:t>Ujian</a:t>
            </a:r>
            <a:r>
              <a:rPr lang="en-US" sz="2400" dirty="0"/>
              <a:t>        </a:t>
            </a:r>
          </a:p>
          <a:p>
            <a:pPr lvl="2"/>
            <a:r>
              <a:rPr lang="en-US" sz="2400" dirty="0" err="1"/>
              <a:t>Laporan</a:t>
            </a:r>
            <a:r>
              <a:rPr lang="en-US" sz="2400" dirty="0"/>
              <a:t>   (</a:t>
            </a:r>
            <a:r>
              <a:rPr lang="en-US" sz="2400" dirty="0" err="1"/>
              <a:t>seminggu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praktikum</a:t>
            </a:r>
            <a:r>
              <a:rPr lang="en-US" sz="2400" dirty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/>
              <a:t>Tugas</a:t>
            </a:r>
            <a:r>
              <a:rPr lang="en-US" sz="2400" dirty="0"/>
              <a:t>		                        = </a:t>
            </a:r>
            <a:r>
              <a:rPr lang="en-US" sz="2400" dirty="0" smtClean="0"/>
              <a:t>  10 </a:t>
            </a:r>
            <a:r>
              <a:rPr lang="en-US" sz="2400" dirty="0"/>
              <a:t>%              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err="1"/>
              <a:t>Kuis</a:t>
            </a:r>
            <a:r>
              <a:rPr lang="en-US" sz="2400" dirty="0"/>
              <a:t>                                                </a:t>
            </a:r>
            <a:r>
              <a:rPr lang="en-US" sz="2400" dirty="0" smtClean="0"/>
              <a:t> =    5 %.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TOTAL     = 100 %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ujian</a:t>
            </a:r>
            <a:r>
              <a:rPr lang="en-US" sz="2400" dirty="0"/>
              <a:t> </a:t>
            </a:r>
            <a:r>
              <a:rPr lang="en-US" sz="2400" dirty="0" err="1"/>
              <a:t>susulan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611471" y="860612"/>
            <a:ext cx="2532530" cy="5616388"/>
            <a:chOff x="6611471" y="860612"/>
            <a:chExt cx="2532530" cy="56163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883" y="860612"/>
              <a:ext cx="2510117" cy="188258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471" y="2748802"/>
              <a:ext cx="2532530" cy="18993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471" y="4629150"/>
              <a:ext cx="2532529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32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Peterson (1933)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gajah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hasilnya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Kadar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(BK)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curah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Kadar Protein </a:t>
            </a:r>
            <a:r>
              <a:rPr lang="en-US" dirty="0" err="1" smtClean="0"/>
              <a:t>Kasar</a:t>
            </a:r>
            <a:r>
              <a:rPr lang="en-US" dirty="0" smtClean="0"/>
              <a:t> (PK) </a:t>
            </a:r>
            <a:r>
              <a:rPr lang="en-US" dirty="0" err="1" smtClean="0"/>
              <a:t>turun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naiknya</a:t>
            </a:r>
            <a:r>
              <a:rPr lang="en-US" dirty="0" smtClean="0"/>
              <a:t> </a:t>
            </a:r>
            <a:r>
              <a:rPr lang="en-US" dirty="0" err="1" smtClean="0"/>
              <a:t>curah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bulanan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Kadar </a:t>
            </a:r>
            <a:r>
              <a:rPr lang="en-US" dirty="0" err="1"/>
              <a:t>S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asar</a:t>
            </a:r>
            <a:r>
              <a:rPr lang="en-US" dirty="0" smtClean="0"/>
              <a:t> (SK) </a:t>
            </a:r>
            <a:r>
              <a:rPr lang="en-US" dirty="0" err="1" smtClean="0"/>
              <a:t>naik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  <a:r>
              <a:rPr lang="en-US" dirty="0" err="1" smtClean="0"/>
              <a:t>kemarau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Kadar Abu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kurvanya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Calibri" pitchFamily="34" charset="0"/>
              </a:rPr>
              <a:t>SILABUS KULIAH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+mn-lt"/>
                <a:ea typeface="MS Mincho" pitchFamily="49" charset="-128"/>
                <a:cs typeface="Calibri" pitchFamily="34" charset="0"/>
              </a:rPr>
              <a:t>J10203 - AGROSTOLOGI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US" altLang="en-US" sz="2000" b="1" dirty="0">
                <a:solidFill>
                  <a:schemeClr val="tx1"/>
                </a:solidFill>
                <a:latin typeface="+mn-lt"/>
                <a:ea typeface="MS Mincho" pitchFamily="49" charset="-128"/>
                <a:cs typeface="Calibri" pitchFamily="34" charset="0"/>
              </a:rPr>
              <a:t>SEMESTER </a:t>
            </a:r>
            <a:r>
              <a:rPr lang="en-US" altLang="en-US" sz="2000" b="1">
                <a:solidFill>
                  <a:schemeClr val="tx1"/>
                </a:solidFill>
                <a:latin typeface="+mn-lt"/>
                <a:ea typeface="MS Mincho" pitchFamily="49" charset="-128"/>
                <a:cs typeface="Calibri" pitchFamily="34" charset="0"/>
              </a:rPr>
              <a:t>GANJIL </a:t>
            </a:r>
            <a:r>
              <a:rPr lang="en-US" altLang="en-US" sz="2000" b="1" smtClean="0">
                <a:solidFill>
                  <a:schemeClr val="tx1"/>
                </a:solidFill>
                <a:latin typeface="+mn-lt"/>
                <a:ea typeface="MS Mincho" pitchFamily="49" charset="-128"/>
                <a:cs typeface="Calibri" pitchFamily="34" charset="0"/>
              </a:rPr>
              <a:t>2020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757199"/>
              </p:ext>
            </p:extLst>
          </p:nvPr>
        </p:nvGraphicFramePr>
        <p:xfrm>
          <a:off x="457200" y="1600194"/>
          <a:ext cx="7619999" cy="464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502"/>
                <a:gridCol w="1048241"/>
                <a:gridCol w="1063969"/>
                <a:gridCol w="4405287"/>
              </a:tblGrid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MINGGU KE-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KULIAH KE-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TANGGAL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TOPIK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M1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Pendahuluan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M2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Sifat Kimia dan Biologi Tanah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M3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Pupuk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M4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Pemupukan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M5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Anatomi Rumput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M6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Anatomi Legum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M7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Perbanyakan Tanaman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M8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UJIAN I (Kuliah Ke-1 s/d Ke-7)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M9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Pengenalan Species-Species Rumput Tanaman Pakan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M10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Pengenalan Species-Species Legum Tanaman Pakan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M11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Pengendalian Gulma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M12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Pengenalan Species-Species Gulma Bagi Tanaman Pakan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18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M13/14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13/14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effectLst/>
                        </a:rPr>
                        <a:t>Pembukaan dan Pengolahan Lahan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>
                          <a:effectLst/>
                        </a:rPr>
                        <a:t>Pengelolaan Padang Rumput dan Kebun Rumput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M14/15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14/15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Design plot research</a:t>
                      </a:r>
                      <a:r>
                        <a:rPr lang="en-US" sz="1100" baseline="0" dirty="0" smtClean="0">
                          <a:effectLst/>
                        </a:rPr>
                        <a:t> on forage crops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M15/16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15/16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UJIAN II (</a:t>
                      </a:r>
                      <a:r>
                        <a:rPr lang="en-US" sz="1100" dirty="0" err="1">
                          <a:effectLst/>
                        </a:rPr>
                        <a:t>Kuliah</a:t>
                      </a:r>
                      <a:r>
                        <a:rPr lang="en-US" sz="1100" dirty="0">
                          <a:effectLst/>
                        </a:rPr>
                        <a:t> Ke-8 s/d Ke-14)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57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F0963"/>
                </a:solidFill>
              </a:rPr>
              <a:t>Text books:</a:t>
            </a:r>
            <a:endParaRPr lang="en-US" dirty="0">
              <a:solidFill>
                <a:srgbClr val="0F096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191000" cy="4590288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BARNES, R.F</a:t>
            </a:r>
            <a:r>
              <a:rPr lang="en-US" sz="1600" dirty="0"/>
              <a:t>.  2007</a:t>
            </a:r>
            <a:r>
              <a:rPr lang="en-US" sz="1600" i="1" dirty="0"/>
              <a:t>.  Forages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BELL, H.M.</a:t>
            </a:r>
            <a:r>
              <a:rPr lang="en-US" sz="1600" dirty="0"/>
              <a:t>  1973.  </a:t>
            </a:r>
            <a:r>
              <a:rPr lang="en-US" sz="1600" i="1" dirty="0"/>
              <a:t>Rangeland Management for Livestock</a:t>
            </a:r>
            <a:r>
              <a:rPr lang="en-US" sz="1600" dirty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BOGDAN, A.V.  </a:t>
            </a:r>
            <a:r>
              <a:rPr lang="en-US" sz="1600" dirty="0"/>
              <a:t>1977</a:t>
            </a:r>
            <a:r>
              <a:rPr lang="en-US" sz="1600" i="1" dirty="0"/>
              <a:t>. Tropical Pasture and Fodder Plant.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DAVIS, W and C.L. SIDMORE</a:t>
            </a:r>
            <a:r>
              <a:rPr lang="en-US" sz="1600" dirty="0"/>
              <a:t>.  1966.  </a:t>
            </a:r>
            <a:r>
              <a:rPr lang="en-US" sz="1600" i="1" dirty="0"/>
              <a:t>Tropics Pasture</a:t>
            </a:r>
            <a:r>
              <a:rPr lang="en-US" sz="1600" dirty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HEADY, H.F. and E.B. HEADY</a:t>
            </a:r>
            <a:r>
              <a:rPr lang="en-US" sz="1600" dirty="0"/>
              <a:t>.  1982</a:t>
            </a:r>
            <a:r>
              <a:rPr lang="en-US" sz="1600" i="1" dirty="0"/>
              <a:t>.  Range and Wildlife Management in the Tropic</a:t>
            </a:r>
            <a:r>
              <a:rPr lang="en-US" sz="1600" dirty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HUMPREY, L.R</a:t>
            </a:r>
            <a:r>
              <a:rPr lang="en-US" sz="1600" dirty="0"/>
              <a:t>.  1978</a:t>
            </a:r>
            <a:r>
              <a:rPr lang="en-US" sz="1600" i="1" dirty="0"/>
              <a:t>.  Tropical Pasture and Fodder Plant.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MC ILROY</a:t>
            </a:r>
            <a:r>
              <a:rPr lang="en-US" sz="1600" dirty="0"/>
              <a:t>.  1976.  </a:t>
            </a:r>
            <a:r>
              <a:rPr lang="en-US" sz="1600" i="1" dirty="0" err="1"/>
              <a:t>Pengantar</a:t>
            </a:r>
            <a:r>
              <a:rPr lang="en-US" sz="1600" i="1" dirty="0"/>
              <a:t> </a:t>
            </a:r>
            <a:r>
              <a:rPr lang="en-US" sz="1600" i="1" dirty="0" err="1"/>
              <a:t>Budidaya</a:t>
            </a:r>
            <a:r>
              <a:rPr lang="en-US" sz="1600" i="1" dirty="0"/>
              <a:t> Padang </a:t>
            </a:r>
            <a:r>
              <a:rPr lang="en-US" sz="1600" i="1" dirty="0" err="1"/>
              <a:t>Penggembalaan</a:t>
            </a:r>
            <a:r>
              <a:rPr lang="en-US" sz="1600" dirty="0"/>
              <a:t>.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sz="1600" b="1" dirty="0"/>
              <a:t>MORLEY, F.H.W</a:t>
            </a:r>
            <a:r>
              <a:rPr lang="en-US" sz="1600" dirty="0"/>
              <a:t>.  1986. </a:t>
            </a:r>
            <a:r>
              <a:rPr lang="en-US" sz="1600" i="1" dirty="0"/>
              <a:t>Grazing Animal</a:t>
            </a:r>
            <a:r>
              <a:rPr lang="en-US" sz="1600" i="1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1600" b="1" dirty="0"/>
              <a:t>MOTT, G.O</a:t>
            </a:r>
            <a:r>
              <a:rPr lang="en-US" sz="1600" dirty="0"/>
              <a:t>.  1960. </a:t>
            </a:r>
            <a:r>
              <a:rPr lang="en-US" sz="1600" i="1" dirty="0"/>
              <a:t>Pasture and Range Research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536192"/>
            <a:ext cx="3886200" cy="4590288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452628" lvl="0" indent="-342900">
              <a:buFont typeface="+mj-lt"/>
              <a:buAutoNum type="arabicPeriod" startAt="10"/>
            </a:pPr>
            <a:r>
              <a:rPr lang="en-US" sz="1600" b="1" dirty="0" smtClean="0"/>
              <a:t>PEARSON</a:t>
            </a:r>
            <a:r>
              <a:rPr lang="en-US" sz="1600" b="1" dirty="0"/>
              <a:t>, C.J. and R.L. ISON</a:t>
            </a:r>
            <a:r>
              <a:rPr lang="en-US" sz="1600" dirty="0"/>
              <a:t>.  1987.  </a:t>
            </a:r>
            <a:r>
              <a:rPr lang="en-US" sz="1600" i="1" dirty="0"/>
              <a:t>Agronomy of Grassland System</a:t>
            </a:r>
            <a:r>
              <a:rPr lang="en-US" sz="1600" dirty="0"/>
              <a:t>.</a:t>
            </a:r>
          </a:p>
          <a:p>
            <a:pPr marL="452628" lvl="0" indent="-342900">
              <a:buFont typeface="+mj-lt"/>
              <a:buAutoNum type="arabicPeriod" startAt="10"/>
            </a:pPr>
            <a:r>
              <a:rPr lang="en-US" sz="1600" b="1" dirty="0"/>
              <a:t>SAMPSON, A.W</a:t>
            </a:r>
            <a:r>
              <a:rPr lang="en-US" sz="1600" dirty="0"/>
              <a:t>.  1928</a:t>
            </a:r>
            <a:r>
              <a:rPr lang="en-US" sz="1600" i="1" dirty="0"/>
              <a:t>.  Livestock Husbandry on Range and Pasture</a:t>
            </a:r>
            <a:r>
              <a:rPr lang="en-US" sz="1600" dirty="0"/>
              <a:t>.</a:t>
            </a:r>
          </a:p>
          <a:p>
            <a:pPr marL="452628" lvl="0" indent="-342900">
              <a:buFont typeface="+mj-lt"/>
              <a:buAutoNum type="arabicPeriod" startAt="10"/>
            </a:pPr>
            <a:r>
              <a:rPr lang="en-US" sz="1600" b="1" dirty="0"/>
              <a:t>SKERMAN, P.J</a:t>
            </a:r>
            <a:r>
              <a:rPr lang="en-US" sz="1600" dirty="0"/>
              <a:t>. 1977.  </a:t>
            </a:r>
            <a:r>
              <a:rPr lang="en-US" sz="1600" i="1" dirty="0"/>
              <a:t>Tropical Forage Legume.</a:t>
            </a:r>
          </a:p>
          <a:p>
            <a:pPr marL="452628" lvl="0" indent="-342900">
              <a:buFont typeface="+mj-lt"/>
              <a:buAutoNum type="arabicPeriod" startAt="10"/>
            </a:pPr>
            <a:r>
              <a:rPr lang="en-US" sz="1600" b="1" dirty="0"/>
              <a:t>SKERMAN, P.J</a:t>
            </a:r>
            <a:r>
              <a:rPr lang="en-US" sz="1600" dirty="0"/>
              <a:t>.  1990</a:t>
            </a:r>
            <a:r>
              <a:rPr lang="en-US" sz="1600" i="1" dirty="0"/>
              <a:t>.  Tropical Grasses.</a:t>
            </a:r>
          </a:p>
          <a:p>
            <a:pPr marL="452628" lvl="0" indent="-342900">
              <a:buFont typeface="+mj-lt"/>
              <a:buAutoNum type="arabicPeriod" startAt="10"/>
            </a:pPr>
            <a:r>
              <a:rPr lang="en-US" sz="1600" b="1" dirty="0"/>
              <a:t>STODDART, A.W., A.O. SMITE, and T.W. BOX.</a:t>
            </a:r>
            <a:r>
              <a:rPr lang="en-US" sz="1600" dirty="0"/>
              <a:t>  1975</a:t>
            </a:r>
            <a:r>
              <a:rPr lang="en-US" sz="1600" i="1" dirty="0"/>
              <a:t>.  Range Management.</a:t>
            </a:r>
          </a:p>
          <a:p>
            <a:pPr marL="452628" lvl="0" indent="-342900">
              <a:buFont typeface="+mj-lt"/>
              <a:buAutoNum type="arabicPeriod" startAt="10"/>
            </a:pPr>
            <a:r>
              <a:rPr lang="en-US" sz="1600" b="1" dirty="0"/>
              <a:t>VALLENTINE, J.F</a:t>
            </a:r>
            <a:r>
              <a:rPr lang="en-US" sz="1600" dirty="0"/>
              <a:t>.  1990. </a:t>
            </a:r>
            <a:r>
              <a:rPr lang="en-US" sz="1600" i="1" dirty="0"/>
              <a:t>Grazing Management.</a:t>
            </a:r>
          </a:p>
          <a:p>
            <a:pPr marL="452628" lvl="0" indent="-342900">
              <a:buFont typeface="+mj-lt"/>
              <a:buAutoNum type="arabicPeriod" startAt="10"/>
            </a:pPr>
            <a:r>
              <a:rPr lang="en-US" sz="1600" b="1" dirty="0"/>
              <a:t>LEMAND, M.  </a:t>
            </a:r>
            <a:r>
              <a:rPr lang="en-US" sz="1600" dirty="0"/>
              <a:t>1976. </a:t>
            </a:r>
            <a:r>
              <a:rPr lang="en-US" sz="1600" i="1" dirty="0"/>
              <a:t>Principles Field Crop Production</a:t>
            </a:r>
            <a:r>
              <a:rPr lang="en-US" sz="1600" i="1" dirty="0" smtClean="0"/>
              <a:t>.</a:t>
            </a:r>
          </a:p>
          <a:p>
            <a:pPr marL="452628" lvl="0" indent="-342900">
              <a:buFont typeface="+mj-lt"/>
              <a:buAutoNum type="arabicPeriod" startAt="10"/>
            </a:pPr>
            <a:endParaRPr lang="en-US" sz="1600" dirty="0" smtClean="0"/>
          </a:p>
          <a:p>
            <a:pPr marL="452628" indent="-342900">
              <a:buFont typeface="+mj-lt"/>
              <a:buAutoNum type="arabicPeriod" startAt="10"/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F0963"/>
                </a:solidFill>
              </a:rPr>
              <a:t>What are Forages</a:t>
            </a:r>
            <a:r>
              <a:rPr lang="en-US" b="1" dirty="0" smtClean="0">
                <a:solidFill>
                  <a:srgbClr val="0F0963"/>
                </a:solidFill>
              </a:rPr>
              <a:t>?</a:t>
            </a:r>
            <a:endParaRPr lang="en-US" dirty="0">
              <a:solidFill>
                <a:srgbClr val="0F096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= </a:t>
            </a:r>
            <a:r>
              <a:rPr lang="en-US" b="1" i="1" dirty="0" err="1"/>
              <a:t>fourrage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dirty="0"/>
              <a:t>French</a:t>
            </a:r>
            <a:r>
              <a:rPr lang="en-US" dirty="0" smtClean="0"/>
              <a:t>), </a:t>
            </a:r>
            <a:r>
              <a:rPr lang="en-US" b="1" i="1" dirty="0" err="1"/>
              <a:t>foraje</a:t>
            </a:r>
            <a:r>
              <a:rPr lang="en-US" i="1" dirty="0"/>
              <a:t> </a:t>
            </a:r>
            <a:r>
              <a:rPr lang="en-US" dirty="0" smtClean="0"/>
              <a:t>(</a:t>
            </a:r>
            <a:r>
              <a:rPr lang="en-US" dirty="0"/>
              <a:t>Spanish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b="1" i="1" dirty="0" err="1"/>
              <a:t>foraggio</a:t>
            </a:r>
            <a:r>
              <a:rPr lang="en-US" b="1" i="1" dirty="0"/>
              <a:t> </a:t>
            </a:r>
            <a:r>
              <a:rPr lang="en-US" dirty="0" smtClean="0"/>
              <a:t>(</a:t>
            </a:r>
            <a:r>
              <a:rPr lang="en-US" dirty="0"/>
              <a:t>Italian</a:t>
            </a:r>
            <a:r>
              <a:rPr lang="en-US" dirty="0" smtClean="0"/>
              <a:t>)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The </a:t>
            </a:r>
            <a:r>
              <a:rPr lang="en-US" dirty="0"/>
              <a:t>definition </a:t>
            </a:r>
          </a:p>
          <a:p>
            <a:pPr marL="114300" indent="0">
              <a:buNone/>
            </a:pPr>
            <a:r>
              <a:rPr lang="en-US" dirty="0"/>
              <a:t>= </a:t>
            </a:r>
            <a:r>
              <a:rPr lang="en-US" b="1" dirty="0"/>
              <a:t>food for horses and cattle </a:t>
            </a:r>
            <a:r>
              <a:rPr lang="en-US" dirty="0"/>
              <a:t>(</a:t>
            </a:r>
            <a:r>
              <a:rPr lang="en-US" i="1" dirty="0"/>
              <a:t>Oxford English Dictionary </a:t>
            </a:r>
            <a:r>
              <a:rPr lang="en-US" i="1" dirty="0" smtClean="0"/>
              <a:t>)</a:t>
            </a:r>
          </a:p>
          <a:p>
            <a:pPr marL="114300" indent="0">
              <a:buNone/>
            </a:pP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smtClean="0"/>
              <a:t>does </a:t>
            </a:r>
            <a:r>
              <a:rPr lang="en-US" dirty="0"/>
              <a:t>not correspond with either popular or scientific usage, being too wide in terms of ‘food’ and too narrow in terms of the animals considered. 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= </a:t>
            </a:r>
            <a:r>
              <a:rPr lang="en-US" b="1" dirty="0"/>
              <a:t>edible parts of plants, other than separated grain, that can provide feed for grazing animals or that can be harvested for feeding</a:t>
            </a:r>
            <a:r>
              <a:rPr lang="en-US" dirty="0"/>
              <a:t>. (</a:t>
            </a:r>
            <a:r>
              <a:rPr lang="en-US" i="1" dirty="0"/>
              <a:t>the Forage and Grazing Terminology Committee </a:t>
            </a:r>
            <a:r>
              <a:rPr lang="en-US" dirty="0"/>
              <a:t>(1991), a group endorsed by the International Grassland Congress)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wheat_sp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390">
            <a:off x="7553697" y="193782"/>
            <a:ext cx="1236499" cy="17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143000"/>
          </a:xfrm>
        </p:spPr>
        <p:txBody>
          <a:bodyPr/>
          <a:lstStyle/>
          <a:p>
            <a:r>
              <a:rPr lang="en-US" sz="4000" b="1" dirty="0" err="1">
                <a:solidFill>
                  <a:srgbClr val="0F0963"/>
                </a:solidFill>
              </a:rPr>
              <a:t>Tanaman</a:t>
            </a:r>
            <a:r>
              <a:rPr lang="en-US" sz="4000" b="1" dirty="0">
                <a:solidFill>
                  <a:srgbClr val="0F0963"/>
                </a:solidFill>
              </a:rPr>
              <a:t> (</a:t>
            </a:r>
            <a:r>
              <a:rPr lang="en-US" sz="4000" b="1" dirty="0" err="1" smtClean="0">
                <a:solidFill>
                  <a:srgbClr val="0F0963"/>
                </a:solidFill>
              </a:rPr>
              <a:t>hijauan</a:t>
            </a:r>
            <a:r>
              <a:rPr lang="en-US" sz="4000" b="1" dirty="0" smtClean="0">
                <a:solidFill>
                  <a:srgbClr val="0F0963"/>
                </a:solidFill>
              </a:rPr>
              <a:t>) </a:t>
            </a:r>
            <a:r>
              <a:rPr lang="en-US" sz="4000" b="1" dirty="0" err="1">
                <a:solidFill>
                  <a:srgbClr val="0F0963"/>
                </a:solidFill>
              </a:rPr>
              <a:t>makanan</a:t>
            </a:r>
            <a:r>
              <a:rPr lang="en-US" sz="4000" b="1" dirty="0">
                <a:solidFill>
                  <a:srgbClr val="0F0963"/>
                </a:solidFill>
              </a:rPr>
              <a:t> </a:t>
            </a:r>
            <a:r>
              <a:rPr lang="en-US" altLang="ja-JP" sz="4000" b="1" dirty="0" err="1" smtClean="0">
                <a:solidFill>
                  <a:srgbClr val="0F0963"/>
                </a:solidFill>
              </a:rPr>
              <a:t>ternak</a:t>
            </a:r>
            <a:r>
              <a:rPr lang="ja-JP" altLang="en-US" sz="4000" b="1" dirty="0" smtClean="0">
                <a:solidFill>
                  <a:srgbClr val="0F0963"/>
                </a:solidFill>
              </a:rPr>
              <a:t>：</a:t>
            </a:r>
            <a:endParaRPr lang="en-US" sz="4000" b="1" dirty="0">
              <a:solidFill>
                <a:srgbClr val="0F0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en-US" dirty="0" err="1" smtClean="0"/>
              <a:t>tanaman</a:t>
            </a:r>
            <a:r>
              <a:rPr lang="en-US" dirty="0" smtClean="0"/>
              <a:t> yang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ditanam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dibudidayakan</a:t>
            </a:r>
            <a:r>
              <a:rPr lang="en-US" dirty="0" smtClean="0"/>
              <a:t> (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gunanya</a:t>
            </a:r>
            <a:r>
              <a:rPr lang="en-US" dirty="0" smtClean="0"/>
              <a:t>)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liar,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, </a:t>
            </a:r>
            <a:r>
              <a:rPr lang="en-US" dirty="0" err="1" smtClean="0"/>
              <a:t>batang</a:t>
            </a:r>
            <a:r>
              <a:rPr lang="en-US" dirty="0" smtClean="0"/>
              <a:t>, </a:t>
            </a:r>
            <a:r>
              <a:rPr lang="en-US" dirty="0" err="1" smtClean="0"/>
              <a:t>buah</a:t>
            </a:r>
            <a:r>
              <a:rPr lang="en-US" dirty="0" smtClean="0"/>
              <a:t>/ </a:t>
            </a:r>
            <a:r>
              <a:rPr lang="en-US" dirty="0" err="1" smtClean="0"/>
              <a:t>biji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umbinya</a:t>
            </a:r>
            <a:r>
              <a:rPr lang="en-US" dirty="0" smtClean="0"/>
              <a:t>,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padanya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yang </a:t>
            </a:r>
            <a:r>
              <a:rPr lang="en-US" dirty="0" err="1" smtClean="0"/>
              <a:t>memakannya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3750907"/>
            <a:ext cx="8357694" cy="3125021"/>
            <a:chOff x="0" y="3750907"/>
            <a:chExt cx="8357694" cy="3125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50907"/>
              <a:ext cx="4114800" cy="31070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750907"/>
              <a:ext cx="4166694" cy="312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5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F0963"/>
                </a:solidFill>
              </a:rPr>
              <a:t>Ilmu</a:t>
            </a:r>
            <a:r>
              <a:rPr lang="en-US" b="1" dirty="0" smtClean="0">
                <a:solidFill>
                  <a:srgbClr val="0F0963"/>
                </a:solidFill>
              </a:rPr>
              <a:t> </a:t>
            </a:r>
            <a:r>
              <a:rPr lang="en-US" b="1" dirty="0" err="1" smtClean="0">
                <a:solidFill>
                  <a:srgbClr val="0F0963"/>
                </a:solidFill>
              </a:rPr>
              <a:t>Tanaman</a:t>
            </a:r>
            <a:r>
              <a:rPr lang="en-US" b="1" dirty="0" smtClean="0">
                <a:solidFill>
                  <a:srgbClr val="0F0963"/>
                </a:solidFill>
              </a:rPr>
              <a:t> </a:t>
            </a:r>
            <a:r>
              <a:rPr lang="en-US" b="1" dirty="0" err="1" smtClean="0">
                <a:solidFill>
                  <a:srgbClr val="0F0963"/>
                </a:solidFill>
              </a:rPr>
              <a:t>Makanan</a:t>
            </a:r>
            <a:r>
              <a:rPr lang="en-US" b="1" dirty="0" smtClean="0">
                <a:solidFill>
                  <a:srgbClr val="0F0963"/>
                </a:solidFill>
              </a:rPr>
              <a:t> </a:t>
            </a:r>
            <a:r>
              <a:rPr lang="en-US" b="1" dirty="0" err="1" smtClean="0">
                <a:solidFill>
                  <a:srgbClr val="0F0963"/>
                </a:solidFill>
              </a:rPr>
              <a:t>Ternak</a:t>
            </a:r>
            <a:endParaRPr lang="en-US" b="1" dirty="0">
              <a:solidFill>
                <a:srgbClr val="0F096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=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mempelajari</a:t>
            </a:r>
            <a:r>
              <a:rPr lang="en-US" sz="2800" dirty="0" smtClean="0"/>
              <a:t> </a:t>
            </a:r>
            <a:r>
              <a:rPr lang="en-US" sz="2800" dirty="0" err="1" smtClean="0"/>
              <a:t>segala</a:t>
            </a:r>
            <a:r>
              <a:rPr lang="en-US" sz="2800" dirty="0" smtClean="0"/>
              <a:t> </a:t>
            </a:r>
            <a:r>
              <a:rPr lang="en-US" sz="2800" dirty="0" err="1" smtClean="0"/>
              <a:t>aspek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sifat</a:t>
            </a:r>
            <a:r>
              <a:rPr lang="en-US" sz="2800" dirty="0" smtClean="0"/>
              <a:t> </a:t>
            </a:r>
            <a:r>
              <a:rPr lang="en-US" sz="2800" dirty="0" err="1" smtClean="0"/>
              <a:t>tanaman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</a:t>
            </a:r>
            <a:r>
              <a:rPr lang="en-US" sz="2800" dirty="0" err="1" smtClean="0"/>
              <a:t>ternak</a:t>
            </a:r>
            <a:r>
              <a:rPr lang="en-US" sz="2800" dirty="0" smtClean="0"/>
              <a:t> yang </a:t>
            </a:r>
            <a:r>
              <a:rPr lang="en-US" sz="2800" dirty="0" err="1" smtClean="0"/>
              <a:t>erat</a:t>
            </a:r>
            <a:r>
              <a:rPr lang="en-US" sz="2800" dirty="0" smtClean="0"/>
              <a:t> </a:t>
            </a:r>
            <a:r>
              <a:rPr lang="en-US" sz="2800" dirty="0" err="1" smtClean="0"/>
              <a:t>hubungannya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, </a:t>
            </a:r>
            <a:r>
              <a:rPr lang="en-US" sz="2800" dirty="0" err="1" smtClean="0"/>
              <a:t>iklim</a:t>
            </a:r>
            <a:r>
              <a:rPr lang="en-US" sz="2800" dirty="0" smtClean="0"/>
              <a:t>,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peternakan</a:t>
            </a:r>
            <a:r>
              <a:rPr lang="en-US" sz="2800" dirty="0" smtClean="0"/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Tabel</a:t>
            </a:r>
            <a:r>
              <a:rPr lang="en-US" dirty="0" smtClean="0"/>
              <a:t>.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(%)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Susetyo</a:t>
            </a:r>
            <a:r>
              <a:rPr lang="en-US" dirty="0" smtClean="0"/>
              <a:t> (1969)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65672"/>
              </p:ext>
            </p:extLst>
          </p:nvPr>
        </p:nvGraphicFramePr>
        <p:xfrm>
          <a:off x="685800" y="3657600"/>
          <a:ext cx="75438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40005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Sumber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Ternak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00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Babi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Unggas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Sapi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perah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Sapi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daging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Domba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Konsentrat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97,40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6,00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Hijauan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4,70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73,80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81,60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94,00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5749589"/>
            <a:ext cx="8458200" cy="1128843"/>
            <a:chOff x="0" y="5749589"/>
            <a:chExt cx="7185479" cy="112884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49589"/>
              <a:ext cx="1695450" cy="1128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0" y="5776483"/>
              <a:ext cx="1657350" cy="1081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5776483"/>
              <a:ext cx="1468192" cy="110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1" y="5776483"/>
              <a:ext cx="1546678" cy="108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4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F0963"/>
                </a:solidFill>
              </a:rPr>
              <a:t>Feed types included within the definition of forage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Herbage </a:t>
            </a:r>
            <a:r>
              <a:rPr lang="en-US" sz="3200" dirty="0"/>
              <a:t>= Leaves, stems, roots of non-woody species, including sown and permanent grassland and crops that may be grazed or cut.</a:t>
            </a:r>
          </a:p>
          <a:p>
            <a:pPr lvl="0"/>
            <a:r>
              <a:rPr lang="en-US" sz="3200" dirty="0"/>
              <a:t>Hay and silage</a:t>
            </a:r>
          </a:p>
          <a:p>
            <a:pPr lvl="0"/>
            <a:r>
              <a:rPr lang="en-US" sz="3200" dirty="0"/>
              <a:t>Browse =Buds, leaves and twigs of woody species </a:t>
            </a:r>
          </a:p>
          <a:p>
            <a:pPr lvl="0"/>
            <a:r>
              <a:rPr lang="en-US" sz="3200" dirty="0"/>
              <a:t>Straw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424" y="17526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Soilage</a:t>
            </a:r>
            <a:r>
              <a:rPr lang="en-US" dirty="0" smtClean="0"/>
              <a:t>: HMT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dipotong-potong</a:t>
            </a:r>
            <a:r>
              <a:rPr lang="en-US" dirty="0" smtClean="0"/>
              <a:t> &amp;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segar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Silage</a:t>
            </a:r>
            <a:r>
              <a:rPr lang="en-US" dirty="0" smtClean="0"/>
              <a:t>: HMT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dipotong-potong</a:t>
            </a:r>
            <a:r>
              <a:rPr lang="en-US" dirty="0" smtClean="0"/>
              <a:t> &amp;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u/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kesegarannya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Hay</a:t>
            </a:r>
            <a:r>
              <a:rPr lang="en-US" dirty="0" smtClean="0"/>
              <a:t>: HMT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dipotong</a:t>
            </a:r>
            <a:r>
              <a:rPr lang="en-US" dirty="0" smtClean="0"/>
              <a:t> &amp; </a:t>
            </a:r>
            <a:r>
              <a:rPr lang="en-US" dirty="0" err="1" smtClean="0"/>
              <a:t>dikeringkan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cara-cara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agar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hara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byk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kemunduran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Browse</a:t>
            </a:r>
            <a:r>
              <a:rPr lang="en-US" dirty="0" smtClean="0"/>
              <a:t>: </a:t>
            </a:r>
            <a:r>
              <a:rPr lang="en-US" dirty="0" err="1" smtClean="0"/>
              <a:t>Daun-daun</a:t>
            </a:r>
            <a:r>
              <a:rPr lang="en-US" dirty="0" smtClean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/ </a:t>
            </a:r>
            <a:r>
              <a:rPr lang="en-US" dirty="0" err="1" smtClean="0"/>
              <a:t>pucuk-pucuk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semak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pohon-pohon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(co: </a:t>
            </a:r>
            <a:r>
              <a:rPr lang="en-US" dirty="0" err="1" smtClean="0"/>
              <a:t>nangka</a:t>
            </a:r>
            <a:r>
              <a:rPr lang="en-US" dirty="0" smtClean="0"/>
              <a:t>, </a:t>
            </a:r>
            <a:r>
              <a:rPr lang="en-US" dirty="0" err="1" smtClean="0"/>
              <a:t>petai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r>
              <a:rPr lang="en-US" dirty="0" smtClean="0"/>
              <a:t>, </a:t>
            </a:r>
            <a:r>
              <a:rPr lang="en-US" dirty="0" err="1" smtClean="0"/>
              <a:t>turi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Pasturage</a:t>
            </a:r>
            <a:r>
              <a:rPr lang="en-US" dirty="0" smtClean="0"/>
              <a:t>: HMT yang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digembalakan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Pasture</a:t>
            </a:r>
            <a:r>
              <a:rPr lang="en-US" dirty="0" smtClean="0"/>
              <a:t>: </a:t>
            </a:r>
            <a:r>
              <a:rPr lang="en-US" dirty="0" err="1" smtClean="0"/>
              <a:t>padang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u/ </a:t>
            </a:r>
            <a:r>
              <a:rPr lang="en-US" dirty="0" err="1" smtClean="0"/>
              <a:t>menggembalakan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Forage</a:t>
            </a:r>
            <a:r>
              <a:rPr lang="en-US" dirty="0" smtClean="0"/>
              <a:t>: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tumbuh-tumbuhan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gizinya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concentrate.</a:t>
            </a:r>
          </a:p>
          <a:p>
            <a:r>
              <a:rPr lang="en-US" b="1" dirty="0" smtClean="0"/>
              <a:t>Forage crops</a:t>
            </a:r>
            <a:r>
              <a:rPr lang="en-US" dirty="0" smtClean="0"/>
              <a:t>: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ditanam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u/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Herbage</a:t>
            </a:r>
            <a:r>
              <a:rPr lang="en-US" dirty="0" smtClean="0"/>
              <a:t>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, </a:t>
            </a:r>
            <a:r>
              <a:rPr lang="en-US" dirty="0" err="1" smtClean="0"/>
              <a:t>tangkai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lain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dimakan</a:t>
            </a:r>
            <a:r>
              <a:rPr lang="en-US" dirty="0" smtClean="0"/>
              <a:t> </a:t>
            </a:r>
            <a:r>
              <a:rPr lang="en-US" dirty="0" err="1" smtClean="0"/>
              <a:t>ternak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Roughage</a:t>
            </a:r>
            <a:r>
              <a:rPr lang="en-US" dirty="0" smtClean="0"/>
              <a:t>: HMT yang </a:t>
            </a:r>
            <a:r>
              <a:rPr lang="en-US" dirty="0" err="1" smtClean="0"/>
              <a:t>serat</a:t>
            </a:r>
            <a:r>
              <a:rPr lang="en-US" dirty="0" smtClean="0"/>
              <a:t> </a:t>
            </a:r>
            <a:r>
              <a:rPr lang="en-US" dirty="0" err="1" smtClean="0"/>
              <a:t>kasarnya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(roughage </a:t>
            </a:r>
            <a:r>
              <a:rPr lang="en-US" dirty="0" err="1" smtClean="0"/>
              <a:t>termasuk</a:t>
            </a:r>
            <a:r>
              <a:rPr lang="en-US" dirty="0" smtClean="0"/>
              <a:t> forage).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4613" y="0"/>
            <a:ext cx="569387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500" b="1" dirty="0" smtClean="0">
                <a:solidFill>
                  <a:srgbClr val="FFFF00"/>
                </a:solidFill>
              </a:rPr>
              <a:t>Feed types included within the definition of forage</a:t>
            </a:r>
            <a:endParaRPr lang="en-US" sz="2500" b="1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81803"/>
            <a:ext cx="7978524" cy="1499347"/>
            <a:chOff x="304800" y="81803"/>
            <a:chExt cx="7978524" cy="1499347"/>
          </a:xfrm>
        </p:grpSpPr>
        <p:pic>
          <p:nvPicPr>
            <p:cNvPr id="5" name="Picture 4" descr="hay bal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81803"/>
              <a:ext cx="1958724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Silage1a_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886" y="95250"/>
              <a:ext cx="1969962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81803"/>
              <a:ext cx="1958724" cy="14859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95250"/>
              <a:ext cx="2116086" cy="1472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937</TotalTime>
  <Words>973</Words>
  <Application>Microsoft Office PowerPoint</Application>
  <PresentationFormat>On-screen Show (4:3)</PresentationFormat>
  <Paragraphs>225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I. Pendahuluan</vt:lpstr>
      <vt:lpstr>Kontrak Pembelajaran</vt:lpstr>
      <vt:lpstr>SILABUS KULIAH J10203 - AGROSTOLOGI SEMESTER GANJIL 2020 </vt:lpstr>
      <vt:lpstr>Text books:</vt:lpstr>
      <vt:lpstr>What are Forages?</vt:lpstr>
      <vt:lpstr>Tanaman (hijauan) makanan ternak：</vt:lpstr>
      <vt:lpstr>Ilmu Tanaman Makanan Ternak</vt:lpstr>
      <vt:lpstr>Feed types included within the definition of forage</vt:lpstr>
      <vt:lpstr>PowerPoint Presentation</vt:lpstr>
      <vt:lpstr>Faktor yang mempengaruhi nilai tanaman makanan ternak:</vt:lpstr>
      <vt:lpstr>Faktor yang mempengaruhi susunan kimia tanaman makanan ternak:</vt:lpstr>
      <vt:lpstr>Pengaruh Tanah</vt:lpstr>
      <vt:lpstr>Pengaruh tanaman</vt:lpstr>
      <vt:lpstr>PowerPoint Presentation</vt:lpstr>
      <vt:lpstr>PowerPoint Presentation</vt:lpstr>
      <vt:lpstr>Forage Nutritive Value</vt:lpstr>
      <vt:lpstr>Forage Nutritive Value</vt:lpstr>
      <vt:lpstr>Forage Nutritive Value</vt:lpstr>
      <vt:lpstr>Forage Nutritive Value</vt:lpstr>
      <vt:lpstr>Pengaruh iklim</vt:lpstr>
    </vt:vector>
  </TitlesOfParts>
  <Company>University of Miyazaki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Pendahuluan</dc:title>
  <dc:creator>Lizah</dc:creator>
  <cp:lastModifiedBy>SJ</cp:lastModifiedBy>
  <cp:revision>47</cp:revision>
  <dcterms:created xsi:type="dcterms:W3CDTF">2011-08-14T05:51:45Z</dcterms:created>
  <dcterms:modified xsi:type="dcterms:W3CDTF">2020-08-28T14:57:36Z</dcterms:modified>
</cp:coreProperties>
</file>