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maranth" charset="1" panose="02000503050000020004"/>
      <p:regular r:id="rId10"/>
    </p:embeddedFont>
    <p:embeddedFont>
      <p:font typeface="Amaranth Bold" charset="1" panose="02000500000000020004"/>
      <p:regular r:id="rId11"/>
    </p:embeddedFont>
    <p:embeddedFont>
      <p:font typeface="Amaranth Italics" charset="1" panose="02000500000000020004"/>
      <p:regular r:id="rId12"/>
    </p:embeddedFont>
    <p:embeddedFont>
      <p:font typeface="Amaranth Bold Italics" charset="1" panose="02000500000000020004"/>
      <p:regular r:id="rId13"/>
    </p:embeddedFont>
    <p:embeddedFont>
      <p:font typeface="Poppins" charset="1" panose="00000500000000000000"/>
      <p:regular r:id="rId14"/>
    </p:embeddedFont>
    <p:embeddedFont>
      <p:font typeface="Poppins Bold" charset="1" panose="00000800000000000000"/>
      <p:regular r:id="rId15"/>
    </p:embeddedFont>
    <p:embeddedFont>
      <p:font typeface="Poppins Italics" charset="1" panose="00000500000000000000"/>
      <p:regular r:id="rId16"/>
    </p:embeddedFont>
    <p:embeddedFont>
      <p:font typeface="Poppins Bold Italics" charset="1" panose="00000800000000000000"/>
      <p:regular r:id="rId17"/>
    </p:embeddedFont>
    <p:embeddedFont>
      <p:font typeface="Moonlight" charset="1" panose="00000000000000000000"/>
      <p:regular r:id="rId18"/>
    </p:embeddedFont>
    <p:embeddedFont>
      <p:font typeface="Moonlight Bold" charset="1" panose="000000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slides/slide1.xml" Type="http://schemas.openxmlformats.org/officeDocument/2006/relationships/slide"/><Relationship Id="rId21" Target="slides/slide2.xml" Type="http://schemas.openxmlformats.org/officeDocument/2006/relationships/slide"/><Relationship Id="rId22" Target="slides/slide3.xml" Type="http://schemas.openxmlformats.org/officeDocument/2006/relationships/slide"/><Relationship Id="rId23" Target="slides/slide4.xml" Type="http://schemas.openxmlformats.org/officeDocument/2006/relationships/slide"/><Relationship Id="rId24" Target="slides/slide5.xml" Type="http://schemas.openxmlformats.org/officeDocument/2006/relationships/slide"/><Relationship Id="rId25" Target="slides/slide6.xml" Type="http://schemas.openxmlformats.org/officeDocument/2006/relationships/slide"/><Relationship Id="rId26" Target="slides/slide7.xml" Type="http://schemas.openxmlformats.org/officeDocument/2006/relationships/slide"/><Relationship Id="rId27" Target="slides/slide8.xml" Type="http://schemas.openxmlformats.org/officeDocument/2006/relationships/slide"/><Relationship Id="rId28" Target="slides/slide9.xml" Type="http://schemas.openxmlformats.org/officeDocument/2006/relationships/slide"/><Relationship Id="rId29" Target="slides/slide10.xml" Type="http://schemas.openxmlformats.org/officeDocument/2006/relationships/slide"/><Relationship Id="rId3" Target="viewProps.xml" Type="http://schemas.openxmlformats.org/officeDocument/2006/relationships/viewProps"/><Relationship Id="rId30" Target="slides/slide11.xml" Type="http://schemas.openxmlformats.org/officeDocument/2006/relationships/slide"/><Relationship Id="rId31" Target="slides/slide12.xml" Type="http://schemas.openxmlformats.org/officeDocument/2006/relationships/slide"/><Relationship Id="rId32" Target="slides/slide13.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28.png" Type="http://schemas.openxmlformats.org/officeDocument/2006/relationships/image"/><Relationship Id="rId13" Target="../media/image29.svg" Type="http://schemas.openxmlformats.org/officeDocument/2006/relationships/image"/><Relationship Id="rId2" Target="../media/image1.png" Type="http://schemas.openxmlformats.org/officeDocument/2006/relationships/image"/><Relationship Id="rId3" Target="../media/image15.png" Type="http://schemas.openxmlformats.org/officeDocument/2006/relationships/image"/><Relationship Id="rId4" Target="../media/image51.png" Type="http://schemas.openxmlformats.org/officeDocument/2006/relationships/image"/><Relationship Id="rId5" Target="../media/image5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0.pn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1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20.png" Type="http://schemas.openxmlformats.org/officeDocument/2006/relationships/image"/><Relationship Id="rId12" Target="../media/image2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12" Target="../media/image28.png" Type="http://schemas.openxmlformats.org/officeDocument/2006/relationships/image"/><Relationship Id="rId13" Target="../media/image29.svg" Type="http://schemas.openxmlformats.org/officeDocument/2006/relationships/image"/><Relationship Id="rId2" Target="../media/image1.png" Type="http://schemas.openxmlformats.org/officeDocument/2006/relationships/image"/><Relationship Id="rId3" Target="../media/image15.pn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13" Target="../media/image18.png" Type="http://schemas.openxmlformats.org/officeDocument/2006/relationships/image"/><Relationship Id="rId14" Target="../media/image19.svg" Type="http://schemas.openxmlformats.org/officeDocument/2006/relationships/image"/><Relationship Id="rId2" Target="../media/image1.png" Type="http://schemas.openxmlformats.org/officeDocument/2006/relationships/image"/><Relationship Id="rId3" Target="../media/image30.pn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33.png" Type="http://schemas.openxmlformats.org/officeDocument/2006/relationships/image"/><Relationship Id="rId7" Target="../media/image2.png" Type="http://schemas.openxmlformats.org/officeDocument/2006/relationships/image"/><Relationship Id="rId8" Target="../media/image3.svg" Type="http://schemas.openxmlformats.org/officeDocument/2006/relationships/image"/><Relationship Id="rId9" Target="../media/image3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14.png" Type="http://schemas.openxmlformats.org/officeDocument/2006/relationships/image"/><Relationship Id="rId9" Target="../media/image3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4.pn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45.png" Type="http://schemas.openxmlformats.org/officeDocument/2006/relationships/image"/><Relationship Id="rId9" Target="../media/image4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svg" Type="http://schemas.openxmlformats.org/officeDocument/2006/relationships/image"/><Relationship Id="rId2" Target="../media/image1.png" Type="http://schemas.openxmlformats.org/officeDocument/2006/relationships/image"/><Relationship Id="rId3" Target="../media/image30.pn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13.png" Type="http://schemas.openxmlformats.org/officeDocument/2006/relationships/image"/><Relationship Id="rId9" Target="../media/image4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28.png" Type="http://schemas.openxmlformats.org/officeDocument/2006/relationships/image"/><Relationship Id="rId13" Target="../media/image29.svg" Type="http://schemas.openxmlformats.org/officeDocument/2006/relationships/image"/><Relationship Id="rId2" Target="../media/image1.png" Type="http://schemas.openxmlformats.org/officeDocument/2006/relationships/image"/><Relationship Id="rId3" Target="../media/image15.png" Type="http://schemas.openxmlformats.org/officeDocument/2006/relationships/image"/><Relationship Id="rId4" Target="../media/image51.png" Type="http://schemas.openxmlformats.org/officeDocument/2006/relationships/image"/><Relationship Id="rId5" Target="../media/image5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343084">
            <a:off x="4052990" y="6902637"/>
            <a:ext cx="1977751" cy="2988360"/>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167127">
            <a:off x="4096941" y="0"/>
            <a:ext cx="9738160" cy="9924239"/>
          </a:xfrm>
          <a:prstGeom prst="rect">
            <a:avLst/>
          </a:prstGeom>
        </p:spPr>
      </p:pic>
      <p:sp>
        <p:nvSpPr>
          <p:cNvPr name="TextBox 5" id="5"/>
          <p:cNvSpPr txBox="true"/>
          <p:nvPr/>
        </p:nvSpPr>
        <p:spPr>
          <a:xfrm rot="0">
            <a:off x="4704680" y="3180148"/>
            <a:ext cx="8481583" cy="4002093"/>
          </a:xfrm>
          <a:prstGeom prst="rect">
            <a:avLst/>
          </a:prstGeom>
        </p:spPr>
        <p:txBody>
          <a:bodyPr anchor="t" rtlCol="false" tIns="0" lIns="0" bIns="0" rIns="0">
            <a:spAutoFit/>
          </a:bodyPr>
          <a:lstStyle/>
          <a:p>
            <a:pPr algn="ctr" marL="0" indent="0" lvl="0">
              <a:lnSpc>
                <a:spcPts val="15106"/>
              </a:lnSpc>
            </a:pPr>
            <a:r>
              <a:rPr lang="en-US" sz="16600">
                <a:solidFill>
                  <a:srgbClr val="000000"/>
                </a:solidFill>
                <a:latin typeface="Moonlight"/>
              </a:rPr>
              <a:t>Manajemen Kas</a:t>
            </a:r>
          </a:p>
        </p:txBody>
      </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21688" y="6916574"/>
            <a:ext cx="4377447" cy="4114800"/>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4768867">
            <a:off x="15358434" y="-1552404"/>
            <a:ext cx="3304707" cy="4808436"/>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2210334" y="3862633"/>
            <a:ext cx="1490848" cy="1633400"/>
          </a:xfrm>
          <a:prstGeom prst="rect">
            <a:avLst/>
          </a:prstGeom>
        </p:spPr>
      </p:pic>
      <p:sp>
        <p:nvSpPr>
          <p:cNvPr name="TextBox 9" id="9"/>
          <p:cNvSpPr txBox="true"/>
          <p:nvPr/>
        </p:nvSpPr>
        <p:spPr>
          <a:xfrm rot="0">
            <a:off x="4057934" y="7521079"/>
            <a:ext cx="10172132" cy="563781"/>
          </a:xfrm>
          <a:prstGeom prst="rect">
            <a:avLst/>
          </a:prstGeom>
        </p:spPr>
        <p:txBody>
          <a:bodyPr anchor="t" rtlCol="false" tIns="0" lIns="0" bIns="0" rIns="0">
            <a:spAutoFit/>
          </a:bodyPr>
          <a:lstStyle/>
          <a:p>
            <a:pPr algn="ctr">
              <a:lnSpc>
                <a:spcPts val="4620"/>
              </a:lnSpc>
              <a:spcBef>
                <a:spcPct val="0"/>
              </a:spcBef>
            </a:pPr>
            <a:r>
              <a:rPr lang="en-US" sz="3300" spc="336">
                <a:solidFill>
                  <a:srgbClr val="000000"/>
                </a:solidFill>
                <a:latin typeface="Amaranth"/>
              </a:rPr>
              <a:t>KELOMPOK 4</a:t>
            </a:r>
          </a:p>
        </p:txBody>
      </p:sp>
      <p:pic>
        <p:nvPicPr>
          <p:cNvPr name="Picture 10" id="10"/>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2120931">
            <a:off x="11498853" y="2585903"/>
            <a:ext cx="1254892" cy="658818"/>
          </a:xfrm>
          <a:prstGeom prst="rect">
            <a:avLst/>
          </a:prstGeom>
        </p:spPr>
      </p:pic>
      <p:pic>
        <p:nvPicPr>
          <p:cNvPr name="Picture 11" id="11"/>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5104556" y="2668818"/>
            <a:ext cx="1089628" cy="1193815"/>
          </a:xfrm>
          <a:prstGeom prst="rect">
            <a:avLst/>
          </a:prstGeom>
        </p:spPr>
      </p:pic>
      <p:pic>
        <p:nvPicPr>
          <p:cNvPr name="Picture 12" id="12"/>
          <p:cNvPicPr>
            <a:picLocks noChangeAspect="true"/>
          </p:cNvPicPr>
          <p:nvPr/>
        </p:nvPicPr>
        <p:blipFill>
          <a:blip r:embed="rId14"/>
          <a:srcRect l="0" t="0" r="0" b="0"/>
          <a:stretch>
            <a:fillRect/>
          </a:stretch>
        </p:blipFill>
        <p:spPr>
          <a:xfrm flipH="false" flipV="false" rot="0">
            <a:off x="14189760" y="5672370"/>
            <a:ext cx="4008847" cy="6028341"/>
          </a:xfrm>
          <a:prstGeom prst="rect">
            <a:avLst/>
          </a:prstGeom>
        </p:spPr>
      </p:pic>
      <p:pic>
        <p:nvPicPr>
          <p:cNvPr name="Picture 13" id="13"/>
          <p:cNvPicPr>
            <a:picLocks noChangeAspect="true"/>
          </p:cNvPicPr>
          <p:nvPr/>
        </p:nvPicPr>
        <p:blipFill>
          <a:blip r:embed="rId15"/>
          <a:srcRect l="0" t="0" r="0" b="0"/>
          <a:stretch>
            <a:fillRect/>
          </a:stretch>
        </p:blipFill>
        <p:spPr>
          <a:xfrm flipH="false" flipV="false" rot="6757336">
            <a:off x="-2664207" y="1569930"/>
            <a:ext cx="6696561" cy="1004484"/>
          </a:xfrm>
          <a:prstGeom prst="rect">
            <a:avLst/>
          </a:prstGeom>
        </p:spPr>
      </p:pic>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17911" t="21875" r="-17911" b="21875"/>
          <a:stretch>
            <a:fillRect/>
          </a:stretch>
        </p:blipFill>
        <p:spPr>
          <a:xfrm>
            <a:off x="0" y="0"/>
            <a:ext cx="18288000" cy="10287000"/>
          </a:xfrm>
          <a:prstGeom prst="rect">
            <a:avLst/>
          </a:prstGeom>
        </p:spPr>
      </p:pic>
      <p:grpSp>
        <p:nvGrpSpPr>
          <p:cNvPr name="Group 3" id="3"/>
          <p:cNvGrpSpPr/>
          <p:nvPr/>
        </p:nvGrpSpPr>
        <p:grpSpPr>
          <a:xfrm rot="0">
            <a:off x="350443" y="579998"/>
            <a:ext cx="16728406" cy="9226736"/>
            <a:chOff x="0" y="0"/>
            <a:chExt cx="22304542" cy="12302315"/>
          </a:xfrm>
        </p:grpSpPr>
        <p:pic>
          <p:nvPicPr>
            <p:cNvPr name="Picture 4" id="4"/>
            <p:cNvPicPr>
              <a:picLocks noChangeAspect="true"/>
            </p:cNvPicPr>
            <p:nvPr/>
          </p:nvPicPr>
          <p:blipFill>
            <a:blip r:embed="rId3"/>
            <a:srcRect l="0" t="0" r="0" b="46430"/>
            <a:stretch>
              <a:fillRect/>
            </a:stretch>
          </p:blipFill>
          <p:spPr>
            <a:xfrm flipH="false" flipV="false" rot="-5400000">
              <a:off x="-1802394" y="1802394"/>
              <a:ext cx="12262089" cy="8657302"/>
            </a:xfrm>
            <a:prstGeom prst="rect">
              <a:avLst/>
            </a:prstGeom>
          </p:spPr>
        </p:pic>
        <p:pic>
          <p:nvPicPr>
            <p:cNvPr name="Picture 5" id="5"/>
            <p:cNvPicPr>
              <a:picLocks noChangeAspect="true"/>
            </p:cNvPicPr>
            <p:nvPr/>
          </p:nvPicPr>
          <p:blipFill>
            <a:blip r:embed="rId3"/>
            <a:srcRect l="0" t="15388" r="0" b="0"/>
            <a:stretch>
              <a:fillRect/>
            </a:stretch>
          </p:blipFill>
          <p:spPr>
            <a:xfrm flipH="false" flipV="false" rot="-5400000">
              <a:off x="9336469" y="-665758"/>
              <a:ext cx="12262089" cy="13674057"/>
            </a:xfrm>
            <a:prstGeom prst="rect">
              <a:avLst/>
            </a:prstGeom>
          </p:spPr>
        </p:pic>
      </p:grpSp>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0032773">
            <a:off x="1808942" y="50366"/>
            <a:ext cx="761080" cy="3100698"/>
          </a:xfrm>
          <a:prstGeom prst="rect">
            <a:avLst/>
          </a:prstGeom>
        </p:spPr>
      </p:pic>
      <p:sp>
        <p:nvSpPr>
          <p:cNvPr name="TextBox 7" id="7"/>
          <p:cNvSpPr txBox="true"/>
          <p:nvPr/>
        </p:nvSpPr>
        <p:spPr>
          <a:xfrm rot="0">
            <a:off x="6895932" y="3352849"/>
            <a:ext cx="4496137" cy="509905"/>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222222"/>
                </a:solidFill>
                <a:latin typeface="Poppins Bold"/>
              </a:rPr>
              <a:t>1.SAFETY CASH BALANCE</a:t>
            </a:r>
          </a:p>
        </p:txBody>
      </p:sp>
      <p:sp>
        <p:nvSpPr>
          <p:cNvPr name="TextBox 8" id="8"/>
          <p:cNvSpPr txBox="true"/>
          <p:nvPr/>
        </p:nvSpPr>
        <p:spPr>
          <a:xfrm rot="0">
            <a:off x="4624795" y="1381640"/>
            <a:ext cx="9038410" cy="1854882"/>
          </a:xfrm>
          <a:prstGeom prst="rect">
            <a:avLst/>
          </a:prstGeom>
        </p:spPr>
        <p:txBody>
          <a:bodyPr anchor="t" rtlCol="false" tIns="0" lIns="0" bIns="0" rIns="0">
            <a:spAutoFit/>
          </a:bodyPr>
          <a:lstStyle/>
          <a:p>
            <a:pPr algn="ctr">
              <a:lnSpc>
                <a:spcPts val="15041"/>
              </a:lnSpc>
            </a:pPr>
            <a:r>
              <a:rPr lang="en-US" sz="10743">
                <a:solidFill>
                  <a:srgbClr val="222222"/>
                </a:solidFill>
                <a:latin typeface="Moonlight"/>
              </a:rPr>
              <a:t>Contoh Soal</a:t>
            </a:r>
          </a:p>
        </p:txBody>
      </p:sp>
      <p:pic>
        <p:nvPicPr>
          <p:cNvPr name="Picture 9" id="9"/>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765913" y="7860501"/>
            <a:ext cx="2955395" cy="2778071"/>
          </a:xfrm>
          <a:prstGeom prst="rect">
            <a:avLst/>
          </a:prstGeom>
        </p:spPr>
      </p:pic>
      <p:pic>
        <p:nvPicPr>
          <p:cNvPr name="Picture 10" id="10"/>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4768867">
            <a:off x="14848981" y="-626392"/>
            <a:ext cx="2827990" cy="4114800"/>
          </a:xfrm>
          <a:prstGeom prst="rect">
            <a:avLst/>
          </a:prstGeom>
        </p:spPr>
      </p:pic>
      <p:pic>
        <p:nvPicPr>
          <p:cNvPr name="Picture 11" id="11"/>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350633" y="3440600"/>
            <a:ext cx="1089628" cy="1193815"/>
          </a:xfrm>
          <a:prstGeom prst="rect">
            <a:avLst/>
          </a:prstGeom>
        </p:spPr>
      </p:pic>
      <p:pic>
        <p:nvPicPr>
          <p:cNvPr name="Picture 12" id="12"/>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1356204">
            <a:off x="13093612" y="8574842"/>
            <a:ext cx="6744722" cy="1655523"/>
          </a:xfrm>
          <a:prstGeom prst="rect">
            <a:avLst/>
          </a:prstGeom>
        </p:spPr>
      </p:pic>
      <p:pic>
        <p:nvPicPr>
          <p:cNvPr name="Picture 13" id="13"/>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7212199" y="4701399"/>
            <a:ext cx="1089628" cy="1193815"/>
          </a:xfrm>
          <a:prstGeom prst="rect">
            <a:avLst/>
          </a:prstGeom>
        </p:spPr>
      </p:pic>
      <p:sp>
        <p:nvSpPr>
          <p:cNvPr name="TextBox 14" id="14"/>
          <p:cNvSpPr txBox="true"/>
          <p:nvPr/>
        </p:nvSpPr>
        <p:spPr>
          <a:xfrm rot="0">
            <a:off x="2903722" y="4209285"/>
            <a:ext cx="5048740" cy="4031069"/>
          </a:xfrm>
          <a:prstGeom prst="rect">
            <a:avLst/>
          </a:prstGeom>
        </p:spPr>
        <p:txBody>
          <a:bodyPr anchor="t" rtlCol="false" tIns="0" lIns="0" bIns="0" rIns="0">
            <a:spAutoFit/>
          </a:bodyPr>
          <a:lstStyle/>
          <a:p>
            <a:pPr>
              <a:lnSpc>
                <a:spcPts val="3233"/>
              </a:lnSpc>
            </a:pPr>
            <a:r>
              <a:rPr lang="en-US" sz="2309">
                <a:solidFill>
                  <a:srgbClr val="222222"/>
                </a:solidFill>
                <a:latin typeface="Poppins"/>
              </a:rPr>
              <a:t>P</a:t>
            </a:r>
            <a:r>
              <a:rPr lang="en-US" sz="2309">
                <a:solidFill>
                  <a:srgbClr val="222222"/>
                </a:solidFill>
                <a:latin typeface="Poppins"/>
              </a:rPr>
              <a:t>erusahan Armadda menetapkan bahwa safety level of cash harus cukup</a:t>
            </a:r>
          </a:p>
          <a:p>
            <a:pPr>
              <a:lnSpc>
                <a:spcPts val="3233"/>
              </a:lnSpc>
            </a:pPr>
            <a:r>
              <a:rPr lang="en-US" sz="2309">
                <a:solidFill>
                  <a:srgbClr val="222222"/>
                </a:solidFill>
                <a:latin typeface="Poppins"/>
              </a:rPr>
              <a:t>untuk menutup pengeluaran selama 7 hari. Pengeluaran kas rata-rata sehari</a:t>
            </a:r>
          </a:p>
          <a:p>
            <a:pPr>
              <a:lnSpc>
                <a:spcPts val="3233"/>
              </a:lnSpc>
            </a:pPr>
            <a:r>
              <a:rPr lang="en-US" sz="2309">
                <a:solidFill>
                  <a:srgbClr val="222222"/>
                </a:solidFill>
                <a:latin typeface="Poppins"/>
              </a:rPr>
              <a:t>berjumlah Rp. 600.000,00.</a:t>
            </a:r>
          </a:p>
          <a:p>
            <a:pPr>
              <a:lnSpc>
                <a:spcPts val="3233"/>
              </a:lnSpc>
              <a:spcBef>
                <a:spcPct val="0"/>
              </a:spcBef>
            </a:pPr>
            <a:r>
              <a:rPr lang="en-US" sz="2309">
                <a:solidFill>
                  <a:srgbClr val="222222"/>
                </a:solidFill>
                <a:latin typeface="Poppins"/>
              </a:rPr>
              <a:t>Jadi, Safety level of cash Balance = 7 x Rp. 600.000,00 = Rp. 4.200.000,00</a:t>
            </a:r>
          </a:p>
        </p:txBody>
      </p:sp>
      <p:sp>
        <p:nvSpPr>
          <p:cNvPr name="TextBox 15" id="15"/>
          <p:cNvSpPr txBox="true"/>
          <p:nvPr/>
        </p:nvSpPr>
        <p:spPr>
          <a:xfrm rot="0">
            <a:off x="9022843" y="4209285"/>
            <a:ext cx="7118976" cy="4031069"/>
          </a:xfrm>
          <a:prstGeom prst="rect">
            <a:avLst/>
          </a:prstGeom>
        </p:spPr>
        <p:txBody>
          <a:bodyPr anchor="t" rtlCol="false" tIns="0" lIns="0" bIns="0" rIns="0">
            <a:spAutoFit/>
          </a:bodyPr>
          <a:lstStyle/>
          <a:p>
            <a:pPr>
              <a:lnSpc>
                <a:spcPts val="3233"/>
              </a:lnSpc>
            </a:pPr>
            <a:r>
              <a:rPr lang="en-US" sz="2309">
                <a:solidFill>
                  <a:srgbClr val="222222"/>
                </a:solidFill>
                <a:latin typeface="Poppins"/>
              </a:rPr>
              <a:t>Selama 3 hari puncak dalam bulan Agustus pengeluaran kas perusahaan</a:t>
            </a:r>
          </a:p>
          <a:p>
            <a:pPr>
              <a:lnSpc>
                <a:spcPts val="3233"/>
              </a:lnSpc>
            </a:pPr>
            <a:r>
              <a:rPr lang="en-US" sz="2309">
                <a:solidFill>
                  <a:srgbClr val="222222"/>
                </a:solidFill>
                <a:latin typeface="Poppins"/>
              </a:rPr>
              <a:t>Armadda berturut-turut Rp750.000,00, Rp800.000,00, Rp850.000,00.</a:t>
            </a:r>
          </a:p>
          <a:p>
            <a:pPr>
              <a:lnSpc>
                <a:spcPts val="3233"/>
              </a:lnSpc>
            </a:pPr>
            <a:r>
              <a:rPr lang="en-US" sz="2309">
                <a:solidFill>
                  <a:srgbClr val="222222"/>
                </a:solidFill>
                <a:latin typeface="Poppins"/>
              </a:rPr>
              <a:t>Rata-rata pengeluaran kas = Rp. 800.000,00</a:t>
            </a:r>
          </a:p>
          <a:p>
            <a:pPr>
              <a:lnSpc>
                <a:spcPts val="3233"/>
              </a:lnSpc>
            </a:pPr>
            <a:r>
              <a:rPr lang="en-US" sz="2309">
                <a:solidFill>
                  <a:srgbClr val="222222"/>
                </a:solidFill>
                <a:latin typeface="Poppins"/>
              </a:rPr>
              <a:t>Bilamana jumlah hari yang diinginkan pada periode puncak adalah 5 hari. Maka</a:t>
            </a:r>
          </a:p>
          <a:p>
            <a:pPr>
              <a:lnSpc>
                <a:spcPts val="3233"/>
              </a:lnSpc>
            </a:pPr>
            <a:r>
              <a:rPr lang="en-US" sz="2309">
                <a:solidFill>
                  <a:srgbClr val="222222"/>
                </a:solidFill>
                <a:latin typeface="Poppins"/>
              </a:rPr>
              <a:t>safety level of cash Balance pada periode puncak perusahaan Armadda adalah</a:t>
            </a:r>
          </a:p>
          <a:p>
            <a:pPr>
              <a:lnSpc>
                <a:spcPts val="3233"/>
              </a:lnSpc>
              <a:spcBef>
                <a:spcPct val="0"/>
              </a:spcBef>
            </a:pPr>
            <a:r>
              <a:rPr lang="en-US" sz="2309">
                <a:solidFill>
                  <a:srgbClr val="222222"/>
                </a:solidFill>
                <a:latin typeface="Poppins"/>
              </a:rPr>
              <a:t>5 x Rp. 800.000,00 = Rp. 4.000.000,00.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17911" t="21875" r="-17911" b="21875"/>
          <a:stretch>
            <a:fillRect/>
          </a:stretch>
        </p:blipFill>
        <p:spPr>
          <a:xfrm>
            <a:off x="0" y="0"/>
            <a:ext cx="18288000" cy="10287000"/>
          </a:xfrm>
          <a:prstGeom prst="rect">
            <a:avLst/>
          </a:prstGeom>
        </p:spPr>
      </p:pic>
      <p:grpSp>
        <p:nvGrpSpPr>
          <p:cNvPr name="Group 3" id="3"/>
          <p:cNvGrpSpPr/>
          <p:nvPr/>
        </p:nvGrpSpPr>
        <p:grpSpPr>
          <a:xfrm rot="0">
            <a:off x="10577724" y="2714000"/>
            <a:ext cx="6266939" cy="6589259"/>
            <a:chOff x="0" y="0"/>
            <a:chExt cx="8355919" cy="8785679"/>
          </a:xfrm>
        </p:grpSpPr>
        <p:sp>
          <p:nvSpPr>
            <p:cNvPr name="TextBox 4" id="4"/>
            <p:cNvSpPr txBox="true"/>
            <p:nvPr/>
          </p:nvSpPr>
          <p:spPr>
            <a:xfrm rot="0">
              <a:off x="862045" y="8392655"/>
              <a:ext cx="848195" cy="393025"/>
            </a:xfrm>
            <a:prstGeom prst="rect">
              <a:avLst/>
            </a:prstGeom>
          </p:spPr>
          <p:txBody>
            <a:bodyPr anchor="t" rtlCol="false" tIns="0" lIns="0" bIns="0" rIns="0">
              <a:spAutoFit/>
            </a:bodyPr>
            <a:lstStyle/>
            <a:p>
              <a:pPr algn="ctr">
                <a:lnSpc>
                  <a:spcPts val="2463"/>
                </a:lnSpc>
              </a:pPr>
              <a:r>
                <a:rPr lang="en-US" sz="1759">
                  <a:solidFill>
                    <a:srgbClr val="000000"/>
                  </a:solidFill>
                  <a:latin typeface="Poppins"/>
                </a:rPr>
                <a:t>Item 1</a:t>
              </a:r>
            </a:p>
          </p:txBody>
        </p:sp>
        <p:sp>
          <p:nvSpPr>
            <p:cNvPr name="TextBox 5" id="5"/>
            <p:cNvSpPr txBox="true"/>
            <p:nvPr/>
          </p:nvSpPr>
          <p:spPr>
            <a:xfrm rot="0">
              <a:off x="2416720" y="8392655"/>
              <a:ext cx="924130" cy="393025"/>
            </a:xfrm>
            <a:prstGeom prst="rect">
              <a:avLst/>
            </a:prstGeom>
          </p:spPr>
          <p:txBody>
            <a:bodyPr anchor="t" rtlCol="false" tIns="0" lIns="0" bIns="0" rIns="0">
              <a:spAutoFit/>
            </a:bodyPr>
            <a:lstStyle/>
            <a:p>
              <a:pPr algn="ctr">
                <a:lnSpc>
                  <a:spcPts val="2463"/>
                </a:lnSpc>
              </a:pPr>
              <a:r>
                <a:rPr lang="en-US" sz="1759">
                  <a:solidFill>
                    <a:srgbClr val="000000"/>
                  </a:solidFill>
                  <a:latin typeface="Poppins"/>
                </a:rPr>
                <a:t>Item 2</a:t>
              </a:r>
            </a:p>
          </p:txBody>
        </p:sp>
        <p:sp>
          <p:nvSpPr>
            <p:cNvPr name="TextBox 6" id="6"/>
            <p:cNvSpPr txBox="true"/>
            <p:nvPr/>
          </p:nvSpPr>
          <p:spPr>
            <a:xfrm rot="0">
              <a:off x="4007267" y="8392655"/>
              <a:ext cx="928319" cy="393025"/>
            </a:xfrm>
            <a:prstGeom prst="rect">
              <a:avLst/>
            </a:prstGeom>
          </p:spPr>
          <p:txBody>
            <a:bodyPr anchor="t" rtlCol="false" tIns="0" lIns="0" bIns="0" rIns="0">
              <a:spAutoFit/>
            </a:bodyPr>
            <a:lstStyle/>
            <a:p>
              <a:pPr algn="ctr">
                <a:lnSpc>
                  <a:spcPts val="2463"/>
                </a:lnSpc>
              </a:pPr>
              <a:r>
                <a:rPr lang="en-US" sz="1759">
                  <a:solidFill>
                    <a:srgbClr val="000000"/>
                  </a:solidFill>
                  <a:latin typeface="Poppins"/>
                </a:rPr>
                <a:t>Item 3</a:t>
              </a:r>
            </a:p>
          </p:txBody>
        </p:sp>
        <p:sp>
          <p:nvSpPr>
            <p:cNvPr name="TextBox 7" id="7"/>
            <p:cNvSpPr txBox="true"/>
            <p:nvPr/>
          </p:nvSpPr>
          <p:spPr>
            <a:xfrm rot="0">
              <a:off x="5593974" y="8392655"/>
              <a:ext cx="940189" cy="393025"/>
            </a:xfrm>
            <a:prstGeom prst="rect">
              <a:avLst/>
            </a:prstGeom>
          </p:spPr>
          <p:txBody>
            <a:bodyPr anchor="t" rtlCol="false" tIns="0" lIns="0" bIns="0" rIns="0">
              <a:spAutoFit/>
            </a:bodyPr>
            <a:lstStyle/>
            <a:p>
              <a:pPr algn="ctr">
                <a:lnSpc>
                  <a:spcPts val="2463"/>
                </a:lnSpc>
              </a:pPr>
              <a:r>
                <a:rPr lang="en-US" sz="1759">
                  <a:solidFill>
                    <a:srgbClr val="000000"/>
                  </a:solidFill>
                  <a:latin typeface="Poppins"/>
                </a:rPr>
                <a:t>Item 4</a:t>
              </a:r>
            </a:p>
          </p:txBody>
        </p:sp>
        <p:sp>
          <p:nvSpPr>
            <p:cNvPr name="TextBox 8" id="8"/>
            <p:cNvSpPr txBox="true"/>
            <p:nvPr/>
          </p:nvSpPr>
          <p:spPr>
            <a:xfrm rot="0">
              <a:off x="7186746" y="8392655"/>
              <a:ext cx="939928" cy="393025"/>
            </a:xfrm>
            <a:prstGeom prst="rect">
              <a:avLst/>
            </a:prstGeom>
          </p:spPr>
          <p:txBody>
            <a:bodyPr anchor="t" rtlCol="false" tIns="0" lIns="0" bIns="0" rIns="0">
              <a:spAutoFit/>
            </a:bodyPr>
            <a:lstStyle/>
            <a:p>
              <a:pPr algn="ctr">
                <a:lnSpc>
                  <a:spcPts val="2463"/>
                </a:lnSpc>
              </a:pPr>
              <a:r>
                <a:rPr lang="en-US" sz="1759">
                  <a:solidFill>
                    <a:srgbClr val="000000"/>
                  </a:solidFill>
                  <a:latin typeface="Poppins"/>
                </a:rPr>
                <a:t>Item 5</a:t>
              </a:r>
            </a:p>
          </p:txBody>
        </p:sp>
        <p:grpSp>
          <p:nvGrpSpPr>
            <p:cNvPr name="Group 9" id="9"/>
            <p:cNvGrpSpPr>
              <a:grpSpLocks noChangeAspect="true"/>
            </p:cNvGrpSpPr>
            <p:nvPr/>
          </p:nvGrpSpPr>
          <p:grpSpPr>
            <a:xfrm rot="0">
              <a:off x="586934" y="172700"/>
              <a:ext cx="7768984" cy="8118621"/>
              <a:chOff x="0" y="0"/>
              <a:chExt cx="7065273" cy="7383240"/>
            </a:xfrm>
          </p:grpSpPr>
          <p:sp>
            <p:nvSpPr>
              <p:cNvPr name="Freeform 10" id="10"/>
              <p:cNvSpPr/>
              <p:nvPr/>
            </p:nvSpPr>
            <p:spPr>
              <a:xfrm>
                <a:off x="0" y="-6350"/>
                <a:ext cx="7065273" cy="12700"/>
              </a:xfrm>
              <a:custGeom>
                <a:avLst/>
                <a:gdLst/>
                <a:ahLst/>
                <a:cxnLst/>
                <a:rect r="r" b="b" t="t" l="l"/>
                <a:pathLst>
                  <a:path h="12700" w="7065273">
                    <a:moveTo>
                      <a:pt x="0" y="0"/>
                    </a:moveTo>
                    <a:lnTo>
                      <a:pt x="7065273" y="0"/>
                    </a:lnTo>
                    <a:lnTo>
                      <a:pt x="7065273" y="12700"/>
                    </a:lnTo>
                    <a:lnTo>
                      <a:pt x="0" y="12700"/>
                    </a:lnTo>
                    <a:close/>
                  </a:path>
                </a:pathLst>
              </a:custGeom>
              <a:solidFill>
                <a:srgbClr val="000000">
                  <a:alpha val="24706"/>
                </a:srgbClr>
              </a:solidFill>
            </p:spPr>
          </p:sp>
          <p:sp>
            <p:nvSpPr>
              <p:cNvPr name="Freeform 11" id="11"/>
              <p:cNvSpPr/>
              <p:nvPr/>
            </p:nvSpPr>
            <p:spPr>
              <a:xfrm>
                <a:off x="0" y="1470298"/>
                <a:ext cx="7065273" cy="12700"/>
              </a:xfrm>
              <a:custGeom>
                <a:avLst/>
                <a:gdLst/>
                <a:ahLst/>
                <a:cxnLst/>
                <a:rect r="r" b="b" t="t" l="l"/>
                <a:pathLst>
                  <a:path h="12700" w="7065273">
                    <a:moveTo>
                      <a:pt x="0" y="0"/>
                    </a:moveTo>
                    <a:lnTo>
                      <a:pt x="7065273" y="0"/>
                    </a:lnTo>
                    <a:lnTo>
                      <a:pt x="7065273" y="12700"/>
                    </a:lnTo>
                    <a:lnTo>
                      <a:pt x="0" y="12700"/>
                    </a:lnTo>
                    <a:close/>
                  </a:path>
                </a:pathLst>
              </a:custGeom>
              <a:solidFill>
                <a:srgbClr val="000000">
                  <a:alpha val="24706"/>
                </a:srgbClr>
              </a:solidFill>
            </p:spPr>
          </p:sp>
          <p:sp>
            <p:nvSpPr>
              <p:cNvPr name="Freeform 12" id="12"/>
              <p:cNvSpPr/>
              <p:nvPr/>
            </p:nvSpPr>
            <p:spPr>
              <a:xfrm>
                <a:off x="0" y="2946946"/>
                <a:ext cx="7065273" cy="12700"/>
              </a:xfrm>
              <a:custGeom>
                <a:avLst/>
                <a:gdLst/>
                <a:ahLst/>
                <a:cxnLst/>
                <a:rect r="r" b="b" t="t" l="l"/>
                <a:pathLst>
                  <a:path h="12700" w="7065273">
                    <a:moveTo>
                      <a:pt x="0" y="0"/>
                    </a:moveTo>
                    <a:lnTo>
                      <a:pt x="7065273" y="0"/>
                    </a:lnTo>
                    <a:lnTo>
                      <a:pt x="7065273" y="12700"/>
                    </a:lnTo>
                    <a:lnTo>
                      <a:pt x="0" y="12700"/>
                    </a:lnTo>
                    <a:close/>
                  </a:path>
                </a:pathLst>
              </a:custGeom>
              <a:solidFill>
                <a:srgbClr val="000000">
                  <a:alpha val="24706"/>
                </a:srgbClr>
              </a:solidFill>
            </p:spPr>
          </p:sp>
          <p:sp>
            <p:nvSpPr>
              <p:cNvPr name="Freeform 13" id="13"/>
              <p:cNvSpPr/>
              <p:nvPr/>
            </p:nvSpPr>
            <p:spPr>
              <a:xfrm>
                <a:off x="0" y="4423594"/>
                <a:ext cx="7065273" cy="12700"/>
              </a:xfrm>
              <a:custGeom>
                <a:avLst/>
                <a:gdLst/>
                <a:ahLst/>
                <a:cxnLst/>
                <a:rect r="r" b="b" t="t" l="l"/>
                <a:pathLst>
                  <a:path h="12700" w="7065273">
                    <a:moveTo>
                      <a:pt x="0" y="0"/>
                    </a:moveTo>
                    <a:lnTo>
                      <a:pt x="7065273" y="0"/>
                    </a:lnTo>
                    <a:lnTo>
                      <a:pt x="7065273" y="12700"/>
                    </a:lnTo>
                    <a:lnTo>
                      <a:pt x="0" y="12700"/>
                    </a:lnTo>
                    <a:close/>
                  </a:path>
                </a:pathLst>
              </a:custGeom>
              <a:solidFill>
                <a:srgbClr val="000000">
                  <a:alpha val="24706"/>
                </a:srgbClr>
              </a:solidFill>
            </p:spPr>
          </p:sp>
          <p:sp>
            <p:nvSpPr>
              <p:cNvPr name="Freeform 14" id="14"/>
              <p:cNvSpPr/>
              <p:nvPr/>
            </p:nvSpPr>
            <p:spPr>
              <a:xfrm>
                <a:off x="0" y="5900242"/>
                <a:ext cx="7065273" cy="12700"/>
              </a:xfrm>
              <a:custGeom>
                <a:avLst/>
                <a:gdLst/>
                <a:ahLst/>
                <a:cxnLst/>
                <a:rect r="r" b="b" t="t" l="l"/>
                <a:pathLst>
                  <a:path h="12700" w="7065273">
                    <a:moveTo>
                      <a:pt x="0" y="0"/>
                    </a:moveTo>
                    <a:lnTo>
                      <a:pt x="7065273" y="0"/>
                    </a:lnTo>
                    <a:lnTo>
                      <a:pt x="7065273" y="12700"/>
                    </a:lnTo>
                    <a:lnTo>
                      <a:pt x="0" y="12700"/>
                    </a:lnTo>
                    <a:close/>
                  </a:path>
                </a:pathLst>
              </a:custGeom>
              <a:solidFill>
                <a:srgbClr val="000000">
                  <a:alpha val="24706"/>
                </a:srgbClr>
              </a:solidFill>
            </p:spPr>
          </p:sp>
          <p:sp>
            <p:nvSpPr>
              <p:cNvPr name="Freeform 15" id="15"/>
              <p:cNvSpPr/>
              <p:nvPr/>
            </p:nvSpPr>
            <p:spPr>
              <a:xfrm>
                <a:off x="0" y="7376890"/>
                <a:ext cx="7065273" cy="12700"/>
              </a:xfrm>
              <a:custGeom>
                <a:avLst/>
                <a:gdLst/>
                <a:ahLst/>
                <a:cxnLst/>
                <a:rect r="r" b="b" t="t" l="l"/>
                <a:pathLst>
                  <a:path h="12700" w="7065273">
                    <a:moveTo>
                      <a:pt x="0" y="0"/>
                    </a:moveTo>
                    <a:lnTo>
                      <a:pt x="7065273" y="0"/>
                    </a:lnTo>
                    <a:lnTo>
                      <a:pt x="7065273" y="12700"/>
                    </a:lnTo>
                    <a:lnTo>
                      <a:pt x="0" y="12700"/>
                    </a:lnTo>
                    <a:close/>
                  </a:path>
                </a:pathLst>
              </a:custGeom>
              <a:solidFill>
                <a:srgbClr val="000000">
                  <a:alpha val="60000"/>
                </a:srgbClr>
              </a:solidFill>
            </p:spPr>
          </p:sp>
        </p:grpSp>
        <p:sp>
          <p:nvSpPr>
            <p:cNvPr name="TextBox 16" id="16"/>
            <p:cNvSpPr txBox="true"/>
            <p:nvPr/>
          </p:nvSpPr>
          <p:spPr>
            <a:xfrm rot="0">
              <a:off x="0" y="-47625"/>
              <a:ext cx="437975" cy="393025"/>
            </a:xfrm>
            <a:prstGeom prst="rect">
              <a:avLst/>
            </a:prstGeom>
          </p:spPr>
          <p:txBody>
            <a:bodyPr anchor="t" rtlCol="false" tIns="0" lIns="0" bIns="0" rIns="0">
              <a:spAutoFit/>
            </a:bodyPr>
            <a:lstStyle/>
            <a:p>
              <a:pPr algn="r">
                <a:lnSpc>
                  <a:spcPts val="2463"/>
                </a:lnSpc>
              </a:pPr>
              <a:r>
                <a:rPr lang="en-US" sz="1759">
                  <a:solidFill>
                    <a:srgbClr val="000000"/>
                  </a:solidFill>
                  <a:latin typeface="Poppins"/>
                </a:rPr>
                <a:t>25 </a:t>
              </a:r>
            </a:p>
          </p:txBody>
        </p:sp>
        <p:sp>
          <p:nvSpPr>
            <p:cNvPr name="TextBox 17" id="17"/>
            <p:cNvSpPr txBox="true"/>
            <p:nvPr/>
          </p:nvSpPr>
          <p:spPr>
            <a:xfrm rot="0">
              <a:off x="0" y="1576099"/>
              <a:ext cx="437975" cy="393025"/>
            </a:xfrm>
            <a:prstGeom prst="rect">
              <a:avLst/>
            </a:prstGeom>
          </p:spPr>
          <p:txBody>
            <a:bodyPr anchor="t" rtlCol="false" tIns="0" lIns="0" bIns="0" rIns="0">
              <a:spAutoFit/>
            </a:bodyPr>
            <a:lstStyle/>
            <a:p>
              <a:pPr algn="r">
                <a:lnSpc>
                  <a:spcPts val="2463"/>
                </a:lnSpc>
              </a:pPr>
              <a:r>
                <a:rPr lang="en-US" sz="1759">
                  <a:solidFill>
                    <a:srgbClr val="000000"/>
                  </a:solidFill>
                  <a:latin typeface="Poppins"/>
                </a:rPr>
                <a:t>20 </a:t>
              </a:r>
            </a:p>
          </p:txBody>
        </p:sp>
        <p:sp>
          <p:nvSpPr>
            <p:cNvPr name="TextBox 18" id="18"/>
            <p:cNvSpPr txBox="true"/>
            <p:nvPr/>
          </p:nvSpPr>
          <p:spPr>
            <a:xfrm rot="0">
              <a:off x="75934" y="3199823"/>
              <a:ext cx="362041" cy="393025"/>
            </a:xfrm>
            <a:prstGeom prst="rect">
              <a:avLst/>
            </a:prstGeom>
          </p:spPr>
          <p:txBody>
            <a:bodyPr anchor="t" rtlCol="false" tIns="0" lIns="0" bIns="0" rIns="0">
              <a:spAutoFit/>
            </a:bodyPr>
            <a:lstStyle/>
            <a:p>
              <a:pPr algn="r">
                <a:lnSpc>
                  <a:spcPts val="2463"/>
                </a:lnSpc>
              </a:pPr>
              <a:r>
                <a:rPr lang="en-US" sz="1759">
                  <a:solidFill>
                    <a:srgbClr val="000000"/>
                  </a:solidFill>
                  <a:latin typeface="Poppins"/>
                </a:rPr>
                <a:t>15 </a:t>
              </a:r>
            </a:p>
          </p:txBody>
        </p:sp>
        <p:sp>
          <p:nvSpPr>
            <p:cNvPr name="TextBox 19" id="19"/>
            <p:cNvSpPr txBox="true"/>
            <p:nvPr/>
          </p:nvSpPr>
          <p:spPr>
            <a:xfrm rot="0">
              <a:off x="75934" y="4823547"/>
              <a:ext cx="362041" cy="393025"/>
            </a:xfrm>
            <a:prstGeom prst="rect">
              <a:avLst/>
            </a:prstGeom>
          </p:spPr>
          <p:txBody>
            <a:bodyPr anchor="t" rtlCol="false" tIns="0" lIns="0" bIns="0" rIns="0">
              <a:spAutoFit/>
            </a:bodyPr>
            <a:lstStyle/>
            <a:p>
              <a:pPr algn="r">
                <a:lnSpc>
                  <a:spcPts val="2463"/>
                </a:lnSpc>
              </a:pPr>
              <a:r>
                <a:rPr lang="en-US" sz="1759">
                  <a:solidFill>
                    <a:srgbClr val="000000"/>
                  </a:solidFill>
                  <a:latin typeface="Poppins"/>
                </a:rPr>
                <a:t>10 </a:t>
              </a:r>
            </a:p>
          </p:txBody>
        </p:sp>
        <p:sp>
          <p:nvSpPr>
            <p:cNvPr name="TextBox 20" id="20"/>
            <p:cNvSpPr txBox="true"/>
            <p:nvPr/>
          </p:nvSpPr>
          <p:spPr>
            <a:xfrm rot="0">
              <a:off x="171245" y="6447272"/>
              <a:ext cx="266730" cy="393025"/>
            </a:xfrm>
            <a:prstGeom prst="rect">
              <a:avLst/>
            </a:prstGeom>
          </p:spPr>
          <p:txBody>
            <a:bodyPr anchor="t" rtlCol="false" tIns="0" lIns="0" bIns="0" rIns="0">
              <a:spAutoFit/>
            </a:bodyPr>
            <a:lstStyle/>
            <a:p>
              <a:pPr algn="r">
                <a:lnSpc>
                  <a:spcPts val="2463"/>
                </a:lnSpc>
              </a:pPr>
              <a:r>
                <a:rPr lang="en-US" sz="1759">
                  <a:solidFill>
                    <a:srgbClr val="000000"/>
                  </a:solidFill>
                  <a:latin typeface="Poppins"/>
                </a:rPr>
                <a:t>5 </a:t>
              </a:r>
            </a:p>
          </p:txBody>
        </p:sp>
        <p:sp>
          <p:nvSpPr>
            <p:cNvPr name="TextBox 21" id="21"/>
            <p:cNvSpPr txBox="true"/>
            <p:nvPr/>
          </p:nvSpPr>
          <p:spPr>
            <a:xfrm rot="0">
              <a:off x="171245" y="8070996"/>
              <a:ext cx="266730" cy="393025"/>
            </a:xfrm>
            <a:prstGeom prst="rect">
              <a:avLst/>
            </a:prstGeom>
          </p:spPr>
          <p:txBody>
            <a:bodyPr anchor="t" rtlCol="false" tIns="0" lIns="0" bIns="0" rIns="0">
              <a:spAutoFit/>
            </a:bodyPr>
            <a:lstStyle/>
            <a:p>
              <a:pPr algn="r">
                <a:lnSpc>
                  <a:spcPts val="2463"/>
                </a:lnSpc>
              </a:pPr>
              <a:r>
                <a:rPr lang="en-US" sz="1759">
                  <a:solidFill>
                    <a:srgbClr val="000000"/>
                  </a:solidFill>
                  <a:latin typeface="Poppins"/>
                </a:rPr>
                <a:t>0 </a:t>
              </a:r>
            </a:p>
          </p:txBody>
        </p:sp>
        <p:grpSp>
          <p:nvGrpSpPr>
            <p:cNvPr name="Group 22" id="22"/>
            <p:cNvGrpSpPr>
              <a:grpSpLocks noChangeAspect="true"/>
            </p:cNvGrpSpPr>
            <p:nvPr/>
          </p:nvGrpSpPr>
          <p:grpSpPr>
            <a:xfrm rot="0">
              <a:off x="1062383" y="1139952"/>
              <a:ext cx="7293535" cy="7151369"/>
              <a:chOff x="432383" y="879639"/>
              <a:chExt cx="6632890" cy="6503601"/>
            </a:xfrm>
          </p:grpSpPr>
          <p:sp>
            <p:nvSpPr>
              <p:cNvPr name="Freeform 23" id="23"/>
              <p:cNvSpPr/>
              <p:nvPr/>
            </p:nvSpPr>
            <p:spPr>
              <a:xfrm>
                <a:off x="0" y="7383240"/>
                <a:ext cx="406983" cy="0"/>
              </a:xfrm>
              <a:custGeom>
                <a:avLst/>
                <a:gdLst/>
                <a:ahLst/>
                <a:cxnLst/>
                <a:rect r="r" b="b" t="t" l="l"/>
                <a:pathLst>
                  <a:path h="0" w="406983">
                    <a:moveTo>
                      <a:pt x="0" y="0"/>
                    </a:moveTo>
                    <a:lnTo>
                      <a:pt x="0" y="0"/>
                    </a:lnTo>
                    <a:lnTo>
                      <a:pt x="406983" y="0"/>
                    </a:lnTo>
                    <a:lnTo>
                      <a:pt x="406983" y="0"/>
                    </a:lnTo>
                    <a:close/>
                  </a:path>
                </a:pathLst>
              </a:custGeom>
              <a:solidFill>
                <a:srgbClr val="EDD090"/>
              </a:solidFill>
            </p:spPr>
          </p:sp>
          <p:sp>
            <p:nvSpPr>
              <p:cNvPr name="Freeform 24" id="24"/>
              <p:cNvSpPr/>
              <p:nvPr/>
            </p:nvSpPr>
            <p:spPr>
              <a:xfrm>
                <a:off x="1448381" y="5014253"/>
                <a:ext cx="406983" cy="2368987"/>
              </a:xfrm>
              <a:custGeom>
                <a:avLst/>
                <a:gdLst/>
                <a:ahLst/>
                <a:cxnLst/>
                <a:rect r="r" b="b" t="t" l="l"/>
                <a:pathLst>
                  <a:path h="2368987" w="406983">
                    <a:moveTo>
                      <a:pt x="0" y="2368987"/>
                    </a:moveTo>
                    <a:lnTo>
                      <a:pt x="0" y="32559"/>
                    </a:lnTo>
                    <a:cubicBezTo>
                      <a:pt x="0" y="14577"/>
                      <a:pt x="14577" y="0"/>
                      <a:pt x="32559" y="0"/>
                    </a:cubicBezTo>
                    <a:lnTo>
                      <a:pt x="374424" y="0"/>
                    </a:lnTo>
                    <a:cubicBezTo>
                      <a:pt x="392406" y="0"/>
                      <a:pt x="406983" y="14577"/>
                      <a:pt x="406983" y="32559"/>
                    </a:cubicBezTo>
                    <a:lnTo>
                      <a:pt x="406983" y="2368987"/>
                    </a:lnTo>
                    <a:close/>
                  </a:path>
                </a:pathLst>
              </a:custGeom>
              <a:solidFill>
                <a:srgbClr val="EDD090"/>
              </a:solidFill>
            </p:spPr>
          </p:sp>
          <p:sp>
            <p:nvSpPr>
              <p:cNvPr name="Freeform 25" id="25"/>
              <p:cNvSpPr/>
              <p:nvPr/>
            </p:nvSpPr>
            <p:spPr>
              <a:xfrm>
                <a:off x="2896762" y="2946946"/>
                <a:ext cx="406983" cy="4436294"/>
              </a:xfrm>
              <a:custGeom>
                <a:avLst/>
                <a:gdLst/>
                <a:ahLst/>
                <a:cxnLst/>
                <a:rect r="r" b="b" t="t" l="l"/>
                <a:pathLst>
                  <a:path h="4436294" w="406983">
                    <a:moveTo>
                      <a:pt x="0" y="4436294"/>
                    </a:moveTo>
                    <a:lnTo>
                      <a:pt x="0" y="32559"/>
                    </a:lnTo>
                    <a:cubicBezTo>
                      <a:pt x="0" y="23924"/>
                      <a:pt x="3430" y="15642"/>
                      <a:pt x="9536" y="9536"/>
                    </a:cubicBezTo>
                    <a:cubicBezTo>
                      <a:pt x="15642" y="3430"/>
                      <a:pt x="23924" y="0"/>
                      <a:pt x="32559" y="0"/>
                    </a:cubicBezTo>
                    <a:lnTo>
                      <a:pt x="374424" y="0"/>
                    </a:lnTo>
                    <a:cubicBezTo>
                      <a:pt x="383060" y="0"/>
                      <a:pt x="391341" y="3430"/>
                      <a:pt x="397447" y="9536"/>
                    </a:cubicBezTo>
                    <a:cubicBezTo>
                      <a:pt x="403553" y="15642"/>
                      <a:pt x="406983" y="23924"/>
                      <a:pt x="406983" y="32559"/>
                    </a:cubicBezTo>
                    <a:lnTo>
                      <a:pt x="406983" y="4436294"/>
                    </a:lnTo>
                    <a:close/>
                  </a:path>
                </a:pathLst>
              </a:custGeom>
              <a:solidFill>
                <a:srgbClr val="EDD090"/>
              </a:solidFill>
            </p:spPr>
          </p:sp>
          <p:sp>
            <p:nvSpPr>
              <p:cNvPr name="Freeform 26" id="26"/>
              <p:cNvSpPr/>
              <p:nvPr/>
            </p:nvSpPr>
            <p:spPr>
              <a:xfrm>
                <a:off x="4345143" y="2060957"/>
                <a:ext cx="406983" cy="5322283"/>
              </a:xfrm>
              <a:custGeom>
                <a:avLst/>
                <a:gdLst/>
                <a:ahLst/>
                <a:cxnLst/>
                <a:rect r="r" b="b" t="t" l="l"/>
                <a:pathLst>
                  <a:path h="5322283" w="406983">
                    <a:moveTo>
                      <a:pt x="0" y="5322283"/>
                    </a:moveTo>
                    <a:lnTo>
                      <a:pt x="0" y="32559"/>
                    </a:lnTo>
                    <a:cubicBezTo>
                      <a:pt x="0" y="14577"/>
                      <a:pt x="14577" y="0"/>
                      <a:pt x="32559" y="0"/>
                    </a:cubicBezTo>
                    <a:lnTo>
                      <a:pt x="374425" y="0"/>
                    </a:lnTo>
                    <a:cubicBezTo>
                      <a:pt x="392406" y="0"/>
                      <a:pt x="406983" y="14577"/>
                      <a:pt x="406983" y="32559"/>
                    </a:cubicBezTo>
                    <a:lnTo>
                      <a:pt x="406983" y="5322283"/>
                    </a:lnTo>
                    <a:close/>
                  </a:path>
                </a:pathLst>
              </a:custGeom>
              <a:solidFill>
                <a:srgbClr val="EDD090"/>
              </a:solidFill>
            </p:spPr>
          </p:sp>
          <p:sp>
            <p:nvSpPr>
              <p:cNvPr name="Freeform 27" id="27"/>
              <p:cNvSpPr/>
              <p:nvPr/>
            </p:nvSpPr>
            <p:spPr>
              <a:xfrm>
                <a:off x="5793524" y="879639"/>
                <a:ext cx="406983" cy="6503601"/>
              </a:xfrm>
              <a:custGeom>
                <a:avLst/>
                <a:gdLst/>
                <a:ahLst/>
                <a:cxnLst/>
                <a:rect r="r" b="b" t="t" l="l"/>
                <a:pathLst>
                  <a:path h="6503601" w="406983">
                    <a:moveTo>
                      <a:pt x="0" y="6503601"/>
                    </a:moveTo>
                    <a:lnTo>
                      <a:pt x="0" y="32558"/>
                    </a:lnTo>
                    <a:cubicBezTo>
                      <a:pt x="0" y="14577"/>
                      <a:pt x="14577" y="0"/>
                      <a:pt x="32559" y="0"/>
                    </a:cubicBezTo>
                    <a:lnTo>
                      <a:pt x="374425" y="0"/>
                    </a:lnTo>
                    <a:cubicBezTo>
                      <a:pt x="392406" y="0"/>
                      <a:pt x="406983" y="14577"/>
                      <a:pt x="406983" y="32558"/>
                    </a:cubicBezTo>
                    <a:lnTo>
                      <a:pt x="406983" y="6503601"/>
                    </a:lnTo>
                    <a:close/>
                  </a:path>
                </a:pathLst>
              </a:custGeom>
              <a:solidFill>
                <a:srgbClr val="EDD090"/>
              </a:solidFill>
            </p:spPr>
          </p:sp>
          <p:sp>
            <p:nvSpPr>
              <p:cNvPr name="Freeform 28" id="28"/>
              <p:cNvSpPr/>
              <p:nvPr/>
            </p:nvSpPr>
            <p:spPr>
              <a:xfrm>
                <a:off x="432383" y="5893892"/>
                <a:ext cx="406983" cy="1489348"/>
              </a:xfrm>
              <a:custGeom>
                <a:avLst/>
                <a:gdLst/>
                <a:ahLst/>
                <a:cxnLst/>
                <a:rect r="r" b="b" t="t" l="l"/>
                <a:pathLst>
                  <a:path h="1489348" w="406983">
                    <a:moveTo>
                      <a:pt x="0" y="1489348"/>
                    </a:moveTo>
                    <a:lnTo>
                      <a:pt x="0" y="32559"/>
                    </a:lnTo>
                    <a:cubicBezTo>
                      <a:pt x="0" y="14577"/>
                      <a:pt x="14577" y="0"/>
                      <a:pt x="32559" y="0"/>
                    </a:cubicBezTo>
                    <a:lnTo>
                      <a:pt x="374424" y="0"/>
                    </a:lnTo>
                    <a:cubicBezTo>
                      <a:pt x="392406" y="0"/>
                      <a:pt x="406983" y="14577"/>
                      <a:pt x="406983" y="32559"/>
                    </a:cubicBezTo>
                    <a:lnTo>
                      <a:pt x="406983" y="1489348"/>
                    </a:lnTo>
                    <a:close/>
                  </a:path>
                </a:pathLst>
              </a:custGeom>
              <a:solidFill>
                <a:srgbClr val="E8B33C"/>
              </a:solidFill>
            </p:spPr>
          </p:sp>
          <p:sp>
            <p:nvSpPr>
              <p:cNvPr name="Freeform 29" id="29"/>
              <p:cNvSpPr/>
              <p:nvPr/>
            </p:nvSpPr>
            <p:spPr>
              <a:xfrm>
                <a:off x="1880764" y="5014253"/>
                <a:ext cx="406983" cy="2368987"/>
              </a:xfrm>
              <a:custGeom>
                <a:avLst/>
                <a:gdLst/>
                <a:ahLst/>
                <a:cxnLst/>
                <a:rect r="r" b="b" t="t" l="l"/>
                <a:pathLst>
                  <a:path h="2368987" w="406983">
                    <a:moveTo>
                      <a:pt x="0" y="2368987"/>
                    </a:moveTo>
                    <a:lnTo>
                      <a:pt x="0" y="32559"/>
                    </a:lnTo>
                    <a:cubicBezTo>
                      <a:pt x="0" y="14577"/>
                      <a:pt x="14577" y="0"/>
                      <a:pt x="32559" y="0"/>
                    </a:cubicBezTo>
                    <a:lnTo>
                      <a:pt x="374425" y="0"/>
                    </a:lnTo>
                    <a:cubicBezTo>
                      <a:pt x="392406" y="0"/>
                      <a:pt x="406983" y="14577"/>
                      <a:pt x="406983" y="32559"/>
                    </a:cubicBezTo>
                    <a:lnTo>
                      <a:pt x="406983" y="2368987"/>
                    </a:lnTo>
                    <a:close/>
                  </a:path>
                </a:pathLst>
              </a:custGeom>
              <a:solidFill>
                <a:srgbClr val="E8B33C"/>
              </a:solidFill>
            </p:spPr>
          </p:sp>
          <p:sp>
            <p:nvSpPr>
              <p:cNvPr name="Freeform 30" id="30"/>
              <p:cNvSpPr/>
              <p:nvPr/>
            </p:nvSpPr>
            <p:spPr>
              <a:xfrm>
                <a:off x="3329145" y="4425711"/>
                <a:ext cx="406983" cy="2957529"/>
              </a:xfrm>
              <a:custGeom>
                <a:avLst/>
                <a:gdLst/>
                <a:ahLst/>
                <a:cxnLst/>
                <a:rect r="r" b="b" t="t" l="l"/>
                <a:pathLst>
                  <a:path h="2957529" w="406983">
                    <a:moveTo>
                      <a:pt x="0" y="2957529"/>
                    </a:moveTo>
                    <a:lnTo>
                      <a:pt x="0" y="32558"/>
                    </a:lnTo>
                    <a:cubicBezTo>
                      <a:pt x="0" y="14577"/>
                      <a:pt x="14577" y="0"/>
                      <a:pt x="32559" y="0"/>
                    </a:cubicBezTo>
                    <a:lnTo>
                      <a:pt x="374425" y="0"/>
                    </a:lnTo>
                    <a:cubicBezTo>
                      <a:pt x="392406" y="0"/>
                      <a:pt x="406983" y="14577"/>
                      <a:pt x="406983" y="32558"/>
                    </a:cubicBezTo>
                    <a:lnTo>
                      <a:pt x="406983" y="2957529"/>
                    </a:lnTo>
                    <a:close/>
                  </a:path>
                </a:pathLst>
              </a:custGeom>
              <a:solidFill>
                <a:srgbClr val="E8B33C"/>
              </a:solidFill>
            </p:spPr>
          </p:sp>
          <p:sp>
            <p:nvSpPr>
              <p:cNvPr name="Freeform 31" id="31"/>
              <p:cNvSpPr/>
              <p:nvPr/>
            </p:nvSpPr>
            <p:spPr>
              <a:xfrm>
                <a:off x="4777526" y="3243687"/>
                <a:ext cx="406983" cy="4139553"/>
              </a:xfrm>
              <a:custGeom>
                <a:avLst/>
                <a:gdLst/>
                <a:ahLst/>
                <a:cxnLst/>
                <a:rect r="r" b="b" t="t" l="l"/>
                <a:pathLst>
                  <a:path h="4139553" w="406983">
                    <a:moveTo>
                      <a:pt x="0" y="4139553"/>
                    </a:moveTo>
                    <a:lnTo>
                      <a:pt x="0" y="32558"/>
                    </a:lnTo>
                    <a:cubicBezTo>
                      <a:pt x="0" y="14577"/>
                      <a:pt x="14577" y="0"/>
                      <a:pt x="32559" y="0"/>
                    </a:cubicBezTo>
                    <a:lnTo>
                      <a:pt x="374425" y="0"/>
                    </a:lnTo>
                    <a:cubicBezTo>
                      <a:pt x="392406" y="0"/>
                      <a:pt x="406983" y="14577"/>
                      <a:pt x="406983" y="32558"/>
                    </a:cubicBezTo>
                    <a:lnTo>
                      <a:pt x="406983" y="4139553"/>
                    </a:lnTo>
                    <a:close/>
                  </a:path>
                </a:pathLst>
              </a:custGeom>
              <a:solidFill>
                <a:srgbClr val="E8B33C"/>
              </a:solidFill>
            </p:spPr>
          </p:sp>
          <p:sp>
            <p:nvSpPr>
              <p:cNvPr name="Freeform 32" id="32"/>
              <p:cNvSpPr/>
              <p:nvPr/>
            </p:nvSpPr>
            <p:spPr>
              <a:xfrm>
                <a:off x="6225907" y="1470875"/>
                <a:ext cx="406983" cy="5912365"/>
              </a:xfrm>
              <a:custGeom>
                <a:avLst/>
                <a:gdLst/>
                <a:ahLst/>
                <a:cxnLst/>
                <a:rect r="r" b="b" t="t" l="l"/>
                <a:pathLst>
                  <a:path h="5912365" w="406983">
                    <a:moveTo>
                      <a:pt x="0" y="5912365"/>
                    </a:moveTo>
                    <a:lnTo>
                      <a:pt x="0" y="32559"/>
                    </a:lnTo>
                    <a:cubicBezTo>
                      <a:pt x="0" y="23924"/>
                      <a:pt x="3431" y="15642"/>
                      <a:pt x="9536" y="9536"/>
                    </a:cubicBezTo>
                    <a:cubicBezTo>
                      <a:pt x="15643" y="3431"/>
                      <a:pt x="23924" y="0"/>
                      <a:pt x="32559" y="0"/>
                    </a:cubicBezTo>
                    <a:lnTo>
                      <a:pt x="374425" y="0"/>
                    </a:lnTo>
                    <a:cubicBezTo>
                      <a:pt x="392407" y="0"/>
                      <a:pt x="406983" y="14577"/>
                      <a:pt x="406983" y="32559"/>
                    </a:cubicBezTo>
                    <a:lnTo>
                      <a:pt x="406983" y="5912365"/>
                    </a:lnTo>
                    <a:close/>
                  </a:path>
                </a:pathLst>
              </a:custGeom>
              <a:solidFill>
                <a:srgbClr val="E8B33C"/>
              </a:solidFill>
            </p:spPr>
          </p:sp>
          <p:sp>
            <p:nvSpPr>
              <p:cNvPr name="Freeform 33" id="33"/>
              <p:cNvSpPr/>
              <p:nvPr/>
            </p:nvSpPr>
            <p:spPr>
              <a:xfrm>
                <a:off x="864766" y="5893892"/>
                <a:ext cx="406983" cy="1489348"/>
              </a:xfrm>
              <a:custGeom>
                <a:avLst/>
                <a:gdLst/>
                <a:ahLst/>
                <a:cxnLst/>
                <a:rect r="r" b="b" t="t" l="l"/>
                <a:pathLst>
                  <a:path h="1489348" w="406983">
                    <a:moveTo>
                      <a:pt x="0" y="1489348"/>
                    </a:moveTo>
                    <a:lnTo>
                      <a:pt x="0" y="32559"/>
                    </a:lnTo>
                    <a:cubicBezTo>
                      <a:pt x="0" y="14577"/>
                      <a:pt x="14577" y="0"/>
                      <a:pt x="32559" y="0"/>
                    </a:cubicBezTo>
                    <a:lnTo>
                      <a:pt x="374425" y="0"/>
                    </a:lnTo>
                    <a:cubicBezTo>
                      <a:pt x="392406" y="0"/>
                      <a:pt x="406983" y="14577"/>
                      <a:pt x="406983" y="32559"/>
                    </a:cubicBezTo>
                    <a:lnTo>
                      <a:pt x="406983" y="1489348"/>
                    </a:lnTo>
                    <a:close/>
                  </a:path>
                </a:pathLst>
              </a:custGeom>
              <a:solidFill>
                <a:srgbClr val="B4800C"/>
              </a:solidFill>
            </p:spPr>
          </p:sp>
          <p:sp>
            <p:nvSpPr>
              <p:cNvPr name="Freeform 34" id="34"/>
              <p:cNvSpPr/>
              <p:nvPr/>
            </p:nvSpPr>
            <p:spPr>
              <a:xfrm>
                <a:off x="2313147" y="6198747"/>
                <a:ext cx="406983" cy="1184493"/>
              </a:xfrm>
              <a:custGeom>
                <a:avLst/>
                <a:gdLst/>
                <a:ahLst/>
                <a:cxnLst/>
                <a:rect r="r" b="b" t="t" l="l"/>
                <a:pathLst>
                  <a:path h="1184493" w="406983">
                    <a:moveTo>
                      <a:pt x="0" y="1184493"/>
                    </a:moveTo>
                    <a:lnTo>
                      <a:pt x="0" y="32558"/>
                    </a:lnTo>
                    <a:cubicBezTo>
                      <a:pt x="0" y="14577"/>
                      <a:pt x="14577" y="0"/>
                      <a:pt x="32559" y="0"/>
                    </a:cubicBezTo>
                    <a:lnTo>
                      <a:pt x="374425" y="0"/>
                    </a:lnTo>
                    <a:cubicBezTo>
                      <a:pt x="392406" y="0"/>
                      <a:pt x="406983" y="14577"/>
                      <a:pt x="406983" y="32558"/>
                    </a:cubicBezTo>
                    <a:lnTo>
                      <a:pt x="406983" y="1184493"/>
                    </a:lnTo>
                    <a:close/>
                  </a:path>
                </a:pathLst>
              </a:custGeom>
              <a:solidFill>
                <a:srgbClr val="B4800C"/>
              </a:solidFill>
            </p:spPr>
          </p:sp>
          <p:sp>
            <p:nvSpPr>
              <p:cNvPr name="Freeform 35" id="35"/>
              <p:cNvSpPr/>
              <p:nvPr/>
            </p:nvSpPr>
            <p:spPr>
              <a:xfrm>
                <a:off x="3761528" y="5904475"/>
                <a:ext cx="406983" cy="1478765"/>
              </a:xfrm>
              <a:custGeom>
                <a:avLst/>
                <a:gdLst/>
                <a:ahLst/>
                <a:cxnLst/>
                <a:rect r="r" b="b" t="t" l="l"/>
                <a:pathLst>
                  <a:path h="1478765" w="406983">
                    <a:moveTo>
                      <a:pt x="0" y="1478765"/>
                    </a:moveTo>
                    <a:lnTo>
                      <a:pt x="0" y="32559"/>
                    </a:lnTo>
                    <a:cubicBezTo>
                      <a:pt x="0" y="23924"/>
                      <a:pt x="3431" y="15642"/>
                      <a:pt x="9536" y="9536"/>
                    </a:cubicBezTo>
                    <a:cubicBezTo>
                      <a:pt x="15642" y="3431"/>
                      <a:pt x="23924" y="0"/>
                      <a:pt x="32559" y="0"/>
                    </a:cubicBezTo>
                    <a:lnTo>
                      <a:pt x="374425" y="0"/>
                    </a:lnTo>
                    <a:cubicBezTo>
                      <a:pt x="383060" y="0"/>
                      <a:pt x="391341" y="3431"/>
                      <a:pt x="397447" y="9536"/>
                    </a:cubicBezTo>
                    <a:cubicBezTo>
                      <a:pt x="403553" y="15642"/>
                      <a:pt x="406983" y="23924"/>
                      <a:pt x="406983" y="32559"/>
                    </a:cubicBezTo>
                    <a:lnTo>
                      <a:pt x="406983" y="1478765"/>
                    </a:lnTo>
                    <a:close/>
                  </a:path>
                </a:pathLst>
              </a:custGeom>
              <a:solidFill>
                <a:srgbClr val="B4800C"/>
              </a:solidFill>
            </p:spPr>
          </p:sp>
          <p:sp>
            <p:nvSpPr>
              <p:cNvPr name="Freeform 36" id="36"/>
              <p:cNvSpPr/>
              <p:nvPr/>
            </p:nvSpPr>
            <p:spPr>
              <a:xfrm>
                <a:off x="5209909" y="5017781"/>
                <a:ext cx="406983" cy="2365459"/>
              </a:xfrm>
              <a:custGeom>
                <a:avLst/>
                <a:gdLst/>
                <a:ahLst/>
                <a:cxnLst/>
                <a:rect r="r" b="b" t="t" l="l"/>
                <a:pathLst>
                  <a:path h="2365459" w="406983">
                    <a:moveTo>
                      <a:pt x="0" y="2365459"/>
                    </a:moveTo>
                    <a:lnTo>
                      <a:pt x="0" y="32559"/>
                    </a:lnTo>
                    <a:cubicBezTo>
                      <a:pt x="0" y="23924"/>
                      <a:pt x="3431" y="15642"/>
                      <a:pt x="9536" y="9536"/>
                    </a:cubicBezTo>
                    <a:cubicBezTo>
                      <a:pt x="15642" y="3430"/>
                      <a:pt x="23924" y="0"/>
                      <a:pt x="32559" y="0"/>
                    </a:cubicBezTo>
                    <a:lnTo>
                      <a:pt x="374425" y="0"/>
                    </a:lnTo>
                    <a:cubicBezTo>
                      <a:pt x="383060" y="0"/>
                      <a:pt x="391341" y="3430"/>
                      <a:pt x="397447" y="9536"/>
                    </a:cubicBezTo>
                    <a:cubicBezTo>
                      <a:pt x="403553" y="15642"/>
                      <a:pt x="406983" y="23924"/>
                      <a:pt x="406983" y="32559"/>
                    </a:cubicBezTo>
                    <a:lnTo>
                      <a:pt x="406983" y="2365459"/>
                    </a:lnTo>
                    <a:close/>
                  </a:path>
                </a:pathLst>
              </a:custGeom>
              <a:solidFill>
                <a:srgbClr val="B4800C"/>
              </a:solidFill>
            </p:spPr>
          </p:sp>
          <p:sp>
            <p:nvSpPr>
              <p:cNvPr name="Freeform 37" id="37"/>
              <p:cNvSpPr/>
              <p:nvPr/>
            </p:nvSpPr>
            <p:spPr>
              <a:xfrm>
                <a:off x="6658290" y="5018294"/>
                <a:ext cx="406983" cy="2364946"/>
              </a:xfrm>
              <a:custGeom>
                <a:avLst/>
                <a:gdLst/>
                <a:ahLst/>
                <a:cxnLst/>
                <a:rect r="r" b="b" t="t" l="l"/>
                <a:pathLst>
                  <a:path h="2364946" w="406983">
                    <a:moveTo>
                      <a:pt x="0" y="2364946"/>
                    </a:moveTo>
                    <a:lnTo>
                      <a:pt x="0" y="32559"/>
                    </a:lnTo>
                    <a:cubicBezTo>
                      <a:pt x="0" y="23924"/>
                      <a:pt x="3431" y="15643"/>
                      <a:pt x="9536" y="9536"/>
                    </a:cubicBezTo>
                    <a:cubicBezTo>
                      <a:pt x="15642" y="3430"/>
                      <a:pt x="23924" y="0"/>
                      <a:pt x="32559" y="0"/>
                    </a:cubicBezTo>
                    <a:lnTo>
                      <a:pt x="374425" y="0"/>
                    </a:lnTo>
                    <a:cubicBezTo>
                      <a:pt x="383060" y="0"/>
                      <a:pt x="391342" y="3430"/>
                      <a:pt x="397448" y="9536"/>
                    </a:cubicBezTo>
                    <a:cubicBezTo>
                      <a:pt x="403553" y="15643"/>
                      <a:pt x="406983" y="23924"/>
                      <a:pt x="406983" y="32559"/>
                    </a:cubicBezTo>
                    <a:lnTo>
                      <a:pt x="406983" y="2364946"/>
                    </a:lnTo>
                    <a:close/>
                  </a:path>
                </a:pathLst>
              </a:custGeom>
              <a:solidFill>
                <a:srgbClr val="B4800C"/>
              </a:solidFill>
            </p:spPr>
          </p:sp>
        </p:grpSp>
      </p:grpSp>
      <p:pic>
        <p:nvPicPr>
          <p:cNvPr name="Picture 38" id="38"/>
          <p:cNvPicPr>
            <a:picLocks noChangeAspect="true"/>
          </p:cNvPicPr>
          <p:nvPr/>
        </p:nvPicPr>
        <p:blipFill>
          <a:blip r:embed="rId3"/>
          <a:srcRect l="0" t="0" r="0" b="0"/>
          <a:stretch>
            <a:fillRect/>
          </a:stretch>
        </p:blipFill>
        <p:spPr>
          <a:xfrm flipH="false" flipV="false" rot="-10800000">
            <a:off x="1028700" y="1198176"/>
            <a:ext cx="8412416" cy="11087204"/>
          </a:xfrm>
          <a:prstGeom prst="rect">
            <a:avLst/>
          </a:prstGeom>
        </p:spPr>
      </p:pic>
      <p:sp>
        <p:nvSpPr>
          <p:cNvPr name="TextBox 39" id="39"/>
          <p:cNvSpPr txBox="true"/>
          <p:nvPr/>
        </p:nvSpPr>
        <p:spPr>
          <a:xfrm rot="0">
            <a:off x="2078728" y="1906482"/>
            <a:ext cx="7098737" cy="1605511"/>
          </a:xfrm>
          <a:prstGeom prst="rect">
            <a:avLst/>
          </a:prstGeom>
        </p:spPr>
        <p:txBody>
          <a:bodyPr anchor="t" rtlCol="false" tIns="0" lIns="0" bIns="0" rIns="0">
            <a:spAutoFit/>
          </a:bodyPr>
          <a:lstStyle/>
          <a:p>
            <a:pPr algn="l" marL="0" indent="0" lvl="0">
              <a:lnSpc>
                <a:spcPts val="12567"/>
              </a:lnSpc>
              <a:spcBef>
                <a:spcPct val="0"/>
              </a:spcBef>
            </a:pPr>
            <a:r>
              <a:rPr lang="en-US" sz="10472" spc="303">
                <a:solidFill>
                  <a:srgbClr val="000000"/>
                </a:solidFill>
                <a:latin typeface="Moonlight"/>
              </a:rPr>
              <a:t>Contoh Soal</a:t>
            </a:r>
          </a:p>
        </p:txBody>
      </p:sp>
      <p:sp>
        <p:nvSpPr>
          <p:cNvPr name="TextBox 40" id="40"/>
          <p:cNvSpPr txBox="true"/>
          <p:nvPr/>
        </p:nvSpPr>
        <p:spPr>
          <a:xfrm rot="0">
            <a:off x="1456410" y="3259020"/>
            <a:ext cx="7556996" cy="6908366"/>
          </a:xfrm>
          <a:prstGeom prst="rect">
            <a:avLst/>
          </a:prstGeom>
        </p:spPr>
        <p:txBody>
          <a:bodyPr anchor="t" rtlCol="false" tIns="0" lIns="0" bIns="0" rIns="0">
            <a:spAutoFit/>
          </a:bodyPr>
          <a:lstStyle/>
          <a:p>
            <a:pPr>
              <a:lnSpc>
                <a:spcPts val="3076"/>
              </a:lnSpc>
            </a:pPr>
            <a:r>
              <a:rPr lang="en-US" sz="2197">
                <a:solidFill>
                  <a:srgbClr val="000000"/>
                </a:solidFill>
                <a:latin typeface="Poppins"/>
              </a:rPr>
              <a:t>Contoh:</a:t>
            </a:r>
          </a:p>
          <a:p>
            <a:pPr>
              <a:lnSpc>
                <a:spcPts val="3076"/>
              </a:lnSpc>
            </a:pPr>
            <a:r>
              <a:rPr lang="en-US" sz="2197">
                <a:solidFill>
                  <a:srgbClr val="000000"/>
                </a:solidFill>
                <a:latin typeface="Poppins"/>
              </a:rPr>
              <a:t>Kebutuhan kas perusahaan selama satu bulan Rp. 20 juta. Perusahaan memperoleh kas dengan menjual surat berharga. Biaya transaksi perolehan kas adalah Rp. 10 ribu, sedangkan tingkat bunga adalah 18% per tahun, atau 1,5% per bulan. Saldo kas dapat dihitung sebagai berikut:</a:t>
            </a:r>
          </a:p>
          <a:p>
            <a:pPr>
              <a:lnSpc>
                <a:spcPts val="3076"/>
              </a:lnSpc>
            </a:pPr>
            <a:r>
              <a:rPr lang="en-US" sz="2197">
                <a:solidFill>
                  <a:srgbClr val="000000"/>
                </a:solidFill>
                <a:latin typeface="Poppins"/>
              </a:rPr>
              <a:t>C        = [(2 x 10.000 x 20.000.000)/0,015)]1/2</a:t>
            </a:r>
          </a:p>
          <a:p>
            <a:pPr>
              <a:lnSpc>
                <a:spcPts val="3076"/>
              </a:lnSpc>
            </a:pPr>
            <a:r>
              <a:rPr lang="en-US" sz="2197">
                <a:solidFill>
                  <a:srgbClr val="000000"/>
                </a:solidFill>
                <a:latin typeface="Poppins"/>
              </a:rPr>
              <a:t>= Rp. 5.163.978</a:t>
            </a:r>
          </a:p>
          <a:p>
            <a:pPr>
              <a:lnSpc>
                <a:spcPts val="3076"/>
              </a:lnSpc>
            </a:pPr>
            <a:r>
              <a:rPr lang="en-US" sz="2197">
                <a:solidFill>
                  <a:srgbClr val="000000"/>
                </a:solidFill>
                <a:latin typeface="Poppins"/>
              </a:rPr>
              <a:t>Saldo kas yang optimal adalah Rp. 5.163.978. </a:t>
            </a:r>
          </a:p>
          <a:p>
            <a:pPr>
              <a:lnSpc>
                <a:spcPts val="3076"/>
              </a:lnSpc>
            </a:pPr>
            <a:r>
              <a:rPr lang="en-US" sz="2197">
                <a:solidFill>
                  <a:srgbClr val="000000"/>
                </a:solidFill>
                <a:latin typeface="Poppins"/>
              </a:rPr>
              <a:t>Dalam periode satu bulan, perusahaan melakukan order pengisian kas sebanyak:</a:t>
            </a:r>
          </a:p>
          <a:p>
            <a:pPr>
              <a:lnSpc>
                <a:spcPts val="3076"/>
              </a:lnSpc>
            </a:pPr>
            <a:r>
              <a:rPr lang="en-US" sz="2197">
                <a:solidFill>
                  <a:srgbClr val="000000"/>
                </a:solidFill>
                <a:latin typeface="Poppins"/>
              </a:rPr>
              <a:t>= 20juta/5,163 juta = 3,9 kali atau sekitar empat kali.</a:t>
            </a:r>
          </a:p>
          <a:p>
            <a:pPr>
              <a:lnSpc>
                <a:spcPts val="3076"/>
              </a:lnSpc>
            </a:pPr>
            <a:r>
              <a:rPr lang="en-US" sz="2197">
                <a:solidFill>
                  <a:srgbClr val="000000"/>
                </a:solidFill>
                <a:latin typeface="Poppins"/>
              </a:rPr>
              <a:t>TC      = (5.163.978/2) x 0,015 + (20.000.000/5.163.978) x 10.000</a:t>
            </a:r>
          </a:p>
          <a:p>
            <a:pPr>
              <a:lnSpc>
                <a:spcPts val="3076"/>
              </a:lnSpc>
            </a:pPr>
            <a:r>
              <a:rPr lang="en-US" sz="2197">
                <a:solidFill>
                  <a:srgbClr val="000000"/>
                </a:solidFill>
                <a:latin typeface="Poppins"/>
              </a:rPr>
              <a:t>TC      = 38.730 + 38.730 </a:t>
            </a:r>
          </a:p>
          <a:p>
            <a:pPr>
              <a:lnSpc>
                <a:spcPts val="3076"/>
              </a:lnSpc>
            </a:pPr>
            <a:r>
              <a:rPr lang="en-US" sz="2197">
                <a:solidFill>
                  <a:srgbClr val="000000"/>
                </a:solidFill>
                <a:latin typeface="Poppins"/>
              </a:rPr>
              <a:t> = 77.460</a:t>
            </a:r>
          </a:p>
          <a:p>
            <a:pPr>
              <a:lnSpc>
                <a:spcPts val="3076"/>
              </a:lnSpc>
            </a:pPr>
          </a:p>
        </p:txBody>
      </p:sp>
      <p:pic>
        <p:nvPicPr>
          <p:cNvPr name="Picture 41" id="41"/>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4768867">
            <a:off x="15608093" y="-1691918"/>
            <a:ext cx="3302415" cy="4805101"/>
          </a:xfrm>
          <a:prstGeom prst="rect">
            <a:avLst/>
          </a:prstGeom>
        </p:spPr>
      </p:pic>
      <p:grpSp>
        <p:nvGrpSpPr>
          <p:cNvPr name="Group 42" id="42"/>
          <p:cNvGrpSpPr/>
          <p:nvPr/>
        </p:nvGrpSpPr>
        <p:grpSpPr>
          <a:xfrm rot="0">
            <a:off x="8224563" y="710633"/>
            <a:ext cx="2353161" cy="2003368"/>
            <a:chOff x="0" y="0"/>
            <a:chExt cx="3137547" cy="2671157"/>
          </a:xfrm>
        </p:grpSpPr>
        <p:pic>
          <p:nvPicPr>
            <p:cNvPr name="Picture 43" id="43"/>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0" y="460980"/>
              <a:ext cx="1740012" cy="2210177"/>
            </a:xfrm>
            <a:prstGeom prst="rect">
              <a:avLst/>
            </a:prstGeom>
          </p:spPr>
        </p:pic>
        <p:pic>
          <p:nvPicPr>
            <p:cNvPr name="Picture 44" id="4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740012" y="0"/>
              <a:ext cx="1397535" cy="1775160"/>
            </a:xfrm>
            <a:prstGeom prst="rect">
              <a:avLst/>
            </a:prstGeom>
          </p:spPr>
        </p:pic>
      </p:grpSp>
      <p:pic>
        <p:nvPicPr>
          <p:cNvPr name="Picture 45" id="45"/>
          <p:cNvPicPr>
            <a:picLocks noChangeAspect="true"/>
          </p:cNvPicPr>
          <p:nvPr/>
        </p:nvPicPr>
        <p:blipFill>
          <a:blip r:embed="rId8">
            <a:alphaModFix amt="79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1841062">
            <a:off x="516535" y="1198213"/>
            <a:ext cx="3124386" cy="1028207"/>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17911" t="21875" r="-17911" b="21875"/>
          <a:stretch>
            <a:fillRect/>
          </a:stretch>
        </p:blipFill>
        <p:spPr>
          <a:xfrm>
            <a:off x="0" y="0"/>
            <a:ext cx="18288000" cy="10287000"/>
          </a:xfrm>
          <a:prstGeom prst="rect">
            <a:avLst/>
          </a:prstGeom>
        </p:spPr>
      </p:pic>
      <p:sp>
        <p:nvSpPr>
          <p:cNvPr name="TextBox 3" id="3"/>
          <p:cNvSpPr txBox="true"/>
          <p:nvPr/>
        </p:nvSpPr>
        <p:spPr>
          <a:xfrm rot="0">
            <a:off x="3772059" y="1474459"/>
            <a:ext cx="11064939" cy="2423160"/>
          </a:xfrm>
          <a:prstGeom prst="rect">
            <a:avLst/>
          </a:prstGeom>
        </p:spPr>
        <p:txBody>
          <a:bodyPr anchor="t" rtlCol="false" tIns="0" lIns="0" bIns="0" rIns="0">
            <a:spAutoFit/>
          </a:bodyPr>
          <a:lstStyle/>
          <a:p>
            <a:pPr algn="ctr">
              <a:lnSpc>
                <a:spcPts val="19739"/>
              </a:lnSpc>
            </a:pPr>
            <a:r>
              <a:rPr lang="en-US" sz="14100">
                <a:solidFill>
                  <a:srgbClr val="222222"/>
                </a:solidFill>
                <a:latin typeface="Moonlight"/>
              </a:rPr>
              <a:t>Kesimpulan</a:t>
            </a:r>
          </a:p>
        </p:txBody>
      </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884040">
            <a:off x="11920658" y="1788003"/>
            <a:ext cx="1219200" cy="640080"/>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2644129" y="2822650"/>
            <a:ext cx="1127929" cy="1235779"/>
          </a:xfrm>
          <a:prstGeom prst="rect">
            <a:avLst/>
          </a:prstGeom>
        </p:spPr>
      </p:pic>
      <p:pic>
        <p:nvPicPr>
          <p:cNvPr name="Picture 6" id="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1061876">
            <a:off x="-200465" y="586260"/>
            <a:ext cx="4876671" cy="1862002"/>
          </a:xfrm>
          <a:prstGeom prst="rect">
            <a:avLst/>
          </a:prstGeom>
        </p:spPr>
      </p:pic>
      <p:pic>
        <p:nvPicPr>
          <p:cNvPr name="Picture 7" id="7"/>
          <p:cNvPicPr>
            <a:picLocks noChangeAspect="true"/>
          </p:cNvPicPr>
          <p:nvPr/>
        </p:nvPicPr>
        <p:blipFill>
          <a:blip r:embed="rId9"/>
          <a:srcRect l="0" t="0" r="0" b="0"/>
          <a:stretch>
            <a:fillRect/>
          </a:stretch>
        </p:blipFill>
        <p:spPr>
          <a:xfrm flipH="false" flipV="false" rot="669246">
            <a:off x="-253167" y="5262619"/>
            <a:ext cx="4008847" cy="6028341"/>
          </a:xfrm>
          <a:prstGeom prst="rect">
            <a:avLst/>
          </a:prstGeom>
        </p:spPr>
      </p:pic>
      <p:sp>
        <p:nvSpPr>
          <p:cNvPr name="TextBox 8" id="8"/>
          <p:cNvSpPr txBox="true"/>
          <p:nvPr/>
        </p:nvSpPr>
        <p:spPr>
          <a:xfrm rot="0">
            <a:off x="4843829" y="3569349"/>
            <a:ext cx="12903503" cy="7056809"/>
          </a:xfrm>
          <a:prstGeom prst="rect">
            <a:avLst/>
          </a:prstGeom>
        </p:spPr>
        <p:txBody>
          <a:bodyPr anchor="t" rtlCol="false" tIns="0" lIns="0" bIns="0" rIns="0">
            <a:spAutoFit/>
          </a:bodyPr>
          <a:lstStyle/>
          <a:p>
            <a:pPr algn="just">
              <a:lnSpc>
                <a:spcPts val="4626"/>
              </a:lnSpc>
            </a:pPr>
            <a:r>
              <a:rPr lang="en-US" sz="3084">
                <a:solidFill>
                  <a:srgbClr val="222222"/>
                </a:solidFill>
                <a:latin typeface="Poppins"/>
              </a:rPr>
              <a:t>Manajemen kas adalah serangkaian aktivitas yang meramalkan, merencanakan, mengumpulkan, membelanjakan, dan berinvestasi dalam bisnis agar likuiditas bisnis tetap terjaga dan mengklaim pembayaran yang dilakukan secara ekonomis. Selain itu, manajemen kas juga bermanfaat untuk memanfaatkan discount pemasaran, penilaian kelayakan kredit, Peluang mengambil kesempatan yang baik, dan likuiditas yang cukup untuk menghadapi keadaan darurat. Manajemen kas sendiri dapat bersifat menambah dan mengurangi kas perusahaan yang dilakukan dalam berbagai jenis seperti model baumol dan model orr.</a:t>
            </a:r>
          </a:p>
          <a:p>
            <a:pPr algn="just">
              <a:lnSpc>
                <a:spcPts val="4626"/>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343084">
            <a:off x="4052990" y="6902637"/>
            <a:ext cx="1977751" cy="2988360"/>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167127">
            <a:off x="4096941" y="0"/>
            <a:ext cx="9738160" cy="9924239"/>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21688" y="6916574"/>
            <a:ext cx="4377447" cy="4114800"/>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4768867">
            <a:off x="15358434" y="-1552404"/>
            <a:ext cx="3304707" cy="4808436"/>
          </a:xfrm>
          <a:prstGeom prst="rect">
            <a:avLst/>
          </a:prstGeom>
        </p:spPr>
      </p:pic>
      <p:pic>
        <p:nvPicPr>
          <p:cNvPr name="Picture 7" id="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2210334" y="3862633"/>
            <a:ext cx="1490848" cy="1633400"/>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5104556" y="2668818"/>
            <a:ext cx="1089628" cy="1193815"/>
          </a:xfrm>
          <a:prstGeom prst="rect">
            <a:avLst/>
          </a:prstGeom>
        </p:spPr>
      </p:pic>
      <p:sp>
        <p:nvSpPr>
          <p:cNvPr name="TextBox 9" id="9"/>
          <p:cNvSpPr txBox="true"/>
          <p:nvPr/>
        </p:nvSpPr>
        <p:spPr>
          <a:xfrm rot="0">
            <a:off x="3318293" y="3861435"/>
            <a:ext cx="11295456" cy="2973705"/>
          </a:xfrm>
          <a:prstGeom prst="rect">
            <a:avLst/>
          </a:prstGeom>
        </p:spPr>
        <p:txBody>
          <a:bodyPr anchor="t" rtlCol="false" tIns="0" lIns="0" bIns="0" rIns="0">
            <a:spAutoFit/>
          </a:bodyPr>
          <a:lstStyle/>
          <a:p>
            <a:pPr algn="ctr">
              <a:lnSpc>
                <a:spcPts val="22200"/>
              </a:lnSpc>
            </a:pPr>
            <a:r>
              <a:rPr lang="en-US" sz="22200">
                <a:solidFill>
                  <a:srgbClr val="000000"/>
                </a:solidFill>
                <a:latin typeface="Moonlight"/>
              </a:rPr>
              <a:t>Thanks</a:t>
            </a:r>
          </a:p>
        </p:txBody>
      </p:sp>
      <p:pic>
        <p:nvPicPr>
          <p:cNvPr name="Picture 10" id="10"/>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3545134">
            <a:off x="11801936" y="3829996"/>
            <a:ext cx="1254892" cy="658818"/>
          </a:xfrm>
          <a:prstGeom prst="rect">
            <a:avLst/>
          </a:prstGeom>
        </p:spPr>
      </p:pic>
      <p:pic>
        <p:nvPicPr>
          <p:cNvPr name="Picture 11" id="11"/>
          <p:cNvPicPr>
            <a:picLocks noChangeAspect="true"/>
          </p:cNvPicPr>
          <p:nvPr/>
        </p:nvPicPr>
        <p:blipFill>
          <a:blip r:embed="rId14"/>
          <a:srcRect l="0" t="0" r="0" b="0"/>
          <a:stretch>
            <a:fillRect/>
          </a:stretch>
        </p:blipFill>
        <p:spPr>
          <a:xfrm flipH="false" flipV="false" rot="0">
            <a:off x="14189760" y="5672370"/>
            <a:ext cx="4008847" cy="6028341"/>
          </a:xfrm>
          <a:prstGeom prst="rect">
            <a:avLst/>
          </a:prstGeom>
        </p:spPr>
      </p:pic>
      <p:pic>
        <p:nvPicPr>
          <p:cNvPr name="Picture 12" id="12"/>
          <p:cNvPicPr>
            <a:picLocks noChangeAspect="true"/>
          </p:cNvPicPr>
          <p:nvPr/>
        </p:nvPicPr>
        <p:blipFill>
          <a:blip r:embed="rId15"/>
          <a:srcRect l="0" t="0" r="0" b="0"/>
          <a:stretch>
            <a:fillRect/>
          </a:stretch>
        </p:blipFill>
        <p:spPr>
          <a:xfrm flipH="false" flipV="false" rot="6757336">
            <a:off x="-2664207" y="1569930"/>
            <a:ext cx="6696561" cy="1004484"/>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405972">
            <a:off x="15698240" y="5798716"/>
            <a:ext cx="2008914" cy="3035448"/>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808809">
            <a:off x="686150" y="3050039"/>
            <a:ext cx="2060074" cy="3112749"/>
          </a:xfrm>
          <a:prstGeom prst="rect">
            <a:avLst/>
          </a:prstGeom>
        </p:spPr>
      </p:pic>
      <p:grpSp>
        <p:nvGrpSpPr>
          <p:cNvPr name="Group 5" id="5"/>
          <p:cNvGrpSpPr/>
          <p:nvPr/>
        </p:nvGrpSpPr>
        <p:grpSpPr>
          <a:xfrm rot="0">
            <a:off x="1495854" y="757496"/>
            <a:ext cx="15296291" cy="8938851"/>
            <a:chOff x="0" y="0"/>
            <a:chExt cx="20395055" cy="11918469"/>
          </a:xfrm>
        </p:grpSpPr>
        <p:pic>
          <p:nvPicPr>
            <p:cNvPr name="Picture 6" id="6"/>
            <p:cNvPicPr>
              <a:picLocks noChangeAspect="true"/>
            </p:cNvPicPr>
            <p:nvPr/>
          </p:nvPicPr>
          <p:blipFill>
            <a:blip r:embed="rId5"/>
            <a:srcRect l="0" t="0" r="0" b="0"/>
            <a:stretch>
              <a:fillRect/>
            </a:stretch>
          </p:blipFill>
          <p:spPr>
            <a:xfrm flipH="false" flipV="false" rot="5400000">
              <a:off x="1886705" y="-1886705"/>
              <a:ext cx="11867669" cy="15641079"/>
            </a:xfrm>
            <a:prstGeom prst="rect">
              <a:avLst/>
            </a:prstGeom>
          </p:spPr>
        </p:pic>
        <p:pic>
          <p:nvPicPr>
            <p:cNvPr name="Picture 7" id="7"/>
            <p:cNvPicPr>
              <a:picLocks noChangeAspect="true"/>
            </p:cNvPicPr>
            <p:nvPr/>
          </p:nvPicPr>
          <p:blipFill>
            <a:blip r:embed="rId5"/>
            <a:srcRect l="0" t="0" r="0" b="44364"/>
            <a:stretch>
              <a:fillRect/>
            </a:stretch>
          </p:blipFill>
          <p:spPr>
            <a:xfrm flipH="false" flipV="false" rot="5400000">
              <a:off x="10110255" y="1633669"/>
              <a:ext cx="11867669" cy="8701931"/>
            </a:xfrm>
            <a:prstGeom prst="rect">
              <a:avLst/>
            </a:prstGeom>
          </p:spPr>
        </p:pic>
      </p:grpSp>
      <p:sp>
        <p:nvSpPr>
          <p:cNvPr name="TextBox 8" id="8"/>
          <p:cNvSpPr txBox="true"/>
          <p:nvPr/>
        </p:nvSpPr>
        <p:spPr>
          <a:xfrm rot="0">
            <a:off x="1716187" y="1723127"/>
            <a:ext cx="14855626" cy="2248468"/>
          </a:xfrm>
          <a:prstGeom prst="rect">
            <a:avLst/>
          </a:prstGeom>
        </p:spPr>
        <p:txBody>
          <a:bodyPr anchor="t" rtlCol="false" tIns="0" lIns="0" bIns="0" rIns="0">
            <a:spAutoFit/>
          </a:bodyPr>
          <a:lstStyle/>
          <a:p>
            <a:pPr algn="ctr">
              <a:lnSpc>
                <a:spcPts val="18340"/>
              </a:lnSpc>
            </a:pPr>
            <a:r>
              <a:rPr lang="en-US" sz="13100">
                <a:solidFill>
                  <a:srgbClr val="222222"/>
                </a:solidFill>
                <a:latin typeface="Moonlight"/>
              </a:rPr>
              <a:t>Anggota Kelompok</a:t>
            </a:r>
          </a:p>
        </p:txBody>
      </p:sp>
      <p:pic>
        <p:nvPicPr>
          <p:cNvPr name="Picture 9" id="9"/>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6273377">
            <a:off x="-1247604" y="6454325"/>
            <a:ext cx="4057347" cy="5903547"/>
          </a:xfrm>
          <a:prstGeom prst="rect">
            <a:avLst/>
          </a:prstGeom>
        </p:spPr>
      </p:pic>
      <p:pic>
        <p:nvPicPr>
          <p:cNvPr name="Picture 10" id="10"/>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1249076">
            <a:off x="15836100" y="728726"/>
            <a:ext cx="1912092" cy="2094921"/>
          </a:xfrm>
          <a:prstGeom prst="rect">
            <a:avLst/>
          </a:prstGeom>
        </p:spPr>
      </p:pic>
      <p:sp>
        <p:nvSpPr>
          <p:cNvPr name="TextBox 11" id="11"/>
          <p:cNvSpPr txBox="true"/>
          <p:nvPr/>
        </p:nvSpPr>
        <p:spPr>
          <a:xfrm rot="0">
            <a:off x="2113190" y="6639311"/>
            <a:ext cx="4422387" cy="558132"/>
          </a:xfrm>
          <a:prstGeom prst="rect">
            <a:avLst/>
          </a:prstGeom>
        </p:spPr>
        <p:txBody>
          <a:bodyPr anchor="t" rtlCol="false" tIns="0" lIns="0" bIns="0" rIns="0">
            <a:spAutoFit/>
          </a:bodyPr>
          <a:lstStyle/>
          <a:p>
            <a:pPr algn="ctr" marL="0" indent="0" lvl="0">
              <a:lnSpc>
                <a:spcPts val="4289"/>
              </a:lnSpc>
            </a:pPr>
            <a:r>
              <a:rPr lang="en-US" sz="3299">
                <a:solidFill>
                  <a:srgbClr val="000000"/>
                </a:solidFill>
                <a:latin typeface="Poppins"/>
              </a:rPr>
              <a:t>Shaffa Annisa P</a:t>
            </a:r>
          </a:p>
        </p:txBody>
      </p:sp>
      <p:sp>
        <p:nvSpPr>
          <p:cNvPr name="TextBox 12" id="12"/>
          <p:cNvSpPr txBox="true"/>
          <p:nvPr/>
        </p:nvSpPr>
        <p:spPr>
          <a:xfrm rot="0">
            <a:off x="3019367" y="7240240"/>
            <a:ext cx="2610032" cy="401823"/>
          </a:xfrm>
          <a:prstGeom prst="rect">
            <a:avLst/>
          </a:prstGeom>
        </p:spPr>
        <p:txBody>
          <a:bodyPr anchor="t" rtlCol="false" tIns="0" lIns="0" bIns="0" rIns="0">
            <a:spAutoFit/>
          </a:bodyPr>
          <a:lstStyle/>
          <a:p>
            <a:pPr algn="ctr">
              <a:lnSpc>
                <a:spcPts val="3299"/>
              </a:lnSpc>
            </a:pPr>
            <a:r>
              <a:rPr lang="en-US" sz="2199">
                <a:solidFill>
                  <a:srgbClr val="000000"/>
                </a:solidFill>
                <a:latin typeface="Poppins Bold"/>
              </a:rPr>
              <a:t>170304200015</a:t>
            </a:r>
          </a:p>
        </p:txBody>
      </p:sp>
      <p:sp>
        <p:nvSpPr>
          <p:cNvPr name="TextBox 13" id="13"/>
          <p:cNvSpPr txBox="true"/>
          <p:nvPr/>
        </p:nvSpPr>
        <p:spPr>
          <a:xfrm rot="0">
            <a:off x="2315587" y="4712605"/>
            <a:ext cx="4017591" cy="558132"/>
          </a:xfrm>
          <a:prstGeom prst="rect">
            <a:avLst/>
          </a:prstGeom>
        </p:spPr>
        <p:txBody>
          <a:bodyPr anchor="t" rtlCol="false" tIns="0" lIns="0" bIns="0" rIns="0">
            <a:spAutoFit/>
          </a:bodyPr>
          <a:lstStyle/>
          <a:p>
            <a:pPr algn="ctr" marL="0" indent="0" lvl="0">
              <a:lnSpc>
                <a:spcPts val="4289"/>
              </a:lnSpc>
            </a:pPr>
            <a:r>
              <a:rPr lang="en-US" sz="3299">
                <a:solidFill>
                  <a:srgbClr val="000000"/>
                </a:solidFill>
                <a:latin typeface="Poppins"/>
              </a:rPr>
              <a:t>Jeremia Gamylael</a:t>
            </a:r>
          </a:p>
        </p:txBody>
      </p:sp>
      <p:sp>
        <p:nvSpPr>
          <p:cNvPr name="TextBox 14" id="14"/>
          <p:cNvSpPr txBox="true"/>
          <p:nvPr/>
        </p:nvSpPr>
        <p:spPr>
          <a:xfrm rot="0">
            <a:off x="7271510" y="5796605"/>
            <a:ext cx="3744979" cy="558132"/>
          </a:xfrm>
          <a:prstGeom prst="rect">
            <a:avLst/>
          </a:prstGeom>
        </p:spPr>
        <p:txBody>
          <a:bodyPr anchor="t" rtlCol="false" tIns="0" lIns="0" bIns="0" rIns="0">
            <a:spAutoFit/>
          </a:bodyPr>
          <a:lstStyle/>
          <a:p>
            <a:pPr algn="ctr" marL="0" indent="0" lvl="0">
              <a:lnSpc>
                <a:spcPts val="4289"/>
              </a:lnSpc>
            </a:pPr>
            <a:r>
              <a:rPr lang="en-US" sz="3299">
                <a:solidFill>
                  <a:srgbClr val="000000"/>
                </a:solidFill>
                <a:latin typeface="Poppins"/>
              </a:rPr>
              <a:t>Yassirullah Apta S</a:t>
            </a:r>
          </a:p>
        </p:txBody>
      </p:sp>
      <p:sp>
        <p:nvSpPr>
          <p:cNvPr name="TextBox 15" id="15"/>
          <p:cNvSpPr txBox="true"/>
          <p:nvPr/>
        </p:nvSpPr>
        <p:spPr>
          <a:xfrm rot="0">
            <a:off x="7838984" y="6457450"/>
            <a:ext cx="2610032" cy="401823"/>
          </a:xfrm>
          <a:prstGeom prst="rect">
            <a:avLst/>
          </a:prstGeom>
        </p:spPr>
        <p:txBody>
          <a:bodyPr anchor="t" rtlCol="false" tIns="0" lIns="0" bIns="0" rIns="0">
            <a:spAutoFit/>
          </a:bodyPr>
          <a:lstStyle/>
          <a:p>
            <a:pPr algn="ctr">
              <a:lnSpc>
                <a:spcPts val="3299"/>
              </a:lnSpc>
            </a:pPr>
            <a:r>
              <a:rPr lang="en-US" sz="2199">
                <a:solidFill>
                  <a:srgbClr val="000000"/>
                </a:solidFill>
                <a:latin typeface="Poppins Bold"/>
              </a:rPr>
              <a:t>170304200006</a:t>
            </a:r>
          </a:p>
        </p:txBody>
      </p:sp>
      <p:sp>
        <p:nvSpPr>
          <p:cNvPr name="TextBox 16" id="16"/>
          <p:cNvSpPr txBox="true"/>
          <p:nvPr/>
        </p:nvSpPr>
        <p:spPr>
          <a:xfrm rot="0">
            <a:off x="2749782" y="5351390"/>
            <a:ext cx="3149202" cy="401823"/>
          </a:xfrm>
          <a:prstGeom prst="rect">
            <a:avLst/>
          </a:prstGeom>
        </p:spPr>
        <p:txBody>
          <a:bodyPr anchor="t" rtlCol="false" tIns="0" lIns="0" bIns="0" rIns="0">
            <a:spAutoFit/>
          </a:bodyPr>
          <a:lstStyle/>
          <a:p>
            <a:pPr algn="ctr">
              <a:lnSpc>
                <a:spcPts val="3299"/>
              </a:lnSpc>
            </a:pPr>
            <a:r>
              <a:rPr lang="en-US" sz="2199">
                <a:solidFill>
                  <a:srgbClr val="000000"/>
                </a:solidFill>
                <a:latin typeface="Poppins Bold"/>
              </a:rPr>
              <a:t>170304200012</a:t>
            </a:r>
          </a:p>
        </p:txBody>
      </p:sp>
      <p:pic>
        <p:nvPicPr>
          <p:cNvPr name="Picture 17" id="17"/>
          <p:cNvPicPr>
            <a:picLocks noChangeAspect="true"/>
          </p:cNvPicPr>
          <p:nvPr/>
        </p:nvPicPr>
        <p:blipFill>
          <a:blip r:embed="rId10"/>
          <a:srcRect l="0" t="0" r="0" b="0"/>
          <a:stretch>
            <a:fillRect/>
          </a:stretch>
        </p:blipFill>
        <p:spPr>
          <a:xfrm flipH="false" flipV="false" rot="-1565822">
            <a:off x="13375825" y="8989314"/>
            <a:ext cx="5557121" cy="833568"/>
          </a:xfrm>
          <a:prstGeom prst="rect">
            <a:avLst/>
          </a:prstGeom>
        </p:spPr>
      </p:pic>
      <p:pic>
        <p:nvPicPr>
          <p:cNvPr name="Picture 18" id="18"/>
          <p:cNvPicPr>
            <a:picLocks noChangeAspect="true"/>
          </p:cNvPicPr>
          <p:nvPr/>
        </p:nvPicPr>
        <p:blipFill>
          <a:blip r:embed="rId11">
            <a:alphaModFix amt="83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2178549">
            <a:off x="889151" y="1162551"/>
            <a:ext cx="3257669" cy="1072069"/>
          </a:xfrm>
          <a:prstGeom prst="rect">
            <a:avLst/>
          </a:prstGeom>
        </p:spPr>
      </p:pic>
      <p:sp>
        <p:nvSpPr>
          <p:cNvPr name="TextBox 19" id="19"/>
          <p:cNvSpPr txBox="true"/>
          <p:nvPr/>
        </p:nvSpPr>
        <p:spPr>
          <a:xfrm rot="0">
            <a:off x="11603269" y="4712605"/>
            <a:ext cx="3744979" cy="558132"/>
          </a:xfrm>
          <a:prstGeom prst="rect">
            <a:avLst/>
          </a:prstGeom>
        </p:spPr>
        <p:txBody>
          <a:bodyPr anchor="t" rtlCol="false" tIns="0" lIns="0" bIns="0" rIns="0">
            <a:spAutoFit/>
          </a:bodyPr>
          <a:lstStyle/>
          <a:p>
            <a:pPr algn="ctr" marL="0" indent="0" lvl="0">
              <a:lnSpc>
                <a:spcPts val="4289"/>
              </a:lnSpc>
            </a:pPr>
            <a:r>
              <a:rPr lang="en-US" sz="3299">
                <a:solidFill>
                  <a:srgbClr val="000000"/>
                </a:solidFill>
                <a:latin typeface="Poppins"/>
              </a:rPr>
              <a:t>Zahra Fairus</a:t>
            </a:r>
          </a:p>
        </p:txBody>
      </p:sp>
      <p:sp>
        <p:nvSpPr>
          <p:cNvPr name="TextBox 20" id="20"/>
          <p:cNvSpPr txBox="true"/>
          <p:nvPr/>
        </p:nvSpPr>
        <p:spPr>
          <a:xfrm rot="0">
            <a:off x="12170742" y="5351390"/>
            <a:ext cx="2610032" cy="401823"/>
          </a:xfrm>
          <a:prstGeom prst="rect">
            <a:avLst/>
          </a:prstGeom>
        </p:spPr>
        <p:txBody>
          <a:bodyPr anchor="t" rtlCol="false" tIns="0" lIns="0" bIns="0" rIns="0">
            <a:spAutoFit/>
          </a:bodyPr>
          <a:lstStyle/>
          <a:p>
            <a:pPr algn="ctr">
              <a:lnSpc>
                <a:spcPts val="3299"/>
              </a:lnSpc>
            </a:pPr>
            <a:r>
              <a:rPr lang="en-US" sz="2199">
                <a:solidFill>
                  <a:srgbClr val="000000"/>
                </a:solidFill>
                <a:latin typeface="Poppins Bold"/>
              </a:rPr>
              <a:t>170304200022</a:t>
            </a:r>
          </a:p>
        </p:txBody>
      </p:sp>
      <p:sp>
        <p:nvSpPr>
          <p:cNvPr name="TextBox 21" id="21"/>
          <p:cNvSpPr txBox="true"/>
          <p:nvPr/>
        </p:nvSpPr>
        <p:spPr>
          <a:xfrm rot="0">
            <a:off x="12170742" y="7277453"/>
            <a:ext cx="2610032" cy="401823"/>
          </a:xfrm>
          <a:prstGeom prst="rect">
            <a:avLst/>
          </a:prstGeom>
        </p:spPr>
        <p:txBody>
          <a:bodyPr anchor="t" rtlCol="false" tIns="0" lIns="0" bIns="0" rIns="0">
            <a:spAutoFit/>
          </a:bodyPr>
          <a:lstStyle/>
          <a:p>
            <a:pPr algn="ctr">
              <a:lnSpc>
                <a:spcPts val="3299"/>
              </a:lnSpc>
            </a:pPr>
            <a:r>
              <a:rPr lang="en-US" sz="2199">
                <a:solidFill>
                  <a:srgbClr val="000000"/>
                </a:solidFill>
                <a:latin typeface="Poppins Bold"/>
              </a:rPr>
              <a:t>170304200027</a:t>
            </a:r>
          </a:p>
        </p:txBody>
      </p:sp>
      <p:sp>
        <p:nvSpPr>
          <p:cNvPr name="TextBox 22" id="22"/>
          <p:cNvSpPr txBox="true"/>
          <p:nvPr/>
        </p:nvSpPr>
        <p:spPr>
          <a:xfrm rot="0">
            <a:off x="11781441" y="6639311"/>
            <a:ext cx="3744979" cy="558132"/>
          </a:xfrm>
          <a:prstGeom prst="rect">
            <a:avLst/>
          </a:prstGeom>
        </p:spPr>
        <p:txBody>
          <a:bodyPr anchor="t" rtlCol="false" tIns="0" lIns="0" bIns="0" rIns="0">
            <a:spAutoFit/>
          </a:bodyPr>
          <a:lstStyle/>
          <a:p>
            <a:pPr algn="ctr" marL="0" indent="0" lvl="0">
              <a:lnSpc>
                <a:spcPts val="4289"/>
              </a:lnSpc>
            </a:pPr>
            <a:r>
              <a:rPr lang="en-US" sz="3299">
                <a:solidFill>
                  <a:srgbClr val="000000"/>
                </a:solidFill>
                <a:latin typeface="Poppins"/>
              </a:rPr>
              <a:t>Ravi Prianka J</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17911" t="21875" r="-17911" b="21875"/>
          <a:stretch>
            <a:fillRect/>
          </a:stretch>
        </p:blipFill>
        <p:spPr>
          <a:xfrm>
            <a:off x="0" y="0"/>
            <a:ext cx="18288000" cy="10287000"/>
          </a:xfrm>
          <a:prstGeom prst="rect">
            <a:avLst/>
          </a:prstGeom>
        </p:spPr>
      </p:pic>
      <p:sp>
        <p:nvSpPr>
          <p:cNvPr name="TextBox 3" id="3"/>
          <p:cNvSpPr txBox="true"/>
          <p:nvPr/>
        </p:nvSpPr>
        <p:spPr>
          <a:xfrm rot="0">
            <a:off x="451903" y="2139981"/>
            <a:ext cx="6958958" cy="2305050"/>
          </a:xfrm>
          <a:prstGeom prst="rect">
            <a:avLst/>
          </a:prstGeom>
        </p:spPr>
        <p:txBody>
          <a:bodyPr anchor="t" rtlCol="false" tIns="0" lIns="0" bIns="0" rIns="0">
            <a:spAutoFit/>
          </a:bodyPr>
          <a:lstStyle/>
          <a:p>
            <a:pPr algn="r" marL="0" indent="0" lvl="0">
              <a:lnSpc>
                <a:spcPts val="18119"/>
              </a:lnSpc>
              <a:spcBef>
                <a:spcPct val="0"/>
              </a:spcBef>
            </a:pPr>
            <a:r>
              <a:rPr lang="en-US" sz="15099">
                <a:solidFill>
                  <a:srgbClr val="000000"/>
                </a:solidFill>
                <a:latin typeface="Moonlight"/>
              </a:rPr>
              <a:t>Contents</a:t>
            </a:r>
          </a:p>
        </p:txBody>
      </p:sp>
      <p:grpSp>
        <p:nvGrpSpPr>
          <p:cNvPr name="Group 4" id="4"/>
          <p:cNvGrpSpPr/>
          <p:nvPr/>
        </p:nvGrpSpPr>
        <p:grpSpPr>
          <a:xfrm rot="0">
            <a:off x="7822219" y="316691"/>
            <a:ext cx="7982674" cy="9668381"/>
            <a:chOff x="0" y="0"/>
            <a:chExt cx="10643565" cy="12891175"/>
          </a:xfrm>
        </p:grpSpPr>
        <p:pic>
          <p:nvPicPr>
            <p:cNvPr name="Picture 5" id="5"/>
            <p:cNvPicPr>
              <a:picLocks noChangeAspect="true"/>
            </p:cNvPicPr>
            <p:nvPr/>
          </p:nvPicPr>
          <p:blipFill>
            <a:blip r:embed="rId3"/>
            <a:srcRect l="0" t="0" r="0" b="0"/>
            <a:stretch>
              <a:fillRect/>
            </a:stretch>
          </p:blipFill>
          <p:spPr>
            <a:xfrm flipH="false" flipV="false" rot="0">
              <a:off x="977444" y="787128"/>
              <a:ext cx="8536190" cy="11250333"/>
            </a:xfrm>
            <a:prstGeom prst="rect">
              <a:avLst/>
            </a:prstGeom>
          </p:spPr>
        </p:pic>
        <p:pic>
          <p:nvPicPr>
            <p:cNvPr name="Picture 6" id="6"/>
            <p:cNvPicPr>
              <a:picLocks noChangeAspect="true"/>
            </p:cNvPicPr>
            <p:nvPr/>
          </p:nvPicPr>
          <p:blipFill>
            <a:blip r:embed="rId4">
              <a:alphaModFix amt="79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711855">
              <a:off x="6559179" y="10692532"/>
              <a:ext cx="4012671" cy="1320534"/>
            </a:xfrm>
            <a:prstGeom prst="rect">
              <a:avLst/>
            </a:prstGeom>
          </p:spPr>
        </p:pic>
        <p:pic>
          <p:nvPicPr>
            <p:cNvPr name="Picture 7" id="7"/>
            <p:cNvPicPr>
              <a:picLocks noChangeAspect="true"/>
            </p:cNvPicPr>
            <p:nvPr/>
          </p:nvPicPr>
          <p:blipFill>
            <a:blip r:embed="rId6">
              <a:alphaModFix amt="83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711855">
              <a:off x="68307" y="836386"/>
              <a:ext cx="3822010" cy="1257789"/>
            </a:xfrm>
            <a:prstGeom prst="rect">
              <a:avLst/>
            </a:prstGeom>
          </p:spPr>
        </p:pic>
      </p:grpSp>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5400000">
            <a:off x="15930089" y="861847"/>
            <a:ext cx="2960847" cy="1754975"/>
          </a:xfrm>
          <a:prstGeom prst="rect">
            <a:avLst/>
          </a:prstGeom>
        </p:spPr>
      </p:pic>
      <p:pic>
        <p:nvPicPr>
          <p:cNvPr name="Picture 9" id="9"/>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true" flipV="false" rot="-304780">
            <a:off x="2397316" y="6207817"/>
            <a:ext cx="3310865" cy="2540337"/>
          </a:xfrm>
          <a:prstGeom prst="rect">
            <a:avLst/>
          </a:prstGeom>
        </p:spPr>
      </p:pic>
      <p:pic>
        <p:nvPicPr>
          <p:cNvPr name="Picture 10" id="10"/>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458435">
            <a:off x="-1379916" y="4077297"/>
            <a:ext cx="8687582" cy="2132406"/>
          </a:xfrm>
          <a:prstGeom prst="rect">
            <a:avLst/>
          </a:prstGeom>
        </p:spPr>
      </p:pic>
      <p:sp>
        <p:nvSpPr>
          <p:cNvPr name="TextBox 11" id="11"/>
          <p:cNvSpPr txBox="true"/>
          <p:nvPr/>
        </p:nvSpPr>
        <p:spPr>
          <a:xfrm rot="0">
            <a:off x="9178037" y="1700877"/>
            <a:ext cx="1530079" cy="1596391"/>
          </a:xfrm>
          <a:prstGeom prst="rect">
            <a:avLst/>
          </a:prstGeom>
        </p:spPr>
        <p:txBody>
          <a:bodyPr anchor="t" rtlCol="false" tIns="0" lIns="0" bIns="0" rIns="0">
            <a:spAutoFit/>
          </a:bodyPr>
          <a:lstStyle/>
          <a:p>
            <a:pPr algn="r">
              <a:lnSpc>
                <a:spcPts val="13199"/>
              </a:lnSpc>
              <a:spcBef>
                <a:spcPct val="0"/>
              </a:spcBef>
            </a:pPr>
            <a:r>
              <a:rPr lang="en-US" sz="8799">
                <a:solidFill>
                  <a:srgbClr val="000000"/>
                </a:solidFill>
                <a:latin typeface="Moonlight Bold"/>
              </a:rPr>
              <a:t>1</a:t>
            </a:r>
          </a:p>
        </p:txBody>
      </p:sp>
      <p:sp>
        <p:nvSpPr>
          <p:cNvPr name="TextBox 12" id="12"/>
          <p:cNvSpPr txBox="true"/>
          <p:nvPr/>
        </p:nvSpPr>
        <p:spPr>
          <a:xfrm rot="0">
            <a:off x="9144000" y="2940105"/>
            <a:ext cx="1530079" cy="1596391"/>
          </a:xfrm>
          <a:prstGeom prst="rect">
            <a:avLst/>
          </a:prstGeom>
        </p:spPr>
        <p:txBody>
          <a:bodyPr anchor="t" rtlCol="false" tIns="0" lIns="0" bIns="0" rIns="0">
            <a:spAutoFit/>
          </a:bodyPr>
          <a:lstStyle/>
          <a:p>
            <a:pPr algn="r">
              <a:lnSpc>
                <a:spcPts val="13199"/>
              </a:lnSpc>
              <a:spcBef>
                <a:spcPct val="0"/>
              </a:spcBef>
            </a:pPr>
            <a:r>
              <a:rPr lang="en-US" sz="8799">
                <a:solidFill>
                  <a:srgbClr val="000000"/>
                </a:solidFill>
                <a:latin typeface="Moonlight Bold"/>
              </a:rPr>
              <a:t>2</a:t>
            </a:r>
          </a:p>
        </p:txBody>
      </p:sp>
      <p:sp>
        <p:nvSpPr>
          <p:cNvPr name="TextBox 13" id="13"/>
          <p:cNvSpPr txBox="true"/>
          <p:nvPr/>
        </p:nvSpPr>
        <p:spPr>
          <a:xfrm rot="0">
            <a:off x="8385011" y="4188142"/>
            <a:ext cx="2323105" cy="1596391"/>
          </a:xfrm>
          <a:prstGeom prst="rect">
            <a:avLst/>
          </a:prstGeom>
        </p:spPr>
        <p:txBody>
          <a:bodyPr anchor="t" rtlCol="false" tIns="0" lIns="0" bIns="0" rIns="0">
            <a:spAutoFit/>
          </a:bodyPr>
          <a:lstStyle/>
          <a:p>
            <a:pPr algn="r">
              <a:lnSpc>
                <a:spcPts val="13199"/>
              </a:lnSpc>
              <a:spcBef>
                <a:spcPct val="0"/>
              </a:spcBef>
            </a:pPr>
            <a:r>
              <a:rPr lang="en-US" sz="8799">
                <a:solidFill>
                  <a:srgbClr val="000000"/>
                </a:solidFill>
                <a:latin typeface="Moonlight Bold"/>
              </a:rPr>
              <a:t>3</a:t>
            </a:r>
          </a:p>
        </p:txBody>
      </p:sp>
      <p:sp>
        <p:nvSpPr>
          <p:cNvPr name="TextBox 14" id="14"/>
          <p:cNvSpPr txBox="true"/>
          <p:nvPr/>
        </p:nvSpPr>
        <p:spPr>
          <a:xfrm rot="0">
            <a:off x="8800399" y="5328738"/>
            <a:ext cx="1974392" cy="1596391"/>
          </a:xfrm>
          <a:prstGeom prst="rect">
            <a:avLst/>
          </a:prstGeom>
        </p:spPr>
        <p:txBody>
          <a:bodyPr anchor="t" rtlCol="false" tIns="0" lIns="0" bIns="0" rIns="0">
            <a:spAutoFit/>
          </a:bodyPr>
          <a:lstStyle/>
          <a:p>
            <a:pPr algn="r">
              <a:lnSpc>
                <a:spcPts val="13199"/>
              </a:lnSpc>
              <a:spcBef>
                <a:spcPct val="0"/>
              </a:spcBef>
            </a:pPr>
            <a:r>
              <a:rPr lang="en-US" sz="8799">
                <a:solidFill>
                  <a:srgbClr val="000000"/>
                </a:solidFill>
                <a:latin typeface="Moonlight Bold"/>
              </a:rPr>
              <a:t>4</a:t>
            </a:r>
          </a:p>
        </p:txBody>
      </p:sp>
      <p:sp>
        <p:nvSpPr>
          <p:cNvPr name="TextBox 15" id="15"/>
          <p:cNvSpPr txBox="true"/>
          <p:nvPr/>
        </p:nvSpPr>
        <p:spPr>
          <a:xfrm rot="0">
            <a:off x="8289943" y="6551203"/>
            <a:ext cx="2384137" cy="1596391"/>
          </a:xfrm>
          <a:prstGeom prst="rect">
            <a:avLst/>
          </a:prstGeom>
        </p:spPr>
        <p:txBody>
          <a:bodyPr anchor="t" rtlCol="false" tIns="0" lIns="0" bIns="0" rIns="0">
            <a:spAutoFit/>
          </a:bodyPr>
          <a:lstStyle/>
          <a:p>
            <a:pPr algn="r">
              <a:lnSpc>
                <a:spcPts val="13199"/>
              </a:lnSpc>
              <a:spcBef>
                <a:spcPct val="0"/>
              </a:spcBef>
            </a:pPr>
            <a:r>
              <a:rPr lang="en-US" sz="8799">
                <a:solidFill>
                  <a:srgbClr val="000000"/>
                </a:solidFill>
                <a:latin typeface="Moonlight Bold"/>
              </a:rPr>
              <a:t>5</a:t>
            </a:r>
          </a:p>
        </p:txBody>
      </p:sp>
      <p:sp>
        <p:nvSpPr>
          <p:cNvPr name="TextBox 16" id="16"/>
          <p:cNvSpPr txBox="true"/>
          <p:nvPr/>
        </p:nvSpPr>
        <p:spPr>
          <a:xfrm rot="0">
            <a:off x="11032699" y="6870314"/>
            <a:ext cx="3775385" cy="815389"/>
          </a:xfrm>
          <a:prstGeom prst="rect">
            <a:avLst/>
          </a:prstGeom>
        </p:spPr>
        <p:txBody>
          <a:bodyPr anchor="t" rtlCol="false" tIns="0" lIns="0" bIns="0" rIns="0">
            <a:spAutoFit/>
          </a:bodyPr>
          <a:lstStyle/>
          <a:p>
            <a:pPr algn="l">
              <a:lnSpc>
                <a:spcPts val="6824"/>
              </a:lnSpc>
            </a:pPr>
            <a:r>
              <a:rPr lang="en-US" sz="3412">
                <a:solidFill>
                  <a:srgbClr val="000000"/>
                </a:solidFill>
                <a:latin typeface="Poppins Bold"/>
              </a:rPr>
              <a:t>Jenis-Jenis</a:t>
            </a:r>
          </a:p>
        </p:txBody>
      </p:sp>
      <p:sp>
        <p:nvSpPr>
          <p:cNvPr name="TextBox 17" id="17"/>
          <p:cNvSpPr txBox="true"/>
          <p:nvPr/>
        </p:nvSpPr>
        <p:spPr>
          <a:xfrm rot="0">
            <a:off x="11032699" y="2067566"/>
            <a:ext cx="3775385" cy="815389"/>
          </a:xfrm>
          <a:prstGeom prst="rect">
            <a:avLst/>
          </a:prstGeom>
        </p:spPr>
        <p:txBody>
          <a:bodyPr anchor="t" rtlCol="false" tIns="0" lIns="0" bIns="0" rIns="0">
            <a:spAutoFit/>
          </a:bodyPr>
          <a:lstStyle/>
          <a:p>
            <a:pPr algn="l">
              <a:lnSpc>
                <a:spcPts val="6824"/>
              </a:lnSpc>
            </a:pPr>
            <a:r>
              <a:rPr lang="en-US" sz="3412">
                <a:solidFill>
                  <a:srgbClr val="000000"/>
                </a:solidFill>
                <a:latin typeface="Poppins Bold"/>
              </a:rPr>
              <a:t>Pengertian</a:t>
            </a:r>
          </a:p>
        </p:txBody>
      </p:sp>
      <p:sp>
        <p:nvSpPr>
          <p:cNvPr name="TextBox 18" id="18"/>
          <p:cNvSpPr txBox="true"/>
          <p:nvPr/>
        </p:nvSpPr>
        <p:spPr>
          <a:xfrm rot="0">
            <a:off x="11032699" y="3306793"/>
            <a:ext cx="3775385" cy="815389"/>
          </a:xfrm>
          <a:prstGeom prst="rect">
            <a:avLst/>
          </a:prstGeom>
        </p:spPr>
        <p:txBody>
          <a:bodyPr anchor="t" rtlCol="false" tIns="0" lIns="0" bIns="0" rIns="0">
            <a:spAutoFit/>
          </a:bodyPr>
          <a:lstStyle/>
          <a:p>
            <a:pPr algn="l">
              <a:lnSpc>
                <a:spcPts val="6824"/>
              </a:lnSpc>
            </a:pPr>
            <a:r>
              <a:rPr lang="en-US" sz="3412">
                <a:solidFill>
                  <a:srgbClr val="000000"/>
                </a:solidFill>
                <a:latin typeface="Poppins Bold"/>
              </a:rPr>
              <a:t>Tujuan</a:t>
            </a:r>
          </a:p>
        </p:txBody>
      </p:sp>
      <p:sp>
        <p:nvSpPr>
          <p:cNvPr name="TextBox 19" id="19"/>
          <p:cNvSpPr txBox="true"/>
          <p:nvPr/>
        </p:nvSpPr>
        <p:spPr>
          <a:xfrm rot="0">
            <a:off x="11032699" y="4513350"/>
            <a:ext cx="3775385" cy="815389"/>
          </a:xfrm>
          <a:prstGeom prst="rect">
            <a:avLst/>
          </a:prstGeom>
        </p:spPr>
        <p:txBody>
          <a:bodyPr anchor="t" rtlCol="false" tIns="0" lIns="0" bIns="0" rIns="0">
            <a:spAutoFit/>
          </a:bodyPr>
          <a:lstStyle/>
          <a:p>
            <a:pPr algn="l">
              <a:lnSpc>
                <a:spcPts val="6824"/>
              </a:lnSpc>
            </a:pPr>
            <a:r>
              <a:rPr lang="en-US" sz="3412">
                <a:solidFill>
                  <a:srgbClr val="000000"/>
                </a:solidFill>
                <a:latin typeface="Poppins Bold"/>
              </a:rPr>
              <a:t>Manfaat</a:t>
            </a:r>
          </a:p>
        </p:txBody>
      </p:sp>
      <p:sp>
        <p:nvSpPr>
          <p:cNvPr name="TextBox 20" id="20"/>
          <p:cNvSpPr txBox="true"/>
          <p:nvPr/>
        </p:nvSpPr>
        <p:spPr>
          <a:xfrm rot="0">
            <a:off x="11032699" y="5695427"/>
            <a:ext cx="3775385" cy="815389"/>
          </a:xfrm>
          <a:prstGeom prst="rect">
            <a:avLst/>
          </a:prstGeom>
        </p:spPr>
        <p:txBody>
          <a:bodyPr anchor="t" rtlCol="false" tIns="0" lIns="0" bIns="0" rIns="0">
            <a:spAutoFit/>
          </a:bodyPr>
          <a:lstStyle/>
          <a:p>
            <a:pPr algn="l">
              <a:lnSpc>
                <a:spcPts val="6824"/>
              </a:lnSpc>
            </a:pPr>
            <a:r>
              <a:rPr lang="en-US" sz="3412">
                <a:solidFill>
                  <a:srgbClr val="000000"/>
                </a:solidFill>
                <a:latin typeface="Poppins Bold"/>
              </a:rPr>
              <a:t>Faktor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5400000">
            <a:off x="4673978" y="-747797"/>
            <a:ext cx="8940043" cy="11782594"/>
          </a:xfrm>
          <a:prstGeom prst="rect">
            <a:avLst/>
          </a:prstGeom>
        </p:spPr>
      </p:pic>
      <p:sp>
        <p:nvSpPr>
          <p:cNvPr name="TextBox 4" id="4"/>
          <p:cNvSpPr txBox="true"/>
          <p:nvPr/>
        </p:nvSpPr>
        <p:spPr>
          <a:xfrm rot="0">
            <a:off x="4861230" y="3106768"/>
            <a:ext cx="8633614" cy="5974081"/>
          </a:xfrm>
          <a:prstGeom prst="rect">
            <a:avLst/>
          </a:prstGeom>
        </p:spPr>
        <p:txBody>
          <a:bodyPr anchor="t" rtlCol="false" tIns="0" lIns="0" bIns="0" rIns="0">
            <a:spAutoFit/>
          </a:bodyPr>
          <a:lstStyle/>
          <a:p>
            <a:pPr algn="just">
              <a:lnSpc>
                <a:spcPts val="5309"/>
              </a:lnSpc>
            </a:pPr>
            <a:r>
              <a:rPr lang="en-US" sz="2999">
                <a:solidFill>
                  <a:srgbClr val="000000"/>
                </a:solidFill>
                <a:latin typeface="Poppins"/>
              </a:rPr>
              <a:t>     Manajemen kas adalah serangkaian aktivitas yang meramalkan, merencanakan, mengumpulkan, membelanjakan, dan berinvestasi dalam bisnis agar bisnis tetap berjalan lancar. Jika Anda tidak mengelola uang tunai Anda dengan baik, bahkan jika Anda untung, Anda akan kehilangan likuiditas dan bangkrut.</a:t>
            </a:r>
          </a:p>
          <a:p>
            <a:pPr algn="just">
              <a:lnSpc>
                <a:spcPts val="5309"/>
              </a:lnSpc>
            </a:pPr>
          </a:p>
        </p:txBody>
      </p:sp>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479032" y="0"/>
            <a:ext cx="3567755" cy="3211788"/>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2169759">
            <a:off x="-512721" y="6396395"/>
            <a:ext cx="5672604" cy="4367905"/>
          </a:xfrm>
          <a:prstGeom prst="rect">
            <a:avLst/>
          </a:prstGeom>
        </p:spPr>
      </p:pic>
      <p:sp>
        <p:nvSpPr>
          <p:cNvPr name="TextBox 7" id="7"/>
          <p:cNvSpPr txBox="true"/>
          <p:nvPr/>
        </p:nvSpPr>
        <p:spPr>
          <a:xfrm rot="0">
            <a:off x="3960275" y="1211604"/>
            <a:ext cx="10597384" cy="2000184"/>
          </a:xfrm>
          <a:prstGeom prst="rect">
            <a:avLst/>
          </a:prstGeom>
        </p:spPr>
        <p:txBody>
          <a:bodyPr anchor="t" rtlCol="false" tIns="0" lIns="0" bIns="0" rIns="0">
            <a:spAutoFit/>
          </a:bodyPr>
          <a:lstStyle/>
          <a:p>
            <a:pPr algn="ctr" marL="0" indent="0" lvl="0">
              <a:lnSpc>
                <a:spcPts val="15720"/>
              </a:lnSpc>
              <a:spcBef>
                <a:spcPct val="0"/>
              </a:spcBef>
            </a:pPr>
            <a:r>
              <a:rPr lang="en-US" sz="13100">
                <a:solidFill>
                  <a:srgbClr val="000000"/>
                </a:solidFill>
                <a:latin typeface="Moonlight"/>
              </a:rPr>
              <a:t>Manajemen Kas</a:t>
            </a:r>
          </a:p>
        </p:txBody>
      </p:sp>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1488026">
            <a:off x="12670100" y="8372410"/>
            <a:ext cx="1977751" cy="2988360"/>
          </a:xfrm>
          <a:prstGeom prst="rect">
            <a:avLst/>
          </a:prstGeom>
        </p:spPr>
      </p:pic>
      <p:pic>
        <p:nvPicPr>
          <p:cNvPr name="Picture 9" id="9"/>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4894065">
            <a:off x="13743163" y="5136132"/>
            <a:ext cx="4377447" cy="4114800"/>
          </a:xfrm>
          <a:prstGeom prst="rect">
            <a:avLst/>
          </a:prstGeom>
        </p:spPr>
      </p:pic>
      <p:pic>
        <p:nvPicPr>
          <p:cNvPr name="Picture 10" id="10"/>
          <p:cNvPicPr>
            <a:picLocks noChangeAspect="true"/>
          </p:cNvPicPr>
          <p:nvPr/>
        </p:nvPicPr>
        <p:blipFill>
          <a:blip r:embed="rId11">
            <a:alphaModFix amt="79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2476397">
            <a:off x="12589890" y="902785"/>
            <a:ext cx="3124386" cy="1028207"/>
          </a:xfrm>
          <a:prstGeom prst="rect">
            <a:avLst/>
          </a:prstGeom>
        </p:spPr>
      </p:pic>
      <p:pic>
        <p:nvPicPr>
          <p:cNvPr name="Picture 11" id="11"/>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981922">
            <a:off x="16409583" y="2980480"/>
            <a:ext cx="1236059" cy="1354247"/>
          </a:xfrm>
          <a:prstGeom prst="rect">
            <a:avLst/>
          </a:prstGeom>
        </p:spPr>
      </p:pic>
      <p:sp>
        <p:nvSpPr>
          <p:cNvPr name="TextBox 12" id="12"/>
          <p:cNvSpPr txBox="true"/>
          <p:nvPr/>
        </p:nvSpPr>
        <p:spPr>
          <a:xfrm rot="0">
            <a:off x="9178037" y="1700877"/>
            <a:ext cx="1530079" cy="1596391"/>
          </a:xfrm>
          <a:prstGeom prst="rect">
            <a:avLst/>
          </a:prstGeom>
        </p:spPr>
        <p:txBody>
          <a:bodyPr anchor="t" rtlCol="false" tIns="0" lIns="0" bIns="0" rIns="0">
            <a:spAutoFit/>
          </a:bodyPr>
          <a:lstStyle/>
          <a:p>
            <a:pPr algn="r">
              <a:lnSpc>
                <a:spcPts val="13199"/>
              </a:lnSpc>
              <a:spcBef>
                <a:spcPct val="0"/>
              </a:spcBef>
            </a:pPr>
            <a:r>
              <a:rPr lang="en-US" sz="8799">
                <a:solidFill>
                  <a:srgbClr val="000000"/>
                </a:solidFill>
                <a:latin typeface="Moonlight Bold"/>
              </a:rPr>
              <a:t>1</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17911" t="21875" r="-17911" b="21875"/>
          <a:stretch>
            <a:fillRect/>
          </a:stretch>
        </p:blipFill>
        <p:spPr>
          <a:xfrm>
            <a:off x="0" y="0"/>
            <a:ext cx="18288000" cy="10287000"/>
          </a:xfrm>
          <a:prstGeom prst="rect">
            <a:avLst/>
          </a:prstGeom>
        </p:spPr>
      </p:pic>
      <p:grpSp>
        <p:nvGrpSpPr>
          <p:cNvPr name="Group 3" id="3"/>
          <p:cNvGrpSpPr/>
          <p:nvPr/>
        </p:nvGrpSpPr>
        <p:grpSpPr>
          <a:xfrm rot="0">
            <a:off x="932516" y="530132"/>
            <a:ext cx="16728406" cy="9226736"/>
            <a:chOff x="0" y="0"/>
            <a:chExt cx="22304542" cy="12302315"/>
          </a:xfrm>
        </p:grpSpPr>
        <p:pic>
          <p:nvPicPr>
            <p:cNvPr name="Picture 4" id="4"/>
            <p:cNvPicPr>
              <a:picLocks noChangeAspect="true"/>
            </p:cNvPicPr>
            <p:nvPr/>
          </p:nvPicPr>
          <p:blipFill>
            <a:blip r:embed="rId3"/>
            <a:srcRect l="0" t="0" r="0" b="46430"/>
            <a:stretch>
              <a:fillRect/>
            </a:stretch>
          </p:blipFill>
          <p:spPr>
            <a:xfrm flipH="false" flipV="false" rot="-5400000">
              <a:off x="-1802394" y="1802394"/>
              <a:ext cx="12262089" cy="8657302"/>
            </a:xfrm>
            <a:prstGeom prst="rect">
              <a:avLst/>
            </a:prstGeom>
          </p:spPr>
        </p:pic>
        <p:pic>
          <p:nvPicPr>
            <p:cNvPr name="Picture 5" id="5"/>
            <p:cNvPicPr>
              <a:picLocks noChangeAspect="true"/>
            </p:cNvPicPr>
            <p:nvPr/>
          </p:nvPicPr>
          <p:blipFill>
            <a:blip r:embed="rId3"/>
            <a:srcRect l="0" t="15388" r="0" b="0"/>
            <a:stretch>
              <a:fillRect/>
            </a:stretch>
          </p:blipFill>
          <p:spPr>
            <a:xfrm flipH="false" flipV="false" rot="-5400000">
              <a:off x="9336469" y="-665758"/>
              <a:ext cx="12262089" cy="13674057"/>
            </a:xfrm>
            <a:prstGeom prst="rect">
              <a:avLst/>
            </a:prstGeom>
          </p:spPr>
        </p:pic>
      </p:grpSp>
      <p:sp>
        <p:nvSpPr>
          <p:cNvPr name="TextBox 6" id="6"/>
          <p:cNvSpPr txBox="true"/>
          <p:nvPr/>
        </p:nvSpPr>
        <p:spPr>
          <a:xfrm rot="0">
            <a:off x="2791652" y="1407256"/>
            <a:ext cx="12921673" cy="2472558"/>
          </a:xfrm>
          <a:prstGeom prst="rect">
            <a:avLst/>
          </a:prstGeom>
        </p:spPr>
        <p:txBody>
          <a:bodyPr anchor="t" rtlCol="false" tIns="0" lIns="0" bIns="0" rIns="0">
            <a:spAutoFit/>
          </a:bodyPr>
          <a:lstStyle/>
          <a:p>
            <a:pPr algn="ctr">
              <a:lnSpc>
                <a:spcPts val="20160"/>
              </a:lnSpc>
            </a:pPr>
            <a:r>
              <a:rPr lang="en-US" sz="14400">
                <a:solidFill>
                  <a:srgbClr val="222222"/>
                </a:solidFill>
                <a:latin typeface="Moonlight"/>
              </a:rPr>
              <a:t>Tujuan Manajemen Kas</a:t>
            </a:r>
          </a:p>
        </p:txBody>
      </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087855" y="-598035"/>
            <a:ext cx="4342890" cy="3909585"/>
          </a:xfrm>
          <a:prstGeom prst="rect">
            <a:avLst/>
          </a:prstGeom>
        </p:spPr>
      </p:pic>
      <p:sp>
        <p:nvSpPr>
          <p:cNvPr name="TextBox 8" id="8"/>
          <p:cNvSpPr txBox="true"/>
          <p:nvPr/>
        </p:nvSpPr>
        <p:spPr>
          <a:xfrm rot="0">
            <a:off x="2408526" y="5803900"/>
            <a:ext cx="5166766" cy="2093595"/>
          </a:xfrm>
          <a:prstGeom prst="rect">
            <a:avLst/>
          </a:prstGeom>
        </p:spPr>
        <p:txBody>
          <a:bodyPr anchor="t" rtlCol="false" tIns="0" lIns="0" bIns="0" rIns="0">
            <a:spAutoFit/>
          </a:bodyPr>
          <a:lstStyle/>
          <a:p>
            <a:pPr algn="ctr">
              <a:lnSpc>
                <a:spcPts val="4199"/>
              </a:lnSpc>
            </a:pPr>
            <a:r>
              <a:rPr lang="en-US" sz="2799">
                <a:solidFill>
                  <a:srgbClr val="222222"/>
                </a:solidFill>
                <a:latin typeface="Poppins"/>
              </a:rPr>
              <a:t>Manajemen wajib secara sadar menjaga likuiditas &amp; jumlah kas yg harus ada pada perusahaan</a:t>
            </a:r>
          </a:p>
        </p:txBody>
      </p:sp>
      <p:pic>
        <p:nvPicPr>
          <p:cNvPr name="Picture 9" id="9"/>
          <p:cNvPicPr>
            <a:picLocks noChangeAspect="true"/>
          </p:cNvPicPr>
          <p:nvPr/>
        </p:nvPicPr>
        <p:blipFill>
          <a:blip r:embed="rId6">
            <a:alphaModFix amt="83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3256692" y="4253396"/>
            <a:ext cx="3676732" cy="1209979"/>
          </a:xfrm>
          <a:prstGeom prst="rect">
            <a:avLst/>
          </a:prstGeom>
        </p:spPr>
      </p:pic>
      <p:sp>
        <p:nvSpPr>
          <p:cNvPr name="TextBox 10" id="10"/>
          <p:cNvSpPr txBox="true"/>
          <p:nvPr/>
        </p:nvSpPr>
        <p:spPr>
          <a:xfrm rot="0">
            <a:off x="2944011" y="4494829"/>
            <a:ext cx="4302093" cy="684530"/>
          </a:xfrm>
          <a:prstGeom prst="rect">
            <a:avLst/>
          </a:prstGeom>
        </p:spPr>
        <p:txBody>
          <a:bodyPr anchor="t" rtlCol="false" tIns="0" lIns="0" bIns="0" rIns="0">
            <a:spAutoFit/>
          </a:bodyPr>
          <a:lstStyle/>
          <a:p>
            <a:pPr algn="ctr" marL="0" indent="0" lvl="0">
              <a:lnSpc>
                <a:spcPts val="5320"/>
              </a:lnSpc>
              <a:spcBef>
                <a:spcPct val="0"/>
              </a:spcBef>
            </a:pPr>
            <a:r>
              <a:rPr lang="en-US" sz="3800" spc="558">
                <a:solidFill>
                  <a:srgbClr val="222222"/>
                </a:solidFill>
                <a:latin typeface="Poppins Bold"/>
              </a:rPr>
              <a:t>LIKUIDITAS</a:t>
            </a:r>
          </a:p>
        </p:txBody>
      </p:sp>
      <p:pic>
        <p:nvPicPr>
          <p:cNvPr name="Picture 11" id="11"/>
          <p:cNvPicPr>
            <a:picLocks noChangeAspect="true"/>
          </p:cNvPicPr>
          <p:nvPr/>
        </p:nvPicPr>
        <p:blipFill>
          <a:blip r:embed="rId6">
            <a:alphaModFix amt="83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1571552" y="4289255"/>
            <a:ext cx="3676732" cy="1209979"/>
          </a:xfrm>
          <a:prstGeom prst="rect">
            <a:avLst/>
          </a:prstGeom>
        </p:spPr>
      </p:pic>
      <p:sp>
        <p:nvSpPr>
          <p:cNvPr name="TextBox 12" id="12"/>
          <p:cNvSpPr txBox="true"/>
          <p:nvPr/>
        </p:nvSpPr>
        <p:spPr>
          <a:xfrm rot="0">
            <a:off x="11258872" y="4494829"/>
            <a:ext cx="4302093" cy="684530"/>
          </a:xfrm>
          <a:prstGeom prst="rect">
            <a:avLst/>
          </a:prstGeom>
        </p:spPr>
        <p:txBody>
          <a:bodyPr anchor="t" rtlCol="false" tIns="0" lIns="0" bIns="0" rIns="0">
            <a:spAutoFit/>
          </a:bodyPr>
          <a:lstStyle/>
          <a:p>
            <a:pPr algn="ctr" marL="0" indent="0" lvl="0">
              <a:lnSpc>
                <a:spcPts val="5320"/>
              </a:lnSpc>
              <a:spcBef>
                <a:spcPct val="0"/>
              </a:spcBef>
            </a:pPr>
            <a:r>
              <a:rPr lang="en-US" sz="3800" spc="558">
                <a:solidFill>
                  <a:srgbClr val="222222"/>
                </a:solidFill>
                <a:latin typeface="Poppins Bold"/>
              </a:rPr>
              <a:t>EARNING</a:t>
            </a:r>
          </a:p>
        </p:txBody>
      </p:sp>
      <p:sp>
        <p:nvSpPr>
          <p:cNvPr name="TextBox 13" id="13"/>
          <p:cNvSpPr txBox="true"/>
          <p:nvPr/>
        </p:nvSpPr>
        <p:spPr>
          <a:xfrm rot="0">
            <a:off x="10030813" y="5813425"/>
            <a:ext cx="6758210" cy="2747010"/>
          </a:xfrm>
          <a:prstGeom prst="rect">
            <a:avLst/>
          </a:prstGeom>
        </p:spPr>
        <p:txBody>
          <a:bodyPr anchor="t" rtlCol="false" tIns="0" lIns="0" bIns="0" rIns="0">
            <a:spAutoFit/>
          </a:bodyPr>
          <a:lstStyle/>
          <a:p>
            <a:pPr algn="ctr">
              <a:lnSpc>
                <a:spcPts val="3600"/>
              </a:lnSpc>
            </a:pPr>
            <a:r>
              <a:rPr lang="en-US" sz="2400">
                <a:solidFill>
                  <a:srgbClr val="222222"/>
                </a:solidFill>
                <a:latin typeface="Poppins"/>
              </a:rPr>
              <a:t>Setiap pengeluaran perusahaan mempunyai tujuan untuk memperoleh kemungkinan hasil yang lebih besar daripada kas yg dikeluarkan. Dan pula manajemen wajib mengklaim pembayaran yang dilakukan secara ekonomis.</a:t>
            </a:r>
          </a:p>
        </p:txBody>
      </p:sp>
      <p:pic>
        <p:nvPicPr>
          <p:cNvPr name="Picture 14" id="14"/>
          <p:cNvPicPr>
            <a:picLocks noChangeAspect="true"/>
          </p:cNvPicPr>
          <p:nvPr/>
        </p:nvPicPr>
        <p:blipFill>
          <a:blip r:embed="rId8"/>
          <a:srcRect l="0" t="0" r="0" b="0"/>
          <a:stretch>
            <a:fillRect/>
          </a:stretch>
        </p:blipFill>
        <p:spPr>
          <a:xfrm flipH="false" flipV="false" rot="6757336">
            <a:off x="-2308159" y="2337257"/>
            <a:ext cx="6696561" cy="1004484"/>
          </a:xfrm>
          <a:prstGeom prst="rect">
            <a:avLst/>
          </a:prstGeom>
        </p:spPr>
      </p:pic>
      <p:pic>
        <p:nvPicPr>
          <p:cNvPr name="Picture 15" id="15"/>
          <p:cNvPicPr>
            <a:picLocks noChangeAspect="true"/>
          </p:cNvPicPr>
          <p:nvPr/>
        </p:nvPicPr>
        <p:blipFill>
          <a:blip r:embed="rId9"/>
          <a:srcRect l="0" t="0" r="0" b="0"/>
          <a:stretch>
            <a:fillRect/>
          </a:stretch>
        </p:blipFill>
        <p:spPr>
          <a:xfrm flipH="false" flipV="false" rot="-525922">
            <a:off x="14600049" y="7342000"/>
            <a:ext cx="6121747" cy="4713745"/>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379625">
            <a:off x="1105272" y="835376"/>
            <a:ext cx="1171238" cy="614900"/>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1246480">
            <a:off x="379592" y="8642320"/>
            <a:ext cx="1772095" cy="1375108"/>
          </a:xfrm>
          <a:prstGeom prst="rect">
            <a:avLst/>
          </a:prstGeom>
        </p:spPr>
      </p:pic>
      <p:sp>
        <p:nvSpPr>
          <p:cNvPr name="TextBox 5" id="5"/>
          <p:cNvSpPr txBox="true"/>
          <p:nvPr/>
        </p:nvSpPr>
        <p:spPr>
          <a:xfrm rot="0">
            <a:off x="1690891" y="2499720"/>
            <a:ext cx="14875368" cy="6485168"/>
          </a:xfrm>
          <a:prstGeom prst="rect">
            <a:avLst/>
          </a:prstGeom>
        </p:spPr>
        <p:txBody>
          <a:bodyPr anchor="t" rtlCol="false" tIns="0" lIns="0" bIns="0" rIns="0">
            <a:spAutoFit/>
          </a:bodyPr>
          <a:lstStyle/>
          <a:p>
            <a:pPr algn="just">
              <a:lnSpc>
                <a:spcPts val="6428"/>
              </a:lnSpc>
            </a:pPr>
            <a:r>
              <a:rPr lang="en-US" sz="4285">
                <a:solidFill>
                  <a:srgbClr val="222222"/>
                </a:solidFill>
                <a:latin typeface="Poppins"/>
              </a:rPr>
              <a:t>Manajemen kas memiliki manfaat bagi perusahaan, yaitu:</a:t>
            </a:r>
          </a:p>
          <a:p>
            <a:pPr algn="just" marL="925267" indent="-462633" lvl="1">
              <a:lnSpc>
                <a:spcPts val="6428"/>
              </a:lnSpc>
              <a:buFont typeface="Arial"/>
              <a:buChar char="•"/>
            </a:pPr>
            <a:r>
              <a:rPr lang="en-US" sz="4285">
                <a:solidFill>
                  <a:srgbClr val="222222"/>
                </a:solidFill>
                <a:latin typeface="Poppins"/>
              </a:rPr>
              <a:t>Dapat memanfaatkan potongan/discount pemasaran</a:t>
            </a:r>
          </a:p>
          <a:p>
            <a:pPr algn="just" marL="925267" indent="-462633" lvl="1">
              <a:lnSpc>
                <a:spcPts val="6428"/>
              </a:lnSpc>
              <a:buFont typeface="Arial"/>
              <a:buChar char="•"/>
            </a:pPr>
            <a:r>
              <a:rPr lang="en-US" sz="4285">
                <a:solidFill>
                  <a:srgbClr val="222222"/>
                </a:solidFill>
                <a:latin typeface="Poppins"/>
              </a:rPr>
              <a:t>Penilaian kelayakan kredit</a:t>
            </a:r>
          </a:p>
          <a:p>
            <a:pPr algn="just" marL="925267" indent="-462633" lvl="1">
              <a:lnSpc>
                <a:spcPts val="6428"/>
              </a:lnSpc>
              <a:buFont typeface="Arial"/>
              <a:buChar char="•"/>
            </a:pPr>
            <a:r>
              <a:rPr lang="en-US" sz="4285">
                <a:solidFill>
                  <a:srgbClr val="222222"/>
                </a:solidFill>
                <a:latin typeface="Poppins"/>
              </a:rPr>
              <a:t>Peluang mengambil kesempatan yang baik</a:t>
            </a:r>
          </a:p>
          <a:p>
            <a:pPr algn="just" marL="925267" indent="-462633" lvl="1">
              <a:lnSpc>
                <a:spcPts val="6428"/>
              </a:lnSpc>
              <a:buFont typeface="Arial"/>
              <a:buChar char="•"/>
            </a:pPr>
            <a:r>
              <a:rPr lang="en-US" sz="4285">
                <a:solidFill>
                  <a:srgbClr val="222222"/>
                </a:solidFill>
                <a:latin typeface="Poppins"/>
              </a:rPr>
              <a:t>Likuiditas yang cukup untuk menghadapi keadaan darurat.</a:t>
            </a:r>
          </a:p>
        </p:txBody>
      </p:sp>
      <p:sp>
        <p:nvSpPr>
          <p:cNvPr name="TextBox 6" id="6"/>
          <p:cNvSpPr txBox="true"/>
          <p:nvPr/>
        </p:nvSpPr>
        <p:spPr>
          <a:xfrm rot="0">
            <a:off x="1690891" y="587734"/>
            <a:ext cx="12543506" cy="2083436"/>
          </a:xfrm>
          <a:prstGeom prst="rect">
            <a:avLst/>
          </a:prstGeom>
        </p:spPr>
        <p:txBody>
          <a:bodyPr anchor="t" rtlCol="false" tIns="0" lIns="0" bIns="0" rIns="0">
            <a:spAutoFit/>
          </a:bodyPr>
          <a:lstStyle/>
          <a:p>
            <a:pPr algn="just">
              <a:lnSpc>
                <a:spcPts val="16939"/>
              </a:lnSpc>
            </a:pPr>
            <a:r>
              <a:rPr lang="en-US" sz="12099">
                <a:solidFill>
                  <a:srgbClr val="000000"/>
                </a:solidFill>
                <a:latin typeface="Moonlight"/>
              </a:rPr>
              <a:t>Manfaat Manajemen kas</a:t>
            </a:r>
          </a:p>
        </p:txBody>
      </p:sp>
      <p:grpSp>
        <p:nvGrpSpPr>
          <p:cNvPr name="Group 7" id="7"/>
          <p:cNvGrpSpPr/>
          <p:nvPr/>
        </p:nvGrpSpPr>
        <p:grpSpPr>
          <a:xfrm rot="0">
            <a:off x="15485940" y="532375"/>
            <a:ext cx="1905094" cy="1621906"/>
            <a:chOff x="0" y="0"/>
            <a:chExt cx="2540126" cy="2162541"/>
          </a:xfrm>
        </p:grpSpPr>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373204"/>
              <a:ext cx="1408696" cy="1789336"/>
            </a:xfrm>
            <a:prstGeom prst="rect">
              <a:avLst/>
            </a:prstGeom>
          </p:spPr>
        </p:pic>
        <p:pic>
          <p:nvPicPr>
            <p:cNvPr name="Picture 9" id="9"/>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408696" y="0"/>
              <a:ext cx="1131430" cy="1437151"/>
            </a:xfrm>
            <a:prstGeom prst="rect">
              <a:avLst/>
            </a:prstGeom>
          </p:spPr>
        </p:pic>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17911" t="21875" r="-17911" b="21875"/>
          <a:stretch>
            <a:fillRect/>
          </a:stretch>
        </p:blipFill>
        <p:spPr>
          <a:xfrm>
            <a:off x="0" y="0"/>
            <a:ext cx="18288000" cy="10287000"/>
          </a:xfrm>
          <a:prstGeom prst="rect">
            <a:avLst/>
          </a:prstGeom>
        </p:spPr>
      </p:pic>
      <p:sp>
        <p:nvSpPr>
          <p:cNvPr name="TextBox 3" id="3"/>
          <p:cNvSpPr txBox="true"/>
          <p:nvPr/>
        </p:nvSpPr>
        <p:spPr>
          <a:xfrm rot="0">
            <a:off x="4754587" y="522384"/>
            <a:ext cx="10816723" cy="2305050"/>
          </a:xfrm>
          <a:prstGeom prst="rect">
            <a:avLst/>
          </a:prstGeom>
        </p:spPr>
        <p:txBody>
          <a:bodyPr anchor="t" rtlCol="false" tIns="0" lIns="0" bIns="0" rIns="0">
            <a:spAutoFit/>
          </a:bodyPr>
          <a:lstStyle/>
          <a:p>
            <a:pPr algn="ctr" marL="0" indent="0" lvl="0">
              <a:lnSpc>
                <a:spcPts val="9001"/>
              </a:lnSpc>
              <a:spcBef>
                <a:spcPct val="0"/>
              </a:spcBef>
            </a:pPr>
            <a:r>
              <a:rPr lang="en-US" sz="7501">
                <a:solidFill>
                  <a:srgbClr val="000000"/>
                </a:solidFill>
                <a:latin typeface="Moonlight"/>
              </a:rPr>
              <a:t>Faktor yang mempengaruhi Manajemen Kas</a:t>
            </a:r>
          </a:p>
        </p:txBody>
      </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812083">
            <a:off x="1858806" y="1368226"/>
            <a:ext cx="1204604" cy="632417"/>
          </a:xfrm>
          <a:prstGeom prst="rect">
            <a:avLst/>
          </a:prstGeom>
        </p:spPr>
      </p:pic>
      <p:pic>
        <p:nvPicPr>
          <p:cNvPr name="Picture 5" id="5"/>
          <p:cNvPicPr>
            <a:picLocks noChangeAspect="true"/>
          </p:cNvPicPr>
          <p:nvPr/>
        </p:nvPicPr>
        <p:blipFill>
          <a:blip r:embed="rId5"/>
          <a:srcRect l="47088" t="0" r="0" b="0"/>
          <a:stretch>
            <a:fillRect/>
          </a:stretch>
        </p:blipFill>
        <p:spPr>
          <a:xfrm flipH="false" flipV="false" rot="114260">
            <a:off x="249081" y="2292382"/>
            <a:ext cx="4960857" cy="9106228"/>
          </a:xfrm>
          <a:prstGeom prst="rect">
            <a:avLst/>
          </a:prstGeom>
        </p:spPr>
      </p:pic>
      <p:pic>
        <p:nvPicPr>
          <p:cNvPr name="Picture 6" id="6"/>
          <p:cNvPicPr>
            <a:picLocks noChangeAspect="true"/>
          </p:cNvPicPr>
          <p:nvPr/>
        </p:nvPicPr>
        <p:blipFill>
          <a:blip r:embed="rId5"/>
          <a:srcRect l="47088" t="0" r="0" b="0"/>
          <a:stretch>
            <a:fillRect/>
          </a:stretch>
        </p:blipFill>
        <p:spPr>
          <a:xfrm flipH="false" flipV="false" rot="-588515">
            <a:off x="-2037513" y="398335"/>
            <a:ext cx="5550748" cy="10189042"/>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882072">
            <a:off x="14824713" y="7764837"/>
            <a:ext cx="4535786" cy="4083236"/>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1024364">
            <a:off x="2540325" y="6157576"/>
            <a:ext cx="2305805" cy="2824483"/>
          </a:xfrm>
          <a:prstGeom prst="rect">
            <a:avLst/>
          </a:prstGeom>
        </p:spPr>
      </p:pic>
      <p:sp>
        <p:nvSpPr>
          <p:cNvPr name="TextBox 9" id="9"/>
          <p:cNvSpPr txBox="true"/>
          <p:nvPr/>
        </p:nvSpPr>
        <p:spPr>
          <a:xfrm rot="0">
            <a:off x="5907741" y="6056993"/>
            <a:ext cx="10276554" cy="2939923"/>
          </a:xfrm>
          <a:prstGeom prst="rect">
            <a:avLst/>
          </a:prstGeom>
        </p:spPr>
        <p:txBody>
          <a:bodyPr anchor="t" rtlCol="false" tIns="0" lIns="0" bIns="0" rIns="0">
            <a:spAutoFit/>
          </a:bodyPr>
          <a:lstStyle/>
          <a:p>
            <a:pPr algn="just" marL="594802" indent="-297401" lvl="1">
              <a:lnSpc>
                <a:spcPts val="3856"/>
              </a:lnSpc>
              <a:buFont typeface="Arial"/>
              <a:buChar char="•"/>
            </a:pPr>
            <a:r>
              <a:rPr lang="en-US" sz="2754">
                <a:solidFill>
                  <a:srgbClr val="000000"/>
                </a:solidFill>
                <a:latin typeface="Poppins"/>
              </a:rPr>
              <a:t>Fakt</a:t>
            </a:r>
            <a:r>
              <a:rPr lang="en-US" sz="2754">
                <a:solidFill>
                  <a:srgbClr val="000000"/>
                </a:solidFill>
                <a:latin typeface="Poppins"/>
              </a:rPr>
              <a:t>or yang mempengaruhi berkurangnya kas, yaitu Buy back saham, Pemenuhan kewajiban seperti hutang dan bunga, Pembiayaan deviden, Kegiatan operasional, Pembelian aktiva tetap, Pembayaran hutang perdagangan</a:t>
            </a:r>
          </a:p>
          <a:p>
            <a:pPr algn="just">
              <a:lnSpc>
                <a:spcPts val="3856"/>
              </a:lnSpc>
            </a:pPr>
          </a:p>
        </p:txBody>
      </p:sp>
      <p:sp>
        <p:nvSpPr>
          <p:cNvPr name="TextBox 10" id="10"/>
          <p:cNvSpPr txBox="true"/>
          <p:nvPr/>
        </p:nvSpPr>
        <p:spPr>
          <a:xfrm rot="0">
            <a:off x="5907741" y="3427186"/>
            <a:ext cx="10276554" cy="2444437"/>
          </a:xfrm>
          <a:prstGeom prst="rect">
            <a:avLst/>
          </a:prstGeom>
        </p:spPr>
        <p:txBody>
          <a:bodyPr anchor="t" rtlCol="false" tIns="0" lIns="0" bIns="0" rIns="0">
            <a:spAutoFit/>
          </a:bodyPr>
          <a:lstStyle/>
          <a:p>
            <a:pPr algn="just" marL="594806" indent="-297403" lvl="1">
              <a:lnSpc>
                <a:spcPts val="3857"/>
              </a:lnSpc>
              <a:buFont typeface="Arial"/>
              <a:buChar char="•"/>
            </a:pPr>
            <a:r>
              <a:rPr lang="en-US" sz="2755">
                <a:solidFill>
                  <a:srgbClr val="000000"/>
                </a:solidFill>
                <a:latin typeface="Poppins"/>
              </a:rPr>
              <a:t>Faktor yang mempengaruhi bertambahnya kas, yaitu investasi dari pemilik saham, hutang yang bersumber dari perusahaan, Piutang, Penyusutan,Penjualan kas, Penjualan aktiva tetap</a:t>
            </a:r>
          </a:p>
          <a:p>
            <a:pPr algn="just">
              <a:lnSpc>
                <a:spcPts val="3857"/>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17911" t="21875" r="-17911" b="21875"/>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5400000">
            <a:off x="4441809" y="-1341238"/>
            <a:ext cx="9873282" cy="13012563"/>
          </a:xfrm>
          <a:prstGeom prst="rect">
            <a:avLst/>
          </a:prstGeom>
        </p:spPr>
      </p:pic>
      <p:sp>
        <p:nvSpPr>
          <p:cNvPr name="TextBox 4" id="4"/>
          <p:cNvSpPr txBox="true"/>
          <p:nvPr/>
        </p:nvSpPr>
        <p:spPr>
          <a:xfrm rot="0">
            <a:off x="4937444" y="697819"/>
            <a:ext cx="9777066" cy="1568904"/>
          </a:xfrm>
          <a:prstGeom prst="rect">
            <a:avLst/>
          </a:prstGeom>
        </p:spPr>
        <p:txBody>
          <a:bodyPr anchor="t" rtlCol="false" tIns="0" lIns="0" bIns="0" rIns="0">
            <a:spAutoFit/>
          </a:bodyPr>
          <a:lstStyle/>
          <a:p>
            <a:pPr algn="ctr" marL="0" indent="0" lvl="0">
              <a:lnSpc>
                <a:spcPts val="12741"/>
              </a:lnSpc>
              <a:spcBef>
                <a:spcPct val="0"/>
              </a:spcBef>
            </a:pPr>
            <a:r>
              <a:rPr lang="en-US" sz="9101">
                <a:solidFill>
                  <a:srgbClr val="000000"/>
                </a:solidFill>
                <a:latin typeface="Moonlight"/>
              </a:rPr>
              <a:t>Jenis-Jenis Manajemen Kas</a:t>
            </a:r>
          </a:p>
        </p:txBody>
      </p:sp>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7298634">
            <a:off x="13253399" y="993188"/>
            <a:ext cx="6670900" cy="2547071"/>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0800000">
            <a:off x="14261844" y="8187691"/>
            <a:ext cx="3541778" cy="2099309"/>
          </a:xfrm>
          <a:prstGeom prst="rect">
            <a:avLst/>
          </a:prstGeom>
        </p:spPr>
      </p:pic>
      <p:sp>
        <p:nvSpPr>
          <p:cNvPr name="TextBox 7" id="7"/>
          <p:cNvSpPr txBox="true"/>
          <p:nvPr/>
        </p:nvSpPr>
        <p:spPr>
          <a:xfrm rot="0">
            <a:off x="4089154" y="2200048"/>
            <a:ext cx="10578593" cy="6574867"/>
          </a:xfrm>
          <a:prstGeom prst="rect">
            <a:avLst/>
          </a:prstGeom>
        </p:spPr>
        <p:txBody>
          <a:bodyPr anchor="t" rtlCol="false" tIns="0" lIns="0" bIns="0" rIns="0">
            <a:spAutoFit/>
          </a:bodyPr>
          <a:lstStyle/>
          <a:p>
            <a:pPr>
              <a:lnSpc>
                <a:spcPts val="3499"/>
              </a:lnSpc>
            </a:pPr>
            <a:r>
              <a:rPr lang="en-US" sz="2499">
                <a:solidFill>
                  <a:srgbClr val="000000"/>
                </a:solidFill>
                <a:latin typeface="Poppins"/>
              </a:rPr>
              <a:t>Manajemen kas memiliki jenis-jenis yang diterapkan di dalam perusahaan, yaitu sebagai berikut:</a:t>
            </a:r>
          </a:p>
          <a:p>
            <a:pPr marL="539748" indent="-269874" lvl="1">
              <a:lnSpc>
                <a:spcPts val="3499"/>
              </a:lnSpc>
              <a:buFont typeface="Arial"/>
              <a:buChar char="•"/>
            </a:pPr>
            <a:r>
              <a:rPr lang="en-US" sz="2499">
                <a:solidFill>
                  <a:srgbClr val="000000"/>
                </a:solidFill>
                <a:latin typeface="Poppins"/>
              </a:rPr>
              <a:t>Model Persediaan/Model Baumol</a:t>
            </a:r>
          </a:p>
          <a:p>
            <a:pPr>
              <a:lnSpc>
                <a:spcPts val="3499"/>
              </a:lnSpc>
            </a:pPr>
            <a:r>
              <a:rPr lang="en-US" sz="2499">
                <a:solidFill>
                  <a:srgbClr val="000000"/>
                </a:solidFill>
                <a:latin typeface="Poppins"/>
              </a:rPr>
              <a:t>Model manajemen persediaan kas diciptakan oleh seorang ahli yang bernama baumol. Baumol menjelashkan bahwa kebutuhan kas dalam suatu perusahaan akan hampir sama dengan penggunaan persediaan.</a:t>
            </a:r>
          </a:p>
          <a:p>
            <a:pPr marL="539748" indent="-269874" lvl="1">
              <a:lnSpc>
                <a:spcPts val="3499"/>
              </a:lnSpc>
              <a:buFont typeface="Arial"/>
              <a:buChar char="•"/>
            </a:pPr>
            <a:r>
              <a:rPr lang="en-US" sz="2499">
                <a:solidFill>
                  <a:srgbClr val="000000"/>
                </a:solidFill>
                <a:latin typeface="Poppins"/>
              </a:rPr>
              <a:t>Model Orr</a:t>
            </a:r>
          </a:p>
          <a:p>
            <a:pPr>
              <a:lnSpc>
                <a:spcPts val="3499"/>
              </a:lnSpc>
            </a:pPr>
            <a:r>
              <a:rPr lang="en-US" sz="2499">
                <a:solidFill>
                  <a:srgbClr val="000000"/>
                </a:solidFill>
                <a:latin typeface="Poppins"/>
              </a:rPr>
              <a:t>Model Miler dan Orr merumuskan manajemen kas, sebagai berikut:</a:t>
            </a:r>
          </a:p>
          <a:p>
            <a:pPr marL="539748" indent="-269874" lvl="1">
              <a:lnSpc>
                <a:spcPts val="3499"/>
              </a:lnSpc>
              <a:buFont typeface="Arial"/>
              <a:buChar char="•"/>
            </a:pPr>
            <a:r>
              <a:rPr lang="en-US" sz="2499">
                <a:solidFill>
                  <a:srgbClr val="000000"/>
                </a:solidFill>
                <a:latin typeface="Poppins"/>
              </a:rPr>
              <a:t>Keadaan penggunaan dan pemasukan kas yang bersifat acak.</a:t>
            </a:r>
          </a:p>
          <a:p>
            <a:pPr marL="539748" indent="-269874" lvl="1">
              <a:lnSpc>
                <a:spcPts val="3499"/>
              </a:lnSpc>
              <a:buFont typeface="Arial"/>
              <a:buChar char="•"/>
            </a:pPr>
            <a:r>
              <a:rPr lang="en-US" sz="2499">
                <a:solidFill>
                  <a:srgbClr val="000000"/>
                </a:solidFill>
                <a:latin typeface="Poppins"/>
              </a:rPr>
              <a:t>Bilamana saldo kas mencapai batas atas, maka perusahaan perlu melakukan perubahan dalam jumlah tertentu atas kas agar saldo kembali ke jumlah yang diinginkan.</a:t>
            </a:r>
          </a:p>
        </p:txBody>
      </p:sp>
      <p:pic>
        <p:nvPicPr>
          <p:cNvPr name="Picture 8" id="8"/>
          <p:cNvPicPr>
            <a:picLocks noChangeAspect="true"/>
          </p:cNvPicPr>
          <p:nvPr/>
        </p:nvPicPr>
        <p:blipFill>
          <a:blip r:embed="rId8"/>
          <a:srcRect l="0" t="0" r="0" b="0"/>
          <a:stretch>
            <a:fillRect/>
          </a:stretch>
        </p:blipFill>
        <p:spPr>
          <a:xfrm flipH="false" flipV="false" rot="1534021">
            <a:off x="-797633" y="4169906"/>
            <a:ext cx="3867853" cy="5816321"/>
          </a:xfrm>
          <a:prstGeom prst="rect">
            <a:avLst/>
          </a:prstGeom>
        </p:spPr>
      </p:pic>
      <p:pic>
        <p:nvPicPr>
          <p:cNvPr name="Picture 9" id="9"/>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10032773">
            <a:off x="4300191" y="78707"/>
            <a:ext cx="374666" cy="1526417"/>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0"/>
          </a:blip>
          <a:srcRect l="-17911" t="21875" r="-17911" b="21875"/>
          <a:stretch>
            <a:fillRect/>
          </a:stretch>
        </p:blipFill>
        <p:spPr>
          <a:xfrm>
            <a:off x="0" y="0"/>
            <a:ext cx="18288000" cy="10287000"/>
          </a:xfrm>
          <a:prstGeom prst="rect">
            <a:avLst/>
          </a:prstGeom>
        </p:spPr>
      </p:pic>
      <p:grpSp>
        <p:nvGrpSpPr>
          <p:cNvPr name="Group 3" id="3"/>
          <p:cNvGrpSpPr/>
          <p:nvPr/>
        </p:nvGrpSpPr>
        <p:grpSpPr>
          <a:xfrm rot="0">
            <a:off x="350443" y="579998"/>
            <a:ext cx="16728406" cy="9226736"/>
            <a:chOff x="0" y="0"/>
            <a:chExt cx="22304542" cy="12302315"/>
          </a:xfrm>
        </p:grpSpPr>
        <p:pic>
          <p:nvPicPr>
            <p:cNvPr name="Picture 4" id="4"/>
            <p:cNvPicPr>
              <a:picLocks noChangeAspect="true"/>
            </p:cNvPicPr>
            <p:nvPr/>
          </p:nvPicPr>
          <p:blipFill>
            <a:blip r:embed="rId3"/>
            <a:srcRect l="0" t="0" r="0" b="46430"/>
            <a:stretch>
              <a:fillRect/>
            </a:stretch>
          </p:blipFill>
          <p:spPr>
            <a:xfrm flipH="false" flipV="false" rot="-5400000">
              <a:off x="-1802394" y="1802394"/>
              <a:ext cx="12262089" cy="8657302"/>
            </a:xfrm>
            <a:prstGeom prst="rect">
              <a:avLst/>
            </a:prstGeom>
          </p:spPr>
        </p:pic>
        <p:pic>
          <p:nvPicPr>
            <p:cNvPr name="Picture 5" id="5"/>
            <p:cNvPicPr>
              <a:picLocks noChangeAspect="true"/>
            </p:cNvPicPr>
            <p:nvPr/>
          </p:nvPicPr>
          <p:blipFill>
            <a:blip r:embed="rId3"/>
            <a:srcRect l="0" t="15388" r="0" b="0"/>
            <a:stretch>
              <a:fillRect/>
            </a:stretch>
          </p:blipFill>
          <p:spPr>
            <a:xfrm flipH="false" flipV="false" rot="-5400000">
              <a:off x="9336469" y="-665758"/>
              <a:ext cx="12262089" cy="13674057"/>
            </a:xfrm>
            <a:prstGeom prst="rect">
              <a:avLst/>
            </a:prstGeom>
          </p:spPr>
        </p:pic>
      </p:grpSp>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0032773">
            <a:off x="1808942" y="50366"/>
            <a:ext cx="761080" cy="3100698"/>
          </a:xfrm>
          <a:prstGeom prst="rect">
            <a:avLst/>
          </a:prstGeom>
        </p:spPr>
      </p:pic>
      <p:sp>
        <p:nvSpPr>
          <p:cNvPr name="TextBox 7" id="7"/>
          <p:cNvSpPr txBox="true"/>
          <p:nvPr/>
        </p:nvSpPr>
        <p:spPr>
          <a:xfrm rot="0">
            <a:off x="3631639" y="1353065"/>
            <a:ext cx="10166014" cy="2087536"/>
          </a:xfrm>
          <a:prstGeom prst="rect">
            <a:avLst/>
          </a:prstGeom>
        </p:spPr>
        <p:txBody>
          <a:bodyPr anchor="t" rtlCol="false" tIns="0" lIns="0" bIns="0" rIns="0">
            <a:spAutoFit/>
          </a:bodyPr>
          <a:lstStyle/>
          <a:p>
            <a:pPr algn="ctr">
              <a:lnSpc>
                <a:spcPts val="16917"/>
              </a:lnSpc>
            </a:pPr>
            <a:r>
              <a:rPr lang="en-US" sz="12084">
                <a:solidFill>
                  <a:srgbClr val="222222"/>
                </a:solidFill>
                <a:latin typeface="Moonlight"/>
              </a:rPr>
              <a:t>Contoh Soal</a:t>
            </a:r>
          </a:p>
        </p:txBody>
      </p:sp>
      <p:sp>
        <p:nvSpPr>
          <p:cNvPr name="TextBox 8" id="8"/>
          <p:cNvSpPr txBox="true"/>
          <p:nvPr/>
        </p:nvSpPr>
        <p:spPr>
          <a:xfrm rot="0">
            <a:off x="6704032" y="3354875"/>
            <a:ext cx="4021228" cy="509905"/>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222222"/>
                </a:solidFill>
                <a:latin typeface="Poppins Bold"/>
              </a:rPr>
              <a:t>MODEL MILLER ORR</a:t>
            </a:r>
          </a:p>
        </p:txBody>
      </p:sp>
      <p:sp>
        <p:nvSpPr>
          <p:cNvPr name="TextBox 9" id="9"/>
          <p:cNvSpPr txBox="true"/>
          <p:nvPr/>
        </p:nvSpPr>
        <p:spPr>
          <a:xfrm rot="0">
            <a:off x="3631639" y="3980358"/>
            <a:ext cx="11236099" cy="4879610"/>
          </a:xfrm>
          <a:prstGeom prst="rect">
            <a:avLst/>
          </a:prstGeom>
        </p:spPr>
        <p:txBody>
          <a:bodyPr anchor="t" rtlCol="false" tIns="0" lIns="0" bIns="0" rIns="0">
            <a:spAutoFit/>
          </a:bodyPr>
          <a:lstStyle/>
          <a:p>
            <a:pPr>
              <a:lnSpc>
                <a:spcPts val="2791"/>
              </a:lnSpc>
            </a:pPr>
            <a:r>
              <a:rPr lang="en-US" sz="1993">
                <a:solidFill>
                  <a:srgbClr val="222222"/>
                </a:solidFill>
                <a:latin typeface="Poppins"/>
              </a:rPr>
              <a:t>Penyimpangan aliran kas bersih harian adalah Rp2.000,00, tingkat bunga adalah 10% per tahun, biaya transaksi pembelian surat berharga adalah Rp. 100.000. Berapa saldo kas sasaran dan batas atas jika batas bawahnya adalah Rp 0?</a:t>
            </a:r>
          </a:p>
          <a:p>
            <a:pPr>
              <a:lnSpc>
                <a:spcPts val="2791"/>
              </a:lnSpc>
            </a:pPr>
            <a:r>
              <a:rPr lang="en-US" sz="1993">
                <a:solidFill>
                  <a:srgbClr val="222222"/>
                </a:solidFill>
                <a:latin typeface="Poppins"/>
              </a:rPr>
              <a:t>k         = 0,1 / 365 = 0,000274</a:t>
            </a:r>
          </a:p>
          <a:p>
            <a:pPr>
              <a:lnSpc>
                <a:spcPts val="2791"/>
              </a:lnSpc>
            </a:pPr>
            <a:r>
              <a:rPr lang="en-US" sz="1993">
                <a:solidFill>
                  <a:srgbClr val="222222"/>
                </a:solidFill>
                <a:latin typeface="Poppins"/>
              </a:rPr>
              <a:t>Varians aliran kas bersih harian:</a:t>
            </a:r>
          </a:p>
          <a:p>
            <a:pPr>
              <a:lnSpc>
                <a:spcPts val="2791"/>
              </a:lnSpc>
            </a:pPr>
            <a:r>
              <a:rPr lang="en-US" sz="1993">
                <a:solidFill>
                  <a:srgbClr val="222222"/>
                </a:solidFill>
                <a:latin typeface="Poppins"/>
              </a:rPr>
              <a:t>σ2       = (2.000)2 = Rp. 4.000.000</a:t>
            </a:r>
          </a:p>
          <a:p>
            <a:pPr>
              <a:lnSpc>
                <a:spcPts val="2791"/>
              </a:lnSpc>
            </a:pPr>
            <a:r>
              <a:rPr lang="en-US" sz="1993">
                <a:solidFill>
                  <a:srgbClr val="222222"/>
                </a:solidFill>
                <a:latin typeface="Poppins"/>
              </a:rPr>
              <a:t>Batas bawah (z) dan batas atas (h) dihitung sebagai berikut:</a:t>
            </a:r>
          </a:p>
          <a:p>
            <a:pPr>
              <a:lnSpc>
                <a:spcPts val="2791"/>
              </a:lnSpc>
            </a:pPr>
            <a:r>
              <a:rPr lang="en-US" sz="1993">
                <a:solidFill>
                  <a:srgbClr val="222222"/>
                </a:solidFill>
                <a:latin typeface="Poppins"/>
              </a:rPr>
              <a:t>z         = [3 x 100.000 x 4.000.000 / (4 x 0,000274)]1/3</a:t>
            </a:r>
          </a:p>
          <a:p>
            <a:pPr>
              <a:lnSpc>
                <a:spcPts val="2791"/>
              </a:lnSpc>
            </a:pPr>
            <a:r>
              <a:rPr lang="en-US" sz="1993">
                <a:solidFill>
                  <a:srgbClr val="222222"/>
                </a:solidFill>
                <a:latin typeface="Poppins"/>
              </a:rPr>
              <a:t> = Rp. 103.068</a:t>
            </a:r>
          </a:p>
          <a:p>
            <a:pPr>
              <a:lnSpc>
                <a:spcPts val="2791"/>
              </a:lnSpc>
            </a:pPr>
            <a:r>
              <a:rPr lang="en-US" sz="1993">
                <a:solidFill>
                  <a:srgbClr val="222222"/>
                </a:solidFill>
                <a:latin typeface="Poppins"/>
              </a:rPr>
              <a:t>h         = Rp. 103.0 68 x 3</a:t>
            </a:r>
          </a:p>
          <a:p>
            <a:pPr>
              <a:lnSpc>
                <a:spcPts val="2791"/>
              </a:lnSpc>
            </a:pPr>
            <a:r>
              <a:rPr lang="en-US" sz="1993">
                <a:solidFill>
                  <a:srgbClr val="222222"/>
                </a:solidFill>
                <a:latin typeface="Poppins"/>
              </a:rPr>
              <a:t> = Rp. 309.204</a:t>
            </a:r>
          </a:p>
          <a:p>
            <a:pPr>
              <a:lnSpc>
                <a:spcPts val="2791"/>
              </a:lnSpc>
            </a:pPr>
            <a:r>
              <a:rPr lang="en-US" sz="1993">
                <a:solidFill>
                  <a:srgbClr val="222222"/>
                </a:solidFill>
                <a:latin typeface="Poppins"/>
              </a:rPr>
              <a:t>Rata-rata saldo kas adalah</a:t>
            </a:r>
          </a:p>
          <a:p>
            <a:pPr>
              <a:lnSpc>
                <a:spcPts val="2791"/>
              </a:lnSpc>
            </a:pPr>
            <a:r>
              <a:rPr lang="en-US" sz="1993">
                <a:solidFill>
                  <a:srgbClr val="222222"/>
                </a:solidFill>
                <a:latin typeface="Poppins"/>
              </a:rPr>
              <a:t>C        = (4 x Rp. 103.068)/3</a:t>
            </a:r>
          </a:p>
          <a:p>
            <a:pPr>
              <a:lnSpc>
                <a:spcPts val="2791"/>
              </a:lnSpc>
              <a:spcBef>
                <a:spcPct val="0"/>
              </a:spcBef>
            </a:pPr>
            <a:r>
              <a:rPr lang="en-US" sz="1993">
                <a:solidFill>
                  <a:srgbClr val="222222"/>
                </a:solidFill>
                <a:latin typeface="Poppins"/>
              </a:rPr>
              <a:t> = Rp. 137.424</a:t>
            </a:r>
          </a:p>
        </p:txBody>
      </p:sp>
      <p:pic>
        <p:nvPicPr>
          <p:cNvPr name="Picture 10" id="10"/>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765913" y="7860501"/>
            <a:ext cx="2955395" cy="2778071"/>
          </a:xfrm>
          <a:prstGeom prst="rect">
            <a:avLst/>
          </a:prstGeom>
        </p:spPr>
      </p:pic>
      <p:pic>
        <p:nvPicPr>
          <p:cNvPr name="Picture 11" id="11"/>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4768867">
            <a:off x="14848981" y="-626392"/>
            <a:ext cx="2827990" cy="4114800"/>
          </a:xfrm>
          <a:prstGeom prst="rect">
            <a:avLst/>
          </a:prstGeom>
        </p:spPr>
      </p:pic>
      <p:pic>
        <p:nvPicPr>
          <p:cNvPr name="Picture 12" id="12"/>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350633" y="3440600"/>
            <a:ext cx="1089628" cy="1193815"/>
          </a:xfrm>
          <a:prstGeom prst="rect">
            <a:avLst/>
          </a:prstGeom>
        </p:spPr>
      </p:pic>
      <p:pic>
        <p:nvPicPr>
          <p:cNvPr name="Picture 13" id="13"/>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1356204">
            <a:off x="13093612" y="8574842"/>
            <a:ext cx="6744722" cy="1655523"/>
          </a:xfrm>
          <a:prstGeom prst="rect">
            <a:avLst/>
          </a:prstGeom>
        </p:spPr>
      </p:pic>
      <p:pic>
        <p:nvPicPr>
          <p:cNvPr name="Picture 14" id="14"/>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7212199" y="4701399"/>
            <a:ext cx="1089628" cy="119381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DAFRbdmE9uo</dc:identifier>
  <dcterms:modified xsi:type="dcterms:W3CDTF">2011-08-01T06:04:30Z</dcterms:modified>
  <cp:revision>1</cp:revision>
  <dc:title>MANAJEMEN KAS</dc:title>
</cp:coreProperties>
</file>