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73" r:id="rId6"/>
    <p:sldId id="274" r:id="rId7"/>
    <p:sldId id="276" r:id="rId8"/>
    <p:sldId id="275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40" d="100"/>
          <a:sy n="40" d="100"/>
        </p:scale>
        <p:origin x="7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4800" dirty="0" err="1"/>
              <a:t>Pendekatan</a:t>
            </a:r>
            <a:r>
              <a:rPr lang="en-US" sz="4800" dirty="0"/>
              <a:t>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Implementasi</a:t>
            </a:r>
            <a:r>
              <a:rPr lang="en-US" sz="4800" dirty="0"/>
              <a:t> </a:t>
            </a:r>
            <a:r>
              <a:rPr lang="en-US" sz="4800" dirty="0" err="1"/>
              <a:t>kebijakan</a:t>
            </a:r>
            <a:r>
              <a:rPr lang="en-US" sz="4800" dirty="0"/>
              <a:t> </a:t>
            </a:r>
            <a:r>
              <a:rPr lang="en-US" sz="4800" dirty="0" err="1"/>
              <a:t>publik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YOGI SUPRAYOGI SUGANDI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7F2D-BEFB-4523-A718-50CB0107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Politik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650F-279F-4231-96CD-1F51CA740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demikian</a:t>
            </a:r>
            <a:r>
              <a:rPr lang="en-US" sz="2400" b="1" dirty="0"/>
              <a:t>, </a:t>
            </a:r>
            <a:r>
              <a:rPr lang="en-US" sz="2400" b="1" dirty="0" err="1"/>
              <a:t>keberhasilan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program </a:t>
            </a:r>
            <a:r>
              <a:rPr lang="en-US" sz="2400" b="1" dirty="0" err="1"/>
              <a:t>kebijakan</a:t>
            </a:r>
            <a:r>
              <a:rPr lang="en-US" sz="2400" b="1" dirty="0"/>
              <a:t> pada </a:t>
            </a:r>
            <a:r>
              <a:rPr lang="en-US" sz="2400" b="1" dirty="0" err="1"/>
              <a:t>akhirnyatergantung</a:t>
            </a:r>
            <a:r>
              <a:rPr lang="en-US" sz="2400" b="1" dirty="0"/>
              <a:t> pada </a:t>
            </a:r>
            <a:r>
              <a:rPr lang="en-US" sz="2400" b="1" dirty="0" err="1"/>
              <a:t>kesediaan</a:t>
            </a:r>
            <a:r>
              <a:rPr lang="en-US" sz="2400" b="1" dirty="0"/>
              <a:t> dan </a:t>
            </a:r>
            <a:r>
              <a:rPr lang="en-US" sz="2400" b="1" dirty="0" err="1"/>
              <a:t>kemampuan</a:t>
            </a:r>
            <a:r>
              <a:rPr lang="en-US" sz="2400" b="1" dirty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yang </a:t>
            </a:r>
            <a:r>
              <a:rPr lang="en-US" sz="2400" b="1" dirty="0" err="1"/>
              <a:t>dominan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kelompokuntuk</a:t>
            </a:r>
            <a:r>
              <a:rPr lang="en-US" sz="2400" b="1" dirty="0"/>
              <a:t> </a:t>
            </a:r>
            <a:r>
              <a:rPr lang="en-US" sz="2400" b="1" dirty="0" err="1"/>
              <a:t>memaksakan</a:t>
            </a:r>
            <a:r>
              <a:rPr lang="en-US" sz="2400" b="1" dirty="0"/>
              <a:t> </a:t>
            </a:r>
            <a:r>
              <a:rPr lang="en-US" sz="2400" b="1" dirty="0" err="1"/>
              <a:t>kehandaknya</a:t>
            </a:r>
            <a:r>
              <a:rPr lang="en-US" sz="2400" b="1" dirty="0"/>
              <a:t>. </a:t>
            </a:r>
            <a:r>
              <a:rPr lang="en-US" sz="2400" b="1" dirty="0" err="1"/>
              <a:t>Apabila</a:t>
            </a:r>
            <a:r>
              <a:rPr lang="en-US" sz="2400" b="1" dirty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</a:t>
            </a:r>
            <a:r>
              <a:rPr lang="en-US" sz="2400" b="1" dirty="0" err="1"/>
              <a:t>dominan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mungkinimplementasi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hanya</a:t>
            </a:r>
            <a:r>
              <a:rPr lang="en-US" sz="2400" b="1" dirty="0"/>
              <a:t> </a:t>
            </a:r>
            <a:r>
              <a:rPr lang="en-US" sz="2400" b="1" dirty="0" err="1"/>
              <a:t>bisa</a:t>
            </a:r>
            <a:r>
              <a:rPr lang="en-US" sz="2400" b="1" dirty="0"/>
              <a:t> </a:t>
            </a:r>
            <a:r>
              <a:rPr lang="en-US" sz="2400" b="1" dirty="0" err="1"/>
              <a:t>dicapai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proses </a:t>
            </a:r>
            <a:r>
              <a:rPr lang="en-US" sz="2400" b="1" dirty="0" err="1"/>
              <a:t>panjang</a:t>
            </a:r>
            <a:r>
              <a:rPr lang="en-US" sz="2400" b="1" dirty="0"/>
              <a:t> yang </a:t>
            </a:r>
            <a:r>
              <a:rPr lang="en-US" sz="2400" b="1" dirty="0" err="1"/>
              <a:t>bersifatincremental</a:t>
            </a:r>
            <a:r>
              <a:rPr lang="en-US" sz="2400" b="1" dirty="0"/>
              <a:t> dan </a:t>
            </a:r>
            <a:r>
              <a:rPr lang="en-US" sz="2400" b="1" dirty="0" err="1"/>
              <a:t>saling</a:t>
            </a:r>
            <a:r>
              <a:rPr lang="en-US" sz="2400" b="1" dirty="0"/>
              <a:t> </a:t>
            </a:r>
            <a:r>
              <a:rPr lang="en-US" sz="2400" b="1" dirty="0" err="1"/>
              <a:t>pengertian</a:t>
            </a:r>
            <a:r>
              <a:rPr lang="en-US" sz="2400" b="1" dirty="0"/>
              <a:t> </a:t>
            </a:r>
            <a:r>
              <a:rPr lang="en-US" sz="2400" b="1" dirty="0" err="1"/>
              <a:t>diantara</a:t>
            </a:r>
            <a:r>
              <a:rPr lang="en-US" sz="2400" b="1" dirty="0"/>
              <a:t> </a:t>
            </a:r>
            <a:r>
              <a:rPr lang="en-US" sz="2400" b="1" dirty="0" err="1"/>
              <a:t>mereka</a:t>
            </a:r>
            <a:r>
              <a:rPr lang="en-US" sz="2400" b="1" dirty="0"/>
              <a:t> yang </a:t>
            </a:r>
            <a:r>
              <a:rPr lang="en-US" sz="2400" b="1" dirty="0" err="1"/>
              <a:t>terlibat</a:t>
            </a:r>
            <a:r>
              <a:rPr lang="en-US" sz="2400" b="1" dirty="0"/>
              <a:t>. </a:t>
            </a:r>
            <a:r>
              <a:rPr lang="en-US" sz="2400" b="1" dirty="0" err="1"/>
              <a:t>Analisis</a:t>
            </a:r>
            <a:r>
              <a:rPr lang="en-US" sz="2400" b="1" dirty="0"/>
              <a:t> </a:t>
            </a:r>
            <a:r>
              <a:rPr lang="en-US" sz="2400" b="1" dirty="0" err="1"/>
              <a:t>mengenai</a:t>
            </a:r>
            <a:r>
              <a:rPr lang="en-US" sz="2400" b="1" dirty="0"/>
              <a:t> </a:t>
            </a:r>
            <a:r>
              <a:rPr lang="en-US" sz="2400" b="1" dirty="0" err="1"/>
              <a:t>aspek</a:t>
            </a:r>
            <a:r>
              <a:rPr lang="en-US" sz="2400" b="1" dirty="0"/>
              <a:t> </a:t>
            </a:r>
            <a:r>
              <a:rPr lang="en-US" sz="2400" b="1" dirty="0" err="1"/>
              <a:t>politis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implementasi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makin</a:t>
            </a:r>
            <a:r>
              <a:rPr lang="en-US" sz="2400" b="1" dirty="0"/>
              <a:t> </a:t>
            </a:r>
            <a:r>
              <a:rPr lang="en-US" sz="2400" b="1" dirty="0" err="1"/>
              <a:t>penting</a:t>
            </a:r>
            <a:r>
              <a:rPr lang="en-US" sz="2400" b="1" dirty="0"/>
              <a:t> </a:t>
            </a:r>
            <a:r>
              <a:rPr lang="en-US" sz="2400" b="1" dirty="0" err="1"/>
              <a:t>bila</a:t>
            </a:r>
            <a:r>
              <a:rPr lang="en-US" sz="2400" b="1" dirty="0"/>
              <a:t> </a:t>
            </a:r>
            <a:r>
              <a:rPr lang="en-US" sz="2400" b="1" dirty="0" err="1"/>
              <a:t>menyangkut</a:t>
            </a:r>
            <a:r>
              <a:rPr lang="en-US" sz="2400" b="1" dirty="0"/>
              <a:t> </a:t>
            </a:r>
            <a:r>
              <a:rPr lang="en-US" sz="2400" b="1" dirty="0" err="1"/>
              <a:t>berbagai</a:t>
            </a:r>
            <a:r>
              <a:rPr lang="en-US" sz="2400" b="1" dirty="0"/>
              <a:t> </a:t>
            </a:r>
            <a:r>
              <a:rPr lang="en-US" sz="2400" b="1" dirty="0" err="1"/>
              <a:t>lembaga</a:t>
            </a:r>
            <a:r>
              <a:rPr lang="en-US" sz="2400" b="1" dirty="0"/>
              <a:t> </a:t>
            </a:r>
            <a:r>
              <a:rPr lang="en-US" sz="2400" b="1" dirty="0" err="1"/>
              <a:t>pemerintah</a:t>
            </a:r>
            <a:r>
              <a:rPr lang="en-US" sz="2400" b="1" dirty="0"/>
              <a:t>, </a:t>
            </a:r>
            <a:r>
              <a:rPr lang="en-US" sz="2400" b="1" dirty="0" err="1"/>
              <a:t>mengingat</a:t>
            </a:r>
            <a:r>
              <a:rPr lang="en-US" sz="2400" b="1" dirty="0"/>
              <a:t> </a:t>
            </a:r>
            <a:r>
              <a:rPr lang="en-US" sz="2400" b="1" dirty="0" err="1"/>
              <a:t>kenyataan</a:t>
            </a:r>
            <a:r>
              <a:rPr lang="en-US" sz="2400" b="1" dirty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 </a:t>
            </a:r>
            <a:r>
              <a:rPr lang="en-US" sz="2400" b="1" dirty="0" err="1"/>
              <a:t>sebagian</a:t>
            </a:r>
            <a:r>
              <a:rPr lang="en-US" sz="2400" b="1" dirty="0"/>
              <a:t> </a:t>
            </a:r>
            <a:r>
              <a:rPr lang="en-US" sz="2400" b="1" dirty="0" err="1"/>
              <a:t>besar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pemerintah</a:t>
            </a:r>
            <a:r>
              <a:rPr lang="en-US" sz="2400" b="1" dirty="0"/>
              <a:t> </a:t>
            </a:r>
            <a:r>
              <a:rPr lang="en-US" sz="2400" b="1" dirty="0" err="1"/>
              <a:t>pusatsebenarnya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dilakuak</a:t>
            </a:r>
            <a:r>
              <a:rPr lang="en-US" sz="2400" b="1" dirty="0"/>
              <a:t> oleh </a:t>
            </a:r>
            <a:r>
              <a:rPr lang="en-US" sz="2400" b="1" dirty="0" err="1"/>
              <a:t>departemen</a:t>
            </a:r>
            <a:r>
              <a:rPr lang="en-US" sz="2400" b="1" dirty="0"/>
              <a:t> </a:t>
            </a:r>
            <a:r>
              <a:rPr lang="en-US" sz="2400" b="1" dirty="0" err="1"/>
              <a:t>pemerintah</a:t>
            </a:r>
            <a:r>
              <a:rPr lang="en-US" sz="2400" b="1" dirty="0"/>
              <a:t> </a:t>
            </a:r>
            <a:r>
              <a:rPr lang="en-US" sz="2400" b="1" dirty="0" err="1"/>
              <a:t>pusat.Pemerintah</a:t>
            </a:r>
            <a:r>
              <a:rPr lang="en-US" sz="2400" b="1" dirty="0"/>
              <a:t> </a:t>
            </a:r>
            <a:r>
              <a:rPr lang="en-US" sz="2400" b="1" dirty="0" err="1"/>
              <a:t>daerah</a:t>
            </a:r>
            <a:r>
              <a:rPr lang="en-US" sz="2400" b="1" dirty="0"/>
              <a:t> dan </a:t>
            </a:r>
            <a:r>
              <a:rPr lang="en-US" sz="2400" b="1" dirty="0" err="1"/>
              <a:t>instansi</a:t>
            </a:r>
            <a:r>
              <a:rPr lang="en-US" sz="2400" b="1" dirty="0"/>
              <a:t> lain juga </a:t>
            </a:r>
            <a:r>
              <a:rPr lang="en-US" sz="2400" b="1" dirty="0" err="1"/>
              <a:t>mengeluarkan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yangmembutuhkan</a:t>
            </a:r>
            <a:r>
              <a:rPr lang="en-US" sz="2400" b="1" dirty="0"/>
              <a:t> </a:t>
            </a:r>
            <a:r>
              <a:rPr lang="en-US" sz="2400" b="1" dirty="0" err="1"/>
              <a:t>persetujuan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 </a:t>
            </a:r>
            <a:r>
              <a:rPr lang="en-US" sz="2400" b="1" dirty="0" err="1"/>
              <a:t>lainnya</a:t>
            </a:r>
            <a:r>
              <a:rPr lang="en-US" sz="2400" b="1" dirty="0"/>
              <a:t>. Badan </a:t>
            </a:r>
            <a:r>
              <a:rPr lang="en-US" sz="2400" b="1" dirty="0" err="1"/>
              <a:t>tertentu</a:t>
            </a:r>
            <a:r>
              <a:rPr lang="en-US" sz="2400" b="1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keleluasaan</a:t>
            </a:r>
            <a:r>
              <a:rPr lang="en-US" sz="2400" b="1" dirty="0"/>
              <a:t> </a:t>
            </a:r>
            <a:r>
              <a:rPr lang="en-US" sz="2400" b="1" dirty="0" err="1"/>
              <a:t>bertindak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implementasi</a:t>
            </a:r>
            <a:r>
              <a:rPr lang="en-US" sz="2400" b="1" dirty="0"/>
              <a:t> </a:t>
            </a:r>
            <a:r>
              <a:rPr lang="en-US" sz="2400" b="1" dirty="0" err="1"/>
              <a:t>disamping</a:t>
            </a:r>
            <a:r>
              <a:rPr lang="en-US" sz="2400" b="1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kekuatan</a:t>
            </a:r>
            <a:r>
              <a:rPr lang="en-US" sz="2400" b="1" dirty="0"/>
              <a:t> </a:t>
            </a:r>
            <a:r>
              <a:rPr lang="en-US" sz="2400" b="1" dirty="0" err="1"/>
              <a:t>menawar</a:t>
            </a:r>
            <a:r>
              <a:rPr lang="en-US" sz="2400" b="1" dirty="0"/>
              <a:t> ( bargaining power )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hubungannya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instansi</a:t>
            </a:r>
            <a:r>
              <a:rPr lang="en-US" sz="2400" b="1" dirty="0"/>
              <a:t> lain, </a:t>
            </a:r>
            <a:r>
              <a:rPr lang="en-US" sz="2400" b="1" dirty="0" err="1"/>
              <a:t>baik</a:t>
            </a:r>
            <a:r>
              <a:rPr lang="en-US" sz="2400" b="1" dirty="0"/>
              <a:t> pada </a:t>
            </a:r>
            <a:r>
              <a:rPr lang="en-US" sz="2400" b="1" dirty="0" err="1"/>
              <a:t>saat</a:t>
            </a:r>
            <a:r>
              <a:rPr lang="en-US" sz="2400" b="1" dirty="0"/>
              <a:t> </a:t>
            </a:r>
            <a:r>
              <a:rPr lang="en-US" sz="2400" b="1" dirty="0" err="1"/>
              <a:t>implementasi</a:t>
            </a:r>
            <a:r>
              <a:rPr lang="en-US" sz="2400" b="1" dirty="0"/>
              <a:t> </a:t>
            </a:r>
            <a:r>
              <a:rPr lang="en-US" sz="2400" b="1" dirty="0" err="1"/>
              <a:t>maupun</a:t>
            </a:r>
            <a:r>
              <a:rPr lang="en-US" sz="2400" b="1" dirty="0"/>
              <a:t> pada </a:t>
            </a:r>
            <a:r>
              <a:rPr lang="en-US" sz="2400" b="1" dirty="0" err="1"/>
              <a:t>awal</a:t>
            </a:r>
            <a:r>
              <a:rPr lang="en-US" sz="2400" b="1" dirty="0"/>
              <a:t> </a:t>
            </a:r>
            <a:r>
              <a:rPr lang="en-US" sz="2400" b="1" dirty="0" err="1"/>
              <a:t>ketika</a:t>
            </a:r>
            <a:r>
              <a:rPr lang="en-US" sz="2400" b="1" dirty="0"/>
              <a:t> </a:t>
            </a:r>
            <a:r>
              <a:rPr lang="en-US" sz="2400" b="1" dirty="0" err="1"/>
              <a:t>akibat</a:t>
            </a:r>
            <a:r>
              <a:rPr lang="en-US" sz="2400" b="1" dirty="0"/>
              <a:t>/</a:t>
            </a:r>
            <a:r>
              <a:rPr lang="en-US" sz="2400" b="1" dirty="0" err="1"/>
              <a:t>dampak</a:t>
            </a:r>
            <a:r>
              <a:rPr lang="en-US" sz="2400" b="1" dirty="0"/>
              <a:t> </a:t>
            </a:r>
            <a:r>
              <a:rPr lang="en-US" sz="2400" b="1" dirty="0" err="1"/>
              <a:t>implementasi</a:t>
            </a:r>
            <a:r>
              <a:rPr lang="en-US" sz="2400" b="1" dirty="0"/>
              <a:t> </a:t>
            </a:r>
            <a:r>
              <a:rPr lang="en-US" sz="2400" b="1" dirty="0" err="1"/>
              <a:t>didiskusikan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18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11A5-91B2-44C7-BE17-746D2166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PENDEKATAN IMPLEMENTASI KEBIJAKAN PUBLIK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6C48A-1C1B-46E4-8A83-C67469D18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3600" b="1" dirty="0" err="1"/>
              <a:t>Dalam</a:t>
            </a:r>
            <a:r>
              <a:rPr lang="en-US" sz="3600" b="1" dirty="0"/>
              <a:t> proses </a:t>
            </a:r>
            <a:r>
              <a:rPr lang="en-US" sz="3600" b="1" dirty="0" err="1"/>
              <a:t>implementasi</a:t>
            </a:r>
            <a:r>
              <a:rPr lang="en-US" sz="3600" b="1" dirty="0"/>
              <a:t>, </a:t>
            </a:r>
            <a:r>
              <a:rPr lang="en-US" sz="3600" b="1" dirty="0" err="1"/>
              <a:t>perlu</a:t>
            </a:r>
            <a:r>
              <a:rPr lang="en-US" sz="3600" b="1" dirty="0"/>
              <a:t> </a:t>
            </a:r>
            <a:r>
              <a:rPr lang="en-US" sz="3600" b="1" dirty="0" err="1"/>
              <a:t>diadakan</a:t>
            </a:r>
            <a:r>
              <a:rPr lang="en-US" sz="3600" b="1" dirty="0"/>
              <a:t> </a:t>
            </a:r>
            <a:r>
              <a:rPr lang="en-US" sz="3600" b="1" dirty="0" err="1"/>
              <a:t>pendekatan-pendakatan</a:t>
            </a:r>
            <a:r>
              <a:rPr lang="en-US" sz="3600" b="1" dirty="0"/>
              <a:t> massif, </a:t>
            </a:r>
            <a:r>
              <a:rPr lang="en-US" sz="3600" b="1" dirty="0" err="1"/>
              <a:t>beberapa</a:t>
            </a:r>
            <a:r>
              <a:rPr lang="en-US" sz="3600" b="1" dirty="0"/>
              <a:t> </a:t>
            </a:r>
            <a:r>
              <a:rPr lang="en-US" sz="3600" b="1" dirty="0" err="1"/>
              <a:t>pendekatan</a:t>
            </a:r>
            <a:r>
              <a:rPr lang="en-US" sz="3600" b="1" dirty="0"/>
              <a:t> </a:t>
            </a:r>
            <a:r>
              <a:rPr lang="en-US" sz="3600" b="1" dirty="0" err="1"/>
              <a:t>implementasi</a:t>
            </a:r>
            <a:r>
              <a:rPr lang="en-US" sz="3600" b="1" dirty="0"/>
              <a:t> </a:t>
            </a:r>
            <a:r>
              <a:rPr lang="en-US" sz="3600" b="1" dirty="0" err="1"/>
              <a:t>digunakan</a:t>
            </a:r>
            <a:r>
              <a:rPr lang="en-US" sz="3600" b="1" dirty="0"/>
              <a:t> </a:t>
            </a:r>
            <a:r>
              <a:rPr lang="en-US" sz="3600" b="1" dirty="0" err="1"/>
              <a:t>untuk</a:t>
            </a:r>
            <a:r>
              <a:rPr lang="en-US" sz="3600" b="1" dirty="0"/>
              <a:t> </a:t>
            </a:r>
            <a:r>
              <a:rPr lang="en-US" sz="3600" b="1" dirty="0" err="1"/>
              <a:t>meningkatkan</a:t>
            </a:r>
            <a:r>
              <a:rPr lang="en-US" sz="3600" b="1" dirty="0"/>
              <a:t> </a:t>
            </a:r>
            <a:r>
              <a:rPr lang="en-US" sz="3600" b="1" dirty="0" err="1"/>
              <a:t>efektivitasimplementasi</a:t>
            </a:r>
            <a:r>
              <a:rPr lang="en-US" sz="3600" b="1" dirty="0"/>
              <a:t> yang </a:t>
            </a:r>
            <a:r>
              <a:rPr lang="en-US" sz="3600" b="1" dirty="0" err="1"/>
              <a:t>menyandarkan</a:t>
            </a:r>
            <a:r>
              <a:rPr lang="en-US" sz="3600" b="1" dirty="0"/>
              <a:t> </a:t>
            </a:r>
            <a:r>
              <a:rPr lang="en-US" sz="3600" b="1" dirty="0" err="1"/>
              <a:t>pendekatan</a:t>
            </a:r>
            <a:r>
              <a:rPr lang="en-US" sz="3600" b="1" dirty="0"/>
              <a:t> </a:t>
            </a:r>
            <a:r>
              <a:rPr lang="en-US" sz="3600" b="1" dirty="0" err="1"/>
              <a:t>dari</a:t>
            </a:r>
            <a:r>
              <a:rPr lang="en-US" sz="3600" b="1" dirty="0"/>
              <a:t> </a:t>
            </a:r>
            <a:r>
              <a:rPr lang="en-US" sz="3600" b="1" dirty="0" err="1"/>
              <a:t>atas</a:t>
            </a:r>
            <a:r>
              <a:rPr lang="en-US" sz="3600" b="1" dirty="0"/>
              <a:t> </a:t>
            </a:r>
            <a:r>
              <a:rPr lang="en-US" sz="3600" b="1" dirty="0" err="1"/>
              <a:t>atau</a:t>
            </a:r>
            <a:r>
              <a:rPr lang="en-US" sz="3600" b="1" dirty="0"/>
              <a:t> top down. </a:t>
            </a:r>
            <a:r>
              <a:rPr lang="en-US" sz="3600" b="1" dirty="0" err="1"/>
              <a:t>Beberapa</a:t>
            </a:r>
            <a:r>
              <a:rPr lang="en-US" sz="3600" b="1" dirty="0"/>
              <a:t> </a:t>
            </a:r>
            <a:r>
              <a:rPr lang="en-US" sz="3600" b="1" dirty="0" err="1"/>
              <a:t>pendekatan</a:t>
            </a:r>
            <a:r>
              <a:rPr lang="en-US" sz="3600" b="1" dirty="0"/>
              <a:t> </a:t>
            </a:r>
            <a:r>
              <a:rPr lang="en-US" sz="3600" b="1" dirty="0" err="1"/>
              <a:t>tersebut</a:t>
            </a:r>
            <a:r>
              <a:rPr lang="en-US" sz="3600" b="1" dirty="0"/>
              <a:t> </a:t>
            </a:r>
            <a:r>
              <a:rPr lang="en-US" sz="3600" b="1" dirty="0" err="1"/>
              <a:t>adalah</a:t>
            </a:r>
            <a:r>
              <a:rPr lang="en-US" sz="3600" b="1" dirty="0"/>
              <a:t> (Wahab, 2008, pp. 110-120)</a:t>
            </a:r>
          </a:p>
        </p:txBody>
      </p:sp>
    </p:spTree>
    <p:extLst>
      <p:ext uri="{BB962C8B-B14F-4D97-AF65-F5344CB8AC3E}">
        <p14:creationId xmlns:p14="http://schemas.microsoft.com/office/powerpoint/2010/main" val="427748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AF4D-49E9-4ABD-B88C-18EDECC1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Struktural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9B9A-F4D3-4D42-9204-C64E02425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 err="1"/>
              <a:t>Struktur</a:t>
            </a:r>
            <a:r>
              <a:rPr lang="en-US" sz="3200" b="1" dirty="0"/>
              <a:t> </a:t>
            </a:r>
            <a:r>
              <a:rPr lang="en-US" sz="3200" b="1" dirty="0" err="1"/>
              <a:t>organisasi</a:t>
            </a:r>
            <a:r>
              <a:rPr lang="en-US" sz="3200" b="1" dirty="0"/>
              <a:t> </a:t>
            </a:r>
            <a:r>
              <a:rPr lang="en-US" sz="3200" b="1" dirty="0" err="1"/>
              <a:t>tertentu</a:t>
            </a:r>
            <a:r>
              <a:rPr lang="en-US" sz="3200" b="1" dirty="0"/>
              <a:t> </a:t>
            </a:r>
            <a:r>
              <a:rPr lang="en-US" sz="3200" b="1" dirty="0" err="1"/>
              <a:t>hanya</a:t>
            </a:r>
            <a:r>
              <a:rPr lang="en-US" sz="3200" b="1" dirty="0"/>
              <a:t> </a:t>
            </a:r>
            <a:r>
              <a:rPr lang="en-US" sz="3200" b="1" dirty="0" err="1"/>
              <a:t>cocok</a:t>
            </a:r>
            <a:r>
              <a:rPr lang="en-US" sz="3200" b="1" dirty="0"/>
              <a:t> </a:t>
            </a:r>
            <a:r>
              <a:rPr lang="en-US" sz="3200" b="1" dirty="0" err="1"/>
              <a:t>digunakan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tipe</a:t>
            </a:r>
            <a:r>
              <a:rPr lang="en-US" sz="3200" b="1" dirty="0"/>
              <a:t> </a:t>
            </a:r>
            <a:r>
              <a:rPr lang="en-US" sz="3200" b="1" dirty="0" err="1"/>
              <a:t>tugas</a:t>
            </a:r>
            <a:r>
              <a:rPr lang="en-US" sz="3200" b="1" dirty="0"/>
              <a:t> </a:t>
            </a:r>
            <a:r>
              <a:rPr lang="en-US" sz="3200" b="1" dirty="0" err="1"/>
              <a:t>danlingkungan</a:t>
            </a:r>
            <a:r>
              <a:rPr lang="en-US" sz="3200" b="1" dirty="0"/>
              <a:t> </a:t>
            </a:r>
            <a:r>
              <a:rPr lang="en-US" sz="3200" b="1" dirty="0" err="1"/>
              <a:t>tertentu</a:t>
            </a:r>
            <a:r>
              <a:rPr lang="en-US" sz="3200" b="1" dirty="0"/>
              <a:t> pula. </a:t>
            </a:r>
            <a:r>
              <a:rPr lang="en-US" sz="3200" b="1" dirty="0" err="1"/>
              <a:t>Analisis</a:t>
            </a:r>
            <a:r>
              <a:rPr lang="en-US" sz="3200" b="1" dirty="0"/>
              <a:t> </a:t>
            </a:r>
            <a:r>
              <a:rPr lang="en-US" sz="3200" b="1" dirty="0" err="1"/>
              <a:t>organisasi</a:t>
            </a:r>
            <a:r>
              <a:rPr lang="en-US" sz="3200" b="1" dirty="0"/>
              <a:t> modern </a:t>
            </a:r>
            <a:r>
              <a:rPr lang="en-US" sz="3200" b="1" dirty="0" err="1"/>
              <a:t>telah</a:t>
            </a:r>
            <a:r>
              <a:rPr lang="en-US" sz="3200" b="1" dirty="0"/>
              <a:t> </a:t>
            </a:r>
            <a:r>
              <a:rPr lang="en-US" sz="3200" b="1" dirty="0" err="1"/>
              <a:t>memberikan</a:t>
            </a:r>
            <a:r>
              <a:rPr lang="en-US" sz="3200" b="1" dirty="0"/>
              <a:t> </a:t>
            </a:r>
            <a:r>
              <a:rPr lang="en-US" sz="3200" b="1" dirty="0" err="1"/>
              <a:t>sumbangan</a:t>
            </a:r>
            <a:r>
              <a:rPr lang="en-US" sz="3200" b="1" dirty="0"/>
              <a:t> yang </a:t>
            </a:r>
            <a:r>
              <a:rPr lang="en-US" sz="3200" b="1" dirty="0" err="1"/>
              <a:t>berharga</a:t>
            </a:r>
            <a:r>
              <a:rPr lang="en-US" sz="3200" b="1" dirty="0"/>
              <a:t> pada </a:t>
            </a:r>
            <a:r>
              <a:rPr lang="en-US" sz="3200" b="1" dirty="0" err="1"/>
              <a:t>studi</a:t>
            </a:r>
            <a:r>
              <a:rPr lang="en-US" sz="3200" b="1" dirty="0"/>
              <a:t> </a:t>
            </a:r>
            <a:r>
              <a:rPr lang="en-US" sz="3200" b="1" dirty="0" err="1"/>
              <a:t>implementasi</a:t>
            </a:r>
            <a:r>
              <a:rPr lang="en-US" sz="3200" b="1" dirty="0"/>
              <a:t>, </a:t>
            </a:r>
            <a:r>
              <a:rPr lang="en-US" sz="3200" b="1" dirty="0" err="1"/>
              <a:t>karena</a:t>
            </a:r>
            <a:r>
              <a:rPr lang="en-US" sz="3200" b="1" dirty="0"/>
              <a:t> </a:t>
            </a:r>
            <a:r>
              <a:rPr lang="en-US" sz="3200" b="1" dirty="0" err="1"/>
              <a:t>rancang</a:t>
            </a:r>
            <a:r>
              <a:rPr lang="en-US" sz="3200" b="1" dirty="0"/>
              <a:t> </a:t>
            </a:r>
            <a:r>
              <a:rPr lang="en-US" sz="3200" b="1" dirty="0" err="1"/>
              <a:t>bangun</a:t>
            </a:r>
            <a:r>
              <a:rPr lang="en-US" sz="3200" b="1" dirty="0"/>
              <a:t> </a:t>
            </a:r>
            <a:r>
              <a:rPr lang="en-US" sz="3200" b="1" dirty="0" err="1"/>
              <a:t>kebijakan</a:t>
            </a:r>
            <a:r>
              <a:rPr lang="en-US" sz="3200" b="1" dirty="0"/>
              <a:t> dan </a:t>
            </a:r>
            <a:r>
              <a:rPr lang="en-US" sz="3200" b="1" dirty="0" err="1"/>
              <a:t>rancangan</a:t>
            </a:r>
            <a:r>
              <a:rPr lang="en-US" sz="3200" b="1" dirty="0"/>
              <a:t> </a:t>
            </a:r>
            <a:r>
              <a:rPr lang="en-US" sz="3200" b="1" dirty="0" err="1"/>
              <a:t>bangun</a:t>
            </a:r>
            <a:r>
              <a:rPr lang="en-US" sz="3200" b="1" dirty="0"/>
              <a:t> </a:t>
            </a:r>
            <a:r>
              <a:rPr lang="en-US" sz="3200" b="1" dirty="0" err="1"/>
              <a:t>organisasi</a:t>
            </a:r>
            <a:r>
              <a:rPr lang="en-US" sz="3200" b="1" dirty="0"/>
              <a:t>, </a:t>
            </a:r>
            <a:r>
              <a:rPr lang="en-US" sz="3200" b="1" dirty="0" err="1"/>
              <a:t>sedapat</a:t>
            </a:r>
            <a:r>
              <a:rPr lang="en-US" sz="3200" b="1" dirty="0"/>
              <a:t> </a:t>
            </a:r>
            <a:r>
              <a:rPr lang="en-US" sz="3200" b="1" dirty="0" err="1"/>
              <a:t>mungkin</a:t>
            </a:r>
            <a:r>
              <a:rPr lang="en-US" sz="3200" b="1" dirty="0"/>
              <a:t> </a:t>
            </a:r>
            <a:r>
              <a:rPr lang="en-US" sz="3200" b="1" dirty="0" err="1"/>
              <a:t>dipertimbangkan</a:t>
            </a:r>
            <a:r>
              <a:rPr lang="en-US" sz="3200" b="1" dirty="0"/>
              <a:t> </a:t>
            </a:r>
            <a:r>
              <a:rPr lang="en-US" sz="3200" b="1" dirty="0" err="1"/>
              <a:t>secara</a:t>
            </a:r>
            <a:r>
              <a:rPr lang="en-US" sz="3200" b="1" dirty="0"/>
              <a:t> </a:t>
            </a:r>
            <a:r>
              <a:rPr lang="en-US" sz="3200" b="1" dirty="0" err="1"/>
              <a:t>bersamaan</a:t>
            </a:r>
            <a:r>
              <a:rPr lang="en-US" sz="3200" b="1" dirty="0"/>
              <a:t>. </a:t>
            </a:r>
            <a:r>
              <a:rPr lang="en-US" sz="3200" b="1" dirty="0" err="1"/>
              <a:t>Untukmenyederhanakan</a:t>
            </a:r>
            <a:r>
              <a:rPr lang="en-US" sz="3200" b="1" dirty="0"/>
              <a:t> </a:t>
            </a:r>
            <a:r>
              <a:rPr lang="en-US" sz="3200" b="1" dirty="0" err="1"/>
              <a:t>masalah</a:t>
            </a:r>
            <a:r>
              <a:rPr lang="en-US" sz="3200" b="1" dirty="0"/>
              <a:t> yang </a:t>
            </a:r>
            <a:r>
              <a:rPr lang="en-US" sz="3200" b="1" dirty="0" err="1"/>
              <a:t>luas</a:t>
            </a:r>
            <a:r>
              <a:rPr lang="en-US" sz="3200" b="1" dirty="0"/>
              <a:t> </a:t>
            </a:r>
            <a:r>
              <a:rPr lang="en-US" sz="3200" b="1" dirty="0" err="1"/>
              <a:t>kita</a:t>
            </a:r>
            <a:r>
              <a:rPr lang="en-US" sz="3200" b="1" dirty="0"/>
              <a:t> </a:t>
            </a:r>
            <a:r>
              <a:rPr lang="en-US" sz="3200" b="1" dirty="0" err="1"/>
              <a:t>perlu</a:t>
            </a:r>
            <a:r>
              <a:rPr lang="en-US" sz="3200" b="1" dirty="0"/>
              <a:t> </a:t>
            </a:r>
            <a:r>
              <a:rPr lang="en-US" sz="3200" b="1" dirty="0" err="1"/>
              <a:t>menarik</a:t>
            </a:r>
            <a:r>
              <a:rPr lang="en-US" sz="3200" b="1" dirty="0"/>
              <a:t> </a:t>
            </a:r>
            <a:r>
              <a:rPr lang="en-US" sz="3200" b="1" dirty="0" err="1"/>
              <a:t>perbedaan</a:t>
            </a:r>
            <a:r>
              <a:rPr lang="en-US" sz="3200" b="1" dirty="0"/>
              <a:t> </a:t>
            </a:r>
            <a:r>
              <a:rPr lang="en-US" sz="3200" b="1" dirty="0" err="1"/>
              <a:t>antara</a:t>
            </a:r>
            <a:r>
              <a:rPr lang="en-US" sz="3200" b="1" dirty="0"/>
              <a:t> </a:t>
            </a:r>
            <a:r>
              <a:rPr lang="en-US" sz="3200" b="1" dirty="0" err="1"/>
              <a:t>perencanaanmengenai</a:t>
            </a:r>
            <a:r>
              <a:rPr lang="en-US" sz="3200" b="1" dirty="0"/>
              <a:t> </a:t>
            </a:r>
            <a:r>
              <a:rPr lang="en-US" sz="3200" b="1" dirty="0" err="1"/>
              <a:t>perubahan</a:t>
            </a:r>
            <a:r>
              <a:rPr lang="en-US" sz="3200" b="1" dirty="0"/>
              <a:t> dan </a:t>
            </a:r>
            <a:r>
              <a:rPr lang="en-US" sz="3200" b="1" dirty="0" err="1"/>
              <a:t>perencanaan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melakukan</a:t>
            </a:r>
            <a:r>
              <a:rPr lang="en-US" sz="3200" b="1" dirty="0"/>
              <a:t> </a:t>
            </a:r>
            <a:r>
              <a:rPr lang="en-US" sz="3200" b="1" dirty="0" err="1"/>
              <a:t>perubahan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32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AF4D-49E9-4ABD-B88C-18EDECC1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Struktural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9B9A-F4D3-4D42-9204-C64E02425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b="1" dirty="0" err="1"/>
              <a:t>Perencanaan</a:t>
            </a:r>
            <a:r>
              <a:rPr lang="en-US" sz="2400" b="1" dirty="0"/>
              <a:t> </a:t>
            </a:r>
            <a:r>
              <a:rPr lang="en-US" sz="2400" b="1" dirty="0" err="1"/>
              <a:t>mengenai</a:t>
            </a:r>
            <a:r>
              <a:rPr lang="en-US" sz="2400" b="1" dirty="0"/>
              <a:t> </a:t>
            </a:r>
            <a:r>
              <a:rPr lang="en-US" sz="2400" b="1" dirty="0" err="1"/>
              <a:t>perubahan</a:t>
            </a:r>
            <a:r>
              <a:rPr lang="en-US" sz="2400" b="1" dirty="0"/>
              <a:t> </a:t>
            </a:r>
            <a:r>
              <a:rPr lang="en-US" sz="2400" b="1" dirty="0" err="1"/>
              <a:t>berarti</a:t>
            </a:r>
            <a:r>
              <a:rPr lang="en-US" sz="2400" b="1" dirty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 </a:t>
            </a:r>
            <a:r>
              <a:rPr lang="en-US" sz="2400" b="1" dirty="0" err="1"/>
              <a:t>perubahan</a:t>
            </a:r>
            <a:r>
              <a:rPr lang="en-US" sz="2400" b="1" dirty="0"/>
              <a:t> </a:t>
            </a:r>
            <a:r>
              <a:rPr lang="en-US" sz="2400" b="1" dirty="0" err="1"/>
              <a:t>ditimbulkan</a:t>
            </a:r>
            <a:r>
              <a:rPr lang="en-US" sz="2400" b="1" dirty="0"/>
              <a:t> </a:t>
            </a:r>
            <a:r>
              <a:rPr lang="en-US" sz="2400" b="1" dirty="0" err="1"/>
              <a:t>daridalam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sepenuhnya</a:t>
            </a:r>
            <a:r>
              <a:rPr lang="en-US" sz="2400" b="1" dirty="0"/>
              <a:t> </a:t>
            </a:r>
            <a:r>
              <a:rPr lang="en-US" sz="2400" b="1" dirty="0" err="1"/>
              <a:t>berada</a:t>
            </a:r>
            <a:r>
              <a:rPr lang="en-US" sz="2400" b="1" dirty="0"/>
              <a:t> </a:t>
            </a:r>
            <a:r>
              <a:rPr lang="en-US" sz="2400" b="1" dirty="0" err="1"/>
              <a:t>dibawah</a:t>
            </a:r>
            <a:r>
              <a:rPr lang="en-US" sz="2400" b="1" dirty="0"/>
              <a:t> </a:t>
            </a:r>
            <a:r>
              <a:rPr lang="en-US" sz="2400" b="1" dirty="0" err="1"/>
              <a:t>kendali</a:t>
            </a:r>
            <a:r>
              <a:rPr lang="en-US" sz="2400" b="1" dirty="0"/>
              <a:t> </a:t>
            </a:r>
            <a:r>
              <a:rPr lang="en-US" sz="2400" b="1" dirty="0" err="1"/>
              <a:t>organsasi</a:t>
            </a:r>
            <a:r>
              <a:rPr lang="en-US" sz="2400" b="1" dirty="0"/>
              <a:t>,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  <a:r>
              <a:rPr lang="en-US" sz="2400" b="1" dirty="0" err="1"/>
              <a:t>arah</a:t>
            </a:r>
            <a:r>
              <a:rPr lang="en-US" sz="2400" b="1" dirty="0"/>
              <a:t>, </a:t>
            </a:r>
            <a:r>
              <a:rPr lang="en-US" sz="2400" b="1" dirty="0" err="1"/>
              <a:t>lajumaupun</a:t>
            </a:r>
            <a:r>
              <a:rPr lang="en-US" sz="2400" b="1" dirty="0"/>
              <a:t> </a:t>
            </a:r>
            <a:r>
              <a:rPr lang="en-US" sz="2400" b="1" dirty="0" err="1"/>
              <a:t>waktunya</a:t>
            </a:r>
            <a:r>
              <a:rPr lang="en-US" sz="2400" b="1" dirty="0"/>
              <a:t>. </a:t>
            </a:r>
            <a:r>
              <a:rPr lang="en-US" sz="2400" b="1" dirty="0" err="1"/>
              <a:t>Disini</a:t>
            </a:r>
            <a:r>
              <a:rPr lang="en-US" sz="2400" b="1" dirty="0"/>
              <a:t> </a:t>
            </a:r>
            <a:r>
              <a:rPr lang="en-US" sz="2400" b="1" dirty="0" err="1"/>
              <a:t>implementasi</a:t>
            </a:r>
            <a:r>
              <a:rPr lang="en-US" sz="2400" b="1" dirty="0"/>
              <a:t> </a:t>
            </a:r>
            <a:r>
              <a:rPr lang="en-US" sz="2400" b="1" dirty="0" err="1"/>
              <a:t>dipandang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persoalan</a:t>
            </a:r>
            <a:r>
              <a:rPr lang="en-US" sz="2400" b="1" dirty="0"/>
              <a:t> </a:t>
            </a:r>
            <a:r>
              <a:rPr lang="en-US" sz="2400" b="1" dirty="0" err="1"/>
              <a:t>teknis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persoalan</a:t>
            </a:r>
            <a:r>
              <a:rPr lang="en-US" sz="2400" b="1" dirty="0"/>
              <a:t> </a:t>
            </a:r>
            <a:r>
              <a:rPr lang="en-US" sz="2400" b="1" dirty="0" err="1"/>
              <a:t>manajerial</a:t>
            </a:r>
            <a:r>
              <a:rPr lang="en-US" sz="2400" b="1" dirty="0"/>
              <a:t>. </a:t>
            </a:r>
            <a:r>
              <a:rPr lang="en-US" sz="2400" b="1" dirty="0" err="1"/>
              <a:t>Perencanaan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melakukan</a:t>
            </a:r>
            <a:r>
              <a:rPr lang="en-US" sz="2400" b="1" dirty="0"/>
              <a:t> </a:t>
            </a:r>
            <a:r>
              <a:rPr lang="en-US" sz="2400" b="1" dirty="0" err="1"/>
              <a:t>perubahan</a:t>
            </a:r>
            <a:r>
              <a:rPr lang="en-US" sz="2400" b="1" dirty="0"/>
              <a:t>, </a:t>
            </a:r>
            <a:r>
              <a:rPr lang="en-US" sz="2400" b="1" dirty="0" err="1"/>
              <a:t>berlangung</a:t>
            </a:r>
            <a:r>
              <a:rPr lang="en-US" sz="2400" b="1" dirty="0"/>
              <a:t> </a:t>
            </a:r>
            <a:r>
              <a:rPr lang="en-US" sz="2400" b="1" dirty="0" err="1"/>
              <a:t>apabiladipaksakan</a:t>
            </a:r>
            <a:r>
              <a:rPr lang="en-US" sz="2400" b="1" dirty="0"/>
              <a:t> oleh </a:t>
            </a:r>
            <a:r>
              <a:rPr lang="en-US" sz="2400" b="1" dirty="0" err="1"/>
              <a:t>faktor</a:t>
            </a:r>
            <a:r>
              <a:rPr lang="en-US" sz="2400" b="1" dirty="0"/>
              <a:t> </a:t>
            </a:r>
            <a:r>
              <a:rPr lang="en-US" sz="2400" b="1" dirty="0" err="1"/>
              <a:t>eksternal</a:t>
            </a:r>
            <a:r>
              <a:rPr lang="en-US" sz="2400" b="1" dirty="0"/>
              <a:t>/ </a:t>
            </a:r>
            <a:r>
              <a:rPr lang="en-US" sz="2400" b="1" dirty="0" err="1"/>
              <a:t>organisasi</a:t>
            </a:r>
            <a:r>
              <a:rPr lang="en-US" sz="2400" b="1" dirty="0"/>
              <a:t> lain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kekuatan-kekuatan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jika</a:t>
            </a:r>
            <a:r>
              <a:rPr lang="en-US" sz="2400" b="1" dirty="0"/>
              <a:t> proses </a:t>
            </a:r>
            <a:r>
              <a:rPr lang="en-US" sz="2400" b="1" dirty="0" err="1"/>
              <a:t>itu</a:t>
            </a:r>
            <a:r>
              <a:rPr lang="en-US" sz="2400" b="1" dirty="0"/>
              <a:t> </a:t>
            </a:r>
            <a:r>
              <a:rPr lang="en-US" sz="2400" b="1" dirty="0" err="1"/>
              <a:t>sukar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diramalkan</a:t>
            </a:r>
            <a:r>
              <a:rPr lang="en-US" sz="2400" b="1" dirty="0"/>
              <a:t> , </a:t>
            </a:r>
            <a:r>
              <a:rPr lang="en-US" sz="2400" b="1" dirty="0" err="1"/>
              <a:t>dikontrol</a:t>
            </a:r>
            <a:r>
              <a:rPr lang="en-US" sz="2400" b="1" dirty="0"/>
              <a:t>,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dibendung</a:t>
            </a:r>
            <a:r>
              <a:rPr lang="en-US" sz="2400" b="1" dirty="0"/>
              <a:t>. </a:t>
            </a:r>
            <a:r>
              <a:rPr lang="en-US" sz="2400" b="1" dirty="0" err="1"/>
              <a:t>Implementasi</a:t>
            </a:r>
            <a:r>
              <a:rPr lang="en-US" sz="2400" b="1" dirty="0"/>
              <a:t> </a:t>
            </a:r>
            <a:r>
              <a:rPr lang="en-US" sz="2400" b="1" dirty="0" err="1"/>
              <a:t>akanmembutuhkan</a:t>
            </a:r>
            <a:r>
              <a:rPr lang="en-US" sz="2400" b="1" dirty="0"/>
              <a:t> </a:t>
            </a:r>
            <a:r>
              <a:rPr lang="en-US" sz="2400" b="1" dirty="0" err="1"/>
              <a:t>pendekatan</a:t>
            </a:r>
            <a:r>
              <a:rPr lang="en-US" sz="2400" b="1" dirty="0"/>
              <a:t> yang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adaptif</a:t>
            </a:r>
            <a:r>
              <a:rPr lang="en-US" sz="2400" b="1" dirty="0"/>
              <a:t>, proses </a:t>
            </a:r>
            <a:r>
              <a:rPr lang="en-US" sz="2400" b="1" dirty="0" err="1"/>
              <a:t>pembuatan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secarakeselurhan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bersifat</a:t>
            </a:r>
            <a:r>
              <a:rPr lang="en-US" sz="2400" b="1" dirty="0"/>
              <a:t> linier, dan </a:t>
            </a:r>
            <a:r>
              <a:rPr lang="en-US" sz="2400" b="1" dirty="0" err="1"/>
              <a:t>hubungan</a:t>
            </a:r>
            <a:r>
              <a:rPr lang="en-US" sz="2400" b="1" dirty="0"/>
              <a:t> </a:t>
            </a:r>
            <a:r>
              <a:rPr lang="en-US" sz="2400" b="1" dirty="0" err="1"/>
              <a:t>antara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implementasiakan</a:t>
            </a:r>
            <a:r>
              <a:rPr lang="en-US" sz="2400" b="1" dirty="0"/>
              <a:t> </a:t>
            </a:r>
            <a:r>
              <a:rPr lang="en-US" sz="2400" b="1" dirty="0" err="1"/>
              <a:t>mendekati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yang oleh Barrett dan Fudge </a:t>
            </a:r>
            <a:r>
              <a:rPr lang="en-US" sz="2400" b="1" dirty="0" err="1"/>
              <a:t>sebagai</a:t>
            </a:r>
            <a:r>
              <a:rPr lang="en-US" sz="2400" b="1" dirty="0"/>
              <a:t> Policy — Action — Policy Continue.</a:t>
            </a:r>
          </a:p>
        </p:txBody>
      </p:sp>
    </p:spTree>
    <p:extLst>
      <p:ext uri="{BB962C8B-B14F-4D97-AF65-F5344CB8AC3E}">
        <p14:creationId xmlns:p14="http://schemas.microsoft.com/office/powerpoint/2010/main" val="259069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A0F3-8B95-461D-82DB-6A844917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prosedural</a:t>
            </a:r>
            <a:r>
              <a:rPr lang="en-US" dirty="0"/>
              <a:t> dan </a:t>
            </a:r>
            <a:r>
              <a:rPr lang="en-US" dirty="0" err="1"/>
              <a:t>manajerial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D2FF-EFFC-40EF-ABCF-B4878379E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 err="1"/>
              <a:t>Upaya</a:t>
            </a:r>
            <a:r>
              <a:rPr lang="en-US" sz="3200" b="1" dirty="0"/>
              <a:t> </a:t>
            </a:r>
            <a:r>
              <a:rPr lang="en-US" sz="3200" b="1" dirty="0" err="1"/>
              <a:t>mengembangkan</a:t>
            </a:r>
            <a:r>
              <a:rPr lang="en-US" sz="3200" b="1" dirty="0"/>
              <a:t> proses-proses dan </a:t>
            </a:r>
            <a:r>
              <a:rPr lang="en-US" sz="3200" b="1" dirty="0" err="1"/>
              <a:t>prosedur-prosedur</a:t>
            </a:r>
            <a:r>
              <a:rPr lang="en-US" sz="3200" b="1" dirty="0"/>
              <a:t> yang </a:t>
            </a:r>
            <a:r>
              <a:rPr lang="en-US" sz="3200" b="1" dirty="0" err="1"/>
              <a:t>tepat</a:t>
            </a:r>
            <a:r>
              <a:rPr lang="en-US" sz="3200" b="1" dirty="0"/>
              <a:t> — </a:t>
            </a:r>
            <a:r>
              <a:rPr lang="en-US" sz="3200" b="1" dirty="0" err="1"/>
              <a:t>termasuk</a:t>
            </a:r>
            <a:r>
              <a:rPr lang="en-US" sz="3200" b="1" dirty="0"/>
              <a:t> </a:t>
            </a:r>
            <a:r>
              <a:rPr lang="en-US" sz="3200" b="1" dirty="0" err="1"/>
              <a:t>prosedur</a:t>
            </a:r>
            <a:r>
              <a:rPr lang="en-US" sz="3200" b="1" dirty="0"/>
              <a:t> managerial </a:t>
            </a:r>
            <a:r>
              <a:rPr lang="en-US" sz="3200" b="1" dirty="0" err="1"/>
              <a:t>beserta</a:t>
            </a:r>
            <a:r>
              <a:rPr lang="en-US" sz="3200" b="1" dirty="0"/>
              <a:t> </a:t>
            </a:r>
            <a:r>
              <a:rPr lang="en-US" sz="3200" b="1" dirty="0" err="1"/>
              <a:t>teknik-teknik</a:t>
            </a:r>
            <a:r>
              <a:rPr lang="en-US" sz="3200" b="1" dirty="0"/>
              <a:t> yang </a:t>
            </a:r>
            <a:r>
              <a:rPr lang="en-US" sz="3200" b="1" dirty="0" err="1"/>
              <a:t>relevan</a:t>
            </a:r>
            <a:r>
              <a:rPr lang="en-US" sz="3200" b="1" dirty="0"/>
              <a:t> </a:t>
            </a:r>
            <a:r>
              <a:rPr lang="en-US" sz="3200" b="1" dirty="0" err="1"/>
              <a:t>penting</a:t>
            </a:r>
            <a:r>
              <a:rPr lang="en-US" sz="3200" b="1" dirty="0"/>
              <a:t> </a:t>
            </a:r>
            <a:r>
              <a:rPr lang="en-US" sz="3200" b="1" dirty="0" err="1"/>
              <a:t>bagiimplementasi</a:t>
            </a:r>
            <a:r>
              <a:rPr lang="en-US" sz="3200" b="1" dirty="0"/>
              <a:t> program. Kita </a:t>
            </a:r>
            <a:r>
              <a:rPr lang="en-US" sz="3200" b="1" dirty="0" err="1"/>
              <a:t>tarik</a:t>
            </a:r>
            <a:r>
              <a:rPr lang="en-US" sz="3200" b="1" dirty="0"/>
              <a:t> garis </a:t>
            </a:r>
            <a:r>
              <a:rPr lang="en-US" sz="3200" b="1" dirty="0" err="1"/>
              <a:t>pembeda</a:t>
            </a:r>
            <a:r>
              <a:rPr lang="en-US" sz="3200" b="1" dirty="0"/>
              <a:t> </a:t>
            </a:r>
            <a:r>
              <a:rPr lang="en-US" sz="3200" b="1" dirty="0" err="1"/>
              <a:t>antara</a:t>
            </a:r>
            <a:r>
              <a:rPr lang="en-US" sz="3200" b="1" dirty="0"/>
              <a:t> </a:t>
            </a:r>
            <a:r>
              <a:rPr lang="en-US" sz="3200" b="1" dirty="0" err="1"/>
              <a:t>perencanaan</a:t>
            </a:r>
            <a:r>
              <a:rPr lang="en-US" sz="3200" b="1" dirty="0"/>
              <a:t> </a:t>
            </a:r>
            <a:r>
              <a:rPr lang="en-US" sz="3200" b="1" dirty="0" err="1"/>
              <a:t>mengenai</a:t>
            </a:r>
            <a:r>
              <a:rPr lang="en-US" sz="3200" b="1" dirty="0"/>
              <a:t> </a:t>
            </a:r>
            <a:r>
              <a:rPr lang="en-US" sz="3200" b="1" dirty="0" err="1"/>
              <a:t>perubahandan</a:t>
            </a:r>
            <a:r>
              <a:rPr lang="en-US" sz="3200" b="1" dirty="0"/>
              <a:t> </a:t>
            </a:r>
            <a:r>
              <a:rPr lang="en-US" sz="3200" b="1" dirty="0" err="1"/>
              <a:t>perencanaan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melakukan</a:t>
            </a:r>
            <a:r>
              <a:rPr lang="en-US" sz="3200" b="1" dirty="0"/>
              <a:t> </a:t>
            </a:r>
            <a:r>
              <a:rPr lang="en-US" sz="3200" b="1" dirty="0" err="1"/>
              <a:t>perubahan</a:t>
            </a:r>
            <a:r>
              <a:rPr lang="en-US" sz="3200" b="1" dirty="0"/>
              <a:t>.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hal</a:t>
            </a:r>
            <a:r>
              <a:rPr lang="en-US" sz="3200" b="1" dirty="0"/>
              <a:t> </a:t>
            </a:r>
            <a:r>
              <a:rPr lang="en-US" sz="3200" b="1" dirty="0" err="1"/>
              <a:t>pertama</a:t>
            </a:r>
            <a:r>
              <a:rPr lang="en-US" sz="3200" b="1" dirty="0"/>
              <a:t> </a:t>
            </a:r>
            <a:r>
              <a:rPr lang="en-US" sz="3200" b="1" dirty="0" err="1"/>
              <a:t>implementasidipandang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</a:t>
            </a:r>
            <a:r>
              <a:rPr lang="en-US" sz="3200" b="1" dirty="0" err="1"/>
              <a:t>masalah</a:t>
            </a:r>
            <a:r>
              <a:rPr lang="en-US" sz="3200" b="1" dirty="0"/>
              <a:t> </a:t>
            </a:r>
            <a:r>
              <a:rPr lang="en-US" sz="3200" b="1" dirty="0" err="1"/>
              <a:t>teknis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manajerial</a:t>
            </a:r>
            <a:r>
              <a:rPr lang="en-US" sz="3200" b="1" dirty="0"/>
              <a:t>. </a:t>
            </a:r>
            <a:r>
              <a:rPr lang="en-US" sz="3200" b="1" dirty="0" err="1"/>
              <a:t>Disini</a:t>
            </a:r>
            <a:r>
              <a:rPr lang="en-US" sz="3200" b="1" dirty="0"/>
              <a:t> </a:t>
            </a:r>
            <a:r>
              <a:rPr lang="en-US" sz="3200" b="1" dirty="0" err="1"/>
              <a:t>prosedur-prosedur</a:t>
            </a:r>
            <a:r>
              <a:rPr lang="en-US" sz="3200" b="1" dirty="0"/>
              <a:t> </a:t>
            </a:r>
            <a:r>
              <a:rPr lang="en-US" sz="3200" b="1" dirty="0" err="1"/>
              <a:t>yangdimaksud</a:t>
            </a:r>
            <a:r>
              <a:rPr lang="en-US" sz="3200" b="1" dirty="0"/>
              <a:t> </a:t>
            </a:r>
            <a:r>
              <a:rPr lang="en-US" sz="3200" b="1" dirty="0" err="1"/>
              <a:t>menyangkut</a:t>
            </a:r>
            <a:r>
              <a:rPr lang="en-US" sz="3200" b="1" dirty="0"/>
              <a:t> </a:t>
            </a:r>
            <a:r>
              <a:rPr lang="en-US" sz="3200" b="1" dirty="0" err="1"/>
              <a:t>penjadwalan</a:t>
            </a:r>
            <a:r>
              <a:rPr lang="en-US" sz="3200" b="1" dirty="0"/>
              <a:t>, </a:t>
            </a:r>
            <a:r>
              <a:rPr lang="en-US" sz="3200" b="1" dirty="0" err="1"/>
              <a:t>perencanaan</a:t>
            </a:r>
            <a:r>
              <a:rPr lang="en-US" sz="3200" b="1" dirty="0"/>
              <a:t>, dan </a:t>
            </a:r>
            <a:r>
              <a:rPr lang="en-US" sz="3200" b="1" dirty="0" err="1"/>
              <a:t>pengawasan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996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0922-2FD5-45E7-9553-C9BDA5A6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prosedural</a:t>
            </a:r>
            <a:r>
              <a:rPr lang="en-US" dirty="0"/>
              <a:t> dan </a:t>
            </a:r>
            <a:r>
              <a:rPr lang="en-US" dirty="0" err="1"/>
              <a:t>manajerial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2B0E-9D07-444A-BDF6-A02FD7D0D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634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demikianlogikanya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sesudah</a:t>
            </a:r>
            <a:r>
              <a:rPr lang="en-US" sz="2400" b="1" dirty="0"/>
              <a:t> </a:t>
            </a:r>
            <a:r>
              <a:rPr lang="en-US" sz="2400" b="1" dirty="0" err="1"/>
              <a:t>identifikasi</a:t>
            </a:r>
            <a:r>
              <a:rPr lang="en-US" sz="2400" b="1" dirty="0"/>
              <a:t> </a:t>
            </a:r>
            <a:r>
              <a:rPr lang="en-US" sz="2400" b="1" dirty="0" err="1"/>
              <a:t>masalah</a:t>
            </a:r>
            <a:r>
              <a:rPr lang="en-US" sz="2400" b="1" dirty="0"/>
              <a:t> dan </a:t>
            </a:r>
            <a:r>
              <a:rPr lang="en-US" sz="2400" b="1" dirty="0" err="1"/>
              <a:t>pemilihan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yang </a:t>
            </a:r>
            <a:r>
              <a:rPr lang="en-US" sz="2400" b="1" dirty="0" err="1"/>
              <a:t>dilihat</a:t>
            </a:r>
            <a:r>
              <a:rPr lang="en-US" sz="2400" b="1" dirty="0"/>
              <a:t> </a:t>
            </a:r>
            <a:r>
              <a:rPr lang="en-US" sz="2400" b="1" dirty="0" err="1"/>
              <a:t>darisudut</a:t>
            </a:r>
            <a:r>
              <a:rPr lang="en-US" sz="2400" b="1" dirty="0"/>
              <a:t> </a:t>
            </a:r>
            <a:r>
              <a:rPr lang="en-US" sz="2400" b="1" dirty="0" err="1"/>
              <a:t>biaya</a:t>
            </a:r>
            <a:r>
              <a:rPr lang="en-US" sz="2400" b="1" dirty="0"/>
              <a:t> dan </a:t>
            </a:r>
            <a:r>
              <a:rPr lang="en-US" sz="2400" b="1" dirty="0" err="1"/>
              <a:t>efektivitas</a:t>
            </a:r>
            <a:r>
              <a:rPr lang="en-US" sz="2400" b="1" dirty="0"/>
              <a:t> paling </a:t>
            </a:r>
            <a:r>
              <a:rPr lang="en-US" sz="2400" b="1" dirty="0" err="1"/>
              <a:t>memenuhi</a:t>
            </a:r>
            <a:r>
              <a:rPr lang="en-US" sz="2400" b="1" dirty="0"/>
              <a:t> </a:t>
            </a:r>
            <a:r>
              <a:rPr lang="en-US" sz="2400" b="1" dirty="0" err="1"/>
              <a:t>syarat</a:t>
            </a:r>
            <a:r>
              <a:rPr lang="en-US" sz="2400" b="1" dirty="0"/>
              <a:t>, </a:t>
            </a:r>
            <a:r>
              <a:rPr lang="en-US" sz="2400" b="1" dirty="0" err="1"/>
              <a:t>maka</a:t>
            </a:r>
            <a:r>
              <a:rPr lang="en-US" sz="2400" b="1" dirty="0"/>
              <a:t> </a:t>
            </a:r>
            <a:r>
              <a:rPr lang="en-US" sz="2400" b="1" dirty="0" err="1"/>
              <a:t>tahap</a:t>
            </a:r>
            <a:r>
              <a:rPr lang="en-US" sz="2400" b="1" dirty="0"/>
              <a:t> </a:t>
            </a:r>
            <a:r>
              <a:rPr lang="en-US" sz="2400" b="1" dirty="0" err="1"/>
              <a:t>implementasi</a:t>
            </a:r>
            <a:r>
              <a:rPr lang="en-US" sz="2400" b="1" dirty="0"/>
              <a:t> </a:t>
            </a:r>
            <a:r>
              <a:rPr lang="en-US" sz="2400" b="1" dirty="0" err="1"/>
              <a:t>itumencakup</a:t>
            </a:r>
            <a:r>
              <a:rPr lang="en-US" sz="2400" b="1" dirty="0"/>
              <a:t> </a:t>
            </a:r>
            <a:r>
              <a:rPr lang="en-US" sz="2400" b="1" dirty="0" err="1"/>
              <a:t>urutan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berikut</a:t>
            </a:r>
            <a:r>
              <a:rPr lang="en-US" sz="2400" b="1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Mendesain</a:t>
            </a:r>
            <a:r>
              <a:rPr lang="en-US" sz="2400" b="1" dirty="0"/>
              <a:t> program </a:t>
            </a:r>
            <a:r>
              <a:rPr lang="en-US" sz="2400" b="1" dirty="0" err="1"/>
              <a:t>beserta</a:t>
            </a:r>
            <a:r>
              <a:rPr lang="en-US" sz="2400" b="1" dirty="0"/>
              <a:t> </a:t>
            </a:r>
            <a:r>
              <a:rPr lang="en-US" sz="2400" b="1" dirty="0" err="1"/>
              <a:t>perincian</a:t>
            </a:r>
            <a:r>
              <a:rPr lang="en-US" sz="2400" b="1" dirty="0"/>
              <a:t> </a:t>
            </a:r>
            <a:r>
              <a:rPr lang="en-US" sz="2400" b="1" dirty="0" err="1"/>
              <a:t>tugas</a:t>
            </a:r>
            <a:r>
              <a:rPr lang="en-US" sz="2400" b="1" dirty="0"/>
              <a:t> dan </a:t>
            </a:r>
            <a:r>
              <a:rPr lang="en-US" sz="2400" b="1" dirty="0" err="1"/>
              <a:t>perumusan</a:t>
            </a:r>
            <a:r>
              <a:rPr lang="en-US" sz="2400" b="1" dirty="0"/>
              <a:t> </a:t>
            </a:r>
            <a:r>
              <a:rPr lang="en-US" sz="2400" b="1" dirty="0" err="1"/>
              <a:t>tujuan</a:t>
            </a:r>
            <a:r>
              <a:rPr lang="en-US" sz="2400" b="1" dirty="0"/>
              <a:t> yang </a:t>
            </a:r>
            <a:r>
              <a:rPr lang="en-US" sz="2400" b="1" dirty="0" err="1"/>
              <a:t>jelas</a:t>
            </a:r>
            <a:r>
              <a:rPr lang="en-US" sz="2400" b="1" dirty="0"/>
              <a:t>, </a:t>
            </a:r>
            <a:r>
              <a:rPr lang="en-US" sz="2400" b="1" dirty="0" err="1"/>
              <a:t>penentuan</a:t>
            </a:r>
            <a:r>
              <a:rPr lang="en-US" sz="2400" b="1" dirty="0"/>
              <a:t> </a:t>
            </a:r>
            <a:r>
              <a:rPr lang="en-US" sz="2400" b="1" dirty="0" err="1"/>
              <a:t>ukuran</a:t>
            </a:r>
            <a:r>
              <a:rPr lang="en-US" sz="2400" b="1" dirty="0"/>
              <a:t> </a:t>
            </a:r>
            <a:r>
              <a:rPr lang="en-US" sz="2400" b="1" dirty="0" err="1"/>
              <a:t>prestasi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, </a:t>
            </a:r>
            <a:r>
              <a:rPr lang="en-US" sz="2400" b="1" dirty="0" err="1"/>
              <a:t>biaya</a:t>
            </a:r>
            <a:r>
              <a:rPr lang="en-US" sz="2400" b="1" dirty="0"/>
              <a:t> dan </a:t>
            </a:r>
            <a:r>
              <a:rPr lang="en-US" sz="2400" b="1" dirty="0" err="1"/>
              <a:t>waktu</a:t>
            </a:r>
            <a:r>
              <a:rPr lang="en-US" sz="2400" b="1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Melaksanakan</a:t>
            </a:r>
            <a:r>
              <a:rPr lang="en-US" sz="2400" b="1" dirty="0"/>
              <a:t> program,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mendayagunakan</a:t>
            </a:r>
            <a:r>
              <a:rPr lang="en-US" sz="2400" b="1" dirty="0"/>
              <a:t> </a:t>
            </a:r>
            <a:r>
              <a:rPr lang="en-US" sz="2400" b="1" dirty="0" err="1"/>
              <a:t>struktur-struktur</a:t>
            </a:r>
            <a:r>
              <a:rPr lang="en-US" sz="2400" b="1" dirty="0"/>
              <a:t> dan personalia, dana dan </a:t>
            </a:r>
            <a:r>
              <a:rPr lang="en-US" sz="2400" b="1" dirty="0" err="1"/>
              <a:t>sumber-sumber</a:t>
            </a:r>
            <a:r>
              <a:rPr lang="en-US" sz="2400" b="1" dirty="0"/>
              <a:t>, </a:t>
            </a:r>
            <a:r>
              <a:rPr lang="en-US" sz="2400" b="1" dirty="0" err="1"/>
              <a:t>prosedur-prosedur</a:t>
            </a:r>
            <a:r>
              <a:rPr lang="en-US" sz="2400" b="1" dirty="0"/>
              <a:t> dan </a:t>
            </a:r>
            <a:r>
              <a:rPr lang="en-US" sz="2400" b="1" dirty="0" err="1"/>
              <a:t>metode-metode</a:t>
            </a:r>
            <a:r>
              <a:rPr lang="en-US" sz="2400" b="1" dirty="0"/>
              <a:t> </a:t>
            </a:r>
            <a:r>
              <a:rPr lang="en-US" sz="2400" b="1" dirty="0" err="1"/>
              <a:t>yangtepat</a:t>
            </a:r>
            <a:r>
              <a:rPr lang="en-US" sz="2400" b="1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Membangun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penjadwalan</a:t>
            </a:r>
            <a:r>
              <a:rPr lang="en-US" sz="2400" b="1" dirty="0"/>
              <a:t>, monitoring, dan </a:t>
            </a:r>
            <a:r>
              <a:rPr lang="en-US" sz="2400" b="1" dirty="0" err="1"/>
              <a:t>sarana-sarana</a:t>
            </a:r>
            <a:r>
              <a:rPr lang="en-US" sz="2400" b="1" dirty="0"/>
              <a:t> </a:t>
            </a:r>
            <a:r>
              <a:rPr lang="en-US" sz="2400" b="1" dirty="0" err="1"/>
              <a:t>pengwasan</a:t>
            </a:r>
            <a:r>
              <a:rPr lang="en-US" sz="2400" b="1" dirty="0"/>
              <a:t> </a:t>
            </a:r>
            <a:r>
              <a:rPr lang="en-US" sz="2400" b="1" dirty="0" err="1"/>
              <a:t>yangtepat</a:t>
            </a:r>
            <a:r>
              <a:rPr lang="en-US" sz="2400" b="1" dirty="0"/>
              <a:t> </a:t>
            </a:r>
            <a:r>
              <a:rPr lang="en-US" sz="2400" b="1" dirty="0" err="1"/>
              <a:t>guna</a:t>
            </a:r>
            <a:r>
              <a:rPr lang="en-US" sz="2400" b="1" dirty="0"/>
              <a:t> </a:t>
            </a:r>
            <a:r>
              <a:rPr lang="en-US" sz="2400" b="1" dirty="0" err="1"/>
              <a:t>menjamin</a:t>
            </a:r>
            <a:r>
              <a:rPr lang="en-US" sz="2400" b="1" dirty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 </a:t>
            </a:r>
            <a:r>
              <a:rPr lang="en-US" sz="2400" b="1" dirty="0" err="1"/>
              <a:t>tndakan-tindakan</a:t>
            </a:r>
            <a:r>
              <a:rPr lang="en-US" sz="2400" b="1" dirty="0"/>
              <a:t> yang </a:t>
            </a:r>
            <a:r>
              <a:rPr lang="en-US" sz="2400" b="1" dirty="0" err="1"/>
              <a:t>tepat</a:t>
            </a:r>
            <a:r>
              <a:rPr lang="en-US" sz="2400" b="1" dirty="0"/>
              <a:t> dan </a:t>
            </a:r>
            <a:r>
              <a:rPr lang="en-US" sz="2400" b="1" dirty="0" err="1"/>
              <a:t>benar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segeradilaksanakan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353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C8F4-FD53-4AF0-B84C-4521C7D8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Keperilakuan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48A91-B54F-4243-B4EE-A924683D1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800" b="1" dirty="0" err="1"/>
              <a:t>Perilaku</a:t>
            </a:r>
            <a:r>
              <a:rPr lang="en-US" sz="2800" b="1" dirty="0"/>
              <a:t> </a:t>
            </a:r>
            <a:r>
              <a:rPr lang="en-US" sz="2800" b="1" dirty="0" err="1"/>
              <a:t>manusia</a:t>
            </a:r>
            <a:r>
              <a:rPr lang="en-US" sz="2800" b="1" dirty="0"/>
              <a:t> </a:t>
            </a:r>
            <a:r>
              <a:rPr lang="en-US" sz="2800" b="1" dirty="0" err="1"/>
              <a:t>beserta</a:t>
            </a:r>
            <a:r>
              <a:rPr lang="en-US" sz="2800" b="1" dirty="0"/>
              <a:t> </a:t>
            </a:r>
            <a:r>
              <a:rPr lang="en-US" sz="2800" b="1" dirty="0" err="1"/>
              <a:t>segala</a:t>
            </a:r>
            <a:r>
              <a:rPr lang="en-US" sz="2800" b="1" dirty="0"/>
              <a:t> </a:t>
            </a:r>
            <a:r>
              <a:rPr lang="en-US" sz="2800" b="1" dirty="0" err="1"/>
              <a:t>sikapnya</a:t>
            </a:r>
            <a:r>
              <a:rPr lang="en-US" sz="2800" b="1" dirty="0"/>
              <a:t> </a:t>
            </a:r>
            <a:r>
              <a:rPr lang="en-US" sz="2800" b="1" dirty="0" err="1"/>
              <a:t>harus</a:t>
            </a:r>
            <a:r>
              <a:rPr lang="en-US" sz="2800" b="1" dirty="0"/>
              <a:t> </a:t>
            </a:r>
            <a:r>
              <a:rPr lang="en-US" sz="2800" b="1" dirty="0" err="1"/>
              <a:t>dipengaruhi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/>
              <a:t>inginkebijakan</a:t>
            </a:r>
            <a:r>
              <a:rPr lang="en-US" sz="2800" b="1" dirty="0"/>
              <a:t> </a:t>
            </a:r>
            <a:r>
              <a:rPr lang="en-US" sz="2800" b="1" dirty="0" err="1"/>
              <a:t>diimplementasikan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baik</a:t>
            </a:r>
            <a:r>
              <a:rPr lang="en-US" sz="2800" b="1" dirty="0"/>
              <a:t>. </a:t>
            </a:r>
            <a:r>
              <a:rPr lang="en-US" sz="2800" b="1" dirty="0" err="1"/>
              <a:t>Pendekatan</a:t>
            </a:r>
            <a:r>
              <a:rPr lang="en-US" sz="2800" b="1" dirty="0"/>
              <a:t> </a:t>
            </a:r>
            <a:r>
              <a:rPr lang="en-US" sz="2800" b="1" dirty="0" err="1"/>
              <a:t>keperilakuan</a:t>
            </a:r>
            <a:r>
              <a:rPr lang="en-US" sz="2800" b="1" dirty="0"/>
              <a:t> </a:t>
            </a:r>
            <a:r>
              <a:rPr lang="en-US" sz="2800" b="1" dirty="0" err="1"/>
              <a:t>didasari</a:t>
            </a:r>
            <a:r>
              <a:rPr lang="en-US" sz="2800" b="1" dirty="0"/>
              <a:t> </a:t>
            </a:r>
            <a:r>
              <a:rPr lang="en-US" sz="2800" b="1" dirty="0" err="1"/>
              <a:t>bahwaseringkali</a:t>
            </a:r>
            <a:r>
              <a:rPr lang="en-US" sz="2800" b="1" dirty="0"/>
              <a:t> </a:t>
            </a:r>
            <a:r>
              <a:rPr lang="en-US" sz="2800" b="1" dirty="0" err="1"/>
              <a:t>terdapat</a:t>
            </a:r>
            <a:r>
              <a:rPr lang="en-US" sz="2800" b="1" dirty="0"/>
              <a:t> </a:t>
            </a:r>
            <a:r>
              <a:rPr lang="en-US" sz="2800" b="1" dirty="0" err="1"/>
              <a:t>penolakan</a:t>
            </a:r>
            <a:r>
              <a:rPr lang="en-US" sz="2800" b="1" dirty="0"/>
              <a:t> </a:t>
            </a:r>
            <a:r>
              <a:rPr lang="en-US" sz="2800" b="1" dirty="0" err="1"/>
              <a:t>terhadap</a:t>
            </a:r>
            <a:r>
              <a:rPr lang="en-US" sz="2800" b="1" dirty="0"/>
              <a:t> </a:t>
            </a:r>
            <a:r>
              <a:rPr lang="en-US" sz="2800" b="1" dirty="0" err="1"/>
              <a:t>perubahan</a:t>
            </a:r>
            <a:r>
              <a:rPr lang="en-US" sz="2800" b="1" dirty="0"/>
              <a:t>. </a:t>
            </a:r>
            <a:r>
              <a:rPr lang="en-US" sz="2800" b="1" dirty="0" err="1"/>
              <a:t>Alternatif</a:t>
            </a:r>
            <a:r>
              <a:rPr lang="en-US" sz="2800" b="1" dirty="0"/>
              <a:t> - </a:t>
            </a:r>
            <a:r>
              <a:rPr lang="en-US" sz="2800" b="1" dirty="0" err="1"/>
              <a:t>alternatif</a:t>
            </a:r>
            <a:r>
              <a:rPr lang="en-US" sz="2800" b="1" dirty="0"/>
              <a:t> yang </a:t>
            </a:r>
            <a:r>
              <a:rPr lang="en-US" sz="2800" b="1" dirty="0" err="1"/>
              <a:t>tersedia</a:t>
            </a:r>
            <a:r>
              <a:rPr lang="en-US" sz="2800" b="1" dirty="0"/>
              <a:t> </a:t>
            </a:r>
            <a:r>
              <a:rPr lang="en-US" sz="2800" b="1" dirty="0" err="1"/>
              <a:t>jarang</a:t>
            </a:r>
            <a:r>
              <a:rPr lang="en-US" sz="2800" b="1" dirty="0"/>
              <a:t> </a:t>
            </a:r>
            <a:r>
              <a:rPr lang="en-US" sz="2800" b="1" dirty="0" err="1"/>
              <a:t>sekali</a:t>
            </a:r>
            <a:r>
              <a:rPr lang="en-US" sz="2800" b="1" dirty="0"/>
              <a:t> yang </a:t>
            </a:r>
            <a:r>
              <a:rPr lang="en-US" sz="2800" b="1" dirty="0" err="1"/>
              <a:t>sesederhana</a:t>
            </a:r>
            <a:r>
              <a:rPr lang="en-US" sz="2800" b="1" dirty="0"/>
              <a:t> </a:t>
            </a:r>
            <a:r>
              <a:rPr lang="en-US" sz="2800" b="1" dirty="0" err="1"/>
              <a:t>seperti</a:t>
            </a:r>
            <a:r>
              <a:rPr lang="en-US" sz="2800" b="1" dirty="0"/>
              <a:t> </a:t>
            </a:r>
            <a:r>
              <a:rPr lang="en-US" sz="2800" b="1" dirty="0" err="1"/>
              <a:t>menerima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menolak</a:t>
            </a:r>
            <a:r>
              <a:rPr lang="en-US" sz="2800" b="1" dirty="0"/>
              <a:t>, dan </a:t>
            </a:r>
            <a:r>
              <a:rPr lang="en-US" sz="2800" b="1" dirty="0" err="1"/>
              <a:t>sebenarnyaterbentang</a:t>
            </a:r>
            <a:r>
              <a:rPr lang="en-US" sz="2800" b="1" dirty="0"/>
              <a:t> spectrum </a:t>
            </a:r>
            <a:r>
              <a:rPr lang="en-US" sz="2800" b="1" dirty="0" err="1"/>
              <a:t>kemungkinan</a:t>
            </a:r>
            <a:r>
              <a:rPr lang="en-US" sz="2800" b="1" dirty="0"/>
              <a:t> </a:t>
            </a:r>
            <a:r>
              <a:rPr lang="en-US" sz="2800" b="1" dirty="0" err="1"/>
              <a:t>reaksi</a:t>
            </a:r>
            <a:r>
              <a:rPr lang="en-US" sz="2800" b="1" dirty="0"/>
              <a:t> </a:t>
            </a:r>
            <a:r>
              <a:rPr lang="en-US" sz="2800" b="1" dirty="0" err="1"/>
              <a:t>sikap</a:t>
            </a:r>
            <a:r>
              <a:rPr lang="en-US" sz="2800" b="1" dirty="0"/>
              <a:t>, </a:t>
            </a:r>
            <a:r>
              <a:rPr lang="en-US" sz="2800" b="1" dirty="0" err="1"/>
              <a:t>mulai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penerimaan</a:t>
            </a:r>
            <a:r>
              <a:rPr lang="en-US" sz="2800" b="1" dirty="0"/>
              <a:t> </a:t>
            </a:r>
            <a:r>
              <a:rPr lang="en-US" sz="2800" b="1" dirty="0" err="1"/>
              <a:t>aktif</a:t>
            </a:r>
            <a:r>
              <a:rPr lang="en-US" sz="2800" b="1" dirty="0"/>
              <a:t> </a:t>
            </a:r>
            <a:r>
              <a:rPr lang="en-US" sz="2800" b="1" dirty="0" err="1"/>
              <a:t>hingga</a:t>
            </a:r>
            <a:r>
              <a:rPr lang="en-US" sz="2800" b="1" dirty="0"/>
              <a:t> </a:t>
            </a:r>
            <a:r>
              <a:rPr lang="en-US" sz="2800" b="1" dirty="0" err="1"/>
              <a:t>pasif,acuh</a:t>
            </a:r>
            <a:r>
              <a:rPr lang="en-US" sz="2800" b="1" dirty="0"/>
              <a:t> </a:t>
            </a:r>
            <a:r>
              <a:rPr lang="en-US" sz="2800" b="1" dirty="0" err="1"/>
              <a:t>tak</a:t>
            </a:r>
            <a:r>
              <a:rPr lang="en-US" sz="2800" b="1" dirty="0"/>
              <a:t> </a:t>
            </a:r>
            <a:r>
              <a:rPr lang="en-US" sz="2800" b="1" dirty="0" err="1"/>
              <a:t>acuh</a:t>
            </a:r>
            <a:r>
              <a:rPr lang="en-US" sz="2800" b="1" dirty="0"/>
              <a:t>, dan </a:t>
            </a:r>
            <a:r>
              <a:rPr lang="en-US" sz="2800" b="1" dirty="0" err="1"/>
              <a:t>penolakan</a:t>
            </a:r>
            <a:r>
              <a:rPr lang="en-US" sz="2800" b="1" dirty="0"/>
              <a:t> </a:t>
            </a:r>
            <a:r>
              <a:rPr lang="en-US" sz="2800" b="1" dirty="0" err="1"/>
              <a:t>pasif</a:t>
            </a:r>
            <a:r>
              <a:rPr lang="en-US" sz="2800" b="1" dirty="0"/>
              <a:t> </a:t>
            </a:r>
            <a:r>
              <a:rPr lang="en-US" sz="2800" b="1" dirty="0" err="1"/>
              <a:t>hingga</a:t>
            </a:r>
            <a:r>
              <a:rPr lang="en-US" sz="2800" b="1" dirty="0"/>
              <a:t> </a:t>
            </a:r>
            <a:r>
              <a:rPr lang="en-US" sz="2800" b="1" dirty="0" err="1"/>
              <a:t>aktif</a:t>
            </a:r>
            <a:r>
              <a:rPr lang="en-US" sz="2800" b="1" dirty="0"/>
              <a:t>. </a:t>
            </a:r>
            <a:r>
              <a:rPr lang="en-US" sz="2800" b="1" dirty="0" err="1"/>
              <a:t>Mungkin</a:t>
            </a:r>
            <a:r>
              <a:rPr lang="en-US" sz="2800" b="1" dirty="0"/>
              <a:t> </a:t>
            </a:r>
            <a:r>
              <a:rPr lang="en-US" sz="2800" b="1" dirty="0" err="1"/>
              <a:t>terdapat</a:t>
            </a:r>
            <a:r>
              <a:rPr lang="en-US" sz="2800" b="1" dirty="0"/>
              <a:t> </a:t>
            </a:r>
            <a:r>
              <a:rPr lang="en-US" sz="2800" b="1" dirty="0" err="1"/>
              <a:t>perasaan</a:t>
            </a:r>
            <a:r>
              <a:rPr lang="en-US" sz="2800" b="1" dirty="0"/>
              <a:t> </a:t>
            </a:r>
            <a:r>
              <a:rPr lang="en-US" sz="2800" b="1" dirty="0" err="1"/>
              <a:t>khawatirterhadap</a:t>
            </a:r>
            <a:r>
              <a:rPr lang="en-US" sz="2800" b="1" dirty="0"/>
              <a:t> </a:t>
            </a:r>
            <a:r>
              <a:rPr lang="en-US" sz="2800" b="1" dirty="0" err="1"/>
              <a:t>perubahan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sendiri</a:t>
            </a:r>
            <a:r>
              <a:rPr lang="en-US" sz="2800" b="1" dirty="0"/>
              <a:t>, </a:t>
            </a:r>
            <a:r>
              <a:rPr lang="en-US" sz="2800" b="1" dirty="0" err="1"/>
              <a:t>karena</a:t>
            </a:r>
            <a:r>
              <a:rPr lang="en-US" sz="2800" b="1" dirty="0"/>
              <a:t> </a:t>
            </a:r>
            <a:r>
              <a:rPr lang="en-US" sz="2800" b="1" dirty="0" err="1"/>
              <a:t>perubahan</a:t>
            </a:r>
            <a:r>
              <a:rPr lang="en-US" sz="2800" b="1" dirty="0"/>
              <a:t> </a:t>
            </a:r>
            <a:r>
              <a:rPr lang="en-US" sz="2800" b="1" dirty="0" err="1"/>
              <a:t>berart</a:t>
            </a:r>
            <a:r>
              <a:rPr lang="en-US" sz="2800" b="1" dirty="0"/>
              <a:t> </a:t>
            </a:r>
            <a:r>
              <a:rPr lang="en-US" sz="2800" b="1" dirty="0" err="1"/>
              <a:t>ketidakpastian</a:t>
            </a:r>
            <a:r>
              <a:rPr lang="en-US" sz="2800" b="1" dirty="0"/>
              <a:t> dan </a:t>
            </a:r>
            <a:r>
              <a:rPr lang="en-US" sz="2800" b="1" dirty="0" err="1"/>
              <a:t>toleransi</a:t>
            </a:r>
            <a:r>
              <a:rPr lang="en-US" sz="2800" b="1" dirty="0"/>
              <a:t> </a:t>
            </a:r>
            <a:r>
              <a:rPr lang="en-US" sz="2800" b="1" dirty="0" err="1"/>
              <a:t>yangrendah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beberapa</a:t>
            </a:r>
            <a:r>
              <a:rPr lang="en-US" sz="2800" b="1" dirty="0"/>
              <a:t> orang </a:t>
            </a:r>
            <a:r>
              <a:rPr lang="en-US" sz="2800" b="1" dirty="0" err="1"/>
              <a:t>terhadap</a:t>
            </a:r>
            <a:r>
              <a:rPr lang="en-US" sz="2800" b="1" dirty="0"/>
              <a:t> </a:t>
            </a:r>
            <a:r>
              <a:rPr lang="en-US" sz="2800" b="1" dirty="0" err="1"/>
              <a:t>situasi</a:t>
            </a:r>
            <a:r>
              <a:rPr lang="en-US" sz="2800" b="1" dirty="0"/>
              <a:t> yang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pasti</a:t>
            </a:r>
            <a:r>
              <a:rPr lang="en-US" sz="2800" b="1" dirty="0"/>
              <a:t> </a:t>
            </a:r>
            <a:r>
              <a:rPr lang="en-US" sz="2800" b="1" dirty="0" err="1"/>
              <a:t>tersebut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05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317D-D831-4DAA-BA34-6FE13055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Keperilakuan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0EB8-701C-4445-9B74-759C5AD11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400" b="1" dirty="0" err="1"/>
              <a:t>Bentuk</a:t>
            </a:r>
            <a:r>
              <a:rPr lang="en-US" sz="2400" b="1" dirty="0"/>
              <a:t> lain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pendekatan</a:t>
            </a:r>
            <a:r>
              <a:rPr lang="en-US" sz="2400" b="1" dirty="0"/>
              <a:t> </a:t>
            </a:r>
            <a:r>
              <a:rPr lang="en-US" sz="2400" b="1" dirty="0" err="1"/>
              <a:t>keperilakuan</a:t>
            </a:r>
            <a:r>
              <a:rPr lang="en-US" sz="2400" b="1" dirty="0"/>
              <a:t> </a:t>
            </a:r>
            <a:r>
              <a:rPr lang="en-US" sz="2400" b="1" dirty="0" err="1"/>
              <a:t>ialah</a:t>
            </a:r>
            <a:r>
              <a:rPr lang="en-US" sz="2400" b="1" dirty="0"/>
              <a:t> Management By Objective (MBO). MBO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sebuah</a:t>
            </a:r>
            <a:r>
              <a:rPr lang="en-US" sz="2400" b="1" dirty="0"/>
              <a:t> </a:t>
            </a:r>
            <a:r>
              <a:rPr lang="en-US" sz="2400" b="1" dirty="0" err="1"/>
              <a:t>pendekatan</a:t>
            </a:r>
            <a:r>
              <a:rPr lang="en-US" sz="2400" b="1" dirty="0"/>
              <a:t> yang </a:t>
            </a:r>
            <a:r>
              <a:rPr lang="en-US" sz="2400" b="1" dirty="0" err="1"/>
              <a:t>menggabungkan</a:t>
            </a:r>
            <a:r>
              <a:rPr lang="en-US" sz="2400" b="1" dirty="0"/>
              <a:t> </a:t>
            </a:r>
            <a:r>
              <a:rPr lang="en-US" sz="2400" b="1" dirty="0" err="1"/>
              <a:t>unsur-unsur</a:t>
            </a:r>
            <a:r>
              <a:rPr lang="en-US" sz="2400" b="1" dirty="0"/>
              <a:t> </a:t>
            </a:r>
            <a:r>
              <a:rPr lang="en-US" sz="2400" b="1" dirty="0" err="1"/>
              <a:t>yangterdapat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pendekatan</a:t>
            </a:r>
            <a:r>
              <a:rPr lang="en-US" sz="2400" b="1" dirty="0"/>
              <a:t> procedural/</a:t>
            </a:r>
            <a:r>
              <a:rPr lang="en-US" sz="2400" b="1" dirty="0" err="1"/>
              <a:t>manajerial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unsur-unsur</a:t>
            </a:r>
            <a:r>
              <a:rPr lang="en-US" sz="2400" b="1" dirty="0"/>
              <a:t> yang </a:t>
            </a:r>
            <a:r>
              <a:rPr lang="en-US" sz="2400" b="1" dirty="0" err="1"/>
              <a:t>termuatdalam</a:t>
            </a:r>
            <a:r>
              <a:rPr lang="en-US" sz="2400" b="1" dirty="0"/>
              <a:t> </a:t>
            </a:r>
            <a:r>
              <a:rPr lang="en-US" sz="2400" b="1" dirty="0" err="1"/>
              <a:t>analisis</a:t>
            </a:r>
            <a:r>
              <a:rPr lang="en-US" sz="2400" b="1" dirty="0"/>
              <a:t> </a:t>
            </a:r>
            <a:r>
              <a:rPr lang="en-US" sz="2400" b="1" dirty="0" err="1"/>
              <a:t>keperilakuan</a:t>
            </a:r>
            <a:r>
              <a:rPr lang="en-US" sz="2400" b="1" dirty="0"/>
              <a:t>. MBO </a:t>
            </a:r>
            <a:r>
              <a:rPr lang="en-US" sz="2400" b="1" dirty="0" err="1"/>
              <a:t>berusaha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menjembatani</a:t>
            </a:r>
            <a:r>
              <a:rPr lang="en-US" sz="2400" b="1" dirty="0"/>
              <a:t> </a:t>
            </a:r>
            <a:r>
              <a:rPr lang="en-US" sz="2400" b="1" dirty="0" err="1"/>
              <a:t>antara</a:t>
            </a:r>
            <a:r>
              <a:rPr lang="en-US" sz="2400" b="1" dirty="0"/>
              <a:t> </a:t>
            </a:r>
            <a:r>
              <a:rPr lang="en-US" sz="2400" b="1" dirty="0" err="1"/>
              <a:t>tujuan</a:t>
            </a:r>
            <a:r>
              <a:rPr lang="en-US" sz="2400" b="1" dirty="0"/>
              <a:t> yang </a:t>
            </a:r>
            <a:r>
              <a:rPr lang="en-US" sz="2400" b="1" dirty="0" err="1"/>
              <a:t>telahdirumuskan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spesifik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implementasinya</a:t>
            </a:r>
            <a:r>
              <a:rPr lang="en-US" sz="2400" b="1" dirty="0"/>
              <a:t>. </a:t>
            </a:r>
            <a:r>
              <a:rPr lang="en-US" sz="2400" b="1" dirty="0" err="1"/>
              <a:t>Unsur-unsur</a:t>
            </a:r>
            <a:r>
              <a:rPr lang="en-US" sz="2400" b="1" dirty="0"/>
              <a:t> </a:t>
            </a:r>
            <a:r>
              <a:rPr lang="en-US" sz="2400" b="1" dirty="0" err="1"/>
              <a:t>pokok</a:t>
            </a:r>
            <a:r>
              <a:rPr lang="en-US" sz="2400" b="1" dirty="0"/>
              <a:t> yang </a:t>
            </a:r>
            <a:r>
              <a:rPr lang="en-US" sz="2400" b="1" dirty="0" err="1"/>
              <a:t>biasanyamelekat</a:t>
            </a:r>
            <a:r>
              <a:rPr lang="en-US" sz="2400" b="1" dirty="0"/>
              <a:t> pada MBO </a:t>
            </a:r>
            <a:r>
              <a:rPr lang="en-US" sz="2400" b="1" dirty="0" err="1"/>
              <a:t>ialah</a:t>
            </a:r>
            <a:r>
              <a:rPr lang="en-US" sz="2400" b="1" dirty="0"/>
              <a:t>: </a:t>
            </a:r>
            <a:r>
              <a:rPr lang="en-US" sz="2400" b="1" dirty="0" err="1"/>
              <a:t>Pertama</a:t>
            </a:r>
            <a:r>
              <a:rPr lang="en-US" sz="2400" b="1" dirty="0"/>
              <a:t>,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penjenjangan</a:t>
            </a:r>
            <a:r>
              <a:rPr lang="en-US" sz="2400" b="1" dirty="0"/>
              <a:t> </a:t>
            </a:r>
            <a:r>
              <a:rPr lang="en-US" sz="2400" b="1" dirty="0" err="1"/>
              <a:t>tujuan</a:t>
            </a:r>
            <a:r>
              <a:rPr lang="en-US" sz="2400" b="1" dirty="0"/>
              <a:t>. </a:t>
            </a:r>
            <a:r>
              <a:rPr lang="en-US" sz="2400" b="1" dirty="0" err="1"/>
              <a:t>Kedua</a:t>
            </a:r>
            <a:r>
              <a:rPr lang="en-US" sz="2400" b="1" dirty="0"/>
              <a:t> proses </a:t>
            </a:r>
            <a:r>
              <a:rPr lang="en-US" sz="2400" b="1" dirty="0" err="1"/>
              <a:t>untukmencapai</a:t>
            </a:r>
            <a:r>
              <a:rPr lang="en-US" sz="2400" b="1" dirty="0"/>
              <a:t> </a:t>
            </a:r>
            <a:r>
              <a:rPr lang="en-US" sz="2400" b="1" dirty="0" err="1"/>
              <a:t>tujuan-tujuan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sasaran-sasaran</a:t>
            </a:r>
            <a:r>
              <a:rPr lang="en-US" sz="2400" b="1" dirty="0"/>
              <a:t> yang </a:t>
            </a:r>
            <a:r>
              <a:rPr lang="en-US" sz="2400" b="1" dirty="0" err="1"/>
              <a:t>berbaung</a:t>
            </a:r>
            <a:r>
              <a:rPr lang="en-US" sz="2400" b="1" dirty="0"/>
              <a:t> </a:t>
            </a:r>
            <a:r>
              <a:rPr lang="en-US" sz="2400" b="1" dirty="0" err="1"/>
              <a:t>dibawah</a:t>
            </a:r>
            <a:r>
              <a:rPr lang="en-US" sz="2400" b="1" dirty="0"/>
              <a:t> MBO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bersifatinteraktif</a:t>
            </a:r>
            <a:r>
              <a:rPr lang="en-US" sz="2400" b="1" dirty="0"/>
              <a:t>. </a:t>
            </a:r>
            <a:r>
              <a:rPr lang="en-US" sz="2400" b="1" dirty="0" err="1"/>
              <a:t>Ketiga</a:t>
            </a:r>
            <a:r>
              <a:rPr lang="en-US" sz="2400" b="1" dirty="0"/>
              <a:t>,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penilaian</a:t>
            </a:r>
            <a:r>
              <a:rPr lang="en-US" sz="2400" b="1" dirty="0"/>
              <a:t> </a:t>
            </a:r>
            <a:r>
              <a:rPr lang="en-US" sz="2400" b="1" dirty="0" err="1"/>
              <a:t>atas</a:t>
            </a:r>
            <a:r>
              <a:rPr lang="en-US" sz="2400" b="1" dirty="0"/>
              <a:t> </a:t>
            </a:r>
            <a:r>
              <a:rPr lang="en-US" sz="2400" b="1" dirty="0" err="1"/>
              <a:t>prestasi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yang </a:t>
            </a:r>
            <a:r>
              <a:rPr lang="en-US" sz="2400" b="1" dirty="0" err="1"/>
              <a:t>mencakupsuatu</a:t>
            </a:r>
            <a:r>
              <a:rPr lang="en-US" sz="2400" b="1" dirty="0"/>
              <a:t> </a:t>
            </a:r>
            <a:r>
              <a:rPr lang="en-US" sz="2400" b="1" dirty="0" err="1"/>
              <a:t>kombinasi</a:t>
            </a:r>
            <a:r>
              <a:rPr lang="en-US" sz="2400" b="1" dirty="0"/>
              <a:t> monitoring </a:t>
            </a:r>
            <a:r>
              <a:rPr lang="en-US" sz="2400" b="1" dirty="0" err="1"/>
              <a:t>kemampuan</a:t>
            </a:r>
            <a:r>
              <a:rPr lang="en-US" sz="2400" b="1" dirty="0"/>
              <a:t> </a:t>
            </a:r>
            <a:r>
              <a:rPr lang="en-US" sz="2400" b="1" dirty="0" err="1"/>
              <a:t>manajemen</a:t>
            </a:r>
            <a:r>
              <a:rPr lang="en-US" sz="2400" b="1" dirty="0"/>
              <a:t> dan </a:t>
            </a:r>
            <a:r>
              <a:rPr lang="en-US" sz="2400" b="1" dirty="0" err="1"/>
              <a:t>pengawasan</a:t>
            </a:r>
            <a:r>
              <a:rPr lang="en-US" sz="2400" b="1" dirty="0"/>
              <a:t> </a:t>
            </a:r>
            <a:r>
              <a:rPr lang="en-US" sz="2400" b="1" dirty="0" err="1"/>
              <a:t>melekat</a:t>
            </a:r>
            <a:r>
              <a:rPr lang="en-US" sz="2400" b="1" dirty="0"/>
              <a:t> </a:t>
            </a:r>
            <a:r>
              <a:rPr lang="en-US" sz="2400" b="1" dirty="0" err="1"/>
              <a:t>danevaluasi</a:t>
            </a:r>
            <a:r>
              <a:rPr lang="en-US" sz="2400" b="1" dirty="0"/>
              <a:t> </a:t>
            </a:r>
            <a:r>
              <a:rPr lang="en-US" sz="2400" b="1" dirty="0" err="1"/>
              <a:t>bersama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kemajuan-kemajuan</a:t>
            </a:r>
            <a:r>
              <a:rPr lang="en-US" sz="2400" b="1" dirty="0"/>
              <a:t> oleh </a:t>
            </a:r>
            <a:r>
              <a:rPr lang="en-US" sz="2400" b="1" dirty="0" err="1"/>
              <a:t>tiap-tiap</a:t>
            </a:r>
            <a:r>
              <a:rPr lang="en-US" sz="2400" b="1" dirty="0"/>
              <a:t> </a:t>
            </a:r>
            <a:r>
              <a:rPr lang="en-US" sz="2400" b="1" dirty="0" err="1"/>
              <a:t>manajer</a:t>
            </a:r>
            <a:r>
              <a:rPr lang="en-US" sz="2400" b="1" dirty="0"/>
              <a:t> dan </a:t>
            </a:r>
            <a:r>
              <a:rPr lang="en-US" sz="2400" b="1" dirty="0" err="1"/>
              <a:t>atasan-atasanmereka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87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54CA-00AE-4A69-AE03-093C2641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Politik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DCF91-23EC-4825-AE34-4641079C4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400" b="1" dirty="0" err="1"/>
              <a:t>Pengertian</a:t>
            </a:r>
            <a:r>
              <a:rPr lang="en-US" sz="2400" b="1" dirty="0"/>
              <a:t> </a:t>
            </a:r>
            <a:r>
              <a:rPr lang="en-US" sz="2400" b="1" dirty="0" err="1"/>
              <a:t>Politik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mengacu</a:t>
            </a:r>
            <a:r>
              <a:rPr lang="en-US" sz="2400" b="1" dirty="0"/>
              <a:t> pada </a:t>
            </a:r>
            <a:r>
              <a:rPr lang="en-US" sz="2400" b="1" dirty="0" err="1"/>
              <a:t>pola-pola</a:t>
            </a:r>
            <a:r>
              <a:rPr lang="en-US" sz="2400" b="1" dirty="0"/>
              <a:t> </a:t>
            </a:r>
            <a:r>
              <a:rPr lang="en-US" sz="2400" b="1" dirty="0" err="1"/>
              <a:t>kekuasaan</a:t>
            </a:r>
            <a:r>
              <a:rPr lang="en-US" sz="2400" b="1" dirty="0"/>
              <a:t> dan </a:t>
            </a:r>
            <a:r>
              <a:rPr lang="en-US" sz="2400" b="1" dirty="0" err="1"/>
              <a:t>pengaruhdiantara</a:t>
            </a:r>
            <a:r>
              <a:rPr lang="en-US" sz="2400" b="1" dirty="0"/>
              <a:t> dan </a:t>
            </a:r>
            <a:r>
              <a:rPr lang="en-US" sz="2400" b="1" dirty="0" err="1"/>
              <a:t>diingkungan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. </a:t>
            </a:r>
            <a:r>
              <a:rPr lang="en-US" sz="2400" b="1" dirty="0" err="1"/>
              <a:t>Alasannya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implementasi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kebijakanmungkin</a:t>
            </a:r>
            <a:r>
              <a:rPr lang="en-US" sz="2400" b="1" dirty="0"/>
              <a:t> </a:t>
            </a:r>
            <a:r>
              <a:rPr lang="en-US" sz="2400" b="1" dirty="0" err="1"/>
              <a:t>direncanakan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seksama</a:t>
            </a:r>
            <a:r>
              <a:rPr lang="en-US" sz="2400" b="1" dirty="0"/>
              <a:t>,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  <a:r>
              <a:rPr lang="en-US" sz="2400" b="1" dirty="0" err="1"/>
              <a:t>dilihat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sudut</a:t>
            </a:r>
            <a:r>
              <a:rPr lang="en-US" sz="2400" b="1" dirty="0"/>
              <a:t> </a:t>
            </a:r>
            <a:r>
              <a:rPr lang="en-US" sz="2400" b="1" dirty="0" err="1"/>
              <a:t>organisasinya</a:t>
            </a:r>
            <a:r>
              <a:rPr lang="en-US" sz="2400" b="1" dirty="0"/>
              <a:t>, </a:t>
            </a:r>
            <a:r>
              <a:rPr lang="en-US" sz="2400" b="1" dirty="0" err="1"/>
              <a:t>prosedurnya</a:t>
            </a:r>
            <a:r>
              <a:rPr lang="en-US" sz="2400" b="1" dirty="0"/>
              <a:t>, </a:t>
            </a:r>
            <a:r>
              <a:rPr lang="en-US" sz="2400" b="1" dirty="0" err="1"/>
              <a:t>manajemennya</a:t>
            </a:r>
            <a:r>
              <a:rPr lang="en-US" sz="2400" b="1" dirty="0"/>
              <a:t>, dan </a:t>
            </a:r>
            <a:r>
              <a:rPr lang="en-US" sz="2400" b="1" dirty="0" err="1"/>
              <a:t>pengaruh</a:t>
            </a:r>
            <a:r>
              <a:rPr lang="en-US" sz="2400" b="1" dirty="0"/>
              <a:t> </a:t>
            </a:r>
            <a:r>
              <a:rPr lang="en-US" sz="2400" b="1" dirty="0" err="1"/>
              <a:t>perilaku</a:t>
            </a:r>
            <a:r>
              <a:rPr lang="en-US" sz="2400" b="1" dirty="0"/>
              <a:t>, </a:t>
            </a:r>
            <a:r>
              <a:rPr lang="en-US" sz="2400" b="1" dirty="0" err="1"/>
              <a:t>tetapi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memperhitungkanrealita</a:t>
            </a:r>
            <a:r>
              <a:rPr lang="en-US" sz="2400" b="1" dirty="0"/>
              <a:t> </a:t>
            </a:r>
            <a:r>
              <a:rPr lang="en-US" sz="2400" b="1" dirty="0" err="1"/>
              <a:t>kekuasaan</a:t>
            </a:r>
            <a:r>
              <a:rPr lang="en-US" sz="2400" b="1" dirty="0"/>
              <a:t> </a:t>
            </a:r>
            <a:r>
              <a:rPr lang="en-US" sz="2400" b="1" dirty="0" err="1"/>
              <a:t>maka</a:t>
            </a:r>
            <a:r>
              <a:rPr lang="en-US" sz="2400" b="1" dirty="0"/>
              <a:t> </a:t>
            </a:r>
            <a:r>
              <a:rPr lang="en-US" sz="2400" b="1" dirty="0" err="1"/>
              <a:t>mustahil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berhasil</a:t>
            </a:r>
            <a:r>
              <a:rPr lang="en-US" sz="2400" b="1" dirty="0"/>
              <a:t>. </a:t>
            </a:r>
            <a:r>
              <a:rPr lang="en-US" sz="2400" b="1" dirty="0" err="1"/>
              <a:t>Pendekatan</a:t>
            </a:r>
            <a:r>
              <a:rPr lang="en-US" sz="2400" b="1" dirty="0"/>
              <a:t> </a:t>
            </a:r>
            <a:r>
              <a:rPr lang="en-US" sz="2400" b="1" dirty="0" err="1"/>
              <a:t>politiksecara</a:t>
            </a:r>
            <a:r>
              <a:rPr lang="en-US" sz="2400" b="1" dirty="0"/>
              <a:t> fundamental </a:t>
            </a:r>
            <a:r>
              <a:rPr lang="en-US" sz="2400" b="1" dirty="0" err="1"/>
              <a:t>menentang</a:t>
            </a:r>
            <a:r>
              <a:rPr lang="en-US" sz="2400" b="1" dirty="0"/>
              <a:t> </a:t>
            </a:r>
            <a:r>
              <a:rPr lang="en-US" sz="2400" b="1" dirty="0" err="1"/>
              <a:t>asumsi</a:t>
            </a:r>
            <a:r>
              <a:rPr lang="en-US" sz="2400" b="1" dirty="0"/>
              <a:t> yang </a:t>
            </a:r>
            <a:r>
              <a:rPr lang="en-US" sz="2400" b="1" dirty="0" err="1"/>
              <a:t>diketengahkan</a:t>
            </a:r>
            <a:r>
              <a:rPr lang="en-US" sz="2400" b="1" dirty="0"/>
              <a:t> oleh </a:t>
            </a:r>
            <a:r>
              <a:rPr lang="en-US" sz="2400" b="1" dirty="0" err="1"/>
              <a:t>ketiga</a:t>
            </a:r>
            <a:r>
              <a:rPr lang="en-US" sz="2400" b="1" dirty="0"/>
              <a:t> </a:t>
            </a:r>
            <a:r>
              <a:rPr lang="en-US" sz="2400" b="1" dirty="0" err="1"/>
              <a:t>pendahulunyakhususnya</a:t>
            </a:r>
            <a:r>
              <a:rPr lang="en-US" sz="2400" b="1" dirty="0"/>
              <a:t> </a:t>
            </a:r>
            <a:r>
              <a:rPr lang="en-US" sz="2400" b="1" dirty="0" err="1"/>
              <a:t>pendekatan</a:t>
            </a:r>
            <a:r>
              <a:rPr lang="en-US" sz="2400" b="1" dirty="0"/>
              <a:t> </a:t>
            </a:r>
            <a:r>
              <a:rPr lang="en-US" sz="2400" b="1" dirty="0" err="1"/>
              <a:t>keperilakuan</a:t>
            </a:r>
            <a:r>
              <a:rPr lang="en-US" sz="2400" b="1" dirty="0"/>
              <a:t>. Pada </a:t>
            </a:r>
            <a:r>
              <a:rPr lang="en-US" sz="2400" b="1" dirty="0" err="1"/>
              <a:t>umumnya</a:t>
            </a:r>
            <a:r>
              <a:rPr lang="en-US" sz="2400" b="1" dirty="0"/>
              <a:t> </a:t>
            </a:r>
            <a:r>
              <a:rPr lang="en-US" sz="2400" b="1" dirty="0" err="1"/>
              <a:t>ilmuwan</a:t>
            </a:r>
            <a:r>
              <a:rPr lang="en-US" sz="2400" b="1" dirty="0"/>
              <a:t> </a:t>
            </a:r>
            <a:r>
              <a:rPr lang="en-US" sz="2400" b="1" dirty="0" err="1"/>
              <a:t>ilmu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 </a:t>
            </a:r>
            <a:r>
              <a:rPr lang="en-US" sz="2400" b="1" dirty="0" err="1"/>
              <a:t>menentangasumsi</a:t>
            </a:r>
            <a:r>
              <a:rPr lang="en-US" sz="2400" b="1" dirty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 </a:t>
            </a:r>
            <a:r>
              <a:rPr lang="en-US" sz="2400" b="1" dirty="0" err="1"/>
              <a:t>konflik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penyimpangan</a:t>
            </a:r>
            <a:r>
              <a:rPr lang="en-US" sz="2400" b="1" dirty="0"/>
              <a:t> yang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disembuhkan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cara</a:t>
            </a:r>
            <a:r>
              <a:rPr lang="en-US" sz="2400" b="1" dirty="0"/>
              <a:t> </a:t>
            </a:r>
            <a:r>
              <a:rPr lang="en-US" sz="2400" b="1" dirty="0" err="1"/>
              <a:t>penyempurnaan</a:t>
            </a:r>
            <a:r>
              <a:rPr lang="en-US" sz="2400" b="1" dirty="0"/>
              <a:t> </a:t>
            </a:r>
            <a:r>
              <a:rPr lang="en-US" sz="2400" b="1" dirty="0" err="1"/>
              <a:t>kemampuan</a:t>
            </a:r>
            <a:r>
              <a:rPr lang="en-US" sz="2400" b="1" dirty="0"/>
              <a:t> </a:t>
            </a:r>
            <a:r>
              <a:rPr lang="en-US" sz="2400" b="1" dirty="0" err="1"/>
              <a:t>komunikasi</a:t>
            </a:r>
            <a:r>
              <a:rPr lang="en-US" sz="2400" b="1" dirty="0"/>
              <a:t> </a:t>
            </a:r>
            <a:r>
              <a:rPr lang="en-US" sz="2400" b="1" dirty="0" err="1"/>
              <a:t>antar</a:t>
            </a:r>
            <a:r>
              <a:rPr lang="en-US" sz="2400" b="1" dirty="0"/>
              <a:t> </a:t>
            </a:r>
            <a:r>
              <a:rPr lang="en-US" sz="2400" b="1" dirty="0" err="1"/>
              <a:t>pribadi</a:t>
            </a:r>
            <a:r>
              <a:rPr lang="en-US" sz="2400" b="1" dirty="0"/>
              <a:t>. </a:t>
            </a:r>
            <a:r>
              <a:rPr lang="en-US" sz="2400" b="1" dirty="0" err="1"/>
              <a:t>Konflik</a:t>
            </a:r>
            <a:r>
              <a:rPr lang="en-US" sz="2400" b="1" dirty="0"/>
              <a:t> yang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didalamorganisasi</a:t>
            </a:r>
            <a:r>
              <a:rPr lang="en-US" sz="2400" b="1" dirty="0"/>
              <a:t> dan </a:t>
            </a:r>
            <a:r>
              <a:rPr lang="en-US" sz="2400" b="1" dirty="0" err="1"/>
              <a:t>kelompok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gejala</a:t>
            </a:r>
            <a:r>
              <a:rPr lang="en-US" sz="2400" b="1" dirty="0"/>
              <a:t> </a:t>
            </a:r>
            <a:r>
              <a:rPr lang="en-US" sz="2400" b="1" dirty="0" err="1"/>
              <a:t>endemis</a:t>
            </a:r>
            <a:r>
              <a:rPr lang="en-US" sz="2400" b="1" dirty="0"/>
              <a:t>, </a:t>
            </a:r>
            <a:r>
              <a:rPr lang="en-US" sz="2400" b="1" dirty="0" err="1"/>
              <a:t>karena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bisa</a:t>
            </a:r>
            <a:r>
              <a:rPr lang="en-US" sz="2400" b="1" dirty="0"/>
              <a:t> </a:t>
            </a:r>
            <a:r>
              <a:rPr lang="en-US" sz="2400" b="1" dirty="0" err="1"/>
              <a:t>hanyadiatasi</a:t>
            </a:r>
            <a:r>
              <a:rPr lang="en-US" sz="2400" b="1" dirty="0"/>
              <a:t> </a:t>
            </a:r>
            <a:r>
              <a:rPr lang="en-US" sz="2400" b="1" dirty="0" err="1"/>
              <a:t>lewat</a:t>
            </a:r>
            <a:r>
              <a:rPr lang="en-US" sz="2400" b="1" dirty="0"/>
              <a:t> </a:t>
            </a:r>
            <a:r>
              <a:rPr lang="en-US" sz="2400" b="1" dirty="0" err="1"/>
              <a:t>komunikasi</a:t>
            </a:r>
            <a:r>
              <a:rPr lang="en-US" sz="2400" b="1" dirty="0"/>
              <a:t> dan </a:t>
            </a:r>
            <a:r>
              <a:rPr lang="en-US" sz="2400" b="1" dirty="0" err="1"/>
              <a:t>koordinasi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3182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{204E5B3C-DFCE-45A8-A1A4-416B4BE1C2E6}tf11437505_win32</Template>
  <TotalTime>15</TotalTime>
  <Words>780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Georgia Pro Cond Light</vt:lpstr>
      <vt:lpstr>Speak Pro</vt:lpstr>
      <vt:lpstr>RetrospectVTI</vt:lpstr>
      <vt:lpstr>Pendekatan dalam Implementasi kebijakan publik</vt:lpstr>
      <vt:lpstr>PENDEKATAN IMPLEMENTASI KEBIJAKAN PUBLIK</vt:lpstr>
      <vt:lpstr>  Pendekatan Struktural</vt:lpstr>
      <vt:lpstr>  Pendekatan Struktural</vt:lpstr>
      <vt:lpstr>Pendekatan prosedural dan manajerial</vt:lpstr>
      <vt:lpstr>Pendekatan prosedural dan manajerial</vt:lpstr>
      <vt:lpstr>Pendekatan Keperilakuan</vt:lpstr>
      <vt:lpstr>Pendekatan Keperilakuan</vt:lpstr>
      <vt:lpstr>Pendekatan Politik</vt:lpstr>
      <vt:lpstr>Pendekatan Politik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Pendekatan dalam Implementasi kebijakan publik</dc:title>
  <dc:creator>Annora Febrila Nilamsari</dc:creator>
  <cp:lastModifiedBy>Annora Febrila Nilamsari</cp:lastModifiedBy>
  <cp:revision>3</cp:revision>
  <dcterms:created xsi:type="dcterms:W3CDTF">2021-08-28T09:29:11Z</dcterms:created>
  <dcterms:modified xsi:type="dcterms:W3CDTF">2021-08-28T10:39:54Z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