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350" r:id="rId5"/>
    <p:sldId id="343" r:id="rId6"/>
    <p:sldId id="344" r:id="rId7"/>
    <p:sldId id="345" r:id="rId8"/>
    <p:sldId id="346" r:id="rId9"/>
    <p:sldId id="347" r:id="rId10"/>
    <p:sldId id="348" r:id="rId11"/>
    <p:sldId id="34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272186-F3C1-4322-8254-AED6B929A97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4CCFC-24A1-4248-A827-78FE3F20F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44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881ED-7D9D-447F-B9AA-B57D8F5D50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91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881ED-7D9D-447F-B9AA-B57D8F5D504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85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881ED-7D9D-447F-B9AA-B57D8F5D504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44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881ED-7D9D-447F-B9AA-B57D8F5D504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198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881ED-7D9D-447F-B9AA-B57D8F5D504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302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881ED-7D9D-447F-B9AA-B57D8F5D504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10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881ED-7D9D-447F-B9AA-B57D8F5D504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77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881ED-7D9D-447F-B9AA-B57D8F5D504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82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8/28/2021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0B444-521E-4AA0-A0D9-8446BA651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6214" y="2294720"/>
            <a:ext cx="5518066" cy="2268559"/>
          </a:xfrm>
        </p:spPr>
        <p:txBody>
          <a:bodyPr>
            <a:normAutofit fontScale="90000"/>
          </a:bodyPr>
          <a:lstStyle/>
          <a:p>
            <a:r>
              <a:rPr lang="en-US" dirty="0"/>
              <a:t>Compliances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E8A3DA-5A1A-4CA2-B847-AA277EBF7A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6680" y="4689747"/>
            <a:ext cx="5357600" cy="559190"/>
          </a:xfrm>
        </p:spPr>
        <p:txBody>
          <a:bodyPr/>
          <a:lstStyle/>
          <a:p>
            <a:r>
              <a:rPr lang="en-US" dirty="0"/>
              <a:t>YOGI SUPRAYOGI SUGANDI</a:t>
            </a:r>
          </a:p>
        </p:txBody>
      </p:sp>
    </p:spTree>
    <p:extLst>
      <p:ext uri="{BB962C8B-B14F-4D97-AF65-F5344CB8AC3E}">
        <p14:creationId xmlns:p14="http://schemas.microsoft.com/office/powerpoint/2010/main" val="1826811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E8BC80A0-9718-4704-A6F8-7F095C3899FA}"/>
              </a:ext>
            </a:extLst>
          </p:cNvPr>
          <p:cNvSpPr txBox="1"/>
          <p:nvPr/>
        </p:nvSpPr>
        <p:spPr>
          <a:xfrm>
            <a:off x="1118395" y="1216458"/>
            <a:ext cx="7439525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400" b="1" dirty="0">
                <a:latin typeface="+mj-lt"/>
              </a:rPr>
              <a:t>Keterbatasan </a:t>
            </a:r>
            <a:r>
              <a:rPr lang="en-US" sz="4400" b="1" dirty="0" err="1">
                <a:latin typeface="+mj-lt"/>
              </a:rPr>
              <a:t>Informasi</a:t>
            </a:r>
            <a:endParaRPr lang="en-US" sz="4400" b="1" dirty="0">
              <a:latin typeface="+mj-lt"/>
            </a:endParaRP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EAF5AEEF-D1CD-44A5-90FD-81E1A589A454}"/>
              </a:ext>
            </a:extLst>
          </p:cNvPr>
          <p:cNvGrpSpPr/>
          <p:nvPr/>
        </p:nvGrpSpPr>
        <p:grpSpPr>
          <a:xfrm>
            <a:off x="515938" y="522753"/>
            <a:ext cx="602457" cy="57150"/>
            <a:chOff x="10806101" y="5722143"/>
            <a:chExt cx="602457" cy="57150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886D5364-6813-46FC-AB1F-36C6D80875A0}"/>
                </a:ext>
              </a:extLst>
            </p:cNvPr>
            <p:cNvSpPr/>
            <p:nvPr/>
          </p:nvSpPr>
          <p:spPr>
            <a:xfrm>
              <a:off x="11351408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0CF49D4F-B83E-4D0B-9E29-855FC12C8247}"/>
                </a:ext>
              </a:extLst>
            </p:cNvPr>
            <p:cNvSpPr/>
            <p:nvPr/>
          </p:nvSpPr>
          <p:spPr>
            <a:xfrm>
              <a:off x="11169639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BCB5CC74-8A09-40F9-A0DB-F92ADDEB1464}"/>
                </a:ext>
              </a:extLst>
            </p:cNvPr>
            <p:cNvSpPr/>
            <p:nvPr/>
          </p:nvSpPr>
          <p:spPr>
            <a:xfrm>
              <a:off x="10987870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5B4CDACE-E69C-4180-B368-6EB2AC7884CF}"/>
                </a:ext>
              </a:extLst>
            </p:cNvPr>
            <p:cNvSpPr/>
            <p:nvPr/>
          </p:nvSpPr>
          <p:spPr>
            <a:xfrm>
              <a:off x="10806101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9894CD1-4958-43B9-BAA9-FEFE2AD6BC24}"/>
              </a:ext>
            </a:extLst>
          </p:cNvPr>
          <p:cNvSpPr txBox="1"/>
          <p:nvPr/>
        </p:nvSpPr>
        <p:spPr>
          <a:xfrm>
            <a:off x="3716513" y="2233610"/>
            <a:ext cx="7322710" cy="415498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en-US" b="1" dirty="0" err="1"/>
              <a:t>Hambatan</a:t>
            </a:r>
            <a:r>
              <a:rPr lang="en-US" b="1" dirty="0"/>
              <a:t> lain yang </a:t>
            </a:r>
            <a:r>
              <a:rPr lang="en-US" b="1" dirty="0" err="1"/>
              <a:t>mungkin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kepatuhan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target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kekurangan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yang, </a:t>
            </a:r>
            <a:r>
              <a:rPr lang="en-US" b="1" dirty="0" err="1"/>
              <a:t>jika</a:t>
            </a:r>
            <a:r>
              <a:rPr lang="en-US" b="1" dirty="0"/>
              <a:t> </a:t>
            </a:r>
            <a:r>
              <a:rPr lang="en-US" b="1" dirty="0" err="1"/>
              <a:t>mereka</a:t>
            </a:r>
            <a:r>
              <a:rPr lang="en-US" b="1" dirty="0"/>
              <a:t> </a:t>
            </a:r>
            <a:r>
              <a:rPr lang="en-US" b="1" dirty="0" err="1"/>
              <a:t>memilikinya</a:t>
            </a:r>
            <a:r>
              <a:rPr lang="en-US" b="1" dirty="0"/>
              <a:t>,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mereka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mungkin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mematuhinya</a:t>
            </a:r>
            <a:r>
              <a:rPr lang="en-US" b="1" dirty="0"/>
              <a:t>. </a:t>
            </a:r>
          </a:p>
          <a:p>
            <a:pPr algn="just"/>
            <a:endParaRPr lang="en-US" b="1" dirty="0"/>
          </a:p>
          <a:p>
            <a:pPr algn="just"/>
            <a:r>
              <a:rPr lang="en-US" b="1" dirty="0" err="1"/>
              <a:t>Tanggapan</a:t>
            </a:r>
            <a:r>
              <a:rPr lang="en-US" b="1" dirty="0"/>
              <a:t> yang paling </a:t>
            </a:r>
            <a:r>
              <a:rPr lang="en-US" b="1" dirty="0" err="1"/>
              <a:t>umum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melaksanakan</a:t>
            </a:r>
            <a:r>
              <a:rPr lang="en-US" b="1" dirty="0"/>
              <a:t> </a:t>
            </a:r>
            <a:r>
              <a:rPr lang="en-US" b="1" dirty="0" err="1"/>
              <a:t>kampanye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. </a:t>
            </a:r>
            <a:r>
              <a:rPr lang="en-US" b="1" dirty="0" err="1"/>
              <a:t>Kampanye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. Label </a:t>
            </a:r>
            <a:r>
              <a:rPr lang="en-US" b="1" dirty="0" err="1"/>
              <a:t>peringatan</a:t>
            </a:r>
            <a:r>
              <a:rPr lang="en-US" b="1" dirty="0"/>
              <a:t> </a:t>
            </a:r>
            <a:r>
              <a:rPr lang="en-US" b="1" dirty="0" err="1"/>
              <a:t>grafis</a:t>
            </a:r>
            <a:r>
              <a:rPr lang="en-US" b="1" dirty="0"/>
              <a:t> pada </a:t>
            </a:r>
            <a:r>
              <a:rPr lang="en-US" b="1" dirty="0" err="1"/>
              <a:t>bungkus</a:t>
            </a:r>
            <a:r>
              <a:rPr lang="en-US" b="1" dirty="0"/>
              <a:t> </a:t>
            </a:r>
            <a:r>
              <a:rPr lang="en-US" b="1" dirty="0" err="1"/>
              <a:t>rokok</a:t>
            </a:r>
            <a:r>
              <a:rPr lang="en-US" b="1" dirty="0"/>
              <a:t> </a:t>
            </a:r>
            <a:r>
              <a:rPr lang="en-US" b="1" dirty="0" err="1"/>
              <a:t>mengingatkan</a:t>
            </a:r>
            <a:r>
              <a:rPr lang="en-US" b="1" dirty="0"/>
              <a:t> </a:t>
            </a:r>
            <a:r>
              <a:rPr lang="en-US" b="1" dirty="0" err="1"/>
              <a:t>pembeli</a:t>
            </a:r>
            <a:r>
              <a:rPr lang="en-US" b="1" dirty="0"/>
              <a:t> </a:t>
            </a:r>
            <a:r>
              <a:rPr lang="en-US" b="1" dirty="0" err="1"/>
              <a:t>akan</a:t>
            </a:r>
            <a:r>
              <a:rPr lang="en-US" b="1" dirty="0"/>
              <a:t> </a:t>
            </a:r>
            <a:r>
              <a:rPr lang="en-US" b="1" dirty="0" err="1"/>
              <a:t>bahaya</a:t>
            </a:r>
            <a:r>
              <a:rPr lang="en-US" b="1" dirty="0"/>
              <a:t> </a:t>
            </a:r>
            <a:r>
              <a:rPr lang="en-US" b="1" dirty="0" err="1"/>
              <a:t>merokok</a:t>
            </a:r>
            <a:r>
              <a:rPr lang="en-US" b="1" dirty="0"/>
              <a:t>. </a:t>
            </a:r>
            <a:r>
              <a:rPr lang="en-US" b="1" dirty="0" err="1"/>
              <a:t>Stiker</a:t>
            </a:r>
            <a:r>
              <a:rPr lang="en-US" b="1" dirty="0"/>
              <a:t> </a:t>
            </a:r>
            <a:r>
              <a:rPr lang="en-US" b="1" dirty="0" err="1"/>
              <a:t>besar</a:t>
            </a:r>
            <a:r>
              <a:rPr lang="en-US" b="1" dirty="0"/>
              <a:t> di </a:t>
            </a:r>
            <a:r>
              <a:rPr lang="en-US" b="1" dirty="0" err="1"/>
              <a:t>jendela</a:t>
            </a:r>
            <a:r>
              <a:rPr lang="en-US" b="1" dirty="0"/>
              <a:t> </a:t>
            </a:r>
            <a:r>
              <a:rPr lang="en-US" b="1" dirty="0" err="1"/>
              <a:t>mobil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 yang </a:t>
            </a:r>
            <a:r>
              <a:rPr lang="en-US" b="1" dirty="0" err="1"/>
              <a:t>memberikan</a:t>
            </a:r>
            <a:r>
              <a:rPr lang="en-US" b="1" dirty="0"/>
              <a:t> </a:t>
            </a:r>
            <a:r>
              <a:rPr lang="en-US" b="1" dirty="0" err="1"/>
              <a:t>perkiraan</a:t>
            </a:r>
            <a:r>
              <a:rPr lang="en-US" b="1" dirty="0"/>
              <a:t> </a:t>
            </a:r>
            <a:r>
              <a:rPr lang="en-US" b="1" dirty="0" err="1"/>
              <a:t>jarak</a:t>
            </a:r>
            <a:r>
              <a:rPr lang="en-US" b="1" dirty="0"/>
              <a:t> </a:t>
            </a:r>
            <a:r>
              <a:rPr lang="en-US" b="1" dirty="0" err="1"/>
              <a:t>tempuh</a:t>
            </a:r>
            <a:r>
              <a:rPr lang="en-US" b="1" dirty="0"/>
              <a:t> </a:t>
            </a:r>
            <a:r>
              <a:rPr lang="en-US" b="1" dirty="0" err="1"/>
              <a:t>bahan</a:t>
            </a:r>
            <a:r>
              <a:rPr lang="en-US" b="1" dirty="0"/>
              <a:t> </a:t>
            </a:r>
            <a:r>
              <a:rPr lang="en-US" b="1" dirty="0" err="1"/>
              <a:t>bakar</a:t>
            </a:r>
            <a:r>
              <a:rPr lang="en-US" b="1" dirty="0"/>
              <a:t> </a:t>
            </a:r>
            <a:r>
              <a:rPr lang="en-US" b="1" dirty="0" err="1"/>
              <a:t>mengingatkan</a:t>
            </a:r>
            <a:r>
              <a:rPr lang="en-US" b="1" dirty="0"/>
              <a:t> </a:t>
            </a:r>
            <a:r>
              <a:rPr lang="en-US" b="1" dirty="0" err="1"/>
              <a:t>pembeli</a:t>
            </a:r>
            <a:r>
              <a:rPr lang="en-US" b="1" dirty="0"/>
              <a:t> </a:t>
            </a:r>
            <a:r>
              <a:rPr lang="en-US" b="1" dirty="0" err="1"/>
              <a:t>potensial</a:t>
            </a:r>
            <a:r>
              <a:rPr lang="en-US" b="1" dirty="0"/>
              <a:t>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konsekuensi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dan </a:t>
            </a:r>
            <a:r>
              <a:rPr lang="en-US" b="1" dirty="0" err="1"/>
              <a:t>ekonomi</a:t>
            </a:r>
            <a:r>
              <a:rPr lang="en-US" b="1" dirty="0"/>
              <a:t> di masa </a:t>
            </a:r>
            <a:r>
              <a:rPr lang="en-US" b="1" dirty="0" err="1"/>
              <a:t>depan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pilihan</a:t>
            </a:r>
            <a:r>
              <a:rPr lang="en-US" b="1" dirty="0"/>
              <a:t> </a:t>
            </a:r>
            <a:r>
              <a:rPr lang="en-US" b="1" dirty="0" err="1"/>
              <a:t>mereka</a:t>
            </a:r>
            <a:r>
              <a:rPr lang="en-US" b="1" dirty="0"/>
              <a:t>.</a:t>
            </a:r>
          </a:p>
          <a:p>
            <a:pPr algn="just"/>
            <a:endParaRPr lang="en-US" b="1" dirty="0"/>
          </a:p>
          <a:p>
            <a:pPr algn="just"/>
            <a:r>
              <a:rPr lang="en-US" b="1" dirty="0" err="1"/>
              <a:t>Apakah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yang </a:t>
            </a:r>
            <a:r>
              <a:rPr lang="en-US" b="1" dirty="0" err="1"/>
              <a:t>didapatkan</a:t>
            </a:r>
            <a:r>
              <a:rPr lang="en-US" b="1" dirty="0"/>
              <a:t> ASN </a:t>
            </a:r>
            <a:r>
              <a:rPr lang="en-US" b="1" dirty="0" err="1"/>
              <a:t>memadai</a:t>
            </a:r>
            <a:r>
              <a:rPr lang="en-US" b="1" dirty="0"/>
              <a:t> </a:t>
            </a:r>
            <a:r>
              <a:rPr lang="en-US" b="1" dirty="0" err="1"/>
              <a:t>saat</a:t>
            </a:r>
            <a:r>
              <a:rPr lang="en-US" b="1" dirty="0"/>
              <a:t> </a:t>
            </a:r>
            <a:r>
              <a:rPr lang="en-US" b="1" dirty="0" err="1"/>
              <a:t>bekerja</a:t>
            </a:r>
            <a:r>
              <a:rPr lang="en-US" b="1" dirty="0"/>
              <a:t> di </a:t>
            </a:r>
            <a:r>
              <a:rPr lang="en-US" b="1" dirty="0" err="1"/>
              <a:t>rumah</a:t>
            </a:r>
            <a:r>
              <a:rPr lang="en-US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93443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E8BC80A0-9718-4704-A6F8-7F095C3899FA}"/>
              </a:ext>
            </a:extLst>
          </p:cNvPr>
          <p:cNvSpPr txBox="1"/>
          <p:nvPr/>
        </p:nvSpPr>
        <p:spPr>
          <a:xfrm>
            <a:off x="1394986" y="1246476"/>
            <a:ext cx="7326104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400" b="1" dirty="0" err="1">
                <a:latin typeface="+mj-lt"/>
              </a:rPr>
              <a:t>Prilaku</a:t>
            </a:r>
            <a:r>
              <a:rPr lang="en-US" sz="4400" b="1" dirty="0">
                <a:latin typeface="+mj-lt"/>
              </a:rPr>
              <a:t> dan </a:t>
            </a:r>
            <a:r>
              <a:rPr lang="en-US" sz="4400" b="1" dirty="0" err="1">
                <a:latin typeface="+mj-lt"/>
              </a:rPr>
              <a:t>Kepercayaan</a:t>
            </a:r>
            <a:r>
              <a:rPr lang="en-US" sz="4400" b="1" dirty="0">
                <a:latin typeface="+mj-lt"/>
              </a:rPr>
              <a:t> 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EAF5AEEF-D1CD-44A5-90FD-81E1A589A454}"/>
              </a:ext>
            </a:extLst>
          </p:cNvPr>
          <p:cNvGrpSpPr/>
          <p:nvPr/>
        </p:nvGrpSpPr>
        <p:grpSpPr>
          <a:xfrm>
            <a:off x="515938" y="522753"/>
            <a:ext cx="602457" cy="57150"/>
            <a:chOff x="10806101" y="5722143"/>
            <a:chExt cx="602457" cy="57150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886D5364-6813-46FC-AB1F-36C6D80875A0}"/>
                </a:ext>
              </a:extLst>
            </p:cNvPr>
            <p:cNvSpPr/>
            <p:nvPr/>
          </p:nvSpPr>
          <p:spPr>
            <a:xfrm>
              <a:off x="11351408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0CF49D4F-B83E-4D0B-9E29-855FC12C8247}"/>
                </a:ext>
              </a:extLst>
            </p:cNvPr>
            <p:cNvSpPr/>
            <p:nvPr/>
          </p:nvSpPr>
          <p:spPr>
            <a:xfrm>
              <a:off x="11169639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BCB5CC74-8A09-40F9-A0DB-F92ADDEB1464}"/>
                </a:ext>
              </a:extLst>
            </p:cNvPr>
            <p:cNvSpPr/>
            <p:nvPr/>
          </p:nvSpPr>
          <p:spPr>
            <a:xfrm>
              <a:off x="10987870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5B4CDACE-E69C-4180-B368-6EB2AC7884CF}"/>
                </a:ext>
              </a:extLst>
            </p:cNvPr>
            <p:cNvSpPr/>
            <p:nvPr/>
          </p:nvSpPr>
          <p:spPr>
            <a:xfrm>
              <a:off x="10806101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9894CD1-4958-43B9-BAA9-FEFE2AD6BC24}"/>
              </a:ext>
            </a:extLst>
          </p:cNvPr>
          <p:cNvSpPr txBox="1"/>
          <p:nvPr/>
        </p:nvSpPr>
        <p:spPr>
          <a:xfrm>
            <a:off x="4032571" y="2535345"/>
            <a:ext cx="6391589" cy="3385542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en-US" sz="2000" b="1" dirty="0"/>
              <a:t>Sikap dan </a:t>
            </a:r>
            <a:r>
              <a:rPr lang="en-US" sz="2000" b="1" dirty="0" err="1"/>
              <a:t>keyakinan</a:t>
            </a:r>
            <a:r>
              <a:rPr lang="en-US" sz="2000" b="1" dirty="0"/>
              <a:t> </a:t>
            </a:r>
            <a:r>
              <a:rPr lang="en-US" sz="2000" b="1" dirty="0" err="1"/>
              <a:t>merupakan</a:t>
            </a:r>
            <a:r>
              <a:rPr lang="en-US" sz="2000" b="1" dirty="0"/>
              <a:t> </a:t>
            </a:r>
            <a:r>
              <a:rPr lang="en-US" sz="2000" b="1" dirty="0" err="1"/>
              <a:t>sekumpulan</a:t>
            </a:r>
            <a:r>
              <a:rPr lang="en-US" sz="2000" b="1" dirty="0"/>
              <a:t> </a:t>
            </a:r>
            <a:r>
              <a:rPr lang="en-US" sz="2000" b="1" dirty="0" err="1"/>
              <a:t>pengaruh</a:t>
            </a:r>
            <a:r>
              <a:rPr lang="en-US" sz="2000" b="1" dirty="0"/>
              <a:t> yang </a:t>
            </a:r>
            <a:r>
              <a:rPr lang="en-US" sz="2000" b="1" dirty="0" err="1"/>
              <a:t>sangat</a:t>
            </a:r>
            <a:r>
              <a:rPr lang="en-US" sz="2000" b="1" dirty="0"/>
              <a:t> </a:t>
            </a:r>
            <a:r>
              <a:rPr lang="en-US" sz="2000" b="1" dirty="0" err="1"/>
              <a:t>luas</a:t>
            </a:r>
            <a:r>
              <a:rPr lang="en-US" sz="2000" b="1" dirty="0"/>
              <a:t> pada </a:t>
            </a:r>
            <a:r>
              <a:rPr lang="en-US" sz="2000" b="1" dirty="0" err="1"/>
              <a:t>kepatuhan</a:t>
            </a:r>
            <a:r>
              <a:rPr lang="en-US" sz="2000" b="1" dirty="0"/>
              <a:t> target. Dalam </a:t>
            </a:r>
            <a:r>
              <a:rPr lang="en-US" sz="2000" b="1" dirty="0" err="1"/>
              <a:t>hal</a:t>
            </a:r>
            <a:r>
              <a:rPr lang="en-US" sz="2000" b="1" dirty="0"/>
              <a:t> </a:t>
            </a:r>
            <a:r>
              <a:rPr lang="en-US" sz="2000" b="1" dirty="0" err="1"/>
              <a:t>ini</a:t>
            </a:r>
            <a:r>
              <a:rPr lang="en-US" sz="2000" b="1" dirty="0"/>
              <a:t>, </a:t>
            </a:r>
            <a:r>
              <a:rPr lang="en-US" sz="2000" b="1" dirty="0" err="1"/>
              <a:t>termasuk</a:t>
            </a:r>
            <a:r>
              <a:rPr lang="en-US" sz="2000" b="1" dirty="0"/>
              <a:t> </a:t>
            </a:r>
            <a:r>
              <a:rPr lang="en-US" sz="2000" b="1" dirty="0" err="1"/>
              <a:t>keyakinan</a:t>
            </a:r>
            <a:r>
              <a:rPr lang="en-US" sz="2000" b="1" dirty="0"/>
              <a:t> </a:t>
            </a:r>
            <a:r>
              <a:rPr lang="en-US" sz="2000" b="1" dirty="0" err="1"/>
              <a:t>mengenai</a:t>
            </a:r>
            <a:r>
              <a:rPr lang="en-US" sz="2000" b="1" dirty="0"/>
              <a:t> </a:t>
            </a:r>
            <a:r>
              <a:rPr lang="en-US" sz="2000" b="1" dirty="0" err="1"/>
              <a:t>legitimasi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itu</a:t>
            </a:r>
            <a:r>
              <a:rPr lang="en-US" sz="2000" b="1" dirty="0"/>
              <a:t> </a:t>
            </a:r>
            <a:r>
              <a:rPr lang="en-US" sz="2000" b="1" dirty="0" err="1"/>
              <a:t>sendiri</a:t>
            </a:r>
            <a:r>
              <a:rPr lang="en-US" sz="2000" b="1" dirty="0"/>
              <a:t> dan </a:t>
            </a:r>
            <a:r>
              <a:rPr lang="en-US" sz="2000" b="1" dirty="0" err="1"/>
              <a:t>pemerintah</a:t>
            </a:r>
            <a:r>
              <a:rPr lang="en-US" sz="2000" b="1" dirty="0"/>
              <a:t> yang </a:t>
            </a:r>
            <a:r>
              <a:rPr lang="en-US" sz="2000" b="1" dirty="0" err="1"/>
              <a:t>memaksakan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menegakkan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tersebut</a:t>
            </a:r>
            <a:r>
              <a:rPr lang="en-US" sz="2000" b="1" dirty="0"/>
              <a:t>. Jadi </a:t>
            </a:r>
            <a:r>
              <a:rPr lang="en-US" sz="2000" b="1" dirty="0" err="1"/>
              <a:t>kepatuhan</a:t>
            </a:r>
            <a:r>
              <a:rPr lang="en-US" sz="2000" b="1" dirty="0"/>
              <a:t> </a:t>
            </a:r>
            <a:r>
              <a:rPr lang="en-US" sz="2000" b="1" dirty="0" err="1"/>
              <a:t>cenderung</a:t>
            </a:r>
            <a:r>
              <a:rPr lang="en-US" sz="2000" b="1" dirty="0"/>
              <a:t> </a:t>
            </a:r>
            <a:r>
              <a:rPr lang="en-US" sz="2000" b="1" dirty="0" err="1"/>
              <a:t>lebih</a:t>
            </a:r>
            <a:r>
              <a:rPr lang="en-US" sz="2000" b="1" dirty="0"/>
              <a:t> </a:t>
            </a:r>
            <a:r>
              <a:rPr lang="en-US" sz="2000" b="1" dirty="0" err="1"/>
              <a:t>tinggi</a:t>
            </a:r>
            <a:r>
              <a:rPr lang="en-US" sz="2000" b="1" dirty="0"/>
              <a:t> </a:t>
            </a:r>
            <a:r>
              <a:rPr lang="en-US" sz="2000" b="1" dirty="0" err="1"/>
              <a:t>ketika</a:t>
            </a:r>
            <a:r>
              <a:rPr lang="en-US" sz="2000" b="1" dirty="0"/>
              <a:t> </a:t>
            </a:r>
            <a:r>
              <a:rPr lang="en-US" sz="2000" b="1" dirty="0" err="1"/>
              <a:t>ketidakpatuhan</a:t>
            </a:r>
            <a:r>
              <a:rPr lang="en-US" sz="2000" b="1" dirty="0"/>
              <a:t> </a:t>
            </a:r>
            <a:r>
              <a:rPr lang="en-US" sz="2000" b="1" dirty="0" err="1"/>
              <a:t>dipandang</a:t>
            </a:r>
            <a:r>
              <a:rPr lang="en-US" sz="2000" b="1" dirty="0"/>
              <a:t> </a:t>
            </a:r>
            <a:r>
              <a:rPr lang="en-US" sz="2000" b="1" dirty="0" err="1"/>
              <a:t>sebagai</a:t>
            </a:r>
            <a:r>
              <a:rPr lang="en-US" sz="2000" b="1" dirty="0"/>
              <a:t>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diterima</a:t>
            </a:r>
            <a:r>
              <a:rPr lang="en-US" sz="2000" b="1" dirty="0"/>
              <a:t> </a:t>
            </a:r>
            <a:r>
              <a:rPr lang="en-US" sz="2000" b="1" dirty="0" err="1"/>
              <a:t>secara</a:t>
            </a:r>
            <a:r>
              <a:rPr lang="en-US" sz="2000" b="1" dirty="0"/>
              <a:t> </a:t>
            </a:r>
            <a:r>
              <a:rPr lang="en-US" sz="2000" b="1" dirty="0" err="1"/>
              <a:t>sosial</a:t>
            </a:r>
            <a:r>
              <a:rPr lang="en-US" sz="2000" b="1" dirty="0"/>
              <a:t>.</a:t>
            </a:r>
          </a:p>
          <a:p>
            <a:pPr algn="just"/>
            <a:endParaRPr lang="en-US" sz="2000" b="1" dirty="0"/>
          </a:p>
          <a:p>
            <a:pPr algn="just"/>
            <a:r>
              <a:rPr lang="en-US" sz="2000" b="1" dirty="0" err="1"/>
              <a:t>Apakah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WFH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diterima</a:t>
            </a:r>
            <a:r>
              <a:rPr lang="en-US" sz="2000" b="1" dirty="0"/>
              <a:t> </a:t>
            </a:r>
            <a:r>
              <a:rPr lang="en-US" sz="2000" b="1" dirty="0" err="1"/>
              <a:t>secara</a:t>
            </a:r>
            <a:r>
              <a:rPr lang="en-US" sz="2000" b="1" dirty="0"/>
              <a:t> </a:t>
            </a:r>
            <a:r>
              <a:rPr lang="en-US" sz="2000" b="1" dirty="0" err="1"/>
              <a:t>sosial</a:t>
            </a:r>
            <a:r>
              <a:rPr lang="en-US" sz="2000" b="1" dirty="0"/>
              <a:t>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FFE1AEE-51ED-4096-9269-F0B702F00096}"/>
              </a:ext>
            </a:extLst>
          </p:cNvPr>
          <p:cNvGrpSpPr/>
          <p:nvPr/>
        </p:nvGrpSpPr>
        <p:grpSpPr>
          <a:xfrm>
            <a:off x="10162957" y="164915"/>
            <a:ext cx="1935595" cy="829975"/>
            <a:chOff x="1329673" y="4812992"/>
            <a:chExt cx="4624833" cy="1983109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0073E030-9718-4DF7-A8B3-AE32F7A108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363" y="4812992"/>
              <a:ext cx="1979143" cy="1983109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ECE36DD8-0571-4924-9F15-86A6CDB3C1D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06470" y="5079183"/>
              <a:ext cx="1433835" cy="1433835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21C29791-3769-451C-B317-487A9A09E24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9673" y="5080183"/>
              <a:ext cx="1269668" cy="14875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58248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AFD2A-A78E-4AB7-A2DA-D3F1CD390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Ripley &amp; Franklin (1985)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4797B-7539-426A-B921-7AF4C52B8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Ada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: </a:t>
            </a:r>
          </a:p>
          <a:p>
            <a:pPr marL="457200" indent="-457200">
              <a:buAutoNum type="arabicPeriod"/>
            </a:pPr>
            <a:r>
              <a:rPr lang="en-US" dirty="0" err="1"/>
              <a:t>Kepatuhan</a:t>
            </a:r>
            <a:r>
              <a:rPr lang="en-US" dirty="0"/>
              <a:t> (</a:t>
            </a:r>
            <a:r>
              <a:rPr lang="en-US" dirty="0" err="1"/>
              <a:t>kepatuhan</a:t>
            </a:r>
            <a:r>
              <a:rPr lang="en-US" dirty="0"/>
              <a:t>) : </a:t>
            </a:r>
            <a:r>
              <a:rPr lang="en-US" dirty="0" err="1"/>
              <a:t>apakah</a:t>
            </a:r>
            <a:r>
              <a:rPr lang="en-US" dirty="0"/>
              <a:t> implementor </a:t>
            </a:r>
            <a:r>
              <a:rPr lang="en-US" dirty="0" err="1"/>
              <a:t>patuh</a:t>
            </a:r>
            <a:r>
              <a:rPr lang="en-US" dirty="0"/>
              <a:t> pada </a:t>
            </a:r>
            <a:r>
              <a:rPr lang="en-US" dirty="0" err="1"/>
              <a:t>aturan</a:t>
            </a:r>
            <a:r>
              <a:rPr lang="en-US" dirty="0"/>
              <a:t>, </a:t>
            </a:r>
            <a:r>
              <a:rPr lang="en-US" dirty="0" err="1"/>
              <a:t>juklak</a:t>
            </a:r>
            <a:r>
              <a:rPr lang="en-US" dirty="0"/>
              <a:t>, </a:t>
            </a:r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/>
              <a:t>dsb</a:t>
            </a:r>
            <a:r>
              <a:rPr lang="en-US" dirty="0"/>
              <a:t> ?  </a:t>
            </a:r>
          </a:p>
          <a:p>
            <a:pPr marL="457200" indent="-457200">
              <a:buAutoNum type="arabicPeriod"/>
            </a:pP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?  : </a:t>
            </a:r>
            <a:r>
              <a:rPr lang="en-US" dirty="0" err="1"/>
              <a:t>mempertanyakan</a:t>
            </a:r>
            <a:r>
              <a:rPr lang="en-US" dirty="0"/>
              <a:t> </a:t>
            </a:r>
            <a:r>
              <a:rPr lang="en-US" dirty="0" err="1"/>
              <a:t>bagimana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,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dsb</a:t>
            </a:r>
            <a:r>
              <a:rPr lang="en-US" dirty="0"/>
              <a:t>.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: </a:t>
            </a:r>
          </a:p>
          <a:p>
            <a:pPr marL="908050" lvl="1" indent="-457200">
              <a:buAutoNum type="arabicPeriod"/>
            </a:pP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</a:p>
          <a:p>
            <a:pPr marL="908050" lvl="1" indent="-457200">
              <a:buAutoNum type="arabicPeriod"/>
            </a:pPr>
            <a:r>
              <a:rPr lang="en-US" dirty="0" err="1"/>
              <a:t>Kejelasan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</a:p>
          <a:p>
            <a:pPr marL="908050" lvl="1" indent="-457200">
              <a:buAutoNum type="arabicPeriod"/>
            </a:pPr>
            <a:r>
              <a:rPr lang="en-US" dirty="0" err="1"/>
              <a:t>Partsipasi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unit </a:t>
            </a:r>
            <a:r>
              <a:rPr lang="en-US" dirty="0" err="1"/>
              <a:t>pemerintahan</a:t>
            </a:r>
            <a:r>
              <a:rPr lang="en-US" dirty="0"/>
              <a:t> d.  </a:t>
            </a:r>
            <a:r>
              <a:rPr lang="en-US" dirty="0" err="1"/>
              <a:t>Faktor-faktor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462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114">
            <a:extLst>
              <a:ext uri="{FF2B5EF4-FFF2-40B4-BE49-F238E27FC236}">
                <a16:creationId xmlns:a16="http://schemas.microsoft.com/office/drawing/2014/main" id="{EAF5AEEF-D1CD-44A5-90FD-81E1A589A454}"/>
              </a:ext>
            </a:extLst>
          </p:cNvPr>
          <p:cNvGrpSpPr/>
          <p:nvPr/>
        </p:nvGrpSpPr>
        <p:grpSpPr>
          <a:xfrm>
            <a:off x="515938" y="522753"/>
            <a:ext cx="602457" cy="57150"/>
            <a:chOff x="10806101" y="5722143"/>
            <a:chExt cx="602457" cy="57150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886D5364-6813-46FC-AB1F-36C6D80875A0}"/>
                </a:ext>
              </a:extLst>
            </p:cNvPr>
            <p:cNvSpPr/>
            <p:nvPr/>
          </p:nvSpPr>
          <p:spPr>
            <a:xfrm>
              <a:off x="11351408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0CF49D4F-B83E-4D0B-9E29-855FC12C8247}"/>
                </a:ext>
              </a:extLst>
            </p:cNvPr>
            <p:cNvSpPr/>
            <p:nvPr/>
          </p:nvSpPr>
          <p:spPr>
            <a:xfrm>
              <a:off x="11169639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BCB5CC74-8A09-40F9-A0DB-F92ADDEB1464}"/>
                </a:ext>
              </a:extLst>
            </p:cNvPr>
            <p:cNvSpPr/>
            <p:nvPr/>
          </p:nvSpPr>
          <p:spPr>
            <a:xfrm>
              <a:off x="10987870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5B4CDACE-E69C-4180-B368-6EB2AC7884CF}"/>
                </a:ext>
              </a:extLst>
            </p:cNvPr>
            <p:cNvSpPr/>
            <p:nvPr/>
          </p:nvSpPr>
          <p:spPr>
            <a:xfrm>
              <a:off x="10806101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9894CD1-4958-43B9-BAA9-FEFE2AD6BC24}"/>
              </a:ext>
            </a:extLst>
          </p:cNvPr>
          <p:cNvSpPr txBox="1"/>
          <p:nvPr/>
        </p:nvSpPr>
        <p:spPr>
          <a:xfrm>
            <a:off x="5407184" y="2473116"/>
            <a:ext cx="5734736" cy="2769989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en-US" b="1" dirty="0" err="1"/>
              <a:t>Sebelum</a:t>
            </a:r>
            <a:r>
              <a:rPr lang="en-US" b="1" dirty="0"/>
              <a:t> </a:t>
            </a:r>
            <a:r>
              <a:rPr lang="en-US" b="1" dirty="0" err="1"/>
              <a:t>dilakukan</a:t>
            </a:r>
            <a:r>
              <a:rPr lang="en-US" b="1" dirty="0"/>
              <a:t>, </a:t>
            </a:r>
            <a:r>
              <a:rPr lang="en-US" b="1" dirty="0" err="1"/>
              <a:t>pengkajian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mendalam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menghasilkan</a:t>
            </a:r>
            <a:r>
              <a:rPr lang="en-US" b="1" dirty="0"/>
              <a:t> model </a:t>
            </a:r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pembinaan</a:t>
            </a:r>
            <a:r>
              <a:rPr lang="en-US" b="1" dirty="0"/>
              <a:t> ASN di masa WFH, </a:t>
            </a:r>
            <a:r>
              <a:rPr lang="en-US" b="1" dirty="0" err="1"/>
              <a:t>perlu</a:t>
            </a:r>
            <a:r>
              <a:rPr lang="en-US" b="1" dirty="0"/>
              <a:t> </a:t>
            </a:r>
            <a:r>
              <a:rPr lang="en-US" b="1" dirty="0" err="1"/>
              <a:t>dilakukan</a:t>
            </a:r>
            <a:r>
              <a:rPr lang="en-US" b="1" dirty="0"/>
              <a:t> </a:t>
            </a:r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tingkat</a:t>
            </a:r>
            <a:r>
              <a:rPr lang="en-US" b="1" dirty="0"/>
              <a:t> </a:t>
            </a:r>
            <a:r>
              <a:rPr lang="en-US" b="1" dirty="0" err="1"/>
              <a:t>kepatuhan</a:t>
            </a:r>
            <a:r>
              <a:rPr lang="en-US" b="1" dirty="0"/>
              <a:t> ASN yang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menjalani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WFH </a:t>
            </a:r>
            <a:r>
              <a:rPr lang="en-US" b="1" dirty="0" err="1"/>
              <a:t>sejak</a:t>
            </a:r>
            <a:r>
              <a:rPr lang="en-US" b="1" dirty="0"/>
              <a:t> </a:t>
            </a:r>
            <a:r>
              <a:rPr lang="en-US" b="1" dirty="0" err="1"/>
              <a:t>Maret</a:t>
            </a:r>
            <a:r>
              <a:rPr lang="en-US" b="1" dirty="0"/>
              <a:t> 2020 </a:t>
            </a:r>
            <a:r>
              <a:rPr lang="en-US" b="1" dirty="0" err="1"/>
              <a:t>hingga</a:t>
            </a:r>
            <a:r>
              <a:rPr lang="en-US" b="1" dirty="0"/>
              <a:t> </a:t>
            </a:r>
            <a:r>
              <a:rPr lang="en-US" b="1" dirty="0" err="1"/>
              <a:t>Maret</a:t>
            </a:r>
            <a:r>
              <a:rPr lang="en-US" b="1" dirty="0"/>
              <a:t> 2021 </a:t>
            </a:r>
            <a:r>
              <a:rPr lang="en-US" b="1" dirty="0" err="1"/>
              <a:t>ini</a:t>
            </a:r>
            <a:r>
              <a:rPr lang="en-US" b="1" dirty="0"/>
              <a:t>. </a:t>
            </a:r>
            <a:r>
              <a:rPr lang="en-US" b="1" dirty="0" err="1"/>
              <a:t>Instrumen</a:t>
            </a:r>
            <a:r>
              <a:rPr lang="en-US" b="1" dirty="0"/>
              <a:t> yang </a:t>
            </a:r>
            <a:r>
              <a:rPr lang="en-US" b="1" dirty="0" err="1"/>
              <a:t>digunakan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mengukur</a:t>
            </a:r>
            <a:r>
              <a:rPr lang="en-US" b="1" dirty="0"/>
              <a:t> </a:t>
            </a:r>
            <a:r>
              <a:rPr lang="en-US" b="1" dirty="0" err="1"/>
              <a:t>tingkat</a:t>
            </a:r>
            <a:r>
              <a:rPr lang="en-US" b="1" dirty="0"/>
              <a:t> </a:t>
            </a:r>
            <a:r>
              <a:rPr lang="en-US" b="1" dirty="0" err="1"/>
              <a:t>kepatuhan</a:t>
            </a:r>
            <a:r>
              <a:rPr lang="en-US" b="1" dirty="0"/>
              <a:t> </a:t>
            </a:r>
            <a:r>
              <a:rPr lang="en-US" b="1" dirty="0" err="1"/>
              <a:t>penyelenggara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(</a:t>
            </a:r>
            <a:r>
              <a:rPr lang="en-US" b="1" dirty="0" err="1"/>
              <a:t>dalm</a:t>
            </a:r>
            <a:r>
              <a:rPr lang="en-US" b="1" dirty="0"/>
              <a:t> </a:t>
            </a:r>
            <a:r>
              <a:rPr lang="en-US" b="1" dirty="0" err="1"/>
              <a:t>hal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ASN </a:t>
            </a:r>
            <a:r>
              <a:rPr lang="en-US" b="1" dirty="0" err="1"/>
              <a:t>Provinsi</a:t>
            </a:r>
            <a:r>
              <a:rPr lang="en-US" b="1" dirty="0"/>
              <a:t> </a:t>
            </a:r>
            <a:r>
              <a:rPr lang="en-US" b="1" dirty="0" err="1"/>
              <a:t>Jawa</a:t>
            </a:r>
            <a:r>
              <a:rPr lang="en-US" b="1" dirty="0"/>
              <a:t> Barat)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menggunakan</a:t>
            </a:r>
            <a:r>
              <a:rPr lang="en-US" b="1" dirty="0"/>
              <a:t>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i="1" dirty="0"/>
              <a:t>Compliance Approach.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8BC80A0-9718-4704-A6F8-7F095C3899FA}"/>
              </a:ext>
            </a:extLst>
          </p:cNvPr>
          <p:cNvSpPr txBox="1"/>
          <p:nvPr/>
        </p:nvSpPr>
        <p:spPr>
          <a:xfrm>
            <a:off x="1118395" y="2918927"/>
            <a:ext cx="4834096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400" b="1" dirty="0">
                <a:latin typeface="+mj-lt"/>
              </a:rPr>
              <a:t>COMPLIACE APPROACH</a:t>
            </a:r>
          </a:p>
        </p:txBody>
      </p:sp>
    </p:spTree>
    <p:extLst>
      <p:ext uri="{BB962C8B-B14F-4D97-AF65-F5344CB8AC3E}">
        <p14:creationId xmlns:p14="http://schemas.microsoft.com/office/powerpoint/2010/main" val="2223430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EF223E-73E4-4FDD-934D-58CB3EEA4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COMPLIACE APPROACH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27E754-FD82-4AD8-888C-09E7894A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/>
              <a:t>Compliance Approach </a:t>
            </a:r>
            <a:r>
              <a:rPr lang="en-US" b="1" dirty="0" err="1"/>
              <a:t>merupakan</a:t>
            </a:r>
            <a:r>
              <a:rPr lang="en-US" b="1" dirty="0"/>
              <a:t> salah </a:t>
            </a:r>
            <a:r>
              <a:rPr lang="en-US" b="1" dirty="0" err="1"/>
              <a:t>satu</a:t>
            </a:r>
            <a:r>
              <a:rPr lang="en-US" b="1" dirty="0"/>
              <a:t> strategi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mengukur</a:t>
            </a:r>
            <a:r>
              <a:rPr lang="en-US" b="1" dirty="0"/>
              <a:t> </a:t>
            </a:r>
            <a:r>
              <a:rPr lang="en-US" b="1" dirty="0" err="1"/>
              <a:t>kepatuhan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yang </a:t>
            </a:r>
            <a:r>
              <a:rPr lang="en-US" b="1" dirty="0" err="1"/>
              <a:t>diterapkan</a:t>
            </a:r>
            <a:r>
              <a:rPr lang="en-US" b="1" dirty="0"/>
              <a:t>. </a:t>
            </a:r>
          </a:p>
          <a:p>
            <a:pPr algn="just"/>
            <a:r>
              <a:rPr lang="en-US" b="1" dirty="0" err="1"/>
              <a:t>Kepatuhan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penyelenggara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b="1" dirty="0"/>
              <a:t> pada masa </a:t>
            </a:r>
            <a:r>
              <a:rPr lang="en-US" b="1" dirty="0" err="1"/>
              <a:t>tatanan</a:t>
            </a:r>
            <a:r>
              <a:rPr lang="en-US" b="1" dirty="0"/>
              <a:t> normal </a:t>
            </a:r>
            <a:r>
              <a:rPr lang="en-US" b="1" dirty="0" err="1"/>
              <a:t>baru</a:t>
            </a:r>
            <a:r>
              <a:rPr lang="en-US" b="1" dirty="0"/>
              <a:t>, </a:t>
            </a:r>
            <a:r>
              <a:rPr lang="en-US" b="1" dirty="0" err="1"/>
              <a:t>rasanya</a:t>
            </a:r>
            <a:r>
              <a:rPr lang="en-US" b="1" dirty="0"/>
              <a:t> </a:t>
            </a:r>
            <a:r>
              <a:rPr lang="en-US" b="1" dirty="0" err="1"/>
              <a:t>sangat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dibuatkan</a:t>
            </a:r>
            <a:r>
              <a:rPr lang="en-US" b="1" dirty="0"/>
              <a:t> </a:t>
            </a:r>
            <a:r>
              <a:rPr lang="en-US" b="1" dirty="0" err="1"/>
              <a:t>sebuah</a:t>
            </a:r>
            <a:r>
              <a:rPr lang="en-US" b="1" dirty="0"/>
              <a:t> strategi </a:t>
            </a:r>
            <a:r>
              <a:rPr lang="en-US" b="1" dirty="0" err="1"/>
              <a:t>kebijakan</a:t>
            </a:r>
            <a:r>
              <a:rPr lang="en-US" b="1" dirty="0"/>
              <a:t>. </a:t>
            </a:r>
            <a:r>
              <a:rPr lang="en-US" b="1" dirty="0" err="1"/>
              <a:t>karena</a:t>
            </a:r>
            <a:r>
              <a:rPr lang="en-US" b="1" dirty="0"/>
              <a:t> pada </a:t>
            </a:r>
            <a:r>
              <a:rPr lang="en-US" b="1" dirty="0" err="1"/>
              <a:t>dasarnya</a:t>
            </a:r>
            <a:r>
              <a:rPr lang="en-US" b="1" dirty="0"/>
              <a:t>, masa </a:t>
            </a:r>
            <a:r>
              <a:rPr lang="en-US" b="1" dirty="0" err="1"/>
              <a:t>tatanan</a:t>
            </a:r>
            <a:r>
              <a:rPr lang="en-US" b="1" dirty="0"/>
              <a:t> normal </a:t>
            </a:r>
            <a:r>
              <a:rPr lang="en-US" b="1" dirty="0" err="1"/>
              <a:t>baru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sebuah</a:t>
            </a:r>
            <a:r>
              <a:rPr lang="en-US" b="1" dirty="0"/>
              <a:t> </a:t>
            </a:r>
            <a:r>
              <a:rPr lang="en-US" b="1" dirty="0" err="1"/>
              <a:t>keadaan</a:t>
            </a:r>
            <a:r>
              <a:rPr lang="en-US" b="1" dirty="0"/>
              <a:t> yang </a:t>
            </a:r>
            <a:r>
              <a:rPr lang="en-US" b="1" dirty="0" err="1"/>
              <a:t>dirasakan</a:t>
            </a:r>
            <a:r>
              <a:rPr lang="en-US" b="1" dirty="0"/>
              <a:t> oleh </a:t>
            </a:r>
            <a:r>
              <a:rPr lang="en-US" b="1" dirty="0" err="1"/>
              <a:t>penyelenggara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merubah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dan </a:t>
            </a:r>
            <a:r>
              <a:rPr lang="en-US" b="1" dirty="0" err="1"/>
              <a:t>kondisi</a:t>
            </a:r>
            <a:r>
              <a:rPr lang="en-US" b="1" dirty="0"/>
              <a:t> yang </a:t>
            </a:r>
            <a:r>
              <a:rPr lang="en-US" b="1" dirty="0" err="1"/>
              <a:t>berbeda</a:t>
            </a:r>
            <a:r>
              <a:rPr lang="en-US" b="1" dirty="0"/>
              <a:t>. </a:t>
            </a:r>
            <a:endParaRPr lang="en-US" b="1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97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E8BC80A0-9718-4704-A6F8-7F095C3899FA}"/>
              </a:ext>
            </a:extLst>
          </p:cNvPr>
          <p:cNvSpPr txBox="1"/>
          <p:nvPr/>
        </p:nvSpPr>
        <p:spPr>
          <a:xfrm>
            <a:off x="1392701" y="1360650"/>
            <a:ext cx="7583691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400" b="1" dirty="0">
                <a:latin typeface="+mj-lt"/>
              </a:rPr>
              <a:t>COMPLIACE APPROACH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EAF5AEEF-D1CD-44A5-90FD-81E1A589A454}"/>
              </a:ext>
            </a:extLst>
          </p:cNvPr>
          <p:cNvGrpSpPr/>
          <p:nvPr/>
        </p:nvGrpSpPr>
        <p:grpSpPr>
          <a:xfrm>
            <a:off x="515938" y="522753"/>
            <a:ext cx="602457" cy="57150"/>
            <a:chOff x="10806101" y="5722143"/>
            <a:chExt cx="602457" cy="57150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886D5364-6813-46FC-AB1F-36C6D80875A0}"/>
                </a:ext>
              </a:extLst>
            </p:cNvPr>
            <p:cNvSpPr/>
            <p:nvPr/>
          </p:nvSpPr>
          <p:spPr>
            <a:xfrm>
              <a:off x="11351408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0CF49D4F-B83E-4D0B-9E29-855FC12C8247}"/>
                </a:ext>
              </a:extLst>
            </p:cNvPr>
            <p:cNvSpPr/>
            <p:nvPr/>
          </p:nvSpPr>
          <p:spPr>
            <a:xfrm>
              <a:off x="11169639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BCB5CC74-8A09-40F9-A0DB-F92ADDEB1464}"/>
                </a:ext>
              </a:extLst>
            </p:cNvPr>
            <p:cNvSpPr/>
            <p:nvPr/>
          </p:nvSpPr>
          <p:spPr>
            <a:xfrm>
              <a:off x="10987870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5B4CDACE-E69C-4180-B368-6EB2AC7884CF}"/>
                </a:ext>
              </a:extLst>
            </p:cNvPr>
            <p:cNvSpPr/>
            <p:nvPr/>
          </p:nvSpPr>
          <p:spPr>
            <a:xfrm>
              <a:off x="10806101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9894CD1-4958-43B9-BAA9-FEFE2AD6BC24}"/>
              </a:ext>
            </a:extLst>
          </p:cNvPr>
          <p:cNvSpPr txBox="1"/>
          <p:nvPr/>
        </p:nvSpPr>
        <p:spPr>
          <a:xfrm>
            <a:off x="4156364" y="2641928"/>
            <a:ext cx="6582813" cy="3385542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en-US" sz="2000" b="1" dirty="0"/>
              <a:t>Dalam </a:t>
            </a:r>
            <a:r>
              <a:rPr lang="en-US" sz="2000" b="1" dirty="0" err="1"/>
              <a:t>penelitiannya</a:t>
            </a:r>
            <a:r>
              <a:rPr lang="en-US" sz="2000" b="1" dirty="0"/>
              <a:t> Compliance Approach </a:t>
            </a:r>
            <a:r>
              <a:rPr lang="en-US" sz="2000" b="1" dirty="0" err="1"/>
              <a:t>tingkat</a:t>
            </a:r>
            <a:r>
              <a:rPr lang="en-US" sz="2000" b="1" dirty="0"/>
              <a:t> </a:t>
            </a:r>
            <a:r>
              <a:rPr lang="en-US" sz="2000" b="1" dirty="0" err="1"/>
              <a:t>keberhasilan</a:t>
            </a:r>
            <a:r>
              <a:rPr lang="en-US" sz="2000" b="1" dirty="0"/>
              <a:t> </a:t>
            </a:r>
            <a:r>
              <a:rPr lang="en-US" sz="2000" b="1" dirty="0" err="1"/>
              <a:t>implementasi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meliputi</a:t>
            </a:r>
            <a:r>
              <a:rPr lang="en-US" sz="2000" b="1" dirty="0"/>
              <a:t> </a:t>
            </a:r>
            <a:r>
              <a:rPr lang="en-US" sz="2000" b="1" dirty="0" err="1"/>
              <a:t>aspek</a:t>
            </a:r>
            <a:r>
              <a:rPr lang="en-US" sz="2000" b="1" dirty="0"/>
              <a:t>- </a:t>
            </a:r>
            <a:r>
              <a:rPr lang="en-US" sz="2000" b="1" dirty="0" err="1"/>
              <a:t>aspek</a:t>
            </a:r>
            <a:r>
              <a:rPr lang="en-US" sz="2000" b="1" dirty="0"/>
              <a:t> </a:t>
            </a:r>
            <a:r>
              <a:rPr lang="en-US" sz="2000" b="1" dirty="0" err="1"/>
              <a:t>berikut</a:t>
            </a:r>
            <a:r>
              <a:rPr lang="en-US" sz="2000" b="1" dirty="0"/>
              <a:t>: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 dirty="0" err="1"/>
              <a:t>insentif</a:t>
            </a:r>
            <a:r>
              <a:rPr lang="en-US" sz="2000" b="1" dirty="0"/>
              <a:t> dan </a:t>
            </a:r>
            <a:r>
              <a:rPr lang="en-US" sz="2000" b="1" dirty="0" err="1"/>
              <a:t>sanksi</a:t>
            </a:r>
            <a:r>
              <a:rPr lang="en-US" sz="2000" b="1" dirty="0"/>
              <a:t> (Incentive and sanction),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 dirty="0" err="1"/>
              <a:t>pengawasan</a:t>
            </a:r>
            <a:r>
              <a:rPr lang="en-US" sz="2000" b="1" dirty="0"/>
              <a:t> (Monitoring),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 dirty="0" err="1"/>
              <a:t>sumber</a:t>
            </a:r>
            <a:r>
              <a:rPr lang="en-US" sz="2000" b="1" dirty="0"/>
              <a:t> </a:t>
            </a:r>
            <a:r>
              <a:rPr lang="en-US" sz="2000" b="1" dirty="0" err="1"/>
              <a:t>daya</a:t>
            </a:r>
            <a:r>
              <a:rPr lang="en-US" sz="2000" b="1" dirty="0"/>
              <a:t> (Resource),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 dirty="0" err="1"/>
              <a:t>kurangnya</a:t>
            </a:r>
            <a:r>
              <a:rPr lang="en-US" sz="2000" b="1" dirty="0"/>
              <a:t> </a:t>
            </a:r>
            <a:r>
              <a:rPr lang="en-US" sz="2000" b="1" dirty="0" err="1"/>
              <a:t>otonomi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kemandirian</a:t>
            </a:r>
            <a:r>
              <a:rPr lang="en-US" sz="2000" b="1" dirty="0"/>
              <a:t> </a:t>
            </a:r>
            <a:r>
              <a:rPr lang="en-US" sz="2000" b="1" dirty="0" err="1"/>
              <a:t>kelompok</a:t>
            </a:r>
            <a:r>
              <a:rPr lang="en-US" sz="2000" b="1" dirty="0"/>
              <a:t> </a:t>
            </a:r>
            <a:r>
              <a:rPr lang="en-US" sz="2000" b="1" dirty="0" err="1"/>
              <a:t>sasaran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mengambil</a:t>
            </a:r>
            <a:r>
              <a:rPr lang="en-US" sz="2000" b="1" dirty="0"/>
              <a:t> </a:t>
            </a:r>
            <a:r>
              <a:rPr lang="en-US" sz="2000" b="1" dirty="0" err="1"/>
              <a:t>keputusan</a:t>
            </a:r>
            <a:r>
              <a:rPr lang="en-US" sz="2000" b="1" dirty="0"/>
              <a:t> (Autonomy problems),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 dirty="0" err="1"/>
              <a:t>keterbatasan</a:t>
            </a:r>
            <a:r>
              <a:rPr lang="en-US" sz="2000" b="1" dirty="0"/>
              <a:t> </a:t>
            </a:r>
            <a:r>
              <a:rPr lang="en-US" sz="2000" b="1" dirty="0" err="1"/>
              <a:t>informasi</a:t>
            </a:r>
            <a:r>
              <a:rPr lang="en-US" sz="2000" b="1" dirty="0"/>
              <a:t> (Information problems)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 dirty="0" err="1"/>
              <a:t>prilaku</a:t>
            </a:r>
            <a:r>
              <a:rPr lang="en-US" sz="2000" b="1" dirty="0"/>
              <a:t> dan </a:t>
            </a:r>
            <a:r>
              <a:rPr lang="en-US" sz="2000" b="1" dirty="0" err="1"/>
              <a:t>percaya</a:t>
            </a:r>
            <a:r>
              <a:rPr lang="en-US" sz="2000" b="1" dirty="0"/>
              <a:t> (Attitude and belief problems). 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284148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E8BC80A0-9718-4704-A6F8-7F095C3899FA}"/>
              </a:ext>
            </a:extLst>
          </p:cNvPr>
          <p:cNvSpPr txBox="1"/>
          <p:nvPr/>
        </p:nvSpPr>
        <p:spPr>
          <a:xfrm>
            <a:off x="1274482" y="899315"/>
            <a:ext cx="6730035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400" b="1" dirty="0" err="1">
                <a:latin typeface="+mj-lt"/>
              </a:rPr>
              <a:t>Insentif</a:t>
            </a:r>
            <a:r>
              <a:rPr lang="en-US" sz="4400" b="1" dirty="0">
                <a:latin typeface="+mj-lt"/>
              </a:rPr>
              <a:t> &amp; </a:t>
            </a:r>
            <a:r>
              <a:rPr lang="en-US" sz="4400" b="1" dirty="0" err="1">
                <a:latin typeface="+mj-lt"/>
              </a:rPr>
              <a:t>Sanksi</a:t>
            </a:r>
            <a:r>
              <a:rPr lang="en-US" sz="4400" b="1" dirty="0">
                <a:latin typeface="+mj-lt"/>
              </a:rPr>
              <a:t> 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EAF5AEEF-D1CD-44A5-90FD-81E1A589A454}"/>
              </a:ext>
            </a:extLst>
          </p:cNvPr>
          <p:cNvGrpSpPr/>
          <p:nvPr/>
        </p:nvGrpSpPr>
        <p:grpSpPr>
          <a:xfrm>
            <a:off x="515938" y="522753"/>
            <a:ext cx="602457" cy="57150"/>
            <a:chOff x="10806101" y="5722143"/>
            <a:chExt cx="602457" cy="57150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886D5364-6813-46FC-AB1F-36C6D80875A0}"/>
                </a:ext>
              </a:extLst>
            </p:cNvPr>
            <p:cNvSpPr/>
            <p:nvPr/>
          </p:nvSpPr>
          <p:spPr>
            <a:xfrm>
              <a:off x="11351408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0CF49D4F-B83E-4D0B-9E29-855FC12C8247}"/>
                </a:ext>
              </a:extLst>
            </p:cNvPr>
            <p:cNvSpPr/>
            <p:nvPr/>
          </p:nvSpPr>
          <p:spPr>
            <a:xfrm>
              <a:off x="11169639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BCB5CC74-8A09-40F9-A0DB-F92ADDEB1464}"/>
                </a:ext>
              </a:extLst>
            </p:cNvPr>
            <p:cNvSpPr/>
            <p:nvPr/>
          </p:nvSpPr>
          <p:spPr>
            <a:xfrm>
              <a:off x="10987870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5B4CDACE-E69C-4180-B368-6EB2AC7884CF}"/>
                </a:ext>
              </a:extLst>
            </p:cNvPr>
            <p:cNvSpPr/>
            <p:nvPr/>
          </p:nvSpPr>
          <p:spPr>
            <a:xfrm>
              <a:off x="10806101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9894CD1-4958-43B9-BAA9-FEFE2AD6BC24}"/>
              </a:ext>
            </a:extLst>
          </p:cNvPr>
          <p:cNvSpPr txBox="1"/>
          <p:nvPr/>
        </p:nvSpPr>
        <p:spPr>
          <a:xfrm>
            <a:off x="4195061" y="2031998"/>
            <a:ext cx="6233588" cy="3693319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en-US" sz="2000" b="1" dirty="0"/>
              <a:t>Pemberlakuan </a:t>
            </a:r>
            <a:r>
              <a:rPr lang="en-US" sz="2000" b="1" dirty="0" err="1"/>
              <a:t>insentif</a:t>
            </a:r>
            <a:r>
              <a:rPr lang="en-US" sz="2000" b="1" dirty="0"/>
              <a:t> dan </a:t>
            </a:r>
            <a:r>
              <a:rPr lang="en-US" sz="2000" b="1" dirty="0" err="1"/>
              <a:t>sanksi</a:t>
            </a:r>
            <a:r>
              <a:rPr lang="en-US" sz="2000" b="1" dirty="0"/>
              <a:t> yang </a:t>
            </a:r>
            <a:r>
              <a:rPr lang="en-US" sz="2000" b="1" dirty="0" err="1"/>
              <a:t>diberlakukan</a:t>
            </a:r>
            <a:r>
              <a:rPr lang="en-US" sz="2000" b="1" dirty="0"/>
              <a:t> oleh </a:t>
            </a:r>
            <a:r>
              <a:rPr lang="en-US" sz="2000" b="1" dirty="0" err="1"/>
              <a:t>sebuah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program </a:t>
            </a:r>
            <a:r>
              <a:rPr lang="en-US" sz="2000" b="1" dirty="0" err="1"/>
              <a:t>menjadi</a:t>
            </a:r>
            <a:r>
              <a:rPr lang="en-US" sz="2000" b="1" dirty="0"/>
              <a:t> </a:t>
            </a:r>
            <a:r>
              <a:rPr lang="en-US" sz="2000" b="1" dirty="0" err="1"/>
              <a:t>alasan</a:t>
            </a:r>
            <a:r>
              <a:rPr lang="en-US" sz="2000" b="1" dirty="0"/>
              <a:t> </a:t>
            </a:r>
            <a:r>
              <a:rPr lang="en-US" sz="2000" b="1" dirty="0" err="1"/>
              <a:t>bagi</a:t>
            </a:r>
            <a:r>
              <a:rPr lang="en-US" sz="2000" b="1" dirty="0"/>
              <a:t> </a:t>
            </a:r>
            <a:r>
              <a:rPr lang="en-US" sz="2000" b="1" dirty="0" err="1"/>
              <a:t>individu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kelompok</a:t>
            </a:r>
            <a:r>
              <a:rPr lang="en-US" sz="2000" b="1" dirty="0"/>
              <a:t> yang </a:t>
            </a:r>
            <a:r>
              <a:rPr lang="en-US" sz="2000" b="1" dirty="0" err="1"/>
              <a:t>menjadi</a:t>
            </a:r>
            <a:r>
              <a:rPr lang="en-US" sz="2000" b="1" dirty="0"/>
              <a:t> target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mematuhi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/ program.</a:t>
            </a:r>
          </a:p>
          <a:p>
            <a:pPr algn="just"/>
            <a:endParaRPr lang="en-US" sz="2000" b="1" i="1" dirty="0"/>
          </a:p>
          <a:p>
            <a:pPr marL="457200" indent="-457200" algn="just">
              <a:buAutoNum type="arabicPeriod"/>
            </a:pPr>
            <a:r>
              <a:rPr lang="en-US" sz="2000" b="1" dirty="0" err="1"/>
              <a:t>Apakah</a:t>
            </a:r>
            <a:r>
              <a:rPr lang="en-US" sz="2000" b="1" dirty="0"/>
              <a:t> </a:t>
            </a:r>
            <a:r>
              <a:rPr lang="en-US" sz="2000" b="1" dirty="0" err="1"/>
              <a:t>ada</a:t>
            </a:r>
            <a:r>
              <a:rPr lang="en-US" sz="2000" b="1" dirty="0"/>
              <a:t> </a:t>
            </a:r>
            <a:r>
              <a:rPr lang="en-US" sz="2000" b="1" dirty="0" err="1"/>
              <a:t>insentif</a:t>
            </a:r>
            <a:r>
              <a:rPr lang="en-US" sz="2000" b="1" dirty="0"/>
              <a:t> yang </a:t>
            </a:r>
            <a:r>
              <a:rPr lang="en-US" sz="2000" b="1" dirty="0" err="1"/>
              <a:t>diberikan</a:t>
            </a:r>
            <a:r>
              <a:rPr lang="en-US" sz="2000" b="1" dirty="0"/>
              <a:t> </a:t>
            </a:r>
            <a:r>
              <a:rPr lang="en-US" sz="2000" b="1" dirty="0" err="1"/>
              <a:t>kepada</a:t>
            </a:r>
            <a:r>
              <a:rPr lang="en-US" sz="2000" b="1" dirty="0"/>
              <a:t> ASN yang </a:t>
            </a:r>
            <a:r>
              <a:rPr lang="en-US" sz="2000" b="1" dirty="0" err="1"/>
              <a:t>produktif</a:t>
            </a:r>
            <a:r>
              <a:rPr lang="en-US" sz="2000" b="1" dirty="0"/>
              <a:t> </a:t>
            </a:r>
            <a:r>
              <a:rPr lang="en-US" sz="2000" b="1" dirty="0" err="1"/>
              <a:t>bahkan</a:t>
            </a:r>
            <a:r>
              <a:rPr lang="en-US" sz="2000" b="1" dirty="0"/>
              <a:t> </a:t>
            </a:r>
            <a:r>
              <a:rPr lang="en-US" sz="2000" b="1" dirty="0" err="1"/>
              <a:t>hingga</a:t>
            </a:r>
            <a:r>
              <a:rPr lang="en-US" sz="2000" b="1" dirty="0"/>
              <a:t> </a:t>
            </a:r>
            <a:r>
              <a:rPr lang="en-US" sz="2000" b="1" dirty="0" err="1"/>
              <a:t>berprestasi</a:t>
            </a:r>
            <a:r>
              <a:rPr lang="en-US" sz="2000" b="1" dirty="0"/>
              <a:t> </a:t>
            </a:r>
            <a:r>
              <a:rPr lang="en-US" sz="2000" b="1" dirty="0" err="1"/>
              <a:t>selama</a:t>
            </a:r>
            <a:r>
              <a:rPr lang="en-US" sz="2000" b="1" dirty="0"/>
              <a:t> masa </a:t>
            </a:r>
            <a:r>
              <a:rPr lang="en-US" sz="2000" b="1" dirty="0" err="1"/>
              <a:t>kerja</a:t>
            </a:r>
            <a:r>
              <a:rPr lang="en-US" sz="2000" b="1" dirty="0"/>
              <a:t> WFH?</a:t>
            </a:r>
          </a:p>
          <a:p>
            <a:pPr marL="457200" indent="-457200" algn="just">
              <a:buAutoNum type="arabicPeriod"/>
            </a:pPr>
            <a:r>
              <a:rPr lang="en-US" sz="2000" b="1" dirty="0" err="1"/>
              <a:t>Apakah</a:t>
            </a:r>
            <a:r>
              <a:rPr lang="en-US" sz="2000" b="1" dirty="0"/>
              <a:t> </a:t>
            </a:r>
            <a:r>
              <a:rPr lang="en-US" sz="2000" b="1" dirty="0" err="1"/>
              <a:t>ada</a:t>
            </a:r>
            <a:r>
              <a:rPr lang="en-US" sz="2000" b="1" dirty="0"/>
              <a:t> </a:t>
            </a:r>
            <a:r>
              <a:rPr lang="en-US" sz="2000" b="1" dirty="0" err="1"/>
              <a:t>sanksi</a:t>
            </a:r>
            <a:r>
              <a:rPr lang="en-US" sz="2000" b="1" dirty="0"/>
              <a:t> yang </a:t>
            </a:r>
            <a:r>
              <a:rPr lang="en-US" sz="2000" b="1" dirty="0" err="1"/>
              <a:t>diberikan</a:t>
            </a:r>
            <a:r>
              <a:rPr lang="en-US" sz="2000" b="1" dirty="0"/>
              <a:t> </a:t>
            </a:r>
            <a:r>
              <a:rPr lang="en-US" sz="2000" b="1" dirty="0" err="1"/>
              <a:t>kepada</a:t>
            </a:r>
            <a:r>
              <a:rPr lang="en-US" sz="2000" b="1" dirty="0"/>
              <a:t> ASN yang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menyelesaikan</a:t>
            </a:r>
            <a:r>
              <a:rPr lang="en-US" sz="2000" b="1" dirty="0"/>
              <a:t> </a:t>
            </a:r>
            <a:r>
              <a:rPr lang="en-US" sz="2000" b="1" dirty="0" err="1"/>
              <a:t>pekerjaan</a:t>
            </a:r>
            <a:r>
              <a:rPr lang="en-US" sz="2000" b="1" dirty="0"/>
              <a:t> </a:t>
            </a:r>
            <a:r>
              <a:rPr lang="en-US" sz="2000" b="1" dirty="0" err="1"/>
              <a:t>tepat</a:t>
            </a:r>
            <a:r>
              <a:rPr lang="en-US" sz="2000" b="1" dirty="0"/>
              <a:t> </a:t>
            </a:r>
            <a:r>
              <a:rPr lang="en-US" sz="2000" b="1" dirty="0" err="1"/>
              <a:t>waktu</a:t>
            </a:r>
            <a:r>
              <a:rPr lang="en-US" sz="2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37745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E8BC80A0-9718-4704-A6F8-7F095C3899FA}"/>
              </a:ext>
            </a:extLst>
          </p:cNvPr>
          <p:cNvSpPr txBox="1"/>
          <p:nvPr/>
        </p:nvSpPr>
        <p:spPr>
          <a:xfrm>
            <a:off x="1360216" y="1283190"/>
            <a:ext cx="298124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b="1" dirty="0">
                <a:latin typeface="+mj-lt"/>
              </a:rPr>
              <a:t>Pengawasan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EAF5AEEF-D1CD-44A5-90FD-81E1A589A454}"/>
              </a:ext>
            </a:extLst>
          </p:cNvPr>
          <p:cNvGrpSpPr/>
          <p:nvPr/>
        </p:nvGrpSpPr>
        <p:grpSpPr>
          <a:xfrm>
            <a:off x="515938" y="522753"/>
            <a:ext cx="602457" cy="57150"/>
            <a:chOff x="10806101" y="5722143"/>
            <a:chExt cx="602457" cy="57150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886D5364-6813-46FC-AB1F-36C6D80875A0}"/>
                </a:ext>
              </a:extLst>
            </p:cNvPr>
            <p:cNvSpPr/>
            <p:nvPr/>
          </p:nvSpPr>
          <p:spPr>
            <a:xfrm>
              <a:off x="11351408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0CF49D4F-B83E-4D0B-9E29-855FC12C8247}"/>
                </a:ext>
              </a:extLst>
            </p:cNvPr>
            <p:cNvSpPr/>
            <p:nvPr/>
          </p:nvSpPr>
          <p:spPr>
            <a:xfrm>
              <a:off x="11169639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BCB5CC74-8A09-40F9-A0DB-F92ADDEB1464}"/>
                </a:ext>
              </a:extLst>
            </p:cNvPr>
            <p:cNvSpPr/>
            <p:nvPr/>
          </p:nvSpPr>
          <p:spPr>
            <a:xfrm>
              <a:off x="10987870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5B4CDACE-E69C-4180-B368-6EB2AC7884CF}"/>
                </a:ext>
              </a:extLst>
            </p:cNvPr>
            <p:cNvSpPr/>
            <p:nvPr/>
          </p:nvSpPr>
          <p:spPr>
            <a:xfrm>
              <a:off x="10806101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9894CD1-4958-43B9-BAA9-FEFE2AD6BC24}"/>
              </a:ext>
            </a:extLst>
          </p:cNvPr>
          <p:cNvSpPr txBox="1"/>
          <p:nvPr/>
        </p:nvSpPr>
        <p:spPr>
          <a:xfrm>
            <a:off x="4120234" y="2775060"/>
            <a:ext cx="6317994" cy="2462213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en-US" sz="2000" b="1" dirty="0"/>
              <a:t>Pengawasan yang </a:t>
            </a:r>
            <a:r>
              <a:rPr lang="en-US" sz="2000" b="1" dirty="0" err="1"/>
              <a:t>dilakukan</a:t>
            </a:r>
            <a:r>
              <a:rPr lang="en-US" sz="2000" b="1" dirty="0"/>
              <a:t> oleh </a:t>
            </a:r>
            <a:r>
              <a:rPr lang="en-US" sz="2000" b="1" dirty="0" err="1"/>
              <a:t>organisasi</a:t>
            </a:r>
            <a:r>
              <a:rPr lang="en-US" sz="2000" b="1" dirty="0"/>
              <a:t> </a:t>
            </a:r>
            <a:r>
              <a:rPr lang="en-US" sz="2000" b="1" dirty="0" err="1"/>
              <a:t>kepada</a:t>
            </a:r>
            <a:r>
              <a:rPr lang="en-US" sz="2000" b="1" dirty="0"/>
              <a:t> target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memerlukan</a:t>
            </a:r>
            <a:r>
              <a:rPr lang="en-US" sz="2000" b="1" dirty="0"/>
              <a:t> </a:t>
            </a:r>
            <a:r>
              <a:rPr lang="en-US" sz="2000" b="1" dirty="0" err="1"/>
              <a:t>pengawasan</a:t>
            </a:r>
            <a:r>
              <a:rPr lang="en-US" sz="2000" b="1" dirty="0"/>
              <a:t> yang </a:t>
            </a:r>
            <a:r>
              <a:rPr lang="en-US" sz="2000" b="1" dirty="0" err="1"/>
              <a:t>tinggi</a:t>
            </a:r>
            <a:r>
              <a:rPr lang="en-US" sz="2000" b="1" dirty="0"/>
              <a:t> dan </a:t>
            </a:r>
            <a:r>
              <a:rPr lang="en-US" sz="2000" b="1" dirty="0" err="1"/>
              <a:t>pelaksanaan</a:t>
            </a:r>
            <a:r>
              <a:rPr lang="en-US" sz="2000" b="1" dirty="0"/>
              <a:t> </a:t>
            </a:r>
            <a:r>
              <a:rPr lang="en-US" sz="2000" b="1" dirty="0" err="1"/>
              <a:t>pengawasan</a:t>
            </a:r>
            <a:r>
              <a:rPr lang="en-US" sz="2000" b="1" dirty="0"/>
              <a:t> yang </a:t>
            </a:r>
            <a:r>
              <a:rPr lang="en-US" sz="2000" b="1" dirty="0" err="1"/>
              <a:t>ketat</a:t>
            </a:r>
            <a:r>
              <a:rPr lang="en-US" sz="2000" b="1" dirty="0"/>
              <a:t>, </a:t>
            </a:r>
            <a:r>
              <a:rPr lang="en-US" sz="2000" b="1" dirty="0" err="1"/>
              <a:t>sehingga</a:t>
            </a:r>
            <a:r>
              <a:rPr lang="en-US" sz="2000" b="1" dirty="0"/>
              <a:t> target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dipastikan</a:t>
            </a:r>
            <a:r>
              <a:rPr lang="en-US" sz="2000" b="1" dirty="0"/>
              <a:t> </a:t>
            </a:r>
            <a:r>
              <a:rPr lang="en-US" sz="2000" b="1" dirty="0" err="1"/>
              <a:t>mentaati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yang </a:t>
            </a:r>
            <a:r>
              <a:rPr lang="en-US" sz="2000" b="1" dirty="0" err="1"/>
              <a:t>berlaku</a:t>
            </a:r>
            <a:r>
              <a:rPr lang="en-US" sz="2000" b="1" dirty="0"/>
              <a:t>.</a:t>
            </a:r>
          </a:p>
          <a:p>
            <a:pPr algn="just"/>
            <a:endParaRPr lang="en-US" sz="2000" b="1" dirty="0"/>
          </a:p>
          <a:p>
            <a:pPr algn="just"/>
            <a:r>
              <a:rPr lang="en-US" sz="2000" b="1" dirty="0" err="1"/>
              <a:t>Bagaimana</a:t>
            </a:r>
            <a:r>
              <a:rPr lang="en-US" sz="2000" b="1" dirty="0"/>
              <a:t> </a:t>
            </a:r>
            <a:r>
              <a:rPr lang="en-US" sz="2000" b="1" dirty="0" err="1"/>
              <a:t>mekanisme</a:t>
            </a:r>
            <a:r>
              <a:rPr lang="en-US" sz="2000" b="1" dirty="0"/>
              <a:t> </a:t>
            </a:r>
            <a:r>
              <a:rPr lang="en-US" sz="2000" b="1" dirty="0" err="1"/>
              <a:t>pengawasan</a:t>
            </a:r>
            <a:r>
              <a:rPr lang="en-US" sz="2000" b="1" dirty="0"/>
              <a:t> ASN </a:t>
            </a:r>
            <a:r>
              <a:rPr lang="en-US" sz="2000" b="1" dirty="0" err="1"/>
              <a:t>selama</a:t>
            </a:r>
            <a:r>
              <a:rPr lang="en-US" sz="2000" b="1" dirty="0"/>
              <a:t> masa </a:t>
            </a:r>
            <a:r>
              <a:rPr lang="en-US" sz="2000" b="1" dirty="0" err="1"/>
              <a:t>bekerja</a:t>
            </a:r>
            <a:r>
              <a:rPr lang="en-US" sz="2000" b="1" dirty="0"/>
              <a:t> di </a:t>
            </a:r>
            <a:r>
              <a:rPr lang="en-US" sz="2000" b="1" dirty="0" err="1"/>
              <a:t>rumah</a:t>
            </a:r>
            <a:r>
              <a:rPr lang="en-US" sz="2000" b="1" dirty="0"/>
              <a:t> (work from home)?</a:t>
            </a:r>
          </a:p>
        </p:txBody>
      </p:sp>
    </p:spTree>
    <p:extLst>
      <p:ext uri="{BB962C8B-B14F-4D97-AF65-F5344CB8AC3E}">
        <p14:creationId xmlns:p14="http://schemas.microsoft.com/office/powerpoint/2010/main" val="2094988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E8BC80A0-9718-4704-A6F8-7F095C3899FA}"/>
              </a:ext>
            </a:extLst>
          </p:cNvPr>
          <p:cNvSpPr txBox="1"/>
          <p:nvPr/>
        </p:nvSpPr>
        <p:spPr>
          <a:xfrm>
            <a:off x="1289877" y="1047644"/>
            <a:ext cx="4140251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400" b="1" dirty="0" err="1">
                <a:latin typeface="+mj-lt"/>
              </a:rPr>
              <a:t>Sumber</a:t>
            </a:r>
            <a:r>
              <a:rPr lang="en-US" sz="4400" b="1" dirty="0">
                <a:latin typeface="+mj-lt"/>
              </a:rPr>
              <a:t> </a:t>
            </a:r>
            <a:r>
              <a:rPr lang="en-US" sz="4400" b="1" dirty="0" err="1">
                <a:latin typeface="+mj-lt"/>
              </a:rPr>
              <a:t>Daya</a:t>
            </a:r>
            <a:endParaRPr lang="en-US" sz="4400" b="1" dirty="0">
              <a:latin typeface="+mj-lt"/>
            </a:endParaRP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EAF5AEEF-D1CD-44A5-90FD-81E1A589A454}"/>
              </a:ext>
            </a:extLst>
          </p:cNvPr>
          <p:cNvGrpSpPr/>
          <p:nvPr/>
        </p:nvGrpSpPr>
        <p:grpSpPr>
          <a:xfrm>
            <a:off x="515938" y="522753"/>
            <a:ext cx="602457" cy="57150"/>
            <a:chOff x="10806101" y="5722143"/>
            <a:chExt cx="602457" cy="57150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886D5364-6813-46FC-AB1F-36C6D80875A0}"/>
                </a:ext>
              </a:extLst>
            </p:cNvPr>
            <p:cNvSpPr/>
            <p:nvPr/>
          </p:nvSpPr>
          <p:spPr>
            <a:xfrm>
              <a:off x="11351408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0CF49D4F-B83E-4D0B-9E29-855FC12C8247}"/>
                </a:ext>
              </a:extLst>
            </p:cNvPr>
            <p:cNvSpPr/>
            <p:nvPr/>
          </p:nvSpPr>
          <p:spPr>
            <a:xfrm>
              <a:off x="11169639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BCB5CC74-8A09-40F9-A0DB-F92ADDEB1464}"/>
                </a:ext>
              </a:extLst>
            </p:cNvPr>
            <p:cNvSpPr/>
            <p:nvPr/>
          </p:nvSpPr>
          <p:spPr>
            <a:xfrm>
              <a:off x="10987870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5B4CDACE-E69C-4180-B368-6EB2AC7884CF}"/>
                </a:ext>
              </a:extLst>
            </p:cNvPr>
            <p:cNvSpPr/>
            <p:nvPr/>
          </p:nvSpPr>
          <p:spPr>
            <a:xfrm>
              <a:off x="10806101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9894CD1-4958-43B9-BAA9-FEFE2AD6BC24}"/>
              </a:ext>
            </a:extLst>
          </p:cNvPr>
          <p:cNvSpPr txBox="1"/>
          <p:nvPr/>
        </p:nvSpPr>
        <p:spPr>
          <a:xfrm>
            <a:off x="4274978" y="2351782"/>
            <a:ext cx="6042723" cy="2154436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en-US" sz="2000" b="1" dirty="0"/>
              <a:t>Keterbatasan </a:t>
            </a:r>
            <a:r>
              <a:rPr lang="en-US" sz="2000" b="1" dirty="0" err="1"/>
              <a:t>sumber</a:t>
            </a:r>
            <a:r>
              <a:rPr lang="en-US" sz="2000" b="1" dirty="0"/>
              <a:t> </a:t>
            </a:r>
            <a:r>
              <a:rPr lang="en-US" sz="2000" b="1" dirty="0" err="1"/>
              <a:t>daya</a:t>
            </a:r>
            <a:r>
              <a:rPr lang="en-US" sz="2000" b="1" dirty="0"/>
              <a:t> </a:t>
            </a:r>
            <a:r>
              <a:rPr lang="en-US" sz="2000" b="1" dirty="0" err="1"/>
              <a:t>seringkali</a:t>
            </a:r>
            <a:r>
              <a:rPr lang="en-US" sz="2000" b="1" dirty="0"/>
              <a:t> </a:t>
            </a:r>
            <a:r>
              <a:rPr lang="en-US" sz="2000" b="1" dirty="0" err="1"/>
              <a:t>mucul</a:t>
            </a:r>
            <a:r>
              <a:rPr lang="en-US" sz="2000" b="1" dirty="0"/>
              <a:t> </a:t>
            </a:r>
            <a:r>
              <a:rPr lang="en-US" sz="2000" b="1" dirty="0" err="1"/>
              <a:t>bagi</a:t>
            </a:r>
            <a:r>
              <a:rPr lang="en-US" sz="2000" b="1" dirty="0"/>
              <a:t> </a:t>
            </a:r>
            <a:r>
              <a:rPr lang="en-US" sz="2000" b="1" dirty="0" err="1"/>
              <a:t>individu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kelompok</a:t>
            </a:r>
            <a:r>
              <a:rPr lang="en-US" sz="2000" b="1" dirty="0"/>
              <a:t> yang </a:t>
            </a:r>
            <a:r>
              <a:rPr lang="en-US" sz="2000" b="1" dirty="0" err="1"/>
              <a:t>menjadi</a:t>
            </a:r>
            <a:r>
              <a:rPr lang="en-US" sz="2000" b="1" dirty="0"/>
              <a:t> target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sebuah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. </a:t>
            </a:r>
            <a:r>
              <a:rPr lang="en-US" sz="2000" b="1" dirty="0" err="1"/>
              <a:t>Sumber</a:t>
            </a:r>
            <a:r>
              <a:rPr lang="en-US" sz="2000" b="1" dirty="0"/>
              <a:t> </a:t>
            </a:r>
            <a:r>
              <a:rPr lang="en-US" sz="2000" b="1" dirty="0" err="1"/>
              <a:t>daya</a:t>
            </a:r>
            <a:r>
              <a:rPr lang="en-US" sz="2000" b="1" dirty="0"/>
              <a:t> yang </a:t>
            </a:r>
            <a:r>
              <a:rPr lang="en-US" sz="2000" b="1" dirty="0" err="1"/>
              <a:t>dibutuhkan</a:t>
            </a:r>
            <a:r>
              <a:rPr lang="en-US" sz="2000" b="1" dirty="0"/>
              <a:t> oleh </a:t>
            </a:r>
            <a:r>
              <a:rPr lang="en-US" sz="2000" b="1" dirty="0" err="1"/>
              <a:t>lembaga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mentaati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.</a:t>
            </a:r>
          </a:p>
          <a:p>
            <a:pPr algn="just"/>
            <a:endParaRPr lang="en-US" sz="2000" b="1" dirty="0"/>
          </a:p>
          <a:p>
            <a:pPr algn="just"/>
            <a:r>
              <a:rPr lang="en-US" sz="2000" b="1" dirty="0" err="1"/>
              <a:t>Apakah</a:t>
            </a:r>
            <a:r>
              <a:rPr lang="en-US" sz="2000" b="1" dirty="0"/>
              <a:t> </a:t>
            </a:r>
            <a:r>
              <a:rPr lang="en-US" sz="2000" b="1" dirty="0" err="1"/>
              <a:t>terjadi</a:t>
            </a:r>
            <a:r>
              <a:rPr lang="en-US" sz="2000" b="1" dirty="0"/>
              <a:t> </a:t>
            </a:r>
            <a:r>
              <a:rPr lang="en-US" sz="2000" b="1" dirty="0" err="1"/>
              <a:t>keterbatasan</a:t>
            </a:r>
            <a:r>
              <a:rPr lang="en-US" sz="2000" b="1" dirty="0"/>
              <a:t> </a:t>
            </a:r>
            <a:r>
              <a:rPr lang="en-US" sz="2000" b="1" dirty="0" err="1"/>
              <a:t>sumber</a:t>
            </a:r>
            <a:r>
              <a:rPr lang="en-US" sz="2000" b="1" dirty="0"/>
              <a:t> </a:t>
            </a:r>
            <a:r>
              <a:rPr lang="en-US" sz="2000" b="1" dirty="0" err="1"/>
              <a:t>daya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dilaksanakannya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WFH </a:t>
            </a:r>
            <a:r>
              <a:rPr lang="en-US" sz="2000" b="1" dirty="0" err="1"/>
              <a:t>ini</a:t>
            </a:r>
            <a:r>
              <a:rPr lang="en-US" sz="2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02262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E8BC80A0-9718-4704-A6F8-7F095C3899FA}"/>
              </a:ext>
            </a:extLst>
          </p:cNvPr>
          <p:cNvSpPr txBox="1"/>
          <p:nvPr/>
        </p:nvSpPr>
        <p:spPr>
          <a:xfrm>
            <a:off x="1317565" y="994890"/>
            <a:ext cx="7431212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400" b="1" dirty="0" err="1">
                <a:latin typeface="+mj-lt"/>
              </a:rPr>
              <a:t>Kemandirian</a:t>
            </a:r>
            <a:r>
              <a:rPr lang="en-US" sz="4400" b="1" dirty="0">
                <a:latin typeface="+mj-lt"/>
              </a:rPr>
              <a:t> (</a:t>
            </a:r>
            <a:r>
              <a:rPr lang="en-US" sz="4400" b="1" i="1" dirty="0">
                <a:latin typeface="+mj-lt"/>
              </a:rPr>
              <a:t>Autonomy</a:t>
            </a:r>
            <a:r>
              <a:rPr lang="en-US" sz="4400" b="1" dirty="0">
                <a:latin typeface="+mj-lt"/>
              </a:rPr>
              <a:t>)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EAF5AEEF-D1CD-44A5-90FD-81E1A589A454}"/>
              </a:ext>
            </a:extLst>
          </p:cNvPr>
          <p:cNvGrpSpPr/>
          <p:nvPr/>
        </p:nvGrpSpPr>
        <p:grpSpPr>
          <a:xfrm>
            <a:off x="515938" y="522753"/>
            <a:ext cx="602457" cy="57150"/>
            <a:chOff x="10806101" y="5722143"/>
            <a:chExt cx="602457" cy="57150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886D5364-6813-46FC-AB1F-36C6D80875A0}"/>
                </a:ext>
              </a:extLst>
            </p:cNvPr>
            <p:cNvSpPr/>
            <p:nvPr/>
          </p:nvSpPr>
          <p:spPr>
            <a:xfrm>
              <a:off x="11351408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0CF49D4F-B83E-4D0B-9E29-855FC12C8247}"/>
                </a:ext>
              </a:extLst>
            </p:cNvPr>
            <p:cNvSpPr/>
            <p:nvPr/>
          </p:nvSpPr>
          <p:spPr>
            <a:xfrm>
              <a:off x="11169639" y="5722143"/>
              <a:ext cx="57150" cy="5715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BCB5CC74-8A09-40F9-A0DB-F92ADDEB1464}"/>
                </a:ext>
              </a:extLst>
            </p:cNvPr>
            <p:cNvSpPr/>
            <p:nvPr/>
          </p:nvSpPr>
          <p:spPr>
            <a:xfrm>
              <a:off x="10987870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5B4CDACE-E69C-4180-B368-6EB2AC7884CF}"/>
                </a:ext>
              </a:extLst>
            </p:cNvPr>
            <p:cNvSpPr/>
            <p:nvPr/>
          </p:nvSpPr>
          <p:spPr>
            <a:xfrm>
              <a:off x="10806101" y="5722143"/>
              <a:ext cx="57150" cy="57150"/>
            </a:xfrm>
            <a:prstGeom prst="ellipse">
              <a:avLst/>
            </a:prstGeom>
            <a:solidFill>
              <a:schemeClr val="accent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9894CD1-4958-43B9-BAA9-FEFE2AD6BC24}"/>
              </a:ext>
            </a:extLst>
          </p:cNvPr>
          <p:cNvSpPr txBox="1"/>
          <p:nvPr/>
        </p:nvSpPr>
        <p:spPr>
          <a:xfrm>
            <a:off x="4032571" y="2201947"/>
            <a:ext cx="6405657" cy="3693319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en-US" sz="2000" b="1" dirty="0"/>
              <a:t>Target </a:t>
            </a:r>
            <a:r>
              <a:rPr lang="en-US" sz="2000" b="1" dirty="0" err="1"/>
              <a:t>mungkin</a:t>
            </a:r>
            <a:r>
              <a:rPr lang="en-US" sz="2000" b="1" dirty="0"/>
              <a:t> juga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patuh</a:t>
            </a:r>
            <a:r>
              <a:rPr lang="en-US" sz="2000" b="1" dirty="0"/>
              <a:t> </a:t>
            </a:r>
            <a:r>
              <a:rPr lang="en-US" sz="2000" b="1" dirty="0" err="1"/>
              <a:t>karena</a:t>
            </a:r>
            <a:r>
              <a:rPr lang="en-US" sz="2000" b="1" dirty="0"/>
              <a:t> </a:t>
            </a:r>
            <a:r>
              <a:rPr lang="en-US" sz="2000" b="1" dirty="0" err="1"/>
              <a:t>mereka</a:t>
            </a:r>
            <a:r>
              <a:rPr lang="en-US" sz="2000" b="1" dirty="0"/>
              <a:t>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memiliki</a:t>
            </a:r>
            <a:r>
              <a:rPr lang="en-US" sz="2000" b="1" dirty="0"/>
              <a:t> </a:t>
            </a:r>
            <a:r>
              <a:rPr lang="en-US" sz="2000" b="1" dirty="0" err="1"/>
              <a:t>otonomi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</a:t>
            </a:r>
            <a:r>
              <a:rPr lang="en-US" sz="2000" b="1" dirty="0" err="1"/>
              <a:t>keputusan</a:t>
            </a:r>
            <a:r>
              <a:rPr lang="en-US" sz="2000" b="1" dirty="0"/>
              <a:t> </a:t>
            </a:r>
            <a:r>
              <a:rPr lang="en-US" sz="2000" b="1" dirty="0" err="1"/>
              <a:t>mereka</a:t>
            </a:r>
            <a:r>
              <a:rPr lang="en-US" sz="2000" b="1" dirty="0"/>
              <a:t> dan </a:t>
            </a:r>
            <a:r>
              <a:rPr lang="en-US" sz="2000" b="1" dirty="0" err="1"/>
              <a:t>karenanya</a:t>
            </a:r>
            <a:r>
              <a:rPr lang="en-US" sz="2000" b="1" dirty="0"/>
              <a:t>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memenuhinya</a:t>
            </a:r>
            <a:r>
              <a:rPr lang="en-US" sz="2000" b="1" dirty="0"/>
              <a:t>, </a:t>
            </a:r>
            <a:r>
              <a:rPr lang="en-US" sz="2000" b="1" dirty="0" err="1"/>
              <a:t>bahkan</a:t>
            </a:r>
            <a:r>
              <a:rPr lang="en-US" sz="2000" b="1" dirty="0"/>
              <a:t> </a:t>
            </a:r>
            <a:r>
              <a:rPr lang="en-US" sz="2000" b="1" dirty="0" err="1"/>
              <a:t>jika</a:t>
            </a:r>
            <a:r>
              <a:rPr lang="en-US" sz="2000" b="1" dirty="0"/>
              <a:t> </a:t>
            </a:r>
            <a:r>
              <a:rPr lang="en-US" sz="2000" b="1" dirty="0" err="1"/>
              <a:t>mereka</a:t>
            </a:r>
            <a:r>
              <a:rPr lang="en-US" sz="2000" b="1" dirty="0"/>
              <a:t> </a:t>
            </a:r>
            <a:r>
              <a:rPr lang="en-US" sz="2000" b="1" dirty="0" err="1"/>
              <a:t>lebih</a:t>
            </a:r>
            <a:r>
              <a:rPr lang="en-US" sz="2000" b="1" dirty="0"/>
              <a:t> </a:t>
            </a:r>
            <a:r>
              <a:rPr lang="en-US" sz="2000" b="1" dirty="0" err="1"/>
              <a:t>suka</a:t>
            </a:r>
            <a:r>
              <a:rPr lang="en-US" sz="2000" b="1" dirty="0"/>
              <a:t> </a:t>
            </a:r>
            <a:r>
              <a:rPr lang="en-US" sz="2000" b="1" dirty="0" err="1"/>
              <a:t>melakukannya</a:t>
            </a:r>
            <a:r>
              <a:rPr lang="en-US" sz="2000" b="1" dirty="0"/>
              <a:t>. </a:t>
            </a:r>
            <a:r>
              <a:rPr lang="en-US" sz="2000" b="1" dirty="0" err="1"/>
              <a:t>Mengatasi</a:t>
            </a:r>
            <a:r>
              <a:rPr lang="en-US" sz="2000" b="1" dirty="0"/>
              <a:t> </a:t>
            </a:r>
            <a:r>
              <a:rPr lang="en-US" sz="2000" b="1" dirty="0" err="1"/>
              <a:t>jenis</a:t>
            </a:r>
            <a:r>
              <a:rPr lang="en-US" sz="2000" b="1" dirty="0"/>
              <a:t> </a:t>
            </a:r>
            <a:r>
              <a:rPr lang="en-US" sz="2000" b="1" dirty="0" err="1"/>
              <a:t>ketidakpatuhan</a:t>
            </a:r>
            <a:r>
              <a:rPr lang="en-US" sz="2000" b="1" dirty="0"/>
              <a:t> </a:t>
            </a:r>
            <a:r>
              <a:rPr lang="en-US" sz="2000" b="1" dirty="0" err="1"/>
              <a:t>ini</a:t>
            </a:r>
            <a:r>
              <a:rPr lang="en-US" sz="2000" b="1" dirty="0"/>
              <a:t> </a:t>
            </a:r>
            <a:r>
              <a:rPr lang="en-US" sz="2000" b="1" dirty="0" err="1"/>
              <a:t>mungkin</a:t>
            </a:r>
            <a:r>
              <a:rPr lang="en-US" sz="2000" b="1" dirty="0"/>
              <a:t> </a:t>
            </a:r>
            <a:r>
              <a:rPr lang="en-US" sz="2000" b="1" dirty="0" err="1"/>
              <a:t>melibatkan</a:t>
            </a:r>
            <a:r>
              <a:rPr lang="en-US" sz="2000" b="1" dirty="0"/>
              <a:t> (1) </a:t>
            </a:r>
            <a:r>
              <a:rPr lang="en-US" sz="2000" b="1" dirty="0" err="1"/>
              <a:t>mempengaruhi</a:t>
            </a:r>
            <a:r>
              <a:rPr lang="en-US" sz="2000" b="1" dirty="0"/>
              <a:t> </a:t>
            </a:r>
            <a:r>
              <a:rPr lang="en-US" sz="2000" b="1" dirty="0" err="1"/>
              <a:t>kekuatan</a:t>
            </a:r>
            <a:r>
              <a:rPr lang="en-US" sz="2000" b="1" dirty="0"/>
              <a:t> </a:t>
            </a:r>
            <a:r>
              <a:rPr lang="en-US" sz="2000" b="1" dirty="0" err="1"/>
              <a:t>pengambilan</a:t>
            </a:r>
            <a:r>
              <a:rPr lang="en-US" sz="2000" b="1" dirty="0"/>
              <a:t> </a:t>
            </a:r>
            <a:r>
              <a:rPr lang="en-US" sz="2000" b="1" dirty="0" err="1"/>
              <a:t>keputusan</a:t>
            </a:r>
            <a:r>
              <a:rPr lang="en-US" sz="2000" b="1" dirty="0"/>
              <a:t>, </a:t>
            </a:r>
            <a:r>
              <a:rPr lang="en-US" sz="2000" b="1" dirty="0" err="1"/>
              <a:t>atau</a:t>
            </a:r>
            <a:r>
              <a:rPr lang="en-US" sz="2000" b="1" dirty="0"/>
              <a:t> (2) </a:t>
            </a:r>
            <a:r>
              <a:rPr lang="en-US" sz="2000" b="1" dirty="0" err="1"/>
              <a:t>memberdayakan</a:t>
            </a:r>
            <a:r>
              <a:rPr lang="en-US" sz="2000" b="1" dirty="0"/>
              <a:t> target </a:t>
            </a:r>
            <a:r>
              <a:rPr lang="en-US" sz="2000" b="1" dirty="0" err="1"/>
              <a:t>sehingga</a:t>
            </a:r>
            <a:r>
              <a:rPr lang="en-US" sz="2000" b="1" dirty="0"/>
              <a:t> </a:t>
            </a:r>
            <a:r>
              <a:rPr lang="en-US" sz="2000" b="1" dirty="0" err="1"/>
              <a:t>mereka</a:t>
            </a:r>
            <a:r>
              <a:rPr lang="en-US" sz="2000" b="1" dirty="0"/>
              <a:t>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memperoleh</a:t>
            </a:r>
            <a:r>
              <a:rPr lang="en-US" sz="2000" b="1" dirty="0"/>
              <a:t> </a:t>
            </a:r>
            <a:r>
              <a:rPr lang="en-US" sz="2000" b="1" dirty="0" err="1"/>
              <a:t>otonomi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</a:t>
            </a:r>
            <a:r>
              <a:rPr lang="en-US" sz="2000" b="1" dirty="0" err="1"/>
              <a:t>tindakan</a:t>
            </a:r>
            <a:r>
              <a:rPr lang="en-US" sz="2000" b="1" dirty="0"/>
              <a:t> </a:t>
            </a:r>
            <a:r>
              <a:rPr lang="en-US" sz="2000" b="1" dirty="0" err="1"/>
              <a:t>mereka</a:t>
            </a:r>
            <a:r>
              <a:rPr lang="en-US" sz="2000" b="1" dirty="0"/>
              <a:t>.</a:t>
            </a:r>
          </a:p>
          <a:p>
            <a:pPr algn="just"/>
            <a:endParaRPr lang="en-US" sz="2000" b="1" dirty="0"/>
          </a:p>
          <a:p>
            <a:pPr algn="just"/>
            <a:r>
              <a:rPr lang="en-US" sz="2000" b="1" dirty="0" err="1"/>
              <a:t>Apakah</a:t>
            </a:r>
            <a:r>
              <a:rPr lang="en-US" sz="2000" b="1" dirty="0"/>
              <a:t> ASN </a:t>
            </a:r>
            <a:r>
              <a:rPr lang="en-US" sz="2000" b="1" dirty="0" err="1"/>
              <a:t>diberikan</a:t>
            </a:r>
            <a:r>
              <a:rPr lang="en-US" sz="2000" b="1" dirty="0"/>
              <a:t> </a:t>
            </a:r>
            <a:r>
              <a:rPr lang="en-US" sz="2000" b="1" dirty="0" err="1"/>
              <a:t>kebebasan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memutuskan</a:t>
            </a:r>
            <a:r>
              <a:rPr lang="en-US" sz="2000" b="1" dirty="0"/>
              <a:t> </a:t>
            </a:r>
            <a:r>
              <a:rPr lang="en-US" sz="2000" b="1" dirty="0" err="1"/>
              <a:t>terkait</a:t>
            </a:r>
            <a:r>
              <a:rPr lang="en-US" sz="2000" b="1" dirty="0"/>
              <a:t> </a:t>
            </a:r>
            <a:r>
              <a:rPr lang="en-US" sz="2000" b="1" dirty="0" err="1"/>
              <a:t>pekerjaan</a:t>
            </a:r>
            <a:r>
              <a:rPr lang="en-US" sz="2000" b="1" dirty="0"/>
              <a:t> yang </a:t>
            </a:r>
            <a:r>
              <a:rPr lang="en-US" sz="2000" b="1" dirty="0" err="1"/>
              <a:t>mereka</a:t>
            </a:r>
            <a:r>
              <a:rPr lang="en-US" sz="2000" b="1" dirty="0"/>
              <a:t> </a:t>
            </a:r>
            <a:r>
              <a:rPr lang="en-US" sz="2000" b="1" dirty="0" err="1"/>
              <a:t>lakukan</a:t>
            </a:r>
            <a:r>
              <a:rPr lang="en-US" sz="2000" b="1" dirty="0"/>
              <a:t> </a:t>
            </a:r>
            <a:r>
              <a:rPr lang="en-US" sz="2000" b="1" dirty="0" err="1"/>
              <a:t>selama</a:t>
            </a:r>
            <a:r>
              <a:rPr lang="en-US" sz="2000" b="1" dirty="0"/>
              <a:t> masa WFH?</a:t>
            </a:r>
          </a:p>
        </p:txBody>
      </p:sp>
    </p:spTree>
    <p:extLst>
      <p:ext uri="{BB962C8B-B14F-4D97-AF65-F5344CB8AC3E}">
        <p14:creationId xmlns:p14="http://schemas.microsoft.com/office/powerpoint/2010/main" val="2113012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{039A0646-097B-46B3-AD8F-3803AB22BCF4}tf16401375</Template>
  <TotalTime>22</TotalTime>
  <Words>640</Words>
  <Application>Microsoft Office PowerPoint</Application>
  <PresentationFormat>Widescreen</PresentationFormat>
  <Paragraphs>57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MS Shell Dlg 2</vt:lpstr>
      <vt:lpstr>Wingdings</vt:lpstr>
      <vt:lpstr>Wingdings 3</vt:lpstr>
      <vt:lpstr>Madison</vt:lpstr>
      <vt:lpstr>Compliances dalam Kebijakan Publik</vt:lpstr>
      <vt:lpstr>Ripley &amp; Franklin (1985)</vt:lpstr>
      <vt:lpstr>PowerPoint Presentation</vt:lpstr>
      <vt:lpstr>COMPLIACE APPROACH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Compliances dalam Kebijakan Publik</dc:title>
  <dc:creator>Annora Febrila Nilamsari</dc:creator>
  <cp:lastModifiedBy>Annora Febrila Nilamsari</cp:lastModifiedBy>
  <cp:revision>1</cp:revision>
  <dcterms:created xsi:type="dcterms:W3CDTF">2021-08-28T10:00:19Z</dcterms:created>
  <dcterms:modified xsi:type="dcterms:W3CDTF">2021-08-28T10:23:17Z</dcterms:modified>
</cp:coreProperties>
</file>