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4" r:id="rId4"/>
    <p:sldId id="275" r:id="rId5"/>
    <p:sldId id="267" r:id="rId6"/>
    <p:sldId id="268" r:id="rId7"/>
    <p:sldId id="269" r:id="rId8"/>
    <p:sldId id="270" r:id="rId9"/>
    <p:sldId id="271" r:id="rId10"/>
    <p:sldId id="273" r:id="rId11"/>
    <p:sldId id="27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72" y="6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8/28/2021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8/28/2021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8/28/2021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8/28/2021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8/28/2021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8/28/2021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8/28/2021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8/28/2021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8/28/2021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8/28/2021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8/28/2021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8/28/2021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8/28/2021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8/28/2021</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8/28/2021</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63F6A-689C-4171-8D90-E70433278A3F}"/>
              </a:ext>
            </a:extLst>
          </p:cNvPr>
          <p:cNvSpPr>
            <a:spLocks noGrp="1"/>
          </p:cNvSpPr>
          <p:nvPr>
            <p:ph type="ctrTitle"/>
          </p:nvPr>
        </p:nvSpPr>
        <p:spPr/>
        <p:txBody>
          <a:bodyPr/>
          <a:lstStyle/>
          <a:p>
            <a:r>
              <a:rPr lang="en-US" dirty="0" err="1"/>
              <a:t>Penyusunan</a:t>
            </a:r>
            <a:r>
              <a:rPr lang="en-US" dirty="0"/>
              <a:t> tool/</a:t>
            </a:r>
            <a:r>
              <a:rPr lang="en-US" dirty="0" err="1"/>
              <a:t>metodologi</a:t>
            </a:r>
            <a:r>
              <a:rPr lang="en-US" dirty="0"/>
              <a:t> </a:t>
            </a:r>
            <a:r>
              <a:rPr lang="en-US" dirty="0" err="1"/>
              <a:t>Implementasi</a:t>
            </a:r>
            <a:r>
              <a:rPr lang="en-US" dirty="0"/>
              <a:t> </a:t>
            </a:r>
            <a:r>
              <a:rPr lang="en-US" dirty="0" err="1"/>
              <a:t>kebijakan</a:t>
            </a:r>
            <a:r>
              <a:rPr lang="en-US" dirty="0"/>
              <a:t> </a:t>
            </a:r>
            <a:r>
              <a:rPr lang="en-US" dirty="0" err="1"/>
              <a:t>publik</a:t>
            </a:r>
            <a:endParaRPr lang="en-US" dirty="0"/>
          </a:p>
        </p:txBody>
      </p:sp>
      <p:sp>
        <p:nvSpPr>
          <p:cNvPr id="3" name="Subtitle 2">
            <a:extLst>
              <a:ext uri="{FF2B5EF4-FFF2-40B4-BE49-F238E27FC236}">
                <a16:creationId xmlns:a16="http://schemas.microsoft.com/office/drawing/2014/main" id="{7AA5F984-1171-4D11-88E5-441251D833E1}"/>
              </a:ext>
            </a:extLst>
          </p:cNvPr>
          <p:cNvSpPr>
            <a:spLocks noGrp="1"/>
          </p:cNvSpPr>
          <p:nvPr>
            <p:ph type="subTitle" idx="1"/>
          </p:nvPr>
        </p:nvSpPr>
        <p:spPr/>
        <p:txBody>
          <a:bodyPr>
            <a:normAutofit/>
          </a:bodyPr>
          <a:lstStyle/>
          <a:p>
            <a:r>
              <a:rPr lang="en-US" dirty="0"/>
              <a:t>YOGI SUPRAYOGI SUGANDI</a:t>
            </a:r>
          </a:p>
        </p:txBody>
      </p:sp>
    </p:spTree>
    <p:extLst>
      <p:ext uri="{BB962C8B-B14F-4D97-AF65-F5344CB8AC3E}">
        <p14:creationId xmlns:p14="http://schemas.microsoft.com/office/powerpoint/2010/main" val="217988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ED811-7455-4A4B-BA3C-49E0430D1BD7}"/>
              </a:ext>
            </a:extLst>
          </p:cNvPr>
          <p:cNvSpPr>
            <a:spLocks noGrp="1"/>
          </p:cNvSpPr>
          <p:nvPr>
            <p:ph type="title"/>
          </p:nvPr>
        </p:nvSpPr>
        <p:spPr/>
        <p:txBody>
          <a:bodyPr/>
          <a:lstStyle/>
          <a:p>
            <a:r>
              <a:rPr lang="en-US" dirty="0" err="1"/>
              <a:t>Tahap</a:t>
            </a:r>
            <a:r>
              <a:rPr lang="en-US" dirty="0"/>
              <a:t> </a:t>
            </a:r>
            <a:r>
              <a:rPr lang="en-US" dirty="0" err="1"/>
              <a:t>Pengaplikasian</a:t>
            </a:r>
            <a:endParaRPr lang="en-US" dirty="0"/>
          </a:p>
        </p:txBody>
      </p:sp>
      <p:sp>
        <p:nvSpPr>
          <p:cNvPr id="3" name="Content Placeholder 2">
            <a:extLst>
              <a:ext uri="{FF2B5EF4-FFF2-40B4-BE49-F238E27FC236}">
                <a16:creationId xmlns:a16="http://schemas.microsoft.com/office/drawing/2014/main" id="{6A7805E3-3A72-4AFC-89CF-DFAFA9FF0A44}"/>
              </a:ext>
            </a:extLst>
          </p:cNvPr>
          <p:cNvSpPr>
            <a:spLocks noGrp="1"/>
          </p:cNvSpPr>
          <p:nvPr>
            <p:ph idx="1"/>
          </p:nvPr>
        </p:nvSpPr>
        <p:spPr/>
        <p:txBody>
          <a:bodyPr>
            <a:normAutofit/>
          </a:bodyPr>
          <a:lstStyle/>
          <a:p>
            <a:pPr marL="0" indent="0">
              <a:buNone/>
            </a:pPr>
            <a:r>
              <a:rPr lang="en-US" sz="3600" b="1" dirty="0"/>
              <a:t>Application; The routine provision of service, payments, or other agree upon objectives or instruments.</a:t>
            </a:r>
          </a:p>
        </p:txBody>
      </p:sp>
    </p:spTree>
    <p:extLst>
      <p:ext uri="{BB962C8B-B14F-4D97-AF65-F5344CB8AC3E}">
        <p14:creationId xmlns:p14="http://schemas.microsoft.com/office/powerpoint/2010/main" val="2937770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7D862-6DD6-4750-86C7-DE8EF0F6AEBC}"/>
              </a:ext>
            </a:extLst>
          </p:cNvPr>
          <p:cNvSpPr>
            <a:spLocks noGrp="1"/>
          </p:cNvSpPr>
          <p:nvPr>
            <p:ph type="title"/>
          </p:nvPr>
        </p:nvSpPr>
        <p:spPr/>
        <p:txBody>
          <a:bodyPr/>
          <a:lstStyle/>
          <a:p>
            <a:r>
              <a:rPr lang="id-ID" altLang="en-US" dirty="0"/>
              <a:t>Model Implementasi Kebijakan Publik (Edward III)</a:t>
            </a:r>
            <a:endParaRPr lang="en-US" dirty="0"/>
          </a:p>
        </p:txBody>
      </p:sp>
      <p:graphicFrame>
        <p:nvGraphicFramePr>
          <p:cNvPr id="4" name="Object 34">
            <a:extLst>
              <a:ext uri="{FF2B5EF4-FFF2-40B4-BE49-F238E27FC236}">
                <a16:creationId xmlns:a16="http://schemas.microsoft.com/office/drawing/2014/main" id="{952F652D-3D55-4F4F-9BCE-F8493FC8FD26}"/>
              </a:ext>
            </a:extLst>
          </p:cNvPr>
          <p:cNvGraphicFramePr>
            <a:graphicFrameLocks noChangeAspect="1"/>
          </p:cNvGraphicFramePr>
          <p:nvPr>
            <p:extLst>
              <p:ext uri="{D42A27DB-BD31-4B8C-83A1-F6EECF244321}">
                <p14:modId xmlns:p14="http://schemas.microsoft.com/office/powerpoint/2010/main" val="2547182211"/>
              </p:ext>
            </p:extLst>
          </p:nvPr>
        </p:nvGraphicFramePr>
        <p:xfrm>
          <a:off x="3309560" y="1838812"/>
          <a:ext cx="8072438" cy="4572000"/>
        </p:xfrm>
        <a:graphic>
          <a:graphicData uri="http://schemas.openxmlformats.org/presentationml/2006/ole">
            <mc:AlternateContent xmlns:mc="http://schemas.openxmlformats.org/markup-compatibility/2006">
              <mc:Choice xmlns:v="urn:schemas-microsoft-com:vml" Requires="v">
                <p:oleObj name="Document" r:id="rId2" imgW="5730832" imgH="3000348" progId="Word.Document.12">
                  <p:embed/>
                </p:oleObj>
              </mc:Choice>
              <mc:Fallback>
                <p:oleObj name="Document" r:id="rId2" imgW="5730832" imgH="3000348" progId="Word.Document.12">
                  <p:embed/>
                  <p:pic>
                    <p:nvPicPr>
                      <p:cNvPr id="4" name="Object 34">
                        <a:extLst>
                          <a:ext uri="{FF2B5EF4-FFF2-40B4-BE49-F238E27FC236}">
                            <a16:creationId xmlns:a16="http://schemas.microsoft.com/office/drawing/2014/main" id="{952F652D-3D55-4F4F-9BCE-F8493FC8FD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9560" y="1838812"/>
                        <a:ext cx="8072438"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307965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FB2A1-6D6B-46FA-BF7F-517204048934}"/>
              </a:ext>
            </a:extLst>
          </p:cNvPr>
          <p:cNvSpPr>
            <a:spLocks noGrp="1"/>
          </p:cNvSpPr>
          <p:nvPr>
            <p:ph type="title"/>
          </p:nvPr>
        </p:nvSpPr>
        <p:spPr/>
        <p:txBody>
          <a:bodyPr/>
          <a:lstStyle/>
          <a:p>
            <a:r>
              <a:rPr lang="en-US" dirty="0"/>
              <a:t>PROSES IMPLEMENTASI KEBIJAKAN PUBLIK</a:t>
            </a:r>
          </a:p>
        </p:txBody>
      </p:sp>
      <p:sp>
        <p:nvSpPr>
          <p:cNvPr id="3" name="Content Placeholder 2">
            <a:extLst>
              <a:ext uri="{FF2B5EF4-FFF2-40B4-BE49-F238E27FC236}">
                <a16:creationId xmlns:a16="http://schemas.microsoft.com/office/drawing/2014/main" id="{1AF90887-25CA-4343-B20E-94A584257E51}"/>
              </a:ext>
            </a:extLst>
          </p:cNvPr>
          <p:cNvSpPr>
            <a:spLocks noGrp="1"/>
          </p:cNvSpPr>
          <p:nvPr>
            <p:ph idx="1"/>
          </p:nvPr>
        </p:nvSpPr>
        <p:spPr>
          <a:xfrm>
            <a:off x="810000" y="2486982"/>
            <a:ext cx="10554574" cy="3636511"/>
          </a:xfrm>
        </p:spPr>
        <p:txBody>
          <a:bodyPr>
            <a:normAutofit/>
          </a:bodyPr>
          <a:lstStyle/>
          <a:p>
            <a:r>
              <a:rPr lang="en-US" sz="2000" dirty="0" err="1"/>
              <a:t>Implementasi</a:t>
            </a:r>
            <a:r>
              <a:rPr lang="en-US" sz="2000" dirty="0"/>
              <a:t> </a:t>
            </a:r>
            <a:r>
              <a:rPr lang="en-US" sz="2000" dirty="0" err="1"/>
              <a:t>kebijakan</a:t>
            </a:r>
            <a:r>
              <a:rPr lang="en-US" sz="2000" dirty="0"/>
              <a:t> </a:t>
            </a:r>
            <a:r>
              <a:rPr lang="en-US" sz="2000" dirty="0" err="1"/>
              <a:t>dipahami</a:t>
            </a:r>
            <a:r>
              <a:rPr lang="en-US" sz="2000" dirty="0"/>
              <a:t> </a:t>
            </a:r>
            <a:r>
              <a:rPr lang="en-US" sz="2000" dirty="0" err="1"/>
              <a:t>sebagai</a:t>
            </a:r>
            <a:r>
              <a:rPr lang="en-US" sz="2000" dirty="0"/>
              <a:t> </a:t>
            </a:r>
            <a:r>
              <a:rPr lang="en-US" sz="2000" dirty="0" err="1"/>
              <a:t>suatu</a:t>
            </a:r>
            <a:r>
              <a:rPr lang="en-US" sz="2000" dirty="0"/>
              <a:t> </a:t>
            </a:r>
            <a:r>
              <a:rPr lang="en-US" sz="2000" dirty="0" err="1"/>
              <a:t>proses,output</a:t>
            </a:r>
            <a:r>
              <a:rPr lang="en-US" sz="2000" dirty="0"/>
              <a:t>, dan outcome. </a:t>
            </a:r>
            <a:r>
              <a:rPr lang="en-US" sz="2000" dirty="0" err="1"/>
              <a:t>Implementasi</a:t>
            </a:r>
            <a:r>
              <a:rPr lang="en-US" sz="2000" dirty="0"/>
              <a:t> </a:t>
            </a:r>
            <a:r>
              <a:rPr lang="en-US" sz="2000" dirty="0" err="1"/>
              <a:t>dapat</a:t>
            </a:r>
            <a:r>
              <a:rPr lang="en-US" sz="2000" dirty="0"/>
              <a:t> </a:t>
            </a:r>
            <a:r>
              <a:rPr lang="en-US" sz="2000" dirty="0" err="1"/>
              <a:t>dikonseptualisasikan</a:t>
            </a:r>
            <a:r>
              <a:rPr lang="en-US" sz="2000" dirty="0"/>
              <a:t> </a:t>
            </a:r>
            <a:r>
              <a:rPr lang="en-US" sz="2000" dirty="0" err="1"/>
              <a:t>sebagai</a:t>
            </a:r>
            <a:r>
              <a:rPr lang="en-US" sz="2000" dirty="0"/>
              <a:t> proses </a:t>
            </a:r>
            <a:r>
              <a:rPr lang="en-US" sz="2000" dirty="0" err="1"/>
              <a:t>karenadidalamnya</a:t>
            </a:r>
            <a:r>
              <a:rPr lang="en-US" sz="2000" dirty="0"/>
              <a:t> </a:t>
            </a:r>
            <a:r>
              <a:rPr lang="en-US" sz="2000" dirty="0" err="1"/>
              <a:t>terjadi</a:t>
            </a:r>
            <a:r>
              <a:rPr lang="en-US" sz="2000" dirty="0"/>
              <a:t> </a:t>
            </a:r>
            <a:r>
              <a:rPr lang="en-US" sz="2000" dirty="0" err="1"/>
              <a:t>beberapa</a:t>
            </a:r>
            <a:r>
              <a:rPr lang="en-US" sz="2000" dirty="0"/>
              <a:t> </a:t>
            </a:r>
            <a:r>
              <a:rPr lang="en-US" sz="2000" dirty="0" err="1"/>
              <a:t>rangkaian</a:t>
            </a:r>
            <a:r>
              <a:rPr lang="en-US" sz="2000" dirty="0"/>
              <a:t> </a:t>
            </a:r>
            <a:r>
              <a:rPr lang="en-US" sz="2000" dirty="0" err="1"/>
              <a:t>aktivitas</a:t>
            </a:r>
            <a:r>
              <a:rPr lang="en-US" sz="2000" dirty="0"/>
              <a:t> yang </a:t>
            </a:r>
            <a:r>
              <a:rPr lang="en-US" sz="2000" dirty="0" err="1"/>
              <a:t>berkelanjutan.Implementasi</a:t>
            </a:r>
            <a:r>
              <a:rPr lang="en-US" sz="2000" dirty="0"/>
              <a:t> </a:t>
            </a:r>
            <a:r>
              <a:rPr lang="en-US" sz="2000" dirty="0" err="1"/>
              <a:t>jugadiartikan</a:t>
            </a:r>
            <a:r>
              <a:rPr lang="en-US" sz="2000" dirty="0"/>
              <a:t> </a:t>
            </a:r>
            <a:r>
              <a:rPr lang="en-US" sz="2000" dirty="0" err="1"/>
              <a:t>sebagai</a:t>
            </a:r>
            <a:r>
              <a:rPr lang="en-US" sz="2000" dirty="0"/>
              <a:t> outputs, </a:t>
            </a:r>
            <a:r>
              <a:rPr lang="en-US" sz="2000" dirty="0" err="1"/>
              <a:t>yaitu</a:t>
            </a:r>
            <a:r>
              <a:rPr lang="en-US" sz="2000" dirty="0"/>
              <a:t> </a:t>
            </a:r>
            <a:r>
              <a:rPr lang="en-US" sz="2000" dirty="0" err="1"/>
              <a:t>melihat</a:t>
            </a:r>
            <a:r>
              <a:rPr lang="en-US" sz="2000" dirty="0"/>
              <a:t> </a:t>
            </a:r>
            <a:r>
              <a:rPr lang="en-US" sz="2000" dirty="0" err="1"/>
              <a:t>apakah</a:t>
            </a:r>
            <a:r>
              <a:rPr lang="en-US" sz="2000" dirty="0"/>
              <a:t> </a:t>
            </a:r>
            <a:r>
              <a:rPr lang="en-US" sz="2000" dirty="0" err="1"/>
              <a:t>aktivitas</a:t>
            </a:r>
            <a:r>
              <a:rPr lang="en-US" sz="2000" dirty="0"/>
              <a:t> </a:t>
            </a:r>
            <a:r>
              <a:rPr lang="en-US" sz="2000" dirty="0" err="1"/>
              <a:t>dalam</a:t>
            </a:r>
            <a:r>
              <a:rPr lang="en-US" sz="2000" dirty="0"/>
              <a:t> </a:t>
            </a:r>
            <a:r>
              <a:rPr lang="en-US" sz="2000" dirty="0" err="1"/>
              <a:t>rangka</a:t>
            </a:r>
            <a:r>
              <a:rPr lang="en-US" sz="2000" dirty="0"/>
              <a:t> </a:t>
            </a:r>
            <a:r>
              <a:rPr lang="en-US" sz="2000" dirty="0" err="1"/>
              <a:t>mencapai</a:t>
            </a:r>
            <a:r>
              <a:rPr lang="en-US" sz="2000" dirty="0"/>
              <a:t> </a:t>
            </a:r>
            <a:r>
              <a:rPr lang="en-US" sz="2000" dirty="0" err="1"/>
              <a:t>tujuan</a:t>
            </a:r>
            <a:r>
              <a:rPr lang="en-US" sz="2000" dirty="0"/>
              <a:t> program </a:t>
            </a:r>
            <a:r>
              <a:rPr lang="en-US" sz="2000" dirty="0" err="1"/>
              <a:t>telah</a:t>
            </a:r>
            <a:r>
              <a:rPr lang="en-US" sz="2000" dirty="0"/>
              <a:t> </a:t>
            </a:r>
            <a:r>
              <a:rPr lang="en-US" sz="2000" dirty="0" err="1"/>
              <a:t>sesuai</a:t>
            </a:r>
            <a:r>
              <a:rPr lang="en-US" sz="2000" dirty="0"/>
              <a:t> </a:t>
            </a:r>
            <a:r>
              <a:rPr lang="en-US" sz="2000" dirty="0" err="1"/>
              <a:t>dengan</a:t>
            </a:r>
            <a:r>
              <a:rPr lang="en-US" sz="2000" dirty="0"/>
              <a:t> </a:t>
            </a:r>
            <a:r>
              <a:rPr lang="en-US" sz="2000" dirty="0" err="1"/>
              <a:t>arahan</a:t>
            </a:r>
            <a:r>
              <a:rPr lang="en-US" sz="2000" dirty="0"/>
              <a:t> </a:t>
            </a:r>
            <a:r>
              <a:rPr lang="en-US" sz="2000" dirty="0" err="1"/>
              <a:t>atau</a:t>
            </a:r>
            <a:r>
              <a:rPr lang="en-US" sz="2000" dirty="0"/>
              <a:t> </a:t>
            </a:r>
            <a:r>
              <a:rPr lang="en-US" sz="2000" dirty="0" err="1"/>
              <a:t>bahkan</a:t>
            </a:r>
            <a:r>
              <a:rPr lang="en-US" sz="2000" dirty="0"/>
              <a:t> </a:t>
            </a:r>
            <a:r>
              <a:rPr lang="en-US" sz="2000" dirty="0" err="1"/>
              <a:t>mengalami</a:t>
            </a:r>
            <a:r>
              <a:rPr lang="en-US" sz="2000" dirty="0"/>
              <a:t> </a:t>
            </a:r>
            <a:r>
              <a:rPr lang="en-US" sz="2000" dirty="0" err="1"/>
              <a:t>penyimpangan</a:t>
            </a:r>
            <a:r>
              <a:rPr lang="en-US" sz="2000" dirty="0"/>
              <a:t>. </a:t>
            </a:r>
            <a:r>
              <a:rPr lang="en-US" sz="2000" dirty="0" err="1"/>
              <a:t>Selain</a:t>
            </a:r>
            <a:r>
              <a:rPr lang="en-US" sz="2000" dirty="0"/>
              <a:t> </a:t>
            </a:r>
            <a:r>
              <a:rPr lang="en-US" sz="2000" dirty="0" err="1"/>
              <a:t>itu,implementasi</a:t>
            </a:r>
            <a:r>
              <a:rPr lang="en-US" sz="2000" dirty="0"/>
              <a:t> juga </a:t>
            </a:r>
            <a:r>
              <a:rPr lang="en-US" sz="2000" dirty="0" err="1"/>
              <a:t>dikonseptualisasikan</a:t>
            </a:r>
            <a:r>
              <a:rPr lang="en-US" sz="2000" dirty="0"/>
              <a:t> </a:t>
            </a:r>
            <a:r>
              <a:rPr lang="en-US" sz="2000" dirty="0" err="1"/>
              <a:t>sebagai</a:t>
            </a:r>
            <a:r>
              <a:rPr lang="en-US" sz="2000" dirty="0"/>
              <a:t> outcomes, yang </a:t>
            </a:r>
            <a:r>
              <a:rPr lang="en-US" sz="2000" dirty="0" err="1"/>
              <a:t>terfokus</a:t>
            </a:r>
            <a:r>
              <a:rPr lang="en-US" sz="2000" dirty="0"/>
              <a:t> pada </a:t>
            </a:r>
            <a:r>
              <a:rPr lang="en-US" sz="2000" dirty="0" err="1"/>
              <a:t>akibatyang</a:t>
            </a:r>
            <a:r>
              <a:rPr lang="en-US" sz="2000" dirty="0"/>
              <a:t> </a:t>
            </a:r>
            <a:r>
              <a:rPr lang="en-US" sz="2000" dirty="0" err="1"/>
              <a:t>ditimbulkan</a:t>
            </a:r>
            <a:r>
              <a:rPr lang="en-US" sz="2000" dirty="0"/>
              <a:t> </a:t>
            </a:r>
            <a:r>
              <a:rPr lang="en-US" sz="2000" dirty="0" err="1"/>
              <a:t>dari</a:t>
            </a:r>
            <a:r>
              <a:rPr lang="en-US" sz="2000" dirty="0"/>
              <a:t> </a:t>
            </a:r>
            <a:r>
              <a:rPr lang="en-US" sz="2000" dirty="0" err="1"/>
              <a:t>adanya</a:t>
            </a:r>
            <a:r>
              <a:rPr lang="en-US" sz="2000" dirty="0"/>
              <a:t> </a:t>
            </a:r>
            <a:r>
              <a:rPr lang="en-US" sz="2000" dirty="0" err="1"/>
              <a:t>implementasi</a:t>
            </a:r>
            <a:r>
              <a:rPr lang="en-US" sz="2000" dirty="0"/>
              <a:t> </a:t>
            </a:r>
            <a:r>
              <a:rPr lang="en-US" sz="2000" dirty="0" err="1"/>
              <a:t>kebijakan</a:t>
            </a:r>
            <a:r>
              <a:rPr lang="en-US" sz="2000" dirty="0"/>
              <a:t>, </a:t>
            </a:r>
            <a:r>
              <a:rPr lang="en-US" sz="2000" dirty="0" err="1"/>
              <a:t>yaitu</a:t>
            </a:r>
            <a:r>
              <a:rPr lang="en-US" sz="2000" dirty="0"/>
              <a:t> </a:t>
            </a:r>
            <a:r>
              <a:rPr lang="en-US" sz="2000" dirty="0" err="1"/>
              <a:t>apakah</a:t>
            </a:r>
            <a:r>
              <a:rPr lang="en-US" sz="2000" dirty="0"/>
              <a:t> </a:t>
            </a:r>
            <a:r>
              <a:rPr lang="en-US" sz="2000" dirty="0" err="1"/>
              <a:t>implementasi</a:t>
            </a:r>
            <a:r>
              <a:rPr lang="en-US" sz="2000" dirty="0"/>
              <a:t> </a:t>
            </a:r>
            <a:r>
              <a:rPr lang="en-US" sz="2000" dirty="0" err="1"/>
              <a:t>suatukebijakan</a:t>
            </a:r>
            <a:r>
              <a:rPr lang="en-US" sz="2000" dirty="0"/>
              <a:t> </a:t>
            </a:r>
            <a:r>
              <a:rPr lang="en-US" sz="2000" dirty="0" err="1"/>
              <a:t>mengurangi</a:t>
            </a:r>
            <a:r>
              <a:rPr lang="en-US" sz="2000" dirty="0"/>
              <a:t> </a:t>
            </a:r>
            <a:r>
              <a:rPr lang="en-US" sz="2000" dirty="0" err="1"/>
              <a:t>masalah</a:t>
            </a:r>
            <a:r>
              <a:rPr lang="en-US" sz="2000" dirty="0"/>
              <a:t> </a:t>
            </a:r>
            <a:r>
              <a:rPr lang="en-US" sz="2000" dirty="0" err="1"/>
              <a:t>atau</a:t>
            </a:r>
            <a:r>
              <a:rPr lang="en-US" sz="2000" dirty="0"/>
              <a:t> </a:t>
            </a:r>
            <a:r>
              <a:rPr lang="en-US" sz="2000" dirty="0" err="1"/>
              <a:t>bahkan</a:t>
            </a:r>
            <a:r>
              <a:rPr lang="en-US" sz="2000" dirty="0"/>
              <a:t> </a:t>
            </a:r>
            <a:r>
              <a:rPr lang="en-US" sz="2000" dirty="0" err="1"/>
              <a:t>menambah</a:t>
            </a:r>
            <a:r>
              <a:rPr lang="en-US" sz="2000" dirty="0"/>
              <a:t> </a:t>
            </a:r>
            <a:r>
              <a:rPr lang="en-US" sz="2000" dirty="0" err="1"/>
              <a:t>masalah</a:t>
            </a:r>
            <a:r>
              <a:rPr lang="en-US" sz="2000" dirty="0"/>
              <a:t> </a:t>
            </a:r>
            <a:r>
              <a:rPr lang="en-US" sz="2000" dirty="0" err="1"/>
              <a:t>dalam</a:t>
            </a:r>
            <a:r>
              <a:rPr lang="en-US" sz="2000" dirty="0"/>
              <a:t> </a:t>
            </a:r>
            <a:r>
              <a:rPr lang="en-US" sz="2000" dirty="0" err="1"/>
              <a:t>masyarakat</a:t>
            </a:r>
            <a:r>
              <a:rPr lang="en-US" sz="2000" dirty="0"/>
              <a:t>. </a:t>
            </a:r>
            <a:r>
              <a:rPr lang="en-US" sz="2000" dirty="0" err="1"/>
              <a:t>Studiimplementasi</a:t>
            </a:r>
            <a:r>
              <a:rPr lang="en-US" sz="2000" dirty="0"/>
              <a:t> </a:t>
            </a:r>
            <a:r>
              <a:rPr lang="en-US" sz="2000" dirty="0" err="1"/>
              <a:t>mencakup</a:t>
            </a:r>
            <a:r>
              <a:rPr lang="en-US" sz="2000" dirty="0"/>
              <a:t> </a:t>
            </a:r>
            <a:r>
              <a:rPr lang="en-US" sz="2000" dirty="0" err="1"/>
              <a:t>fenomena</a:t>
            </a:r>
            <a:r>
              <a:rPr lang="en-US" sz="2000" dirty="0"/>
              <a:t> yang </a:t>
            </a:r>
            <a:r>
              <a:rPr lang="en-US" sz="2000" dirty="0" err="1"/>
              <a:t>luas</a:t>
            </a:r>
            <a:r>
              <a:rPr lang="en-US" sz="2000" dirty="0"/>
              <a:t> dan </a:t>
            </a:r>
            <a:r>
              <a:rPr lang="en-US" sz="2000" dirty="0" err="1"/>
              <a:t>bahkan</a:t>
            </a:r>
            <a:r>
              <a:rPr lang="en-US" sz="2000" dirty="0"/>
              <a:t> overlapping </a:t>
            </a:r>
            <a:r>
              <a:rPr lang="en-US" sz="2000" dirty="0" err="1"/>
              <a:t>dengan</a:t>
            </a:r>
            <a:r>
              <a:rPr lang="en-US" sz="2000" dirty="0"/>
              <a:t> </a:t>
            </a:r>
            <a:r>
              <a:rPr lang="en-US" sz="2000" dirty="0" err="1"/>
              <a:t>studievaluasi</a:t>
            </a:r>
            <a:r>
              <a:rPr lang="en-US" sz="2000" dirty="0"/>
              <a:t> (</a:t>
            </a:r>
            <a:r>
              <a:rPr lang="en-US" sz="2000" dirty="0" err="1"/>
              <a:t>Ripey</a:t>
            </a:r>
            <a:r>
              <a:rPr lang="en-US" sz="2000" dirty="0"/>
              <a:t>, 1985).</a:t>
            </a:r>
          </a:p>
        </p:txBody>
      </p:sp>
    </p:spTree>
    <p:extLst>
      <p:ext uri="{BB962C8B-B14F-4D97-AF65-F5344CB8AC3E}">
        <p14:creationId xmlns:p14="http://schemas.microsoft.com/office/powerpoint/2010/main" val="280910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E3B74-6B90-4597-AD6D-FAB70B3CB29B}"/>
              </a:ext>
            </a:extLst>
          </p:cNvPr>
          <p:cNvSpPr>
            <a:spLocks noGrp="1"/>
          </p:cNvSpPr>
          <p:nvPr>
            <p:ph type="title"/>
          </p:nvPr>
        </p:nvSpPr>
        <p:spPr/>
        <p:txBody>
          <a:bodyPr/>
          <a:lstStyle/>
          <a:p>
            <a:r>
              <a:rPr lang="en-US" dirty="0"/>
              <a:t>PROSES IMPLEMENTASI KEBIJAKAN PUBLIK</a:t>
            </a:r>
            <a:endParaRPr lang="en-US" b="0" dirty="0"/>
          </a:p>
        </p:txBody>
      </p:sp>
      <p:sp>
        <p:nvSpPr>
          <p:cNvPr id="3" name="Content Placeholder 2">
            <a:extLst>
              <a:ext uri="{FF2B5EF4-FFF2-40B4-BE49-F238E27FC236}">
                <a16:creationId xmlns:a16="http://schemas.microsoft.com/office/drawing/2014/main" id="{2D39051D-E6A0-4769-9EB2-508749D95B8C}"/>
              </a:ext>
            </a:extLst>
          </p:cNvPr>
          <p:cNvSpPr>
            <a:spLocks noGrp="1"/>
          </p:cNvSpPr>
          <p:nvPr>
            <p:ph idx="1"/>
          </p:nvPr>
        </p:nvSpPr>
        <p:spPr/>
        <p:txBody>
          <a:bodyPr>
            <a:normAutofit lnSpcReduction="10000"/>
          </a:bodyPr>
          <a:lstStyle/>
          <a:p>
            <a:pPr algn="just"/>
            <a:r>
              <a:rPr lang="en-US" sz="2400" dirty="0" err="1"/>
              <a:t>Implementasi</a:t>
            </a:r>
            <a:r>
              <a:rPr lang="en-US" sz="2400" dirty="0"/>
              <a:t> </a:t>
            </a:r>
            <a:r>
              <a:rPr lang="en-US" sz="2400" dirty="0" err="1"/>
              <a:t>kebijakan</a:t>
            </a:r>
            <a:r>
              <a:rPr lang="en-US" sz="2400" dirty="0"/>
              <a:t> </a:t>
            </a:r>
            <a:r>
              <a:rPr lang="en-US" sz="2400" dirty="0" err="1"/>
              <a:t>berkaitan</a:t>
            </a:r>
            <a:r>
              <a:rPr lang="en-US" sz="2400" dirty="0"/>
              <a:t> </a:t>
            </a:r>
            <a:r>
              <a:rPr lang="en-US" sz="2400" dirty="0" err="1"/>
              <a:t>dengan</a:t>
            </a:r>
            <a:r>
              <a:rPr lang="en-US" sz="2400" dirty="0"/>
              <a:t> proses </a:t>
            </a:r>
            <a:r>
              <a:rPr lang="en-US" sz="2400" dirty="0" err="1"/>
              <a:t>dimana</a:t>
            </a:r>
            <a:r>
              <a:rPr lang="en-US" sz="2400" dirty="0"/>
              <a:t> </a:t>
            </a:r>
            <a:r>
              <a:rPr lang="en-US" sz="2400" dirty="0" err="1"/>
              <a:t>setelah</a:t>
            </a:r>
            <a:r>
              <a:rPr lang="en-US" sz="2400" dirty="0"/>
              <a:t> </a:t>
            </a:r>
            <a:r>
              <a:rPr lang="en-US" sz="2400" dirty="0" err="1"/>
              <a:t>masalah</a:t>
            </a:r>
            <a:r>
              <a:rPr lang="en-US" sz="2400" dirty="0"/>
              <a:t> </a:t>
            </a:r>
            <a:r>
              <a:rPr lang="en-US" sz="2400" dirty="0" err="1"/>
              <a:t>publik</a:t>
            </a:r>
            <a:r>
              <a:rPr lang="en-US" sz="2400" dirty="0"/>
              <a:t> </a:t>
            </a:r>
            <a:r>
              <a:rPr lang="en-US" sz="2400" dirty="0" err="1"/>
              <a:t>masuk</a:t>
            </a:r>
            <a:r>
              <a:rPr lang="en-US" sz="2400" dirty="0"/>
              <a:t> </a:t>
            </a:r>
            <a:r>
              <a:rPr lang="en-US" sz="2400" dirty="0" err="1"/>
              <a:t>dalam</a:t>
            </a:r>
            <a:r>
              <a:rPr lang="en-US" sz="2400" dirty="0"/>
              <a:t> agenda </a:t>
            </a:r>
            <a:r>
              <a:rPr lang="en-US" sz="2400" dirty="0" err="1"/>
              <a:t>kebijakan</a:t>
            </a:r>
            <a:r>
              <a:rPr lang="en-US" sz="2400" dirty="0"/>
              <a:t> </a:t>
            </a:r>
            <a:r>
              <a:rPr lang="en-US" sz="2400" dirty="0" err="1"/>
              <a:t>maka</a:t>
            </a:r>
            <a:r>
              <a:rPr lang="en-US" sz="2400" dirty="0"/>
              <a:t> </a:t>
            </a:r>
            <a:r>
              <a:rPr lang="en-US" sz="2400" dirty="0" err="1"/>
              <a:t>berbagai</a:t>
            </a:r>
            <a:r>
              <a:rPr lang="en-US" sz="2400" dirty="0"/>
              <a:t> </a:t>
            </a:r>
            <a:r>
              <a:rPr lang="en-US" sz="2400" dirty="0" err="1"/>
              <a:t>opsi</a:t>
            </a:r>
            <a:r>
              <a:rPr lang="en-US" sz="2400" dirty="0"/>
              <a:t> </a:t>
            </a:r>
            <a:r>
              <a:rPr lang="en-US" sz="2400" dirty="0" err="1"/>
              <a:t>dirancang</a:t>
            </a:r>
            <a:r>
              <a:rPr lang="en-US" sz="2400" dirty="0"/>
              <a:t> </a:t>
            </a:r>
            <a:r>
              <a:rPr lang="en-US" sz="2400" dirty="0" err="1"/>
              <a:t>untuk</a:t>
            </a:r>
            <a:r>
              <a:rPr lang="en-US" sz="2400" dirty="0"/>
              <a:t> </a:t>
            </a:r>
            <a:r>
              <a:rPr lang="en-US" sz="2400" dirty="0" err="1"/>
              <a:t>mengatasinya</a:t>
            </a:r>
            <a:r>
              <a:rPr lang="en-US" sz="2400" dirty="0"/>
              <a:t>. </a:t>
            </a:r>
            <a:r>
              <a:rPr lang="en-US" sz="2400" dirty="0" err="1"/>
              <a:t>Selanjutnya</a:t>
            </a:r>
            <a:r>
              <a:rPr lang="en-US" sz="2400" dirty="0"/>
              <a:t> </a:t>
            </a:r>
            <a:r>
              <a:rPr lang="en-US" sz="2400" dirty="0" err="1"/>
              <a:t>pemerintah</a:t>
            </a:r>
            <a:r>
              <a:rPr lang="en-US" sz="2400" dirty="0"/>
              <a:t> </a:t>
            </a:r>
            <a:r>
              <a:rPr lang="en-US" sz="2400" dirty="0" err="1"/>
              <a:t>membuat</a:t>
            </a:r>
            <a:r>
              <a:rPr lang="en-US" sz="2400" dirty="0"/>
              <a:t> </a:t>
            </a:r>
            <a:r>
              <a:rPr lang="en-US" sz="2400" dirty="0" err="1"/>
              <a:t>beberapa</a:t>
            </a:r>
            <a:r>
              <a:rPr lang="en-US" sz="2400" dirty="0"/>
              <a:t> </a:t>
            </a:r>
            <a:r>
              <a:rPr lang="en-US" sz="2400" dirty="0" err="1"/>
              <a:t>pilihan</a:t>
            </a:r>
            <a:r>
              <a:rPr lang="en-US" sz="2400" dirty="0"/>
              <a:t> </a:t>
            </a:r>
            <a:r>
              <a:rPr lang="en-US" sz="2400" dirty="0" err="1"/>
              <a:t>kebijakan</a:t>
            </a:r>
            <a:r>
              <a:rPr lang="en-US" sz="2400" dirty="0"/>
              <a:t> dan </a:t>
            </a:r>
            <a:r>
              <a:rPr lang="en-US" sz="2400" dirty="0" err="1"/>
              <a:t>menerapkan</a:t>
            </a:r>
            <a:r>
              <a:rPr lang="en-US" sz="2400" dirty="0"/>
              <a:t> </a:t>
            </a:r>
            <a:r>
              <a:rPr lang="en-US" sz="2400" dirty="0" err="1"/>
              <a:t>kebijakan</a:t>
            </a:r>
            <a:r>
              <a:rPr lang="en-US" sz="2400" dirty="0"/>
              <a:t> </a:t>
            </a:r>
            <a:r>
              <a:rPr lang="en-US" sz="2400" dirty="0" err="1"/>
              <a:t>tersebut</a:t>
            </a:r>
            <a:r>
              <a:rPr lang="en-US" sz="2400" dirty="0"/>
              <a:t>. </a:t>
            </a:r>
            <a:r>
              <a:rPr lang="en-US" sz="2400" dirty="0" err="1"/>
              <a:t>Beberapa</a:t>
            </a:r>
            <a:r>
              <a:rPr lang="en-US" sz="2400" dirty="0"/>
              <a:t> </a:t>
            </a:r>
            <a:r>
              <a:rPr lang="en-US" sz="2400" dirty="0" err="1"/>
              <a:t>dari</a:t>
            </a:r>
            <a:r>
              <a:rPr lang="en-US" sz="2400" dirty="0"/>
              <a:t> </a:t>
            </a:r>
            <a:r>
              <a:rPr lang="en-US" sz="2400" dirty="0" err="1"/>
              <a:t>cara</a:t>
            </a:r>
            <a:r>
              <a:rPr lang="en-US" sz="2400" dirty="0"/>
              <a:t> </a:t>
            </a:r>
            <a:r>
              <a:rPr lang="en-US" sz="2400" dirty="0" err="1"/>
              <a:t>untuk</a:t>
            </a:r>
            <a:r>
              <a:rPr lang="en-US" sz="2400" dirty="0"/>
              <a:t> </a:t>
            </a:r>
            <a:r>
              <a:rPr lang="en-US" sz="2400" dirty="0" err="1"/>
              <a:t>mengimplementasikan</a:t>
            </a:r>
            <a:r>
              <a:rPr lang="en-US" sz="2400" dirty="0"/>
              <a:t> </a:t>
            </a:r>
            <a:r>
              <a:rPr lang="en-US" sz="2400" dirty="0" err="1"/>
              <a:t>adalah</a:t>
            </a:r>
            <a:r>
              <a:rPr lang="en-US" sz="2400" dirty="0"/>
              <a:t> </a:t>
            </a:r>
            <a:r>
              <a:rPr lang="en-US" sz="2400" dirty="0" err="1"/>
              <a:t>dengan</a:t>
            </a:r>
            <a:r>
              <a:rPr lang="en-US" sz="2400" dirty="0"/>
              <a:t> proses top-down </a:t>
            </a:r>
            <a:r>
              <a:rPr lang="en-US" sz="2400" dirty="0" err="1"/>
              <a:t>yaitu</a:t>
            </a:r>
            <a:r>
              <a:rPr lang="en-US" sz="2400" dirty="0"/>
              <a:t> proses yang </a:t>
            </a:r>
            <a:r>
              <a:rPr lang="en-US" sz="2400" dirty="0" err="1"/>
              <a:t>menekankan</a:t>
            </a:r>
            <a:r>
              <a:rPr lang="en-US" sz="2400" dirty="0"/>
              <a:t> </a:t>
            </a:r>
            <a:r>
              <a:rPr lang="en-US" sz="2400" dirty="0" err="1"/>
              <a:t>bagaimana</a:t>
            </a:r>
            <a:r>
              <a:rPr lang="en-US" sz="2400" dirty="0"/>
              <a:t> </a:t>
            </a:r>
            <a:r>
              <a:rPr lang="en-US" sz="2400" dirty="0" err="1"/>
              <a:t>mengimplementasikan</a:t>
            </a:r>
            <a:r>
              <a:rPr lang="en-US" sz="2400" dirty="0"/>
              <a:t> </a:t>
            </a:r>
            <a:r>
              <a:rPr lang="en-US" sz="2400" dirty="0" err="1"/>
              <a:t>kebijakan</a:t>
            </a:r>
            <a:r>
              <a:rPr lang="en-US" sz="2400" dirty="0"/>
              <a:t> </a:t>
            </a:r>
            <a:r>
              <a:rPr lang="en-US" sz="2400" dirty="0" err="1"/>
              <a:t>secara</a:t>
            </a:r>
            <a:r>
              <a:rPr lang="en-US" sz="2400" dirty="0"/>
              <a:t> </a:t>
            </a:r>
            <a:r>
              <a:rPr lang="en-US" sz="2400" dirty="0" err="1"/>
              <a:t>efektif</a:t>
            </a:r>
            <a:r>
              <a:rPr lang="en-US" sz="2400" dirty="0"/>
              <a:t> </a:t>
            </a:r>
            <a:r>
              <a:rPr lang="en-US" sz="2400" dirty="0" err="1"/>
              <a:t>dari</a:t>
            </a:r>
            <a:r>
              <a:rPr lang="en-US" sz="2400" dirty="0"/>
              <a:t> </a:t>
            </a:r>
            <a:r>
              <a:rPr lang="en-US" sz="2400" dirty="0" err="1"/>
              <a:t>pembuat</a:t>
            </a:r>
            <a:r>
              <a:rPr lang="en-US" sz="2400" dirty="0"/>
              <a:t> </a:t>
            </a:r>
            <a:r>
              <a:rPr lang="en-US" sz="2400" dirty="0" err="1"/>
              <a:t>kebijakan</a:t>
            </a:r>
            <a:r>
              <a:rPr lang="en-US" sz="2400" dirty="0"/>
              <a:t> </a:t>
            </a:r>
            <a:r>
              <a:rPr lang="en-US" sz="2400" dirty="0" err="1"/>
              <a:t>ke</a:t>
            </a:r>
            <a:r>
              <a:rPr lang="en-US" sz="2400" dirty="0"/>
              <a:t> </a:t>
            </a:r>
            <a:r>
              <a:rPr lang="en-US" sz="2400" dirty="0" err="1"/>
              <a:t>sasaran</a:t>
            </a:r>
            <a:r>
              <a:rPr lang="en-US" sz="2400" dirty="0"/>
              <a:t>. Cara yang </a:t>
            </a:r>
            <a:r>
              <a:rPr lang="en-US" sz="2400" dirty="0" err="1"/>
              <a:t>kedua</a:t>
            </a:r>
            <a:r>
              <a:rPr lang="en-US" sz="2400" dirty="0"/>
              <a:t> </a:t>
            </a:r>
            <a:r>
              <a:rPr lang="en-US" sz="2400" dirty="0" err="1"/>
              <a:t>menggunakan</a:t>
            </a:r>
            <a:r>
              <a:rPr lang="en-US" sz="2400" dirty="0"/>
              <a:t> </a:t>
            </a:r>
            <a:r>
              <a:rPr lang="en-US" sz="2400" dirty="0" err="1"/>
              <a:t>pendekatan</a:t>
            </a:r>
            <a:r>
              <a:rPr lang="en-US" sz="2400" dirty="0"/>
              <a:t> bottom-up </a:t>
            </a:r>
            <a:r>
              <a:rPr lang="en-US" sz="2400" dirty="0" err="1"/>
              <a:t>yaitu</a:t>
            </a:r>
            <a:r>
              <a:rPr lang="en-US" sz="2400" dirty="0"/>
              <a:t> </a:t>
            </a:r>
            <a:r>
              <a:rPr lang="en-US" sz="2400" dirty="0" err="1"/>
              <a:t>implementasi</a:t>
            </a:r>
            <a:r>
              <a:rPr lang="en-US" sz="2400" dirty="0"/>
              <a:t> </a:t>
            </a:r>
            <a:r>
              <a:rPr lang="en-US" sz="2400" dirty="0" err="1"/>
              <a:t>kebijakan</a:t>
            </a:r>
            <a:r>
              <a:rPr lang="en-US" sz="2400" dirty="0"/>
              <a:t> </a:t>
            </a:r>
            <a:r>
              <a:rPr lang="en-US" sz="2400" dirty="0" err="1"/>
              <a:t>berdasarkan</a:t>
            </a:r>
            <a:r>
              <a:rPr lang="en-US" sz="2400" dirty="0"/>
              <a:t> </a:t>
            </a:r>
            <a:r>
              <a:rPr lang="en-US" sz="2400" dirty="0" err="1"/>
              <a:t>perspektif</a:t>
            </a:r>
            <a:r>
              <a:rPr lang="en-US" sz="2400" dirty="0"/>
              <a:t> </a:t>
            </a:r>
            <a:r>
              <a:rPr lang="en-US" sz="2400" dirty="0" err="1"/>
              <a:t>sasaran</a:t>
            </a:r>
            <a:r>
              <a:rPr lang="en-US" sz="2400" dirty="0"/>
              <a:t> </a:t>
            </a:r>
            <a:r>
              <a:rPr lang="en-US" sz="2400" dirty="0" err="1"/>
              <a:t>kebijakan</a:t>
            </a:r>
            <a:r>
              <a:rPr lang="en-US" sz="2400" dirty="0"/>
              <a:t>.</a:t>
            </a:r>
          </a:p>
        </p:txBody>
      </p:sp>
    </p:spTree>
    <p:extLst>
      <p:ext uri="{BB962C8B-B14F-4D97-AF65-F5344CB8AC3E}">
        <p14:creationId xmlns:p14="http://schemas.microsoft.com/office/powerpoint/2010/main" val="965448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F3BCF-DEB2-4402-9AA0-620CC24F9887}"/>
              </a:ext>
            </a:extLst>
          </p:cNvPr>
          <p:cNvSpPr>
            <a:spLocks noGrp="1"/>
          </p:cNvSpPr>
          <p:nvPr>
            <p:ph type="title"/>
          </p:nvPr>
        </p:nvSpPr>
        <p:spPr/>
        <p:txBody>
          <a:bodyPr/>
          <a:lstStyle/>
          <a:p>
            <a:r>
              <a:rPr lang="en-US" dirty="0"/>
              <a:t>LANGKAH IMPLEMENTASI KEBIJAKAN</a:t>
            </a:r>
          </a:p>
        </p:txBody>
      </p:sp>
      <p:sp>
        <p:nvSpPr>
          <p:cNvPr id="3" name="Content Placeholder 2">
            <a:extLst>
              <a:ext uri="{FF2B5EF4-FFF2-40B4-BE49-F238E27FC236}">
                <a16:creationId xmlns:a16="http://schemas.microsoft.com/office/drawing/2014/main" id="{B3AA2506-1F30-4D1B-BDD9-6471F6CA19C2}"/>
              </a:ext>
            </a:extLst>
          </p:cNvPr>
          <p:cNvSpPr>
            <a:spLocks noGrp="1"/>
          </p:cNvSpPr>
          <p:nvPr>
            <p:ph idx="1"/>
          </p:nvPr>
        </p:nvSpPr>
        <p:spPr/>
        <p:txBody>
          <a:bodyPr>
            <a:normAutofit/>
          </a:bodyPr>
          <a:lstStyle/>
          <a:p>
            <a:r>
              <a:rPr lang="en-US" sz="2400" dirty="0"/>
              <a:t>Nugroho </a:t>
            </a:r>
            <a:r>
              <a:rPr lang="en-US" sz="2400" dirty="0" err="1"/>
              <a:t>menyatakan</a:t>
            </a:r>
            <a:r>
              <a:rPr lang="en-US" sz="2400" dirty="0"/>
              <a:t> </a:t>
            </a:r>
            <a:r>
              <a:rPr lang="en-US" sz="2400" dirty="0" err="1"/>
              <a:t>bahwa</a:t>
            </a:r>
            <a:r>
              <a:rPr lang="en-US" sz="2400" dirty="0"/>
              <a:t> </a:t>
            </a:r>
            <a:r>
              <a:rPr lang="en-US" sz="2400" dirty="0" err="1"/>
              <a:t>implementasi</a:t>
            </a:r>
            <a:r>
              <a:rPr lang="en-US" sz="2400" dirty="0"/>
              <a:t> </a:t>
            </a:r>
            <a:r>
              <a:rPr lang="en-US" sz="2400" dirty="0" err="1"/>
              <a:t>kebijakan</a:t>
            </a:r>
            <a:r>
              <a:rPr lang="en-US" sz="2400" dirty="0"/>
              <a:t> pada </a:t>
            </a:r>
            <a:r>
              <a:rPr lang="en-US" sz="2400" dirty="0" err="1"/>
              <a:t>prinsipnya</a:t>
            </a:r>
            <a:r>
              <a:rPr lang="en-US" sz="2400" dirty="0"/>
              <a:t> </a:t>
            </a:r>
            <a:r>
              <a:rPr lang="en-US" sz="2400" dirty="0" err="1"/>
              <a:t>adalah</a:t>
            </a:r>
            <a:r>
              <a:rPr lang="en-US" sz="2400" dirty="0"/>
              <a:t> </a:t>
            </a:r>
            <a:r>
              <a:rPr lang="en-US" sz="2400" dirty="0" err="1"/>
              <a:t>cara</a:t>
            </a:r>
            <a:r>
              <a:rPr lang="en-US" sz="2400" dirty="0"/>
              <a:t> agar </a:t>
            </a:r>
            <a:r>
              <a:rPr lang="en-US" sz="2400" dirty="0" err="1"/>
              <a:t>sebuah</a:t>
            </a:r>
            <a:r>
              <a:rPr lang="en-US" sz="2400" dirty="0"/>
              <a:t> </a:t>
            </a:r>
            <a:r>
              <a:rPr lang="en-US" sz="2400" dirty="0" err="1"/>
              <a:t>kebijakan</a:t>
            </a:r>
            <a:r>
              <a:rPr lang="en-US" sz="2400" dirty="0"/>
              <a:t> </a:t>
            </a:r>
            <a:r>
              <a:rPr lang="en-US" sz="2400" dirty="0" err="1"/>
              <a:t>dapat</a:t>
            </a:r>
            <a:r>
              <a:rPr lang="en-US" sz="2400" dirty="0"/>
              <a:t> </a:t>
            </a:r>
            <a:r>
              <a:rPr lang="en-US" sz="2400" dirty="0" err="1"/>
              <a:t>mencapai</a:t>
            </a:r>
            <a:r>
              <a:rPr lang="en-US" sz="2400" dirty="0"/>
              <a:t> </a:t>
            </a:r>
            <a:r>
              <a:rPr lang="en-US" sz="2400" dirty="0" err="1"/>
              <a:t>tujuannya</a:t>
            </a:r>
            <a:r>
              <a:rPr lang="en-US" sz="2400" dirty="0"/>
              <a:t>. </a:t>
            </a:r>
            <a:r>
              <a:rPr lang="en-US" sz="2400" dirty="0" err="1"/>
              <a:t>Untuk</a:t>
            </a:r>
            <a:r>
              <a:rPr lang="en-US" sz="2400" dirty="0"/>
              <a:t> </a:t>
            </a:r>
            <a:r>
              <a:rPr lang="en-US" sz="2400" dirty="0" err="1"/>
              <a:t>mengimplementasikan</a:t>
            </a:r>
            <a:r>
              <a:rPr lang="en-US" sz="2400" dirty="0"/>
              <a:t> </a:t>
            </a:r>
            <a:r>
              <a:rPr lang="en-US" sz="2400" dirty="0" err="1"/>
              <a:t>kebijakan</a:t>
            </a:r>
            <a:r>
              <a:rPr lang="en-US" sz="2400" dirty="0"/>
              <a:t> </a:t>
            </a:r>
            <a:r>
              <a:rPr lang="en-US" sz="2400" dirty="0" err="1"/>
              <a:t>publik</a:t>
            </a:r>
            <a:r>
              <a:rPr lang="en-US" sz="2400" dirty="0"/>
              <a:t>, </a:t>
            </a:r>
            <a:r>
              <a:rPr lang="en-US" sz="2400" dirty="0" err="1"/>
              <a:t>ada</a:t>
            </a:r>
            <a:r>
              <a:rPr lang="en-US" sz="2400" dirty="0"/>
              <a:t> </a:t>
            </a:r>
            <a:r>
              <a:rPr lang="en-US" sz="2400" dirty="0" err="1"/>
              <a:t>dua</a:t>
            </a:r>
            <a:r>
              <a:rPr lang="en-US" sz="2400" dirty="0"/>
              <a:t> </a:t>
            </a:r>
            <a:r>
              <a:rPr lang="en-US" sz="2400" dirty="0" err="1"/>
              <a:t>pilihan</a:t>
            </a:r>
            <a:r>
              <a:rPr lang="en-US" sz="2400" dirty="0"/>
              <a:t> </a:t>
            </a:r>
            <a:r>
              <a:rPr lang="en-US" sz="2400" dirty="0" err="1"/>
              <a:t>langkah</a:t>
            </a:r>
            <a:r>
              <a:rPr lang="en-US" sz="2400" dirty="0"/>
              <a:t> yang </a:t>
            </a:r>
            <a:r>
              <a:rPr lang="en-US" sz="2400" dirty="0" err="1"/>
              <a:t>dilakukan</a:t>
            </a:r>
            <a:r>
              <a:rPr lang="en-US" sz="2400" dirty="0"/>
              <a:t> </a:t>
            </a:r>
            <a:r>
              <a:rPr lang="en-US" sz="2400" dirty="0" err="1"/>
              <a:t>yaitu</a:t>
            </a:r>
            <a:r>
              <a:rPr lang="en-US" sz="2400" dirty="0"/>
              <a:t> : </a:t>
            </a:r>
          </a:p>
          <a:p>
            <a:pPr lvl="1"/>
            <a:r>
              <a:rPr lang="en-US" sz="2000" dirty="0"/>
              <a:t>1) </a:t>
            </a:r>
            <a:r>
              <a:rPr lang="en-US" sz="2000" dirty="0" err="1"/>
              <a:t>Langsung</a:t>
            </a:r>
            <a:r>
              <a:rPr lang="en-US" sz="2000" dirty="0"/>
              <a:t> </a:t>
            </a:r>
            <a:r>
              <a:rPr lang="en-US" sz="2000" dirty="0" err="1"/>
              <a:t>mengimplementasikan</a:t>
            </a:r>
            <a:r>
              <a:rPr lang="en-US" sz="2000" dirty="0"/>
              <a:t> </a:t>
            </a:r>
            <a:r>
              <a:rPr lang="en-US" sz="2000" dirty="0" err="1"/>
              <a:t>dalam</a:t>
            </a:r>
            <a:r>
              <a:rPr lang="en-US" sz="2000" dirty="0"/>
              <a:t> </a:t>
            </a:r>
            <a:r>
              <a:rPr lang="en-US" sz="2000" dirty="0" err="1"/>
              <a:t>bentuk</a:t>
            </a:r>
            <a:r>
              <a:rPr lang="en-US" sz="2000" dirty="0"/>
              <a:t> program-program </a:t>
            </a:r>
          </a:p>
          <a:p>
            <a:pPr lvl="1"/>
            <a:r>
              <a:rPr lang="en-US" sz="2000" dirty="0"/>
              <a:t>2) </a:t>
            </a:r>
            <a:r>
              <a:rPr lang="en-US" sz="2000" dirty="0" err="1"/>
              <a:t>Melalui</a:t>
            </a:r>
            <a:r>
              <a:rPr lang="en-US" sz="2000" dirty="0"/>
              <a:t> </a:t>
            </a:r>
            <a:r>
              <a:rPr lang="en-US" sz="2000" dirty="0" err="1"/>
              <a:t>formulasi</a:t>
            </a:r>
            <a:r>
              <a:rPr lang="en-US" sz="2000" dirty="0"/>
              <a:t> </a:t>
            </a:r>
            <a:r>
              <a:rPr lang="en-US" sz="2000" dirty="0" err="1"/>
              <a:t>kebijakan</a:t>
            </a:r>
            <a:r>
              <a:rPr lang="en-US" sz="2000" dirty="0"/>
              <a:t> </a:t>
            </a:r>
            <a:r>
              <a:rPr lang="en-US" sz="2000" dirty="0" err="1"/>
              <a:t>derivat</a:t>
            </a:r>
            <a:r>
              <a:rPr lang="en-US" sz="2000" dirty="0"/>
              <a:t> </a:t>
            </a:r>
            <a:r>
              <a:rPr lang="en-US" sz="2000" dirty="0" err="1"/>
              <a:t>atau</a:t>
            </a:r>
            <a:r>
              <a:rPr lang="en-US" sz="2000" dirty="0"/>
              <a:t> </a:t>
            </a:r>
            <a:r>
              <a:rPr lang="en-US" sz="2000" dirty="0" err="1"/>
              <a:t>turunan</a:t>
            </a:r>
            <a:r>
              <a:rPr lang="en-US" sz="2000" dirty="0"/>
              <a:t> </a:t>
            </a:r>
            <a:r>
              <a:rPr lang="en-US" sz="2000" dirty="0" err="1"/>
              <a:t>dari</a:t>
            </a:r>
            <a:r>
              <a:rPr lang="en-US" sz="2000" dirty="0"/>
              <a:t> </a:t>
            </a:r>
            <a:r>
              <a:rPr lang="en-US" sz="2000" dirty="0" err="1"/>
              <a:t>kebijakan</a:t>
            </a:r>
            <a:r>
              <a:rPr lang="en-US" sz="2000" dirty="0"/>
              <a:t> </a:t>
            </a:r>
            <a:r>
              <a:rPr lang="en-US" sz="2000" dirty="0" err="1"/>
              <a:t>publik</a:t>
            </a:r>
            <a:r>
              <a:rPr lang="en-US" sz="2000" dirty="0"/>
              <a:t> </a:t>
            </a:r>
            <a:r>
              <a:rPr lang="en-US" sz="2000" dirty="0" err="1"/>
              <a:t>tersebut</a:t>
            </a:r>
            <a:r>
              <a:rPr lang="en-US" sz="2000" dirty="0"/>
              <a:t>. </a:t>
            </a:r>
            <a:r>
              <a:rPr lang="en-US" sz="2000" dirty="0" err="1"/>
              <a:t>Kedua</a:t>
            </a:r>
            <a:r>
              <a:rPr lang="en-US" sz="2000" dirty="0"/>
              <a:t> </a:t>
            </a:r>
            <a:r>
              <a:rPr lang="en-US" sz="2000" dirty="0" err="1"/>
              <a:t>pilihan</a:t>
            </a:r>
            <a:r>
              <a:rPr lang="en-US" sz="2000" dirty="0"/>
              <a:t> </a:t>
            </a:r>
            <a:r>
              <a:rPr lang="en-US" sz="2000" dirty="0" err="1"/>
              <a:t>langkah</a:t>
            </a:r>
            <a:r>
              <a:rPr lang="en-US" sz="2000" dirty="0"/>
              <a:t> </a:t>
            </a:r>
            <a:r>
              <a:rPr lang="en-US" sz="2000" dirty="0" err="1"/>
              <a:t>tersebut</a:t>
            </a:r>
            <a:r>
              <a:rPr lang="en-US" sz="2000" dirty="0"/>
              <a:t> </a:t>
            </a:r>
            <a:r>
              <a:rPr lang="en-US" sz="2000" dirty="0" err="1"/>
              <a:t>membutuhkan</a:t>
            </a:r>
            <a:r>
              <a:rPr lang="en-US" sz="2000" dirty="0"/>
              <a:t> </a:t>
            </a:r>
            <a:r>
              <a:rPr lang="en-US" sz="2000" dirty="0" err="1"/>
              <a:t>cara</a:t>
            </a:r>
            <a:r>
              <a:rPr lang="en-US" sz="2000" dirty="0"/>
              <a:t> yang </a:t>
            </a:r>
            <a:r>
              <a:rPr lang="en-US" sz="2000" dirty="0" err="1"/>
              <a:t>lebih</a:t>
            </a:r>
            <a:r>
              <a:rPr lang="en-US" sz="2000" dirty="0"/>
              <a:t> </a:t>
            </a:r>
            <a:r>
              <a:rPr lang="en-US" sz="2000" dirty="0" err="1"/>
              <a:t>sistematis</a:t>
            </a:r>
            <a:r>
              <a:rPr lang="en-US" sz="2000" dirty="0"/>
              <a:t> </a:t>
            </a:r>
            <a:r>
              <a:rPr lang="en-US" sz="2000" dirty="0" err="1"/>
              <a:t>untuk</a:t>
            </a:r>
            <a:r>
              <a:rPr lang="en-US" sz="2000" dirty="0"/>
              <a:t> memahami.1</a:t>
            </a:r>
          </a:p>
        </p:txBody>
      </p:sp>
    </p:spTree>
    <p:extLst>
      <p:ext uri="{BB962C8B-B14F-4D97-AF65-F5344CB8AC3E}">
        <p14:creationId xmlns:p14="http://schemas.microsoft.com/office/powerpoint/2010/main" val="4167400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21733-41A7-4640-8D32-E0BB076A4A7C}"/>
              </a:ext>
            </a:extLst>
          </p:cNvPr>
          <p:cNvSpPr>
            <a:spLocks noGrp="1"/>
          </p:cNvSpPr>
          <p:nvPr>
            <p:ph type="title"/>
          </p:nvPr>
        </p:nvSpPr>
        <p:spPr/>
        <p:txBody>
          <a:bodyPr/>
          <a:lstStyle/>
          <a:p>
            <a:r>
              <a:rPr lang="id-ID" dirty="0"/>
              <a:t>Donald S. Van Mater dan carl E. Va</a:t>
            </a:r>
            <a:endParaRPr lang="en-US" dirty="0"/>
          </a:p>
        </p:txBody>
      </p:sp>
      <p:sp>
        <p:nvSpPr>
          <p:cNvPr id="3" name="Content Placeholder 2">
            <a:extLst>
              <a:ext uri="{FF2B5EF4-FFF2-40B4-BE49-F238E27FC236}">
                <a16:creationId xmlns:a16="http://schemas.microsoft.com/office/drawing/2014/main" id="{9921790C-074E-4E36-B390-A43591E0F3BF}"/>
              </a:ext>
            </a:extLst>
          </p:cNvPr>
          <p:cNvSpPr>
            <a:spLocks noGrp="1"/>
          </p:cNvSpPr>
          <p:nvPr>
            <p:ph idx="1"/>
          </p:nvPr>
        </p:nvSpPr>
        <p:spPr/>
        <p:txBody>
          <a:bodyPr>
            <a:normAutofit/>
          </a:bodyPr>
          <a:lstStyle/>
          <a:p>
            <a:r>
              <a:rPr lang="id-ID" altLang="en-US" sz="2800" b="1" i="1" dirty="0"/>
              <a:t>“policy implementation encompasses those action by public and private individuals (or groups) that are directed at the achievement of objectives set forth in prior policy decisions. This include both one time efforts to transform decisions into operational terms, as well as continuing efforts to achieve the large and small changes mandated by policy decisions”.</a:t>
            </a:r>
          </a:p>
        </p:txBody>
      </p:sp>
    </p:spTree>
    <p:extLst>
      <p:ext uri="{BB962C8B-B14F-4D97-AF65-F5344CB8AC3E}">
        <p14:creationId xmlns:p14="http://schemas.microsoft.com/office/powerpoint/2010/main" val="4277769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600D2-AC17-4889-96C3-6AE3E09D505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F1FEB63-E06E-483E-BA22-4C0A40B129BE}"/>
              </a:ext>
            </a:extLst>
          </p:cNvPr>
          <p:cNvSpPr>
            <a:spLocks noGrp="1"/>
          </p:cNvSpPr>
          <p:nvPr>
            <p:ph idx="1"/>
          </p:nvPr>
        </p:nvSpPr>
        <p:spPr>
          <a:xfrm>
            <a:off x="818712" y="2774301"/>
            <a:ext cx="10554574" cy="3636511"/>
          </a:xfrm>
        </p:spPr>
        <p:txBody>
          <a:bodyPr>
            <a:normAutofit fontScale="92500" lnSpcReduction="20000"/>
          </a:bodyPr>
          <a:lstStyle/>
          <a:p>
            <a:pPr algn="just"/>
            <a:r>
              <a:rPr lang="id-ID" altLang="en-US" sz="2800" b="1" dirty="0"/>
              <a:t>Implementasi kebijakan menekankan pada suatu tindakan, baik yang dilakukan oleh pihak pemerintah maupun individu (atau kelompok) swasta yang diarahkan untuk mencapai tujuan-tujuan yang telah ditetapkan dalam suatu keputusan kebijakan sebelumnya. Pada suatu saat tindakan-tindakan ini berusaha mentransformasikan keputusan-keputusan menjadi pola-pola operasional serta melanjutkan usaha-usaha tersebut untuk mencapai perubahan, baik besar maupun kecil yang diamanatkan oleh keputusan-keputusan kebijakan tertentu.</a:t>
            </a:r>
          </a:p>
          <a:p>
            <a:pPr algn="just"/>
            <a:endParaRPr lang="en-US" sz="2800" b="1" dirty="0"/>
          </a:p>
        </p:txBody>
      </p:sp>
    </p:spTree>
    <p:extLst>
      <p:ext uri="{BB962C8B-B14F-4D97-AF65-F5344CB8AC3E}">
        <p14:creationId xmlns:p14="http://schemas.microsoft.com/office/powerpoint/2010/main" val="3432661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822AE-B0EB-453B-8D4B-3A7E6FCFC095}"/>
              </a:ext>
            </a:extLst>
          </p:cNvPr>
          <p:cNvSpPr>
            <a:spLocks noGrp="1"/>
          </p:cNvSpPr>
          <p:nvPr>
            <p:ph type="title"/>
          </p:nvPr>
        </p:nvSpPr>
        <p:spPr>
          <a:xfrm>
            <a:off x="801288" y="513977"/>
            <a:ext cx="10571998" cy="970450"/>
          </a:xfrm>
        </p:spPr>
        <p:txBody>
          <a:bodyPr/>
          <a:lstStyle/>
          <a:p>
            <a:r>
              <a:rPr lang="id-ID" dirty="0"/>
              <a:t>Aktifitas Implementasi Kebijakan (Jones, 1997)</a:t>
            </a:r>
            <a:endParaRPr lang="en-US" dirty="0"/>
          </a:p>
        </p:txBody>
      </p:sp>
      <p:sp>
        <p:nvSpPr>
          <p:cNvPr id="3" name="Content Placeholder 2">
            <a:extLst>
              <a:ext uri="{FF2B5EF4-FFF2-40B4-BE49-F238E27FC236}">
                <a16:creationId xmlns:a16="http://schemas.microsoft.com/office/drawing/2014/main" id="{3036EE35-C669-4521-8935-09FA43AF515F}"/>
              </a:ext>
            </a:extLst>
          </p:cNvPr>
          <p:cNvSpPr>
            <a:spLocks noGrp="1"/>
          </p:cNvSpPr>
          <p:nvPr>
            <p:ph idx="1"/>
          </p:nvPr>
        </p:nvSpPr>
        <p:spPr/>
        <p:txBody>
          <a:bodyPr>
            <a:normAutofit lnSpcReduction="10000"/>
          </a:bodyPr>
          <a:lstStyle/>
          <a:p>
            <a:pPr marL="514350" indent="-514350" algn="just">
              <a:buFont typeface="+mj-lt"/>
              <a:buAutoNum type="arabicPeriod"/>
            </a:pPr>
            <a:r>
              <a:rPr lang="id-ID" altLang="en-US" sz="2800" b="1" i="1" dirty="0"/>
              <a:t>Organization; The establishment or rearrangement of resources, units, and methods for pitting a policy into effect.</a:t>
            </a:r>
          </a:p>
          <a:p>
            <a:pPr marL="514350" indent="-514350" algn="just">
              <a:buFont typeface="+mj-lt"/>
              <a:buAutoNum type="arabicPeriod"/>
            </a:pPr>
            <a:r>
              <a:rPr lang="id-ID" altLang="en-US" sz="2800" b="1" i="1" dirty="0"/>
              <a:t>Interpretation; The translation of language (often contained in a statute) into acceptable and feasible plans and directives.</a:t>
            </a:r>
          </a:p>
          <a:p>
            <a:pPr marL="514350" indent="-514350" algn="just">
              <a:buFont typeface="+mj-lt"/>
              <a:buAutoNum type="arabicPeriod"/>
            </a:pPr>
            <a:r>
              <a:rPr lang="id-ID" altLang="en-US" sz="2800" b="1" i="1" dirty="0"/>
              <a:t>Application; The routine provision of service, payments, or other agree upon objectives or instruments.</a:t>
            </a:r>
          </a:p>
        </p:txBody>
      </p:sp>
    </p:spTree>
    <p:extLst>
      <p:ext uri="{BB962C8B-B14F-4D97-AF65-F5344CB8AC3E}">
        <p14:creationId xmlns:p14="http://schemas.microsoft.com/office/powerpoint/2010/main" val="3746496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8B684-CB37-4677-8699-76232DB56EEB}"/>
              </a:ext>
            </a:extLst>
          </p:cNvPr>
          <p:cNvSpPr>
            <a:spLocks noGrp="1"/>
          </p:cNvSpPr>
          <p:nvPr>
            <p:ph type="title"/>
          </p:nvPr>
        </p:nvSpPr>
        <p:spPr/>
        <p:txBody>
          <a:bodyPr/>
          <a:lstStyle/>
          <a:p>
            <a:r>
              <a:rPr lang="id-ID" altLang="en-US" dirty="0"/>
              <a:t>Tahap Pengorganisasian</a:t>
            </a:r>
            <a:endParaRPr lang="en-US" dirty="0"/>
          </a:p>
        </p:txBody>
      </p:sp>
      <p:sp>
        <p:nvSpPr>
          <p:cNvPr id="3" name="Content Placeholder 2">
            <a:extLst>
              <a:ext uri="{FF2B5EF4-FFF2-40B4-BE49-F238E27FC236}">
                <a16:creationId xmlns:a16="http://schemas.microsoft.com/office/drawing/2014/main" id="{43012250-2483-4141-9DA3-D764B865F79F}"/>
              </a:ext>
            </a:extLst>
          </p:cNvPr>
          <p:cNvSpPr>
            <a:spLocks noGrp="1"/>
          </p:cNvSpPr>
          <p:nvPr>
            <p:ph idx="1"/>
          </p:nvPr>
        </p:nvSpPr>
        <p:spPr>
          <a:xfrm>
            <a:off x="810000" y="2583234"/>
            <a:ext cx="10554574" cy="3636511"/>
          </a:xfrm>
        </p:spPr>
        <p:txBody>
          <a:bodyPr>
            <a:normAutofit/>
          </a:bodyPr>
          <a:lstStyle/>
          <a:p>
            <a:pPr algn="just"/>
            <a:r>
              <a:rPr lang="id-ID" altLang="en-US" sz="3200" dirty="0"/>
              <a:t>Aktivitas`pengorganisasian merupakan suatu upaya untuk menetapkan dan menata kembali sumber daya, unit-unit, dan metode-metode yang mengarah pada upaya mewujudkan/merealisasikan kebijakan menjadi hasil (outcome) sesuai dengan apa yang menjadi tujuan dan sasaran kebijakan.</a:t>
            </a:r>
          </a:p>
          <a:p>
            <a:pPr algn="just"/>
            <a:endParaRPr lang="en-US" sz="3200" dirty="0"/>
          </a:p>
        </p:txBody>
      </p:sp>
    </p:spTree>
    <p:extLst>
      <p:ext uri="{BB962C8B-B14F-4D97-AF65-F5344CB8AC3E}">
        <p14:creationId xmlns:p14="http://schemas.microsoft.com/office/powerpoint/2010/main" val="737575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C3952-45BA-414E-93B5-17611D18FC7D}"/>
              </a:ext>
            </a:extLst>
          </p:cNvPr>
          <p:cNvSpPr>
            <a:spLocks noGrp="1"/>
          </p:cNvSpPr>
          <p:nvPr>
            <p:ph type="title"/>
          </p:nvPr>
        </p:nvSpPr>
        <p:spPr/>
        <p:txBody>
          <a:bodyPr/>
          <a:lstStyle/>
          <a:p>
            <a:r>
              <a:rPr lang="id-ID" altLang="en-US" dirty="0"/>
              <a:t>Tahap Interpretasi</a:t>
            </a:r>
            <a:endParaRPr lang="en-US" dirty="0"/>
          </a:p>
        </p:txBody>
      </p:sp>
      <p:sp>
        <p:nvSpPr>
          <p:cNvPr id="3" name="Content Placeholder 2">
            <a:extLst>
              <a:ext uri="{FF2B5EF4-FFF2-40B4-BE49-F238E27FC236}">
                <a16:creationId xmlns:a16="http://schemas.microsoft.com/office/drawing/2014/main" id="{324EE752-8A1D-460C-BE38-A76BBA11D21A}"/>
              </a:ext>
            </a:extLst>
          </p:cNvPr>
          <p:cNvSpPr>
            <a:spLocks noGrp="1"/>
          </p:cNvSpPr>
          <p:nvPr>
            <p:ph idx="1"/>
          </p:nvPr>
        </p:nvSpPr>
        <p:spPr>
          <a:xfrm>
            <a:off x="810000" y="2774301"/>
            <a:ext cx="10554574" cy="3636511"/>
          </a:xfrm>
        </p:spPr>
        <p:txBody>
          <a:bodyPr>
            <a:normAutofit fontScale="92500" lnSpcReduction="20000"/>
          </a:bodyPr>
          <a:lstStyle/>
          <a:p>
            <a:pPr algn="just"/>
            <a:r>
              <a:rPr lang="id-ID" altLang="en-US" sz="3200" b="1" dirty="0"/>
              <a:t>Aktivitas interpretasi (interpretation)  merupakan aktivitas interpretasi (penjelasan) substansi dari suatu kebijakan dalam bahasa yang lebih operasional dan mudah dipahami sehingga dapat dilaksanakan dan diterima oleh para pelaku dan sasaran kebijakan.</a:t>
            </a:r>
          </a:p>
          <a:p>
            <a:pPr algn="just"/>
            <a:r>
              <a:rPr lang="id-ID" altLang="en-US" sz="3200" b="1" dirty="0"/>
              <a:t>Tahap interpretasi merupakan tahapan penjabaran sebuah kebijakan yang masih bersifat abstrak ke dalam kebijakan yang lebih bersifat teknis operasional.</a:t>
            </a:r>
          </a:p>
          <a:p>
            <a:endParaRPr lang="en-US" sz="3200" b="1" dirty="0"/>
          </a:p>
        </p:txBody>
      </p:sp>
    </p:spTree>
    <p:extLst>
      <p:ext uri="{BB962C8B-B14F-4D97-AF65-F5344CB8AC3E}">
        <p14:creationId xmlns:p14="http://schemas.microsoft.com/office/powerpoint/2010/main" val="14729032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24</TotalTime>
  <Words>576</Words>
  <Application>Microsoft Office PowerPoint</Application>
  <PresentationFormat>Widescreen</PresentationFormat>
  <Paragraphs>25</Paragraphs>
  <Slides>11</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5" baseType="lpstr">
      <vt:lpstr>Century Gothic</vt:lpstr>
      <vt:lpstr>Wingdings 2</vt:lpstr>
      <vt:lpstr>Quotable</vt:lpstr>
      <vt:lpstr>Document</vt:lpstr>
      <vt:lpstr>Penyusunan tool/metodologi Implementasi kebijakan publik</vt:lpstr>
      <vt:lpstr>PROSES IMPLEMENTASI KEBIJAKAN PUBLIK</vt:lpstr>
      <vt:lpstr>PROSES IMPLEMENTASI KEBIJAKAN PUBLIK</vt:lpstr>
      <vt:lpstr>LANGKAH IMPLEMENTASI KEBIJAKAN</vt:lpstr>
      <vt:lpstr>Donald S. Van Mater dan carl E. Va</vt:lpstr>
      <vt:lpstr>PowerPoint Presentation</vt:lpstr>
      <vt:lpstr>Aktifitas Implementasi Kebijakan (Jones, 1997)</vt:lpstr>
      <vt:lpstr>Tahap Pengorganisasian</vt:lpstr>
      <vt:lpstr>Tahap Interpretasi</vt:lpstr>
      <vt:lpstr>Tahap Pengaplikasian</vt:lpstr>
      <vt:lpstr>Model Implementasi Kebijakan Publik (Edward III)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Penyusunan tool/metodologi Implementasi kebijakan publik</dc:title>
  <dc:creator>Annora Febrila Nilamsari</dc:creator>
  <cp:lastModifiedBy>Annora Febrila Nilamsari</cp:lastModifiedBy>
  <cp:revision>1</cp:revision>
  <dcterms:created xsi:type="dcterms:W3CDTF">2021-08-28T10:24:20Z</dcterms:created>
  <dcterms:modified xsi:type="dcterms:W3CDTF">2021-08-28T10:48:50Z</dcterms:modified>
</cp:coreProperties>
</file>