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72" y="6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8/28/2021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8/28/2021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8/28/2021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8/28/2021</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8/28/2021</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8/28/2021</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8/28/2021</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8/28/2021</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38AE2-28C7-4EF4-91A5-3FAA76E684CD}"/>
              </a:ext>
            </a:extLst>
          </p:cNvPr>
          <p:cNvSpPr>
            <a:spLocks noGrp="1"/>
          </p:cNvSpPr>
          <p:nvPr>
            <p:ph type="ctrTitle"/>
          </p:nvPr>
        </p:nvSpPr>
        <p:spPr/>
        <p:txBody>
          <a:bodyPr/>
          <a:lstStyle/>
          <a:p>
            <a:r>
              <a:rPr lang="en-US" b="1" dirty="0"/>
              <a:t>Teknik </a:t>
            </a:r>
            <a:r>
              <a:rPr lang="en-US" b="1" dirty="0" err="1"/>
              <a:t>Evaluasi</a:t>
            </a:r>
            <a:r>
              <a:rPr lang="en-US" b="1" dirty="0"/>
              <a:t> </a:t>
            </a:r>
            <a:r>
              <a:rPr lang="en-US" b="1" dirty="0" err="1"/>
              <a:t>dalam</a:t>
            </a:r>
            <a:r>
              <a:rPr lang="en-US" b="1" dirty="0"/>
              <a:t> </a:t>
            </a:r>
            <a:r>
              <a:rPr lang="en-US" b="1" dirty="0" err="1"/>
              <a:t>Implementasi</a:t>
            </a:r>
            <a:r>
              <a:rPr lang="en-US" b="1" dirty="0"/>
              <a:t> </a:t>
            </a:r>
            <a:r>
              <a:rPr lang="en-US" b="1" dirty="0" err="1"/>
              <a:t>Kebijakan</a:t>
            </a:r>
            <a:r>
              <a:rPr lang="en-US" b="1" dirty="0"/>
              <a:t> </a:t>
            </a:r>
            <a:r>
              <a:rPr lang="en-US" b="1" dirty="0" err="1"/>
              <a:t>Publik</a:t>
            </a:r>
            <a:endParaRPr lang="en-US" b="1" dirty="0"/>
          </a:p>
        </p:txBody>
      </p:sp>
      <p:sp>
        <p:nvSpPr>
          <p:cNvPr id="3" name="Subtitle 2">
            <a:extLst>
              <a:ext uri="{FF2B5EF4-FFF2-40B4-BE49-F238E27FC236}">
                <a16:creationId xmlns:a16="http://schemas.microsoft.com/office/drawing/2014/main" id="{8D79B462-22BD-4538-8A60-F4A33C1067C0}"/>
              </a:ext>
            </a:extLst>
          </p:cNvPr>
          <p:cNvSpPr>
            <a:spLocks noGrp="1"/>
          </p:cNvSpPr>
          <p:nvPr>
            <p:ph type="subTitle" idx="1"/>
          </p:nvPr>
        </p:nvSpPr>
        <p:spPr/>
        <p:txBody>
          <a:bodyPr/>
          <a:lstStyle/>
          <a:p>
            <a:r>
              <a:rPr lang="en-US" dirty="0"/>
              <a:t>YOGI SUPRAYOGI SUGANDI</a:t>
            </a:r>
          </a:p>
        </p:txBody>
      </p:sp>
    </p:spTree>
    <p:extLst>
      <p:ext uri="{BB962C8B-B14F-4D97-AF65-F5344CB8AC3E}">
        <p14:creationId xmlns:p14="http://schemas.microsoft.com/office/powerpoint/2010/main" val="3210856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446FE-C7F3-435B-A209-CFEA35752F0D}"/>
              </a:ext>
            </a:extLst>
          </p:cNvPr>
          <p:cNvSpPr>
            <a:spLocks noGrp="1"/>
          </p:cNvSpPr>
          <p:nvPr>
            <p:ph type="title"/>
          </p:nvPr>
        </p:nvSpPr>
        <p:spPr/>
        <p:txBody>
          <a:bodyPr/>
          <a:lstStyle/>
          <a:p>
            <a:r>
              <a:rPr lang="en-US" b="1" dirty="0"/>
              <a:t>EVALUASI KEBIJAKAN PUBLIK</a:t>
            </a:r>
          </a:p>
        </p:txBody>
      </p:sp>
      <p:sp>
        <p:nvSpPr>
          <p:cNvPr id="3" name="Content Placeholder 2">
            <a:extLst>
              <a:ext uri="{FF2B5EF4-FFF2-40B4-BE49-F238E27FC236}">
                <a16:creationId xmlns:a16="http://schemas.microsoft.com/office/drawing/2014/main" id="{9706CC86-774A-4AA7-8B4C-C8F46CB38B3F}"/>
              </a:ext>
            </a:extLst>
          </p:cNvPr>
          <p:cNvSpPr>
            <a:spLocks noGrp="1"/>
          </p:cNvSpPr>
          <p:nvPr>
            <p:ph idx="1"/>
          </p:nvPr>
        </p:nvSpPr>
        <p:spPr/>
        <p:txBody>
          <a:bodyPr>
            <a:normAutofit fontScale="92500"/>
          </a:bodyPr>
          <a:lstStyle/>
          <a:p>
            <a:pPr algn="just" eaLnBrk="1" hangingPunct="1"/>
            <a:r>
              <a:rPr lang="id-ID" altLang="en-US" sz="2800" dirty="0"/>
              <a:t>Evaluasi kebijakan merupakan kegiatan untuk menilai atau melihat keberhasilan atau kegagalan pelaksanaan suatu kebijakan publik.</a:t>
            </a:r>
          </a:p>
          <a:p>
            <a:pPr algn="just" eaLnBrk="1" hangingPunct="1"/>
            <a:r>
              <a:rPr lang="id-ID" altLang="en-US" sz="2800" dirty="0"/>
              <a:t>Oleh karena itu, evaluasi merupakan kegiatan pemberian nilai atas sesuatu “fenomena” di dalamnya terkandung pertimbangan nilai (</a:t>
            </a:r>
            <a:r>
              <a:rPr lang="id-ID" altLang="en-US" sz="2800" i="1" dirty="0"/>
              <a:t>value judgement) </a:t>
            </a:r>
            <a:r>
              <a:rPr lang="id-ID" altLang="en-US" sz="2800" dirty="0"/>
              <a:t>tertentu.</a:t>
            </a:r>
          </a:p>
          <a:p>
            <a:pPr algn="just"/>
            <a:endParaRPr lang="en-US" sz="2800" dirty="0"/>
          </a:p>
        </p:txBody>
      </p:sp>
    </p:spTree>
    <p:extLst>
      <p:ext uri="{BB962C8B-B14F-4D97-AF65-F5344CB8AC3E}">
        <p14:creationId xmlns:p14="http://schemas.microsoft.com/office/powerpoint/2010/main" val="2995039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8B607-D260-42AF-8165-56783F2EA27D}"/>
              </a:ext>
            </a:extLst>
          </p:cNvPr>
          <p:cNvSpPr>
            <a:spLocks noGrp="1"/>
          </p:cNvSpPr>
          <p:nvPr>
            <p:ph type="title"/>
          </p:nvPr>
        </p:nvSpPr>
        <p:spPr/>
        <p:txBody>
          <a:bodyPr/>
          <a:lstStyle/>
          <a:p>
            <a:r>
              <a:rPr lang="en-US" b="1" dirty="0"/>
              <a:t>TIPE EVALUASI KEBIJAKAN PUBLIK</a:t>
            </a:r>
          </a:p>
        </p:txBody>
      </p:sp>
      <p:sp>
        <p:nvSpPr>
          <p:cNvPr id="3" name="Content Placeholder 2">
            <a:extLst>
              <a:ext uri="{FF2B5EF4-FFF2-40B4-BE49-F238E27FC236}">
                <a16:creationId xmlns:a16="http://schemas.microsoft.com/office/drawing/2014/main" id="{5A4EE181-3DE3-4B33-A426-A024356E2F9D}"/>
              </a:ext>
            </a:extLst>
          </p:cNvPr>
          <p:cNvSpPr>
            <a:spLocks noGrp="1"/>
          </p:cNvSpPr>
          <p:nvPr>
            <p:ph idx="1"/>
          </p:nvPr>
        </p:nvSpPr>
        <p:spPr/>
        <p:txBody>
          <a:bodyPr>
            <a:normAutofit fontScale="92500"/>
          </a:bodyPr>
          <a:lstStyle/>
          <a:p>
            <a:pPr algn="just" eaLnBrk="1" hangingPunct="1"/>
            <a:r>
              <a:rPr lang="id-ID" altLang="en-US" sz="2800" dirty="0"/>
              <a:t>Tipe evaluasi hasil (</a:t>
            </a:r>
            <a:r>
              <a:rPr lang="id-ID" altLang="en-US" sz="2800" i="1" dirty="0"/>
              <a:t>outcomes of public policy implementation)</a:t>
            </a:r>
            <a:r>
              <a:rPr lang="id-ID" altLang="en-US" sz="2800" dirty="0"/>
              <a:t>, merupakan riset yang mendasarkan diri pada tujuan kebijakan.</a:t>
            </a:r>
          </a:p>
          <a:p>
            <a:pPr algn="just" eaLnBrk="1" hangingPunct="1"/>
            <a:r>
              <a:rPr lang="id-ID" altLang="en-US" sz="2800" dirty="0"/>
              <a:t>Tipe evaluasi proses (</a:t>
            </a:r>
            <a:r>
              <a:rPr lang="id-ID" altLang="en-US" sz="2800" i="1" dirty="0"/>
              <a:t>process of public policy implementation)</a:t>
            </a:r>
            <a:r>
              <a:rPr lang="id-ID" altLang="en-US" sz="2800" dirty="0"/>
              <a:t>, yaitu riset evaluasi yang mendasarkan diri pada petunjuk pelaksanaan (juklak) dan petunjuk teknis (juknis)</a:t>
            </a:r>
          </a:p>
        </p:txBody>
      </p:sp>
    </p:spTree>
    <p:extLst>
      <p:ext uri="{BB962C8B-B14F-4D97-AF65-F5344CB8AC3E}">
        <p14:creationId xmlns:p14="http://schemas.microsoft.com/office/powerpoint/2010/main" val="3091194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FBFEA-DCB0-49F3-BD5F-D542746D2D2F}"/>
              </a:ext>
            </a:extLst>
          </p:cNvPr>
          <p:cNvSpPr>
            <a:spLocks noGrp="1"/>
          </p:cNvSpPr>
          <p:nvPr>
            <p:ph type="title"/>
          </p:nvPr>
        </p:nvSpPr>
        <p:spPr/>
        <p:txBody>
          <a:bodyPr/>
          <a:lstStyle/>
          <a:p>
            <a:r>
              <a:rPr lang="id-ID" altLang="en-US" b="1" dirty="0"/>
              <a:t>Weiss (1972)</a:t>
            </a:r>
            <a:endParaRPr lang="en-US" b="1" dirty="0"/>
          </a:p>
        </p:txBody>
      </p:sp>
      <p:sp>
        <p:nvSpPr>
          <p:cNvPr id="3" name="Content Placeholder 2">
            <a:extLst>
              <a:ext uri="{FF2B5EF4-FFF2-40B4-BE49-F238E27FC236}">
                <a16:creationId xmlns:a16="http://schemas.microsoft.com/office/drawing/2014/main" id="{A41456B1-61AC-4C7C-B446-4C349830BFCE}"/>
              </a:ext>
            </a:extLst>
          </p:cNvPr>
          <p:cNvSpPr>
            <a:spLocks noGrp="1"/>
          </p:cNvSpPr>
          <p:nvPr>
            <p:ph idx="1"/>
          </p:nvPr>
        </p:nvSpPr>
        <p:spPr/>
        <p:txBody>
          <a:bodyPr>
            <a:normAutofit fontScale="92500" lnSpcReduction="10000"/>
          </a:bodyPr>
          <a:lstStyle/>
          <a:p>
            <a:pPr marL="274320" indent="-274320" algn="just" eaLnBrk="1" fontAlgn="auto" hangingPunct="1">
              <a:spcAft>
                <a:spcPts val="0"/>
              </a:spcAft>
              <a:buFont typeface="Wingdings 2"/>
              <a:buChar char=""/>
              <a:defRPr/>
            </a:pPr>
            <a:r>
              <a:rPr lang="id-ID" sz="2400" i="1" dirty="0"/>
              <a:t>The p</a:t>
            </a:r>
            <a:r>
              <a:rPr lang="en-US" sz="2400" i="1" dirty="0"/>
              <a:t>u</a:t>
            </a:r>
            <a:r>
              <a:rPr lang="id-ID" sz="2400" i="1" dirty="0"/>
              <a:t>rpose of evaluation research is to measure the effects of a program againts the goals it set out to accomplish as a means of contributing to subsequent decision making about the program and improving future programming.</a:t>
            </a:r>
          </a:p>
          <a:p>
            <a:pPr marL="274320" indent="-274320" algn="just" eaLnBrk="1" fontAlgn="auto" hangingPunct="1">
              <a:spcAft>
                <a:spcPts val="0"/>
              </a:spcAft>
              <a:buFont typeface="Wingdings 2"/>
              <a:buChar char=""/>
              <a:defRPr/>
            </a:pPr>
            <a:r>
              <a:rPr lang="id-ID" sz="2400" dirty="0"/>
              <a:t>Riset evaluasi bertujuan untuk mengukur dampak dari suatu program yang mengarah pada pencapaian dari serangkaian tujuan yang telah ditetapkan dan sebagai sarana untuk memberikan kontribusi (rekomendasi) dalam membuat keputusan dan perbaikan program pada masa mendatang.</a:t>
            </a:r>
          </a:p>
        </p:txBody>
      </p:sp>
    </p:spTree>
    <p:extLst>
      <p:ext uri="{BB962C8B-B14F-4D97-AF65-F5344CB8AC3E}">
        <p14:creationId xmlns:p14="http://schemas.microsoft.com/office/powerpoint/2010/main" val="2140485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1BB6A-3407-4BAA-8E08-1E123D5EC0F9}"/>
              </a:ext>
            </a:extLst>
          </p:cNvPr>
          <p:cNvSpPr>
            <a:spLocks noGrp="1"/>
          </p:cNvSpPr>
          <p:nvPr>
            <p:ph type="title"/>
          </p:nvPr>
        </p:nvSpPr>
        <p:spPr/>
        <p:txBody>
          <a:bodyPr/>
          <a:lstStyle/>
          <a:p>
            <a:r>
              <a:rPr lang="id-ID" b="1" dirty="0"/>
              <a:t>Unsur Evaluasi Kebijakan Publik</a:t>
            </a:r>
            <a:endParaRPr lang="en-US" b="1" dirty="0"/>
          </a:p>
        </p:txBody>
      </p:sp>
      <p:sp>
        <p:nvSpPr>
          <p:cNvPr id="3" name="Content Placeholder 2">
            <a:extLst>
              <a:ext uri="{FF2B5EF4-FFF2-40B4-BE49-F238E27FC236}">
                <a16:creationId xmlns:a16="http://schemas.microsoft.com/office/drawing/2014/main" id="{98AE441E-3EF4-4361-A531-F96163A77118}"/>
              </a:ext>
            </a:extLst>
          </p:cNvPr>
          <p:cNvSpPr>
            <a:spLocks noGrp="1"/>
          </p:cNvSpPr>
          <p:nvPr>
            <p:ph idx="1"/>
          </p:nvPr>
        </p:nvSpPr>
        <p:spPr/>
        <p:txBody>
          <a:bodyPr>
            <a:normAutofit fontScale="85000" lnSpcReduction="10000"/>
          </a:bodyPr>
          <a:lstStyle/>
          <a:p>
            <a:pPr marL="274320" indent="-274320" algn="just" eaLnBrk="1" fontAlgn="auto" hangingPunct="1">
              <a:spcAft>
                <a:spcPts val="0"/>
              </a:spcAft>
              <a:buFont typeface="Wingdings 2"/>
              <a:buChar char=""/>
              <a:defRPr/>
            </a:pPr>
            <a:r>
              <a:rPr lang="id-ID" sz="2400" dirty="0"/>
              <a:t>Untuk mengukur dampak (to measure effects) dengan bertumpu pada metodologi riset yang digunakan.</a:t>
            </a:r>
          </a:p>
          <a:p>
            <a:pPr marL="274320" indent="-274320" algn="just" eaLnBrk="1" fontAlgn="auto" hangingPunct="1">
              <a:spcAft>
                <a:spcPts val="0"/>
              </a:spcAft>
              <a:buFont typeface="Wingdings 2"/>
              <a:buChar char=""/>
              <a:defRPr/>
            </a:pPr>
            <a:r>
              <a:rPr lang="id-ID" sz="2400" dirty="0"/>
              <a:t>Dampak (effects) tadi menekankan pada suatu hasil (outcomes) dari efisiensi, kejujuran, moral yang melekat pada aturan-aturan atau standar.</a:t>
            </a:r>
          </a:p>
          <a:p>
            <a:pPr marL="274320" indent="-274320" algn="just" eaLnBrk="1" fontAlgn="auto" hangingPunct="1">
              <a:spcAft>
                <a:spcPts val="0"/>
              </a:spcAft>
              <a:buFont typeface="Wingdings 2"/>
              <a:buChar char=""/>
              <a:defRPr/>
            </a:pPr>
            <a:r>
              <a:rPr lang="id-ID" sz="2400" dirty="0"/>
              <a:t>Perbandingan antara dampak (effects) dengan tujuan (goals) menekankan pada penggunaan kriteria yang jelas dalam menilai bagaimana suatu kebijakan telah dilaksanakan dengan baik.</a:t>
            </a:r>
          </a:p>
          <a:p>
            <a:pPr marL="274320" indent="-274320" algn="just" eaLnBrk="1" fontAlgn="auto" hangingPunct="1">
              <a:spcAft>
                <a:spcPts val="0"/>
              </a:spcAft>
              <a:buFont typeface="Wingdings 2"/>
              <a:buChar char=""/>
              <a:defRPr/>
            </a:pPr>
            <a:r>
              <a:rPr lang="id-ID" sz="2400" dirty="0"/>
              <a:t>Memberikan kontribusi pada pembuatan keputusan selanjutnya dan perbaikan kebijakan pada masa mendatang sebagai tujuan sosial dari evaluasi.</a:t>
            </a:r>
          </a:p>
        </p:txBody>
      </p:sp>
    </p:spTree>
    <p:extLst>
      <p:ext uri="{BB962C8B-B14F-4D97-AF65-F5344CB8AC3E}">
        <p14:creationId xmlns:p14="http://schemas.microsoft.com/office/powerpoint/2010/main" val="1524097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3445D-B258-4EEA-B13F-F79967CDBC21}"/>
              </a:ext>
            </a:extLst>
          </p:cNvPr>
          <p:cNvSpPr>
            <a:spLocks noGrp="1"/>
          </p:cNvSpPr>
          <p:nvPr>
            <p:ph type="title"/>
          </p:nvPr>
        </p:nvSpPr>
        <p:spPr/>
        <p:txBody>
          <a:bodyPr/>
          <a:lstStyle/>
          <a:p>
            <a:r>
              <a:rPr lang="id-ID" b="1" dirty="0"/>
              <a:t>Tahapan riset evaluasi kebijakan</a:t>
            </a:r>
            <a:endParaRPr lang="en-US" b="1" dirty="0"/>
          </a:p>
        </p:txBody>
      </p:sp>
      <p:sp>
        <p:nvSpPr>
          <p:cNvPr id="3" name="Content Placeholder 2">
            <a:extLst>
              <a:ext uri="{FF2B5EF4-FFF2-40B4-BE49-F238E27FC236}">
                <a16:creationId xmlns:a16="http://schemas.microsoft.com/office/drawing/2014/main" id="{34AF2322-B559-4070-9537-557FE95B7E55}"/>
              </a:ext>
            </a:extLst>
          </p:cNvPr>
          <p:cNvSpPr>
            <a:spLocks noGrp="1"/>
          </p:cNvSpPr>
          <p:nvPr>
            <p:ph idx="1"/>
          </p:nvPr>
        </p:nvSpPr>
        <p:spPr/>
        <p:txBody>
          <a:bodyPr>
            <a:normAutofit fontScale="92500"/>
          </a:bodyPr>
          <a:lstStyle/>
          <a:p>
            <a:pPr marL="274320" indent="-274320" algn="just" eaLnBrk="1" fontAlgn="auto" hangingPunct="1">
              <a:spcAft>
                <a:spcPts val="0"/>
              </a:spcAft>
              <a:buFont typeface="Wingdings 2"/>
              <a:buChar char=""/>
              <a:defRPr/>
            </a:pPr>
            <a:r>
              <a:rPr lang="id-ID" sz="2400" dirty="0"/>
              <a:t>Perencanaan riset evaluasi</a:t>
            </a:r>
          </a:p>
          <a:p>
            <a:pPr marL="514350" indent="-514350" algn="just" eaLnBrk="1" fontAlgn="auto" hangingPunct="1">
              <a:spcAft>
                <a:spcPts val="0"/>
              </a:spcAft>
              <a:buFont typeface="+mj-lt"/>
              <a:buAutoNum type="arabicPeriod"/>
              <a:defRPr/>
            </a:pPr>
            <a:r>
              <a:rPr lang="id-ID" sz="2400" dirty="0"/>
              <a:t>Menetapkan kebijakan publik</a:t>
            </a:r>
          </a:p>
          <a:p>
            <a:pPr marL="514350" indent="-514350" algn="just" eaLnBrk="1" fontAlgn="auto" hangingPunct="1">
              <a:spcAft>
                <a:spcPts val="0"/>
              </a:spcAft>
              <a:buFont typeface="+mj-lt"/>
              <a:buAutoNum type="arabicPeriod"/>
              <a:defRPr/>
            </a:pPr>
            <a:r>
              <a:rPr lang="id-ID" sz="2400" dirty="0"/>
              <a:t>Menetapkan kapan hasil riset evaluasi diperlukan</a:t>
            </a:r>
          </a:p>
          <a:p>
            <a:pPr marL="514350" indent="-514350" algn="just" eaLnBrk="1" fontAlgn="auto" hangingPunct="1">
              <a:spcAft>
                <a:spcPts val="0"/>
              </a:spcAft>
              <a:buFont typeface="+mj-lt"/>
              <a:buAutoNum type="arabicPeriod"/>
              <a:defRPr/>
            </a:pPr>
            <a:r>
              <a:rPr lang="id-ID" sz="2400" dirty="0"/>
              <a:t>Menemukan dan memformulasikan tujuan kebijakan</a:t>
            </a:r>
          </a:p>
          <a:p>
            <a:pPr marL="514350" indent="-514350" algn="just" eaLnBrk="1" fontAlgn="auto" hangingPunct="1">
              <a:spcAft>
                <a:spcPts val="0"/>
              </a:spcAft>
              <a:buFont typeface="+mj-lt"/>
              <a:buAutoNum type="arabicPeriod"/>
              <a:defRPr/>
            </a:pPr>
            <a:r>
              <a:rPr lang="id-ID" sz="2400" dirty="0"/>
              <a:t>Menetapkan indikator pencapaian tujuan kebijakan</a:t>
            </a:r>
          </a:p>
          <a:p>
            <a:pPr marL="514350" indent="-514350" algn="just" eaLnBrk="1" fontAlgn="auto" hangingPunct="1">
              <a:spcAft>
                <a:spcPts val="0"/>
              </a:spcAft>
              <a:buFont typeface="+mj-lt"/>
              <a:buAutoNum type="arabicPeriod"/>
              <a:defRPr/>
            </a:pPr>
            <a:r>
              <a:rPr lang="id-ID" sz="2400" dirty="0"/>
              <a:t>Menyusun instrumen penelitian</a:t>
            </a:r>
          </a:p>
          <a:p>
            <a:pPr marL="514350" indent="-514350" algn="just" eaLnBrk="1" fontAlgn="auto" hangingPunct="1">
              <a:spcAft>
                <a:spcPts val="0"/>
              </a:spcAft>
              <a:buFont typeface="+mj-lt"/>
              <a:buAutoNum type="arabicPeriod"/>
              <a:defRPr/>
            </a:pPr>
            <a:r>
              <a:rPr lang="id-ID" sz="2400" dirty="0"/>
              <a:t>Menetapkan sumber dan tehnik pengumpulan data</a:t>
            </a:r>
          </a:p>
        </p:txBody>
      </p:sp>
    </p:spTree>
    <p:extLst>
      <p:ext uri="{BB962C8B-B14F-4D97-AF65-F5344CB8AC3E}">
        <p14:creationId xmlns:p14="http://schemas.microsoft.com/office/powerpoint/2010/main" val="4185587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0A5FB-8899-40AB-AF35-881D44D40099}"/>
              </a:ext>
            </a:extLst>
          </p:cNvPr>
          <p:cNvSpPr>
            <a:spLocks noGrp="1"/>
          </p:cNvSpPr>
          <p:nvPr>
            <p:ph type="title"/>
          </p:nvPr>
        </p:nvSpPr>
        <p:spPr/>
        <p:txBody>
          <a:bodyPr/>
          <a:lstStyle/>
          <a:p>
            <a:r>
              <a:rPr lang="id-ID" b="1" dirty="0"/>
              <a:t>Tahapan riset evaluasi kebijakan</a:t>
            </a:r>
            <a:endParaRPr lang="en-US" dirty="0"/>
          </a:p>
        </p:txBody>
      </p:sp>
      <p:sp>
        <p:nvSpPr>
          <p:cNvPr id="3" name="Content Placeholder 2">
            <a:extLst>
              <a:ext uri="{FF2B5EF4-FFF2-40B4-BE49-F238E27FC236}">
                <a16:creationId xmlns:a16="http://schemas.microsoft.com/office/drawing/2014/main" id="{D42449DD-DAA2-4456-8F64-B64AACDF3E75}"/>
              </a:ext>
            </a:extLst>
          </p:cNvPr>
          <p:cNvSpPr>
            <a:spLocks noGrp="1"/>
          </p:cNvSpPr>
          <p:nvPr>
            <p:ph idx="1"/>
          </p:nvPr>
        </p:nvSpPr>
        <p:spPr/>
        <p:txBody>
          <a:bodyPr>
            <a:normAutofit/>
          </a:bodyPr>
          <a:lstStyle/>
          <a:p>
            <a:pPr marL="274320" indent="-274320" eaLnBrk="1" fontAlgn="auto" hangingPunct="1">
              <a:spcAft>
                <a:spcPts val="0"/>
              </a:spcAft>
              <a:buFont typeface="Wingdings 2"/>
              <a:buChar char=""/>
              <a:defRPr/>
            </a:pPr>
            <a:r>
              <a:rPr lang="id-ID" sz="2800" dirty="0"/>
              <a:t>Pelaksanaan riset evaluasi kebijakan</a:t>
            </a:r>
          </a:p>
          <a:p>
            <a:pPr marL="514350" indent="-239713" eaLnBrk="1" fontAlgn="auto" hangingPunct="1">
              <a:spcAft>
                <a:spcPts val="0"/>
              </a:spcAft>
              <a:buFont typeface="+mj-lt"/>
              <a:buAutoNum type="arabicPeriod"/>
              <a:defRPr/>
            </a:pPr>
            <a:r>
              <a:rPr lang="id-ID" sz="2800" dirty="0"/>
              <a:t>Tahap editing</a:t>
            </a:r>
          </a:p>
          <a:p>
            <a:pPr marL="514350" indent="-239713" eaLnBrk="1" fontAlgn="auto" hangingPunct="1">
              <a:spcAft>
                <a:spcPts val="0"/>
              </a:spcAft>
              <a:buFont typeface="+mj-lt"/>
              <a:buAutoNum type="arabicPeriod"/>
              <a:defRPr/>
            </a:pPr>
            <a:r>
              <a:rPr lang="id-ID" sz="2800" dirty="0"/>
              <a:t>Tahap coding</a:t>
            </a:r>
          </a:p>
          <a:p>
            <a:pPr marL="514350" indent="-239713" eaLnBrk="1" fontAlgn="auto" hangingPunct="1">
              <a:spcAft>
                <a:spcPts val="0"/>
              </a:spcAft>
              <a:buFont typeface="+mj-lt"/>
              <a:buAutoNum type="arabicPeriod"/>
              <a:defRPr/>
            </a:pPr>
            <a:r>
              <a:rPr lang="id-ID" sz="2800" dirty="0"/>
              <a:t>Tahap tabulating</a:t>
            </a:r>
          </a:p>
          <a:p>
            <a:pPr marL="0" indent="0" eaLnBrk="1" fontAlgn="auto" hangingPunct="1">
              <a:spcAft>
                <a:spcPts val="0"/>
              </a:spcAft>
              <a:buFont typeface="Wingdings 2"/>
              <a:buChar char=""/>
              <a:defRPr/>
            </a:pPr>
            <a:r>
              <a:rPr lang="id-ID" sz="2800" dirty="0"/>
              <a:t> Tindak Lanjut</a:t>
            </a:r>
          </a:p>
        </p:txBody>
      </p:sp>
    </p:spTree>
    <p:extLst>
      <p:ext uri="{BB962C8B-B14F-4D97-AF65-F5344CB8AC3E}">
        <p14:creationId xmlns:p14="http://schemas.microsoft.com/office/powerpoint/2010/main" val="1314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F2C4A-DD1E-4961-BE52-F8696A0F8F62}"/>
              </a:ext>
            </a:extLst>
          </p:cNvPr>
          <p:cNvSpPr>
            <a:spLocks noGrp="1"/>
          </p:cNvSpPr>
          <p:nvPr>
            <p:ph type="title"/>
          </p:nvPr>
        </p:nvSpPr>
        <p:spPr/>
        <p:txBody>
          <a:bodyPr/>
          <a:lstStyle/>
          <a:p>
            <a:r>
              <a:rPr lang="id-ID" b="1" dirty="0"/>
              <a:t>Metode penilaian kinerja kebijakan</a:t>
            </a:r>
            <a:endParaRPr lang="en-US" b="1" dirty="0"/>
          </a:p>
        </p:txBody>
      </p:sp>
      <p:sp>
        <p:nvSpPr>
          <p:cNvPr id="3" name="Content Placeholder 2">
            <a:extLst>
              <a:ext uri="{FF2B5EF4-FFF2-40B4-BE49-F238E27FC236}">
                <a16:creationId xmlns:a16="http://schemas.microsoft.com/office/drawing/2014/main" id="{EACC5D51-791D-4558-AE3F-FD2B04A2BBC3}"/>
              </a:ext>
            </a:extLst>
          </p:cNvPr>
          <p:cNvSpPr>
            <a:spLocks noGrp="1"/>
          </p:cNvSpPr>
          <p:nvPr>
            <p:ph idx="1"/>
          </p:nvPr>
        </p:nvSpPr>
        <p:spPr/>
        <p:txBody>
          <a:bodyPr>
            <a:normAutofit/>
          </a:bodyPr>
          <a:lstStyle/>
          <a:p>
            <a:pPr eaLnBrk="1" hangingPunct="1"/>
            <a:r>
              <a:rPr lang="id-ID" altLang="en-US" sz="2800" i="1" dirty="0"/>
              <a:t>Input and output performance model</a:t>
            </a:r>
          </a:p>
          <a:p>
            <a:pPr eaLnBrk="1" hangingPunct="1"/>
            <a:r>
              <a:rPr lang="id-ID" altLang="en-US" sz="2800" i="1" dirty="0"/>
              <a:t>Basic production model</a:t>
            </a:r>
          </a:p>
          <a:p>
            <a:pPr eaLnBrk="1" hangingPunct="1"/>
            <a:r>
              <a:rPr lang="id-ID" altLang="en-US" sz="2800" i="1" dirty="0"/>
              <a:t>Balance score card model</a:t>
            </a:r>
          </a:p>
        </p:txBody>
      </p:sp>
    </p:spTree>
    <p:extLst>
      <p:ext uri="{BB962C8B-B14F-4D97-AF65-F5344CB8AC3E}">
        <p14:creationId xmlns:p14="http://schemas.microsoft.com/office/powerpoint/2010/main" val="739092777"/>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78C30D"/>
      </a:accent1>
      <a:accent2>
        <a:srgbClr val="099B62"/>
      </a:accent2>
      <a:accent3>
        <a:srgbClr val="21CFDF"/>
      </a:accent3>
      <a:accent4>
        <a:srgbClr val="179FDF"/>
      </a:accent4>
      <a:accent5>
        <a:srgbClr val="E75710"/>
      </a:accent5>
      <a:accent6>
        <a:srgbClr val="F89C19"/>
      </a:accent6>
      <a:hlink>
        <a:srgbClr val="7CDE25"/>
      </a:hlink>
      <a:folHlink>
        <a:srgbClr val="BCE8A8"/>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EF0781-FB17-4F1F-B3B1-699933968CEA}"/>
    </a:ext>
  </a:extLst>
</a:theme>
</file>

<file path=docProps/app.xml><?xml version="1.0" encoding="utf-8"?>
<Properties xmlns="http://schemas.openxmlformats.org/officeDocument/2006/extended-properties" xmlns:vt="http://schemas.openxmlformats.org/officeDocument/2006/docPropsVTypes">
  <Template>Atlas</Template>
  <TotalTime>6</TotalTime>
  <Words>344</Words>
  <Application>Microsoft Office PowerPoint</Application>
  <PresentationFormat>Widescreen</PresentationFormat>
  <Paragraphs>34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Calibri Light</vt:lpstr>
      <vt:lpstr>Rockwell</vt:lpstr>
      <vt:lpstr>Wingdings</vt:lpstr>
      <vt:lpstr>Wingdings 2</vt:lpstr>
      <vt:lpstr>Atlas</vt:lpstr>
      <vt:lpstr>Teknik Evaluasi dalam Implementasi Kebijakan Publik</vt:lpstr>
      <vt:lpstr>EVALUASI KEBIJAKAN PUBLIK</vt:lpstr>
      <vt:lpstr>TIPE EVALUASI KEBIJAKAN PUBLIK</vt:lpstr>
      <vt:lpstr>Weiss (1972)</vt:lpstr>
      <vt:lpstr>Unsur Evaluasi Kebijakan Publik</vt:lpstr>
      <vt:lpstr>Tahapan riset evaluasi kebijakan</vt:lpstr>
      <vt:lpstr>Tahapan riset evaluasi kebijakan</vt:lpstr>
      <vt:lpstr>Metode penilaian kinerja kebijakan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Teknik Evaluasi dalam Implementasi Kebijakan Publik</dc:title>
  <dc:creator>Annora Febrila Nilamsari</dc:creator>
  <cp:lastModifiedBy>Annora Febrila Nilamsari</cp:lastModifiedBy>
  <cp:revision>1</cp:revision>
  <dcterms:created xsi:type="dcterms:W3CDTF">2021-08-28T11:13:15Z</dcterms:created>
  <dcterms:modified xsi:type="dcterms:W3CDTF">2021-08-28T11:19:16Z</dcterms:modified>
</cp:coreProperties>
</file>