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3" r:id="rId3"/>
    <p:sldId id="257" r:id="rId4"/>
    <p:sldId id="259" r:id="rId5"/>
    <p:sldId id="260" r:id="rId6"/>
    <p:sldId id="279" r:id="rId7"/>
    <p:sldId id="261" r:id="rId8"/>
    <p:sldId id="262" r:id="rId9"/>
    <p:sldId id="276" r:id="rId10"/>
    <p:sldId id="275" r:id="rId11"/>
    <p:sldId id="277" r:id="rId12"/>
    <p:sldId id="264" r:id="rId13"/>
    <p:sldId id="278" r:id="rId14"/>
    <p:sldId id="272" r:id="rId15"/>
  </p:sldIdLst>
  <p:sldSz cx="18288000" cy="10287000"/>
  <p:notesSz cx="6858000" cy="9144000"/>
  <p:embeddedFontLst>
    <p:embeddedFont>
      <p:font typeface="NSimSun" panose="02010609030101010101" pitchFamily="49" charset="-122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rebri Bold" panose="020B0604020202020204" charset="0"/>
      <p:regular r:id="rId21"/>
    </p:embeddedFont>
    <p:embeddedFont>
      <p:font typeface="Now" panose="020B0604020202020204" charset="0"/>
      <p:regular r:id="rId22"/>
    </p:embeddedFont>
    <p:embeddedFont>
      <p:font typeface="Now Bold" panose="020B0604020202020204" charset="0"/>
      <p:regular r:id="rId23"/>
    </p:embeddedFont>
    <p:embeddedFont>
      <p:font typeface="Nyala" panose="02000504070300020003" pitchFamily="2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91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257"/>
          <a:stretch>
            <a:fillRect/>
          </a:stretch>
        </p:blipFill>
        <p:spPr>
          <a:xfrm>
            <a:off x="12879971" y="5016866"/>
            <a:ext cx="5573948" cy="56590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r="257"/>
          <a:stretch>
            <a:fillRect/>
          </a:stretch>
        </p:blipFill>
        <p:spPr>
          <a:xfrm rot="-10800000">
            <a:off x="-331012" y="-98286"/>
            <a:ext cx="5442217" cy="552531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5079144" y="1483206"/>
            <a:ext cx="11860416" cy="6062701"/>
            <a:chOff x="2964049" y="-1693702"/>
            <a:chExt cx="15813888" cy="8083601"/>
          </a:xfrm>
        </p:grpSpPr>
        <p:sp>
          <p:nvSpPr>
            <p:cNvPr id="5" name="TextBox 5"/>
            <p:cNvSpPr txBox="1"/>
            <p:nvPr/>
          </p:nvSpPr>
          <p:spPr>
            <a:xfrm>
              <a:off x="3834902" y="-1693702"/>
              <a:ext cx="14943035" cy="47115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4109"/>
                </a:lnSpc>
              </a:pPr>
              <a:r>
                <a:rPr lang="en-US" sz="9600" spc="-195" dirty="0" err="1">
                  <a:solidFill>
                    <a:srgbClr val="F8F7ED"/>
                  </a:solidFill>
                  <a:latin typeface="Now Bold"/>
                </a:rPr>
                <a:t>Teori</a:t>
              </a:r>
              <a:r>
                <a:rPr lang="en-US" sz="9600" spc="-195" dirty="0">
                  <a:solidFill>
                    <a:srgbClr val="F8F7ED"/>
                  </a:solidFill>
                  <a:latin typeface="Now Bold"/>
                </a:rPr>
                <a:t> </a:t>
              </a:r>
              <a:r>
                <a:rPr lang="en-US" sz="9600" spc="-195" dirty="0" err="1">
                  <a:solidFill>
                    <a:srgbClr val="F8F7ED"/>
                  </a:solidFill>
                  <a:latin typeface="Now Bold"/>
                </a:rPr>
                <a:t>Efek</a:t>
              </a:r>
              <a:r>
                <a:rPr lang="en-US" sz="9600" spc="-195" dirty="0">
                  <a:solidFill>
                    <a:srgbClr val="F8F7ED"/>
                  </a:solidFill>
                  <a:latin typeface="Now Bold"/>
                </a:rPr>
                <a:t> Media dan </a:t>
              </a:r>
              <a:r>
                <a:rPr lang="en-US" sz="9600" spc="-195" dirty="0" err="1">
                  <a:solidFill>
                    <a:srgbClr val="F8F7ED"/>
                  </a:solidFill>
                  <a:latin typeface="Now Bold"/>
                </a:rPr>
                <a:t>Kekerasan</a:t>
              </a:r>
              <a:endParaRPr lang="en-US" sz="9600" spc="-195" dirty="0">
                <a:solidFill>
                  <a:srgbClr val="F8F7ED"/>
                </a:solidFill>
                <a:latin typeface="Now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964049" y="5748527"/>
              <a:ext cx="10839619" cy="6413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19"/>
                </a:lnSpc>
              </a:pPr>
              <a:endParaRPr lang="en-US" sz="2800" u="none" spc="56" dirty="0">
                <a:solidFill>
                  <a:srgbClr val="F8F7ED"/>
                </a:solidFill>
                <a:latin typeface="Now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E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463067">
            <a:off x="-1552849" y="7698521"/>
            <a:ext cx="5495051" cy="443725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8563127">
            <a:off x="15488973" y="-1948413"/>
            <a:ext cx="5598055" cy="452043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399118" y="-748103"/>
            <a:ext cx="13559117" cy="11801881"/>
            <a:chOff x="-1279501" y="323851"/>
            <a:chExt cx="14888429" cy="15735836"/>
          </a:xfrm>
        </p:grpSpPr>
        <p:sp>
          <p:nvSpPr>
            <p:cNvPr id="5" name="TextBox 5"/>
            <p:cNvSpPr txBox="1"/>
            <p:nvPr/>
          </p:nvSpPr>
          <p:spPr>
            <a:xfrm>
              <a:off x="0" y="323851"/>
              <a:ext cx="13608928" cy="28264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180"/>
                </a:lnSpc>
                <a:spcBef>
                  <a:spcPct val="0"/>
                </a:spcBef>
              </a:pPr>
              <a:endParaRPr lang="en-US" sz="9600" spc="-252" dirty="0">
                <a:solidFill>
                  <a:srgbClr val="F8F7ED"/>
                </a:solidFill>
                <a:latin typeface="Now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279501" y="2250612"/>
              <a:ext cx="14791721" cy="138090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4547"/>
                </a:lnSpc>
              </a:pPr>
              <a:r>
                <a:rPr lang="en-US" sz="4000" dirty="0">
                  <a:latin typeface="Cerebri Bold"/>
                </a:rPr>
                <a:t>Whitaker dalam </a:t>
              </a:r>
              <a:r>
                <a:rPr lang="en-US" sz="4000" dirty="0" err="1">
                  <a:latin typeface="Cerebri Bold"/>
                </a:rPr>
                <a:t>Nabi</a:t>
              </a:r>
              <a:r>
                <a:rPr lang="en-US" sz="4000" dirty="0">
                  <a:latin typeface="Cerebri Bold"/>
                </a:rPr>
                <a:t> dan Oliver (2009) </a:t>
              </a:r>
            </a:p>
            <a:p>
              <a:pPr marL="0" lvl="0" indent="0" algn="ctr">
                <a:lnSpc>
                  <a:spcPts val="4547"/>
                </a:lnSpc>
              </a:pPr>
              <a:r>
                <a:rPr lang="en-US" sz="3200" dirty="0" err="1">
                  <a:latin typeface="Cerebri Bold"/>
                </a:rPr>
                <a:t>membagi</a:t>
              </a:r>
              <a:r>
                <a:rPr lang="en-US" sz="3200" dirty="0">
                  <a:latin typeface="Cerebri Bold"/>
                </a:rPr>
                <a:t> </a:t>
              </a:r>
              <a:r>
                <a:rPr lang="en-US" sz="3200" dirty="0" err="1">
                  <a:latin typeface="Cerebri Bold"/>
                </a:rPr>
                <a:t>pengaruh</a:t>
              </a:r>
              <a:r>
                <a:rPr lang="en-US" sz="3200" dirty="0">
                  <a:latin typeface="Cerebri Bold"/>
                </a:rPr>
                <a:t> </a:t>
              </a:r>
              <a:r>
                <a:rPr lang="en-US" sz="3200" dirty="0" err="1">
                  <a:latin typeface="Cerebri Bold"/>
                </a:rPr>
                <a:t>kekerasan</a:t>
              </a:r>
              <a:r>
                <a:rPr lang="en-US" sz="3200" dirty="0">
                  <a:latin typeface="Cerebri Bold"/>
                </a:rPr>
                <a:t> dalam media </a:t>
              </a:r>
              <a:r>
                <a:rPr lang="en-US" sz="3200" dirty="0" err="1">
                  <a:latin typeface="Cerebri Bold"/>
                </a:rPr>
                <a:t>menjadi</a:t>
              </a:r>
              <a:r>
                <a:rPr lang="en-US" sz="3200" dirty="0">
                  <a:latin typeface="Cerebri Bold"/>
                </a:rPr>
                <a:t> </a:t>
              </a:r>
              <a:r>
                <a:rPr lang="en-US" sz="3200" dirty="0" err="1">
                  <a:latin typeface="Cerebri Bold"/>
                </a:rPr>
                <a:t>tiga</a:t>
              </a:r>
              <a:r>
                <a:rPr lang="en-US" sz="3200" dirty="0">
                  <a:latin typeface="Cerebri Bold"/>
                </a:rPr>
                <a:t>:</a:t>
              </a:r>
            </a:p>
            <a:p>
              <a:pPr marL="0" lvl="0" indent="0" algn="ctr">
                <a:lnSpc>
                  <a:spcPts val="4547"/>
                </a:lnSpc>
              </a:pPr>
              <a:endParaRPr lang="en-US" sz="3200" dirty="0">
                <a:solidFill>
                  <a:srgbClr val="DD6E96"/>
                </a:solidFill>
                <a:latin typeface="Cerebri Bold"/>
              </a:endParaRPr>
            </a:p>
            <a:p>
              <a:pPr marL="0" lvl="0" indent="0">
                <a:lnSpc>
                  <a:spcPts val="4547"/>
                </a:lnSpc>
              </a:pPr>
              <a:r>
                <a:rPr lang="en-US" sz="3200" dirty="0">
                  <a:latin typeface="Cerebri Bold"/>
                </a:rPr>
                <a:t>Aggressor effect :</a:t>
              </a:r>
            </a:p>
            <a:p>
              <a:pPr marL="0" lvl="0" indent="0">
                <a:lnSpc>
                  <a:spcPts val="4547"/>
                </a:lnSpc>
              </a:pP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Menganggap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bahwa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semakin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banyak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kekerasan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media yang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dikonsumsi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,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maka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seseorang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akan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menjadi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lebih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agresif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; </a:t>
              </a:r>
            </a:p>
            <a:p>
              <a:pPr marL="0" lvl="0" indent="0">
                <a:lnSpc>
                  <a:spcPts val="4547"/>
                </a:lnSpc>
              </a:pPr>
              <a:endParaRPr lang="en-US" sz="3200" dirty="0">
                <a:solidFill>
                  <a:srgbClr val="DD6E96"/>
                </a:solidFill>
                <a:latin typeface="Cerebri Bold"/>
              </a:endParaRPr>
            </a:p>
            <a:p>
              <a:pPr marL="0" lvl="0" indent="0">
                <a:lnSpc>
                  <a:spcPts val="4547"/>
                </a:lnSpc>
              </a:pPr>
              <a:r>
                <a:rPr lang="en-US" sz="3200" dirty="0">
                  <a:latin typeface="Cerebri Bold"/>
                </a:rPr>
                <a:t>The fear of victimization effect :</a:t>
              </a:r>
            </a:p>
            <a:p>
              <a:pPr marL="0" lvl="0" indent="0">
                <a:lnSpc>
                  <a:spcPts val="4547"/>
                </a:lnSpc>
              </a:pP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Berasumsi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bahwa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semakin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banyak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kekerasan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media yang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dikonsumsi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,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maka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seseorang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akan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semakin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takut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menjadi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korban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kekerasan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;</a:t>
              </a:r>
            </a:p>
            <a:p>
              <a:pPr marL="0" lvl="0" indent="0">
                <a:lnSpc>
                  <a:spcPts val="4547"/>
                </a:lnSpc>
              </a:pPr>
              <a:endParaRPr lang="en-US" sz="3200" dirty="0">
                <a:solidFill>
                  <a:srgbClr val="DD6E96"/>
                </a:solidFill>
                <a:latin typeface="Cerebri Bold"/>
              </a:endParaRPr>
            </a:p>
            <a:p>
              <a:pPr marL="0" lvl="0" indent="0">
                <a:lnSpc>
                  <a:spcPts val="4547"/>
                </a:lnSpc>
              </a:pPr>
              <a:r>
                <a:rPr lang="en-US" sz="3200" dirty="0">
                  <a:latin typeface="Cerebri Bold"/>
                </a:rPr>
                <a:t>The </a:t>
              </a:r>
              <a:r>
                <a:rPr lang="en-US" sz="3200" dirty="0" err="1">
                  <a:latin typeface="Cerebri Bold"/>
                </a:rPr>
                <a:t>consciense</a:t>
              </a:r>
              <a:r>
                <a:rPr lang="en-US" sz="3200" dirty="0">
                  <a:latin typeface="Cerebri Bold"/>
                </a:rPr>
                <a:t> numbing effect 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: </a:t>
              </a:r>
            </a:p>
            <a:p>
              <a:pPr marL="0" lvl="0" indent="0">
                <a:lnSpc>
                  <a:spcPts val="4547"/>
                </a:lnSpc>
              </a:pP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Berasumsi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bahwa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semakin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banyak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kekerasan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media yang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dikonsumsi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, akan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semakin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berkurang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kepedulian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seseorang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terhadap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korban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kekerasan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.</a:t>
              </a:r>
            </a:p>
            <a:p>
              <a:pPr marL="0" lvl="0" indent="0" algn="ctr">
                <a:lnSpc>
                  <a:spcPts val="4547"/>
                </a:lnSpc>
              </a:pPr>
              <a:endParaRPr lang="en-US" sz="3200" dirty="0">
                <a:solidFill>
                  <a:srgbClr val="DD6E96"/>
                </a:solidFill>
                <a:latin typeface="Cerebri Bold"/>
              </a:endParaRPr>
            </a:p>
            <a:p>
              <a:pPr marL="0" lvl="0" indent="0" algn="ctr">
                <a:lnSpc>
                  <a:spcPts val="4547"/>
                </a:lnSpc>
              </a:pPr>
              <a:endParaRPr lang="en-US" sz="3200" dirty="0">
                <a:solidFill>
                  <a:srgbClr val="DD6E96"/>
                </a:solidFill>
                <a:latin typeface="Cerebri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5594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7F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573147">
            <a:off x="-821998" y="5932554"/>
            <a:ext cx="6131105" cy="49508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9225489">
            <a:off x="13131819" y="-621260"/>
            <a:ext cx="6131105" cy="495086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856107" y="2519743"/>
            <a:ext cx="12575787" cy="3701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09"/>
              </a:lnSpc>
            </a:pPr>
            <a:r>
              <a:rPr lang="en-US" sz="13969" spc="-195" dirty="0">
                <a:solidFill>
                  <a:srgbClr val="F8F7ED"/>
                </a:solidFill>
                <a:latin typeface="Now Bold"/>
              </a:rPr>
              <a:t>Spiral of Silence</a:t>
            </a:r>
          </a:p>
        </p:txBody>
      </p:sp>
    </p:spTree>
    <p:extLst>
      <p:ext uri="{BB962C8B-B14F-4D97-AF65-F5344CB8AC3E}">
        <p14:creationId xmlns:p14="http://schemas.microsoft.com/office/powerpoint/2010/main" val="2861551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7F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2627" y="732017"/>
            <a:ext cx="10795373" cy="9507016"/>
            <a:chOff x="-191639" y="-2600015"/>
            <a:chExt cx="10411262" cy="12676024"/>
          </a:xfrm>
        </p:grpSpPr>
        <p:sp>
          <p:nvSpPr>
            <p:cNvPr id="3" name="TextBox 3"/>
            <p:cNvSpPr txBox="1"/>
            <p:nvPr/>
          </p:nvSpPr>
          <p:spPr>
            <a:xfrm>
              <a:off x="-191639" y="-2600015"/>
              <a:ext cx="10411262" cy="36353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>
                <a:lnSpc>
                  <a:spcPts val="11152"/>
                </a:lnSpc>
              </a:pPr>
              <a:r>
                <a:rPr lang="en-US" sz="6000" u="none" dirty="0">
                  <a:solidFill>
                    <a:srgbClr val="FFFFFF"/>
                  </a:solidFill>
                  <a:latin typeface="Cerebri Bold"/>
                </a:rPr>
                <a:t>Spiral Of </a:t>
              </a:r>
              <a:r>
                <a:rPr lang="en-US" sz="6000" u="none" dirty="0" err="1">
                  <a:solidFill>
                    <a:srgbClr val="FFFFFF"/>
                  </a:solidFill>
                  <a:latin typeface="Cerebri Bold"/>
                </a:rPr>
                <a:t>Scilence</a:t>
              </a:r>
              <a:r>
                <a:rPr lang="en-US" sz="6000" u="none" dirty="0">
                  <a:solidFill>
                    <a:srgbClr val="FFFFFF"/>
                  </a:solidFill>
                  <a:latin typeface="Cerebri Bold"/>
                </a:rPr>
                <a:t> –</a:t>
              </a:r>
            </a:p>
            <a:p>
              <a:pPr marL="0" lvl="0" indent="0">
                <a:lnSpc>
                  <a:spcPts val="11152"/>
                </a:lnSpc>
              </a:pPr>
              <a:r>
                <a:rPr lang="en-US" sz="6000" u="none" dirty="0">
                  <a:solidFill>
                    <a:srgbClr val="FFFFFF"/>
                  </a:solidFill>
                  <a:latin typeface="Cerebri Bold"/>
                </a:rPr>
                <a:t>Elisabeth Noelle-Neumann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83380" y="1708246"/>
              <a:ext cx="9316328" cy="83677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59"/>
                </a:lnSpc>
                <a:spcBef>
                  <a:spcPct val="0"/>
                </a:spcBef>
              </a:pP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Asumsi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Dasar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Teori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:</a:t>
              </a:r>
            </a:p>
            <a:p>
              <a:pPr marL="0" lvl="0" indent="0">
                <a:lnSpc>
                  <a:spcPts val="3359"/>
                </a:lnSpc>
                <a:spcBef>
                  <a:spcPct val="0"/>
                </a:spcBef>
              </a:pPr>
              <a:endParaRPr lang="en-US" sz="2399" spc="47" dirty="0">
                <a:solidFill>
                  <a:srgbClr val="F8F7ED"/>
                </a:solidFill>
                <a:latin typeface="Now"/>
              </a:endParaRPr>
            </a:p>
            <a:p>
              <a:pPr marL="742950" indent="-742950" algn="just">
                <a:buFont typeface="+mj-lt"/>
                <a:buAutoNum type="arabicPeriod"/>
              </a:pPr>
              <a:r>
                <a:rPr lang="en-US" sz="3600" dirty="0">
                  <a:solidFill>
                    <a:schemeClr val="bg1"/>
                  </a:solidFill>
                  <a:latin typeface="Nyala" panose="020F0502020204030204" pitchFamily="34" charset="0"/>
                  <a:cs typeface="Aldhabi" pitchFamily="2" charset="-78"/>
                </a:rPr>
                <a:t>M</a:t>
              </a:r>
              <a:r>
                <a:rPr lang="en-ID" sz="3600" b="0" i="0" u="none" strike="noStrike" dirty="0">
                  <a:solidFill>
                    <a:schemeClr val="bg1"/>
                  </a:solidFill>
                  <a:effectLst/>
                  <a:latin typeface="Nyala" panose="020F0502020204030204" pitchFamily="34" charset="0"/>
                  <a:cs typeface="Aldhabi" pitchFamily="2" charset="-78"/>
                </a:rPr>
                <a:t>asyarakat mayoritas mengancam individu yang menyimpang dengan adanya isolasi, dengan demikian kelompok minoritas akan merasa takut terhadap isolasi orang-orang yang berkuasa.</a:t>
              </a:r>
            </a:p>
            <a:p>
              <a:pPr marL="742950" indent="-742950" algn="just">
                <a:buFont typeface="+mj-lt"/>
                <a:buAutoNum type="arabicPeriod"/>
              </a:pPr>
              <a:r>
                <a:rPr lang="en-ID" sz="3600" b="0" i="0" u="none" strike="noStrike" dirty="0">
                  <a:solidFill>
                    <a:schemeClr val="bg1"/>
                  </a:solidFill>
                  <a:effectLst/>
                  <a:latin typeface="Nyala" panose="020F0502020204030204" pitchFamily="34" charset="0"/>
                  <a:cs typeface="Aldhabi" pitchFamily="2" charset="-78"/>
                </a:rPr>
                <a:t>Rasa takut akan isolasi membuat individu untuk setiap saat mencoba menilai iklim opini. Dan ketiga, perilaku publik di pengaruhi oleh penilaian akan opini publik.</a:t>
              </a:r>
            </a:p>
            <a:p>
              <a:pPr marL="0" lvl="0" indent="0">
                <a:lnSpc>
                  <a:spcPts val="3359"/>
                </a:lnSpc>
                <a:spcBef>
                  <a:spcPct val="0"/>
                </a:spcBef>
              </a:pPr>
              <a:endParaRPr lang="en-US" sz="2399" b="1" u="none" spc="47" dirty="0">
                <a:solidFill>
                  <a:srgbClr val="F8F7ED"/>
                </a:solidFill>
                <a:latin typeface="Now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8659" b="1256"/>
          <a:stretch>
            <a:fillRect/>
          </a:stretch>
        </p:blipFill>
        <p:spPr>
          <a:xfrm>
            <a:off x="0" y="-605786"/>
            <a:ext cx="7086600" cy="114985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3680857">
            <a:off x="15462515" y="7732672"/>
            <a:ext cx="3707870" cy="29941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7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124105" y="1790700"/>
            <a:ext cx="10268105" cy="10288675"/>
            <a:chOff x="0" y="0"/>
            <a:chExt cx="10143490" cy="101638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43351" cy="10163632"/>
            </a:xfrm>
            <a:custGeom>
              <a:avLst/>
              <a:gdLst/>
              <a:ahLst/>
              <a:cxnLst/>
              <a:rect l="l" t="t" r="r" b="b"/>
              <a:pathLst>
                <a:path w="10143351" h="10163632">
                  <a:moveTo>
                    <a:pt x="0" y="0"/>
                  </a:moveTo>
                  <a:lnTo>
                    <a:pt x="10143351" y="0"/>
                  </a:lnTo>
                  <a:lnTo>
                    <a:pt x="10143351" y="10163632"/>
                  </a:lnTo>
                  <a:lnTo>
                    <a:pt x="0" y="10163632"/>
                  </a:lnTo>
                  <a:close/>
                </a:path>
              </a:pathLst>
            </a:custGeom>
            <a:blipFill>
              <a:blip r:embed="rId2"/>
              <a:stretch>
                <a:fillRect t="-25" r="1" b="-23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3149600" y="2368550"/>
              <a:ext cx="5156200" cy="6858000"/>
            </a:xfrm>
            <a:custGeom>
              <a:avLst/>
              <a:gdLst/>
              <a:ahLst/>
              <a:cxnLst/>
              <a:rect l="l" t="t" r="r" b="b"/>
              <a:pathLst>
                <a:path w="5156200" h="6858000">
                  <a:moveTo>
                    <a:pt x="0" y="0"/>
                  </a:moveTo>
                  <a:lnTo>
                    <a:pt x="5156200" y="0"/>
                  </a:lnTo>
                  <a:lnTo>
                    <a:pt x="5156200" y="6858000"/>
                  </a:lnTo>
                  <a:lnTo>
                    <a:pt x="0" y="6858000"/>
                  </a:lnTo>
                  <a:close/>
                </a:path>
              </a:pathLst>
            </a:custGeom>
            <a:blipFill>
              <a:blip r:embed="rId3"/>
              <a:stretch>
                <a:fillRect l="31050" t="11357" r="15829" b="9221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374650" y="673100"/>
              <a:ext cx="6318250" cy="8427288"/>
            </a:xfrm>
            <a:custGeom>
              <a:avLst/>
              <a:gdLst/>
              <a:ahLst/>
              <a:cxnLst/>
              <a:rect l="l" t="t" r="r" b="b"/>
              <a:pathLst>
                <a:path w="6318250" h="8427288">
                  <a:moveTo>
                    <a:pt x="2560460" y="1417091"/>
                  </a:moveTo>
                  <a:lnTo>
                    <a:pt x="2559050" y="8427288"/>
                  </a:lnTo>
                  <a:lnTo>
                    <a:pt x="0" y="8427288"/>
                  </a:lnTo>
                  <a:lnTo>
                    <a:pt x="0" y="0"/>
                  </a:lnTo>
                  <a:lnTo>
                    <a:pt x="6318250" y="0"/>
                  </a:lnTo>
                  <a:lnTo>
                    <a:pt x="6318250" y="1098550"/>
                  </a:lnTo>
                  <a:lnTo>
                    <a:pt x="2878087" y="1099439"/>
                  </a:lnTo>
                  <a:cubicBezTo>
                    <a:pt x="2702674" y="1099490"/>
                    <a:pt x="2560498" y="1241679"/>
                    <a:pt x="2560460" y="1417091"/>
                  </a:cubicBezTo>
                  <a:close/>
                </a:path>
              </a:pathLst>
            </a:custGeom>
            <a:blipFill>
              <a:blip r:embed="rId4"/>
              <a:stretch>
                <a:fillRect l="-17239" t="6622" r="-7694" b="10462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8528831" y="2194898"/>
            <a:ext cx="8417746" cy="5897204"/>
            <a:chOff x="0" y="95251"/>
            <a:chExt cx="8585200" cy="7862938"/>
          </a:xfrm>
        </p:grpSpPr>
        <p:sp>
          <p:nvSpPr>
            <p:cNvPr id="7" name="TextBox 7"/>
            <p:cNvSpPr txBox="1"/>
            <p:nvPr/>
          </p:nvSpPr>
          <p:spPr>
            <a:xfrm>
              <a:off x="0" y="95251"/>
              <a:ext cx="8585200" cy="1470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8640"/>
                </a:lnSpc>
              </a:pPr>
              <a:endParaRPr lang="en-US" sz="7500" u="none" dirty="0">
                <a:solidFill>
                  <a:srgbClr val="FFFFFF"/>
                </a:solidFill>
                <a:latin typeface="Cerebri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750268"/>
              <a:ext cx="8585200" cy="52079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59"/>
                </a:lnSpc>
                <a:spcBef>
                  <a:spcPct val="0"/>
                </a:spcBef>
              </a:pPr>
              <a:r>
                <a:rPr lang="en-US" sz="2399" spc="47" dirty="0" err="1">
                  <a:solidFill>
                    <a:srgbClr val="F8F7ED"/>
                  </a:solidFill>
                  <a:latin typeface="Now"/>
                </a:rPr>
                <a:t>I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ndividu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pada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umumnya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berusaha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menghindari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untuk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mempertahankan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sikap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tertentu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bila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pandangannya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dianggap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tidak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dominan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, yang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membuat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individu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tersebut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kurang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berani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mengekspresikannya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. </a:t>
              </a:r>
            </a:p>
            <a:p>
              <a:pPr marL="0" lvl="0" indent="0">
                <a:lnSpc>
                  <a:spcPts val="3359"/>
                </a:lnSpc>
                <a:spcBef>
                  <a:spcPct val="0"/>
                </a:spcBef>
              </a:pP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Pada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suatu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waktu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tertentu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pandangan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yang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dominan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ditentukan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oleh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media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massa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.</a:t>
              </a:r>
            </a:p>
            <a:p>
              <a:pPr marL="0" lvl="0" indent="0">
                <a:lnSpc>
                  <a:spcPts val="3359"/>
                </a:lnSpc>
                <a:spcBef>
                  <a:spcPct val="0"/>
                </a:spcBef>
              </a:pPr>
              <a:endParaRPr lang="en-US" sz="2399" spc="47" dirty="0">
                <a:solidFill>
                  <a:srgbClr val="F8F7ED"/>
                </a:solidFill>
                <a:latin typeface="Now"/>
              </a:endParaRPr>
            </a:p>
            <a:p>
              <a:pPr marL="0" lvl="0" indent="0">
                <a:lnSpc>
                  <a:spcPts val="3359"/>
                </a:lnSpc>
                <a:spcBef>
                  <a:spcPct val="0"/>
                </a:spcBef>
              </a:pP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Maka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persepsi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tentang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kekerasan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juga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besar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pengaruhnya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dari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apa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yang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dibuat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oleh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media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5521196">
            <a:off x="14692817" y="-502659"/>
            <a:ext cx="4018435" cy="406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16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91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780400">
            <a:off x="1326179" y="400137"/>
            <a:ext cx="10427499" cy="1297356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578699" y="6404520"/>
            <a:ext cx="7680601" cy="1605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945"/>
              </a:lnSpc>
            </a:pPr>
            <a:r>
              <a:rPr lang="en-US" sz="11826" spc="-165">
                <a:solidFill>
                  <a:srgbClr val="F8F7ED"/>
                </a:solidFill>
                <a:latin typeface="Now Bold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7F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573147">
            <a:off x="-821998" y="5932554"/>
            <a:ext cx="6131105" cy="49508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9225489">
            <a:off x="13131819" y="-621260"/>
            <a:ext cx="6131105" cy="495086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856107" y="2519743"/>
            <a:ext cx="12575787" cy="1893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09"/>
              </a:lnSpc>
            </a:pPr>
            <a:r>
              <a:rPr lang="en-US" sz="13969" spc="-195" dirty="0" err="1">
                <a:solidFill>
                  <a:srgbClr val="F8F7ED"/>
                </a:solidFill>
                <a:latin typeface="Now Bold"/>
              </a:rPr>
              <a:t>Kultivasi</a:t>
            </a:r>
            <a:endParaRPr lang="en-US" sz="13969" spc="-195" dirty="0">
              <a:solidFill>
                <a:srgbClr val="F8F7ED"/>
              </a:solidFill>
              <a:latin typeface="Now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E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463067">
            <a:off x="-639970" y="6316462"/>
            <a:ext cx="5495051" cy="443725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8563127">
            <a:off x="13552726" y="-241280"/>
            <a:ext cx="5598055" cy="452043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882200" y="1724634"/>
            <a:ext cx="19996527" cy="6630608"/>
            <a:chOff x="-1182794" y="323851"/>
            <a:chExt cx="14791722" cy="8840807"/>
          </a:xfrm>
        </p:grpSpPr>
        <p:sp>
          <p:nvSpPr>
            <p:cNvPr id="5" name="TextBox 5"/>
            <p:cNvSpPr txBox="1"/>
            <p:nvPr/>
          </p:nvSpPr>
          <p:spPr>
            <a:xfrm>
              <a:off x="0" y="323851"/>
              <a:ext cx="13608928" cy="28264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180"/>
                </a:lnSpc>
                <a:spcBef>
                  <a:spcPct val="0"/>
                </a:spcBef>
              </a:pPr>
              <a:r>
                <a:rPr lang="en-US" sz="9600" spc="-252" dirty="0" err="1">
                  <a:solidFill>
                    <a:srgbClr val="F8F7ED"/>
                  </a:solidFill>
                  <a:latin typeface="Now Bold"/>
                </a:rPr>
                <a:t>Kultivasi</a:t>
              </a:r>
              <a:endParaRPr lang="en-US" sz="9600" spc="-252" dirty="0">
                <a:solidFill>
                  <a:srgbClr val="F8F7ED"/>
                </a:solidFill>
                <a:latin typeface="Now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182794" y="3819436"/>
              <a:ext cx="14791722" cy="53452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4547"/>
                </a:lnSpc>
              </a:pP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Teori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ini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diperkenalkan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oleh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George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Gerbner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.</a:t>
              </a:r>
            </a:p>
            <a:p>
              <a:pPr marL="0" lvl="0" indent="0" algn="ctr">
                <a:lnSpc>
                  <a:spcPts val="4547"/>
                </a:lnSpc>
              </a:pP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Kultivasi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merupakan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analisis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sistem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pesan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dengan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</a:p>
            <a:p>
              <a:pPr marL="0" lvl="0" indent="0" algn="ctr">
                <a:lnSpc>
                  <a:spcPts val="4547"/>
                </a:lnSpc>
              </a:pP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menggunakan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metode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survei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untuk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menguji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</a:p>
            <a:p>
              <a:pPr marL="0" lvl="0" indent="0" algn="ctr">
                <a:lnSpc>
                  <a:spcPts val="4547"/>
                </a:lnSpc>
              </a:pP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hubungan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antara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sejumlah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penonton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televisi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</a:p>
            <a:p>
              <a:pPr marL="0" lvl="0" indent="0" algn="ctr">
                <a:lnSpc>
                  <a:spcPts val="4547"/>
                </a:lnSpc>
              </a:pP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&amp;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konsep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realitas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yang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dilihat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secara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statistik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, </a:t>
              </a:r>
            </a:p>
            <a:p>
              <a:pPr marL="0" lvl="0" indent="0" algn="ctr">
                <a:lnSpc>
                  <a:spcPts val="4547"/>
                </a:lnSpc>
              </a:pP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serta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menguji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transformasi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simbolik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dan </a:t>
              </a:r>
            </a:p>
            <a:p>
              <a:pPr marL="0" lvl="0" indent="0" algn="ctr">
                <a:lnSpc>
                  <a:spcPts val="4547"/>
                </a:lnSpc>
              </a:pP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    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implikasi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yang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lebih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umum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dari data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sistem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  </a:t>
              </a:r>
              <a:r>
                <a:rPr lang="en-US" sz="3200" dirty="0" err="1">
                  <a:solidFill>
                    <a:srgbClr val="DD6E96"/>
                  </a:solidFill>
                  <a:latin typeface="Cerebri Bold"/>
                </a:rPr>
                <a:t>pesan</a:t>
              </a:r>
              <a:r>
                <a:rPr lang="en-US" sz="3200" dirty="0">
                  <a:solidFill>
                    <a:srgbClr val="DD6E96"/>
                  </a:solidFill>
                  <a:latin typeface="Cerebri Bold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5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57400" y="2767661"/>
            <a:ext cx="7086600" cy="4060765"/>
            <a:chOff x="0" y="114300"/>
            <a:chExt cx="9448800" cy="5414354"/>
          </a:xfrm>
        </p:grpSpPr>
        <p:sp>
          <p:nvSpPr>
            <p:cNvPr id="3" name="TextBox 3"/>
            <p:cNvSpPr txBox="1"/>
            <p:nvPr/>
          </p:nvSpPr>
          <p:spPr>
            <a:xfrm>
              <a:off x="0" y="114300"/>
              <a:ext cx="9448800" cy="1644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1152"/>
                </a:lnSpc>
              </a:pPr>
              <a:r>
                <a:rPr lang="en-US" sz="4400" u="none" dirty="0" err="1">
                  <a:solidFill>
                    <a:srgbClr val="FFFFFF"/>
                  </a:solidFill>
                  <a:latin typeface="Cerebri Bold"/>
                </a:rPr>
                <a:t>Hipotesis</a:t>
              </a:r>
              <a:r>
                <a:rPr lang="en-US" sz="4400" u="none" dirty="0">
                  <a:solidFill>
                    <a:srgbClr val="FFFFFF"/>
                  </a:solidFill>
                  <a:latin typeface="Cerebri Bold"/>
                </a:rPr>
                <a:t> </a:t>
              </a:r>
              <a:r>
                <a:rPr lang="en-US" sz="4400" u="none" dirty="0" err="1">
                  <a:solidFill>
                    <a:srgbClr val="FFFFFF"/>
                  </a:solidFill>
                  <a:latin typeface="Cerebri Bold"/>
                </a:rPr>
                <a:t>Umum</a:t>
              </a:r>
              <a:r>
                <a:rPr lang="en-US" sz="4400" u="none" dirty="0">
                  <a:solidFill>
                    <a:srgbClr val="FFFFFF"/>
                  </a:solidFill>
                  <a:latin typeface="Cerebri Bold"/>
                </a:rPr>
                <a:t> </a:t>
              </a:r>
              <a:r>
                <a:rPr lang="en-US" sz="4400" u="none" dirty="0" err="1">
                  <a:solidFill>
                    <a:srgbClr val="FFFFFF"/>
                  </a:solidFill>
                  <a:latin typeface="Cerebri Bold"/>
                </a:rPr>
                <a:t>Kul</a:t>
              </a:r>
              <a:r>
                <a:rPr lang="en-US" sz="4400" dirty="0" err="1">
                  <a:solidFill>
                    <a:srgbClr val="FFFFFF"/>
                  </a:solidFill>
                  <a:latin typeface="Cerebri Bold"/>
                </a:rPr>
                <a:t>tivasi</a:t>
              </a:r>
              <a:endParaRPr lang="en-US" sz="4400" u="none" dirty="0">
                <a:solidFill>
                  <a:srgbClr val="FFFFFF"/>
                </a:solidFill>
                <a:latin typeface="Cerebri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227511"/>
              <a:ext cx="9448800" cy="23011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Semakin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sering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seseorang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menonton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televisi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maka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mereka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akan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memandang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dunia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nyata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seperti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gambaran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,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nilai-nilai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dan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ideologi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yang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ditambilkan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di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televisi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.</a:t>
              </a:r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134359" y="1203812"/>
            <a:ext cx="5492010" cy="11161137"/>
            <a:chOff x="0" y="0"/>
            <a:chExt cx="5001260" cy="101638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00993" cy="10163632"/>
            </a:xfrm>
            <a:custGeom>
              <a:avLst/>
              <a:gdLst/>
              <a:ahLst/>
              <a:cxnLst/>
              <a:rect l="l" t="t" r="r" b="b"/>
              <a:pathLst>
                <a:path w="5000993" h="10163632">
                  <a:moveTo>
                    <a:pt x="0" y="0"/>
                  </a:moveTo>
                  <a:lnTo>
                    <a:pt x="5000993" y="0"/>
                  </a:lnTo>
                  <a:lnTo>
                    <a:pt x="5000993" y="10163632"/>
                  </a:lnTo>
                  <a:lnTo>
                    <a:pt x="0" y="10163632"/>
                  </a:lnTo>
                  <a:close/>
                </a:path>
              </a:pathLst>
            </a:custGeom>
            <a:blipFill>
              <a:blip r:embed="rId2"/>
              <a:stretch>
                <a:fillRect l="-45" r="-40" b="1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338760" y="288798"/>
              <a:ext cx="4330776" cy="9398000"/>
            </a:xfrm>
            <a:custGeom>
              <a:avLst/>
              <a:gdLst/>
              <a:ahLst/>
              <a:cxnLst/>
              <a:rect l="l" t="t" r="r" b="b"/>
              <a:pathLst>
                <a:path w="4330776" h="9398000">
                  <a:moveTo>
                    <a:pt x="3894366" y="9398000"/>
                  </a:moveTo>
                  <a:lnTo>
                    <a:pt x="436410" y="9398000"/>
                  </a:lnTo>
                  <a:cubicBezTo>
                    <a:pt x="195389" y="9398000"/>
                    <a:pt x="0" y="9202610"/>
                    <a:pt x="0" y="8961590"/>
                  </a:cubicBezTo>
                  <a:lnTo>
                    <a:pt x="0" y="436410"/>
                  </a:lnTo>
                  <a:cubicBezTo>
                    <a:pt x="0" y="195390"/>
                    <a:pt x="195389" y="0"/>
                    <a:pt x="436410" y="0"/>
                  </a:cubicBezTo>
                  <a:lnTo>
                    <a:pt x="861580" y="0"/>
                  </a:lnTo>
                  <a:cubicBezTo>
                    <a:pt x="902373" y="0"/>
                    <a:pt x="935444" y="33071"/>
                    <a:pt x="935444" y="73863"/>
                  </a:cubicBezTo>
                  <a:lnTo>
                    <a:pt x="935444" y="73863"/>
                  </a:lnTo>
                  <a:cubicBezTo>
                    <a:pt x="935444" y="225019"/>
                    <a:pt x="1057745" y="347688"/>
                    <a:pt x="1208913" y="348120"/>
                  </a:cubicBezTo>
                  <a:lnTo>
                    <a:pt x="3105874" y="353619"/>
                  </a:lnTo>
                  <a:cubicBezTo>
                    <a:pt x="3257651" y="354063"/>
                    <a:pt x="3380930" y="231140"/>
                    <a:pt x="3380930" y="79362"/>
                  </a:cubicBezTo>
                  <a:lnTo>
                    <a:pt x="3380930" y="73863"/>
                  </a:lnTo>
                  <a:cubicBezTo>
                    <a:pt x="3380930" y="33071"/>
                    <a:pt x="3414001" y="0"/>
                    <a:pt x="3454794" y="0"/>
                  </a:cubicBezTo>
                  <a:lnTo>
                    <a:pt x="3894366" y="0"/>
                  </a:lnTo>
                  <a:cubicBezTo>
                    <a:pt x="4135387" y="0"/>
                    <a:pt x="4330776" y="195390"/>
                    <a:pt x="4330776" y="436410"/>
                  </a:cubicBezTo>
                  <a:lnTo>
                    <a:pt x="4330776" y="8961603"/>
                  </a:lnTo>
                  <a:cubicBezTo>
                    <a:pt x="4330776" y="9202610"/>
                    <a:pt x="4135387" y="9398000"/>
                    <a:pt x="3894366" y="9398000"/>
                  </a:cubicBezTo>
                  <a:close/>
                </a:path>
              </a:pathLst>
            </a:custGeom>
            <a:blipFill>
              <a:blip r:embed="rId3"/>
              <a:stretch>
                <a:fillRect l="-75623" t="2841" r="-75764" b="4693"/>
              </a:stretch>
            </a:blip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886814">
            <a:off x="14372010" y="-2471519"/>
            <a:ext cx="6880660" cy="59603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7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124105" y="1790700"/>
            <a:ext cx="10268105" cy="10288675"/>
            <a:chOff x="0" y="0"/>
            <a:chExt cx="10143490" cy="101638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43351" cy="10163632"/>
            </a:xfrm>
            <a:custGeom>
              <a:avLst/>
              <a:gdLst/>
              <a:ahLst/>
              <a:cxnLst/>
              <a:rect l="l" t="t" r="r" b="b"/>
              <a:pathLst>
                <a:path w="10143351" h="10163632">
                  <a:moveTo>
                    <a:pt x="0" y="0"/>
                  </a:moveTo>
                  <a:lnTo>
                    <a:pt x="10143351" y="0"/>
                  </a:lnTo>
                  <a:lnTo>
                    <a:pt x="10143351" y="10163632"/>
                  </a:lnTo>
                  <a:lnTo>
                    <a:pt x="0" y="10163632"/>
                  </a:lnTo>
                  <a:close/>
                </a:path>
              </a:pathLst>
            </a:custGeom>
            <a:blipFill>
              <a:blip r:embed="rId2"/>
              <a:stretch>
                <a:fillRect t="-25" r="1" b="-23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3149600" y="2368550"/>
              <a:ext cx="5156200" cy="6858000"/>
            </a:xfrm>
            <a:custGeom>
              <a:avLst/>
              <a:gdLst/>
              <a:ahLst/>
              <a:cxnLst/>
              <a:rect l="l" t="t" r="r" b="b"/>
              <a:pathLst>
                <a:path w="5156200" h="6858000">
                  <a:moveTo>
                    <a:pt x="0" y="0"/>
                  </a:moveTo>
                  <a:lnTo>
                    <a:pt x="5156200" y="0"/>
                  </a:lnTo>
                  <a:lnTo>
                    <a:pt x="5156200" y="6858000"/>
                  </a:lnTo>
                  <a:lnTo>
                    <a:pt x="0" y="6858000"/>
                  </a:lnTo>
                  <a:close/>
                </a:path>
              </a:pathLst>
            </a:custGeom>
            <a:blipFill>
              <a:blip r:embed="rId3"/>
              <a:stretch>
                <a:fillRect l="31050" t="11357" r="15829" b="9221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374650" y="673100"/>
              <a:ext cx="6318250" cy="8427288"/>
            </a:xfrm>
            <a:custGeom>
              <a:avLst/>
              <a:gdLst/>
              <a:ahLst/>
              <a:cxnLst/>
              <a:rect l="l" t="t" r="r" b="b"/>
              <a:pathLst>
                <a:path w="6318250" h="8427288">
                  <a:moveTo>
                    <a:pt x="2560460" y="1417091"/>
                  </a:moveTo>
                  <a:lnTo>
                    <a:pt x="2559050" y="8427288"/>
                  </a:lnTo>
                  <a:lnTo>
                    <a:pt x="0" y="8427288"/>
                  </a:lnTo>
                  <a:lnTo>
                    <a:pt x="0" y="0"/>
                  </a:lnTo>
                  <a:lnTo>
                    <a:pt x="6318250" y="0"/>
                  </a:lnTo>
                  <a:lnTo>
                    <a:pt x="6318250" y="1098550"/>
                  </a:lnTo>
                  <a:lnTo>
                    <a:pt x="2878087" y="1099439"/>
                  </a:lnTo>
                  <a:cubicBezTo>
                    <a:pt x="2702674" y="1099490"/>
                    <a:pt x="2560498" y="1241679"/>
                    <a:pt x="2560460" y="1417091"/>
                  </a:cubicBezTo>
                  <a:close/>
                </a:path>
              </a:pathLst>
            </a:custGeom>
            <a:blipFill>
              <a:blip r:embed="rId4"/>
              <a:stretch>
                <a:fillRect l="-17239" t="6622" r="-7694" b="10462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9784911" y="3611677"/>
            <a:ext cx="6438900" cy="2840278"/>
            <a:chOff x="0" y="95251"/>
            <a:chExt cx="8585200" cy="3787037"/>
          </a:xfrm>
        </p:grpSpPr>
        <p:sp>
          <p:nvSpPr>
            <p:cNvPr id="7" name="TextBox 7"/>
            <p:cNvSpPr txBox="1"/>
            <p:nvPr/>
          </p:nvSpPr>
          <p:spPr>
            <a:xfrm>
              <a:off x="0" y="95251"/>
              <a:ext cx="8585200" cy="1470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8640"/>
                </a:lnSpc>
              </a:pPr>
              <a:r>
                <a:rPr lang="en-US" sz="7500" dirty="0">
                  <a:solidFill>
                    <a:srgbClr val="FFFFFF"/>
                  </a:solidFill>
                  <a:latin typeface="Cerebri Bold"/>
                </a:rPr>
                <a:t>Light Viewer</a:t>
              </a:r>
              <a:endParaRPr lang="en-US" sz="7500" u="none" dirty="0">
                <a:solidFill>
                  <a:srgbClr val="FFFFFF"/>
                </a:solidFill>
                <a:latin typeface="Cerebri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750268"/>
              <a:ext cx="8585200" cy="1132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59"/>
                </a:lnSpc>
                <a:spcBef>
                  <a:spcPct val="0"/>
                </a:spcBef>
              </a:pPr>
              <a:r>
                <a:rPr lang="en-ID" sz="2400" b="0" i="0" u="none" strike="noStrike" dirty="0">
                  <a:solidFill>
                    <a:schemeClr val="bg1"/>
                  </a:solidFill>
                  <a:effectLst/>
                  <a:latin typeface="NSimSun" panose="020B0400000000000000" pitchFamily="34" charset="-122"/>
                  <a:ea typeface="NSimSun" panose="020B0400000000000000" pitchFamily="34" charset="-122"/>
                </a:rPr>
                <a:t>yaitu mereka yang menonton televisi 2 jam atau kurang dalam setiap harinya</a:t>
              </a:r>
              <a:endParaRPr lang="en-US" sz="2399" u="none" spc="47" dirty="0">
                <a:solidFill>
                  <a:schemeClr val="bg1"/>
                </a:solidFill>
                <a:latin typeface="NSimSun" panose="020B0400000000000000" pitchFamily="34" charset="-122"/>
                <a:ea typeface="NSimSun" panose="020B0400000000000000" pitchFamily="34" charset="-122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5521196">
            <a:off x="14692817" y="-502659"/>
            <a:ext cx="4018435" cy="40693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7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124105" y="1790700"/>
            <a:ext cx="10268105" cy="10288675"/>
            <a:chOff x="0" y="0"/>
            <a:chExt cx="10143490" cy="101638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43351" cy="10163632"/>
            </a:xfrm>
            <a:custGeom>
              <a:avLst/>
              <a:gdLst/>
              <a:ahLst/>
              <a:cxnLst/>
              <a:rect l="l" t="t" r="r" b="b"/>
              <a:pathLst>
                <a:path w="10143351" h="10163632">
                  <a:moveTo>
                    <a:pt x="0" y="0"/>
                  </a:moveTo>
                  <a:lnTo>
                    <a:pt x="10143351" y="0"/>
                  </a:lnTo>
                  <a:lnTo>
                    <a:pt x="10143351" y="10163632"/>
                  </a:lnTo>
                  <a:lnTo>
                    <a:pt x="0" y="10163632"/>
                  </a:lnTo>
                  <a:close/>
                </a:path>
              </a:pathLst>
            </a:custGeom>
            <a:blipFill>
              <a:blip r:embed="rId2"/>
              <a:stretch>
                <a:fillRect t="-25" r="1" b="-23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3149600" y="2368550"/>
              <a:ext cx="5156200" cy="6858000"/>
            </a:xfrm>
            <a:custGeom>
              <a:avLst/>
              <a:gdLst/>
              <a:ahLst/>
              <a:cxnLst/>
              <a:rect l="l" t="t" r="r" b="b"/>
              <a:pathLst>
                <a:path w="5156200" h="6858000">
                  <a:moveTo>
                    <a:pt x="0" y="0"/>
                  </a:moveTo>
                  <a:lnTo>
                    <a:pt x="5156200" y="0"/>
                  </a:lnTo>
                  <a:lnTo>
                    <a:pt x="5156200" y="6858000"/>
                  </a:lnTo>
                  <a:lnTo>
                    <a:pt x="0" y="6858000"/>
                  </a:lnTo>
                  <a:close/>
                </a:path>
              </a:pathLst>
            </a:custGeom>
            <a:blipFill>
              <a:blip r:embed="rId3"/>
              <a:stretch>
                <a:fillRect l="31050" t="11357" r="15829" b="9221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374650" y="673100"/>
              <a:ext cx="6318250" cy="8427288"/>
            </a:xfrm>
            <a:custGeom>
              <a:avLst/>
              <a:gdLst/>
              <a:ahLst/>
              <a:cxnLst/>
              <a:rect l="l" t="t" r="r" b="b"/>
              <a:pathLst>
                <a:path w="6318250" h="8427288">
                  <a:moveTo>
                    <a:pt x="2560460" y="1417091"/>
                  </a:moveTo>
                  <a:lnTo>
                    <a:pt x="2559050" y="8427288"/>
                  </a:lnTo>
                  <a:lnTo>
                    <a:pt x="0" y="8427288"/>
                  </a:lnTo>
                  <a:lnTo>
                    <a:pt x="0" y="0"/>
                  </a:lnTo>
                  <a:lnTo>
                    <a:pt x="6318250" y="0"/>
                  </a:lnTo>
                  <a:lnTo>
                    <a:pt x="6318250" y="1098550"/>
                  </a:lnTo>
                  <a:lnTo>
                    <a:pt x="2878087" y="1099439"/>
                  </a:lnTo>
                  <a:cubicBezTo>
                    <a:pt x="2702674" y="1099490"/>
                    <a:pt x="2560498" y="1241679"/>
                    <a:pt x="2560460" y="1417091"/>
                  </a:cubicBezTo>
                  <a:close/>
                </a:path>
              </a:pathLst>
            </a:custGeom>
            <a:blipFill>
              <a:blip r:embed="rId4"/>
              <a:stretch>
                <a:fillRect l="-17239" t="6622" r="-7694" b="10462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9784911" y="3611677"/>
            <a:ext cx="6438900" cy="4153137"/>
            <a:chOff x="0" y="95251"/>
            <a:chExt cx="8585200" cy="5537516"/>
          </a:xfrm>
        </p:grpSpPr>
        <p:sp>
          <p:nvSpPr>
            <p:cNvPr id="7" name="TextBox 7"/>
            <p:cNvSpPr txBox="1"/>
            <p:nvPr/>
          </p:nvSpPr>
          <p:spPr>
            <a:xfrm>
              <a:off x="0" y="95251"/>
              <a:ext cx="8585200" cy="1470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8640"/>
                </a:lnSpc>
              </a:pPr>
              <a:r>
                <a:rPr lang="en-US" sz="7500" dirty="0">
                  <a:solidFill>
                    <a:srgbClr val="FFFFFF"/>
                  </a:solidFill>
                  <a:latin typeface="Cerebri Bold"/>
                </a:rPr>
                <a:t>Heavy Viewer</a:t>
              </a:r>
              <a:endParaRPr lang="en-US" sz="7500" u="none" dirty="0">
                <a:solidFill>
                  <a:srgbClr val="FFFFFF"/>
                </a:solidFill>
                <a:latin typeface="Cerebri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750268"/>
              <a:ext cx="8585200" cy="28824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59"/>
                </a:lnSpc>
                <a:spcBef>
                  <a:spcPct val="0"/>
                </a:spcBef>
              </a:pP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Kondisi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dimana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seseorang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tidak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dapat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lagi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membedakan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dunia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nyata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dengan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dunia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televisi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karena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terlalu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banyak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mengkonsumsi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televisi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.  Pada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tahap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inilah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kekerasan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itu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berkaitan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dengan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televisi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.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5521196">
            <a:off x="14692817" y="-502659"/>
            <a:ext cx="4018435" cy="406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26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656140">
            <a:off x="-215725" y="6726403"/>
            <a:ext cx="3926612" cy="39763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256874">
            <a:off x="14534640" y="-396443"/>
            <a:ext cx="3926612" cy="397631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876370" y="1972527"/>
            <a:ext cx="10301946" cy="5918341"/>
            <a:chOff x="-155543" y="-1255308"/>
            <a:chExt cx="13735928" cy="7891120"/>
          </a:xfrm>
        </p:grpSpPr>
        <p:sp>
          <p:nvSpPr>
            <p:cNvPr id="5" name="TextBox 5"/>
            <p:cNvSpPr txBox="1"/>
            <p:nvPr/>
          </p:nvSpPr>
          <p:spPr>
            <a:xfrm>
              <a:off x="-155543" y="-1255308"/>
              <a:ext cx="13735928" cy="36353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1152"/>
                </a:lnSpc>
              </a:pPr>
              <a:r>
                <a:rPr lang="en-US" sz="6000" dirty="0">
                  <a:solidFill>
                    <a:srgbClr val="FFFFFF"/>
                  </a:solidFill>
                  <a:latin typeface="Cerebri Bold"/>
                </a:rPr>
                <a:t>Mainstreaming, Blurring, Blending &amp; Bending</a:t>
              </a:r>
              <a:endParaRPr lang="en-US" sz="6000" u="none" dirty="0">
                <a:solidFill>
                  <a:srgbClr val="FFFFFF"/>
                </a:solidFill>
                <a:latin typeface="Cerebri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78120" y="3171958"/>
              <a:ext cx="12874313" cy="34638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399" spc="47" dirty="0">
                  <a:solidFill>
                    <a:srgbClr val="F8F7ED"/>
                  </a:solidFill>
                  <a:latin typeface="Now"/>
                </a:rPr>
                <a:t>M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ainstreaming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dapat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diartikan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bahwa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televisi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dapat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mengaburkan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realitas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yang ada,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kekerasan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dianggap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sebagai</a:t>
              </a:r>
              <a:r>
                <a:rPr lang="en-US" sz="2399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suatu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hal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yang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benar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(blurring),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audiens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pun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menganggap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kekerasan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sebagai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hal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yang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biasa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dalam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kehidupan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(blending), dan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akhirnya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akan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lahir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situasi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di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mana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audiens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mendukung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terjadinya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kekerasan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</a:t>
              </a:r>
              <a:r>
                <a:rPr lang="en-US" sz="2399" u="none" spc="47" dirty="0" err="1">
                  <a:solidFill>
                    <a:srgbClr val="F8F7ED"/>
                  </a:solidFill>
                  <a:latin typeface="Now"/>
                </a:rPr>
                <a:t>tersebut</a:t>
              </a:r>
              <a:r>
                <a:rPr lang="en-US" sz="2399" u="none" spc="47" dirty="0">
                  <a:solidFill>
                    <a:srgbClr val="F8F7ED"/>
                  </a:solidFill>
                  <a:latin typeface="Now"/>
                </a:rPr>
                <a:t> (bending).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2488069" y="1566503"/>
            <a:ext cx="11299407" cy="7952222"/>
          </a:xfrm>
          <a:custGeom>
            <a:avLst/>
            <a:gdLst/>
            <a:ahLst/>
            <a:cxnLst/>
            <a:rect l="l" t="t" r="r" b="b"/>
            <a:pathLst>
              <a:path w="12941300" h="9107742">
                <a:moveTo>
                  <a:pt x="12815112" y="9107742"/>
                </a:moveTo>
                <a:lnTo>
                  <a:pt x="126187" y="9107742"/>
                </a:lnTo>
                <a:cubicBezTo>
                  <a:pt x="56502" y="9107742"/>
                  <a:pt x="0" y="9051252"/>
                  <a:pt x="0" y="8981555"/>
                </a:cubicBezTo>
                <a:lnTo>
                  <a:pt x="0" y="0"/>
                </a:lnTo>
                <a:lnTo>
                  <a:pt x="12941300" y="0"/>
                </a:lnTo>
                <a:lnTo>
                  <a:pt x="12941300" y="8981554"/>
                </a:lnTo>
                <a:cubicBezTo>
                  <a:pt x="12941300" y="9051239"/>
                  <a:pt x="12884810" y="9107742"/>
                  <a:pt x="12815112" y="9107742"/>
                </a:cubicBezTo>
                <a:close/>
              </a:path>
            </a:pathLst>
          </a:custGeom>
          <a:blipFill>
            <a:blip r:embed="rId2"/>
            <a:stretch>
              <a:fillRect l="2870" t="-2952" r="2777" b="-56067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TextBox 7"/>
          <p:cNvSpPr txBox="1"/>
          <p:nvPr/>
        </p:nvSpPr>
        <p:spPr>
          <a:xfrm>
            <a:off x="9300882" y="4712364"/>
            <a:ext cx="7158318" cy="2597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399" u="none" spc="47" dirty="0" err="1">
                <a:solidFill>
                  <a:srgbClr val="F8F7ED"/>
                </a:solidFill>
                <a:latin typeface="Now"/>
              </a:rPr>
              <a:t>Gerbner</a:t>
            </a:r>
            <a:r>
              <a:rPr lang="en-US" sz="2399" u="none" spc="47" dirty="0">
                <a:solidFill>
                  <a:srgbClr val="F8F7ED"/>
                </a:solidFill>
                <a:latin typeface="Now"/>
              </a:rPr>
              <a:t> pun </a:t>
            </a:r>
            <a:r>
              <a:rPr lang="en-US" sz="2399" u="none" spc="47" dirty="0" err="1">
                <a:solidFill>
                  <a:srgbClr val="F8F7ED"/>
                </a:solidFill>
                <a:latin typeface="Now"/>
              </a:rPr>
              <a:t>berpendapat</a:t>
            </a:r>
            <a:r>
              <a:rPr lang="en-US" sz="2399" u="none" spc="47" dirty="0">
                <a:solidFill>
                  <a:srgbClr val="F8F7ED"/>
                </a:solidFill>
                <a:latin typeface="Now"/>
              </a:rPr>
              <a:t> </a:t>
            </a:r>
            <a:r>
              <a:rPr lang="en-US" sz="2399" u="none" spc="47" dirty="0" err="1">
                <a:solidFill>
                  <a:srgbClr val="F8F7ED"/>
                </a:solidFill>
                <a:latin typeface="Now"/>
              </a:rPr>
              <a:t>bahwa</a:t>
            </a:r>
            <a:r>
              <a:rPr lang="en-US" sz="2399" u="none" spc="47" dirty="0">
                <a:solidFill>
                  <a:srgbClr val="F8F7ED"/>
                </a:solidFill>
                <a:latin typeface="Now"/>
              </a:rPr>
              <a:t> </a:t>
            </a:r>
            <a:r>
              <a:rPr lang="en-US" sz="2399" u="none" spc="47" dirty="0" err="1">
                <a:solidFill>
                  <a:srgbClr val="F8F7ED"/>
                </a:solidFill>
                <a:latin typeface="Now"/>
              </a:rPr>
              <a:t>gambaran</a:t>
            </a:r>
            <a:r>
              <a:rPr lang="en-US" sz="2399" u="none" spc="47" dirty="0">
                <a:solidFill>
                  <a:srgbClr val="F8F7ED"/>
                </a:solidFill>
                <a:latin typeface="Now"/>
              </a:rPr>
              <a:t> </a:t>
            </a:r>
            <a:r>
              <a:rPr lang="en-US" sz="2399" u="none" spc="47" dirty="0" err="1">
                <a:solidFill>
                  <a:srgbClr val="F8F7ED"/>
                </a:solidFill>
                <a:latin typeface="Now"/>
              </a:rPr>
              <a:t>kekerasan</a:t>
            </a:r>
            <a:r>
              <a:rPr lang="en-US" sz="2399" u="none" spc="47" dirty="0">
                <a:solidFill>
                  <a:srgbClr val="F8F7ED"/>
                </a:solidFill>
                <a:latin typeface="Now"/>
              </a:rPr>
              <a:t> </a:t>
            </a:r>
            <a:r>
              <a:rPr lang="en-US" sz="2399" u="none" spc="47" dirty="0" err="1">
                <a:solidFill>
                  <a:srgbClr val="F8F7ED"/>
                </a:solidFill>
                <a:latin typeface="Now"/>
              </a:rPr>
              <a:t>di</a:t>
            </a:r>
            <a:r>
              <a:rPr lang="en-US" sz="2399" u="none" spc="47" dirty="0">
                <a:solidFill>
                  <a:srgbClr val="F8F7ED"/>
                </a:solidFill>
                <a:latin typeface="Now"/>
              </a:rPr>
              <a:t> </a:t>
            </a:r>
            <a:r>
              <a:rPr lang="en-US" sz="2399" u="none" spc="47" dirty="0" err="1">
                <a:solidFill>
                  <a:srgbClr val="F8F7ED"/>
                </a:solidFill>
                <a:latin typeface="Now"/>
              </a:rPr>
              <a:t>televisi</a:t>
            </a:r>
            <a:r>
              <a:rPr lang="en-US" sz="2399" u="none" spc="47" dirty="0">
                <a:solidFill>
                  <a:srgbClr val="F8F7ED"/>
                </a:solidFill>
                <a:latin typeface="Now"/>
              </a:rPr>
              <a:t> </a:t>
            </a:r>
            <a:r>
              <a:rPr lang="en-US" sz="2399" u="none" spc="47" dirty="0" err="1">
                <a:solidFill>
                  <a:srgbClr val="F8F7ED"/>
                </a:solidFill>
                <a:latin typeface="Now"/>
              </a:rPr>
              <a:t>lebih</a:t>
            </a:r>
            <a:r>
              <a:rPr lang="en-US" sz="2399" u="none" spc="47" dirty="0">
                <a:solidFill>
                  <a:srgbClr val="F8F7ED"/>
                </a:solidFill>
                <a:latin typeface="Now"/>
              </a:rPr>
              <a:t> </a:t>
            </a:r>
            <a:r>
              <a:rPr lang="en-US" sz="2399" u="none" spc="47" dirty="0" err="1">
                <a:solidFill>
                  <a:srgbClr val="F8F7ED"/>
                </a:solidFill>
                <a:latin typeface="Now"/>
              </a:rPr>
              <a:t>merupakan</a:t>
            </a:r>
            <a:r>
              <a:rPr lang="en-US" sz="2399" spc="47" dirty="0">
                <a:solidFill>
                  <a:srgbClr val="F8F7ED"/>
                </a:solidFill>
                <a:latin typeface="Now"/>
              </a:rPr>
              <a:t> </a:t>
            </a:r>
            <a:r>
              <a:rPr lang="en-US" sz="2399" u="none" spc="47" dirty="0" err="1">
                <a:solidFill>
                  <a:srgbClr val="F8F7ED"/>
                </a:solidFill>
                <a:latin typeface="Now"/>
              </a:rPr>
              <a:t>pesan</a:t>
            </a:r>
            <a:r>
              <a:rPr lang="en-US" sz="2399" spc="47" dirty="0">
                <a:solidFill>
                  <a:srgbClr val="F8F7ED"/>
                </a:solidFill>
                <a:latin typeface="Now"/>
              </a:rPr>
              <a:t> </a:t>
            </a:r>
            <a:r>
              <a:rPr lang="en-US" sz="2399" u="none" spc="47" dirty="0" err="1">
                <a:solidFill>
                  <a:srgbClr val="F8F7ED"/>
                </a:solidFill>
                <a:latin typeface="Now"/>
              </a:rPr>
              <a:t>simbolik</a:t>
            </a:r>
            <a:r>
              <a:rPr lang="en-US" sz="2399" u="none" spc="47" dirty="0">
                <a:solidFill>
                  <a:srgbClr val="F8F7ED"/>
                </a:solidFill>
                <a:latin typeface="Now"/>
              </a:rPr>
              <a:t> </a:t>
            </a:r>
            <a:r>
              <a:rPr lang="en-US" sz="2399" u="none" spc="47" dirty="0" err="1">
                <a:solidFill>
                  <a:srgbClr val="F8F7ED"/>
                </a:solidFill>
                <a:latin typeface="Now"/>
              </a:rPr>
              <a:t>tentang</a:t>
            </a:r>
            <a:r>
              <a:rPr lang="en-US" sz="2399" u="none" spc="47" dirty="0">
                <a:solidFill>
                  <a:srgbClr val="F8F7ED"/>
                </a:solidFill>
                <a:latin typeface="Now"/>
              </a:rPr>
              <a:t> </a:t>
            </a:r>
            <a:r>
              <a:rPr lang="en-US" sz="2399" u="none" spc="47" dirty="0" err="1">
                <a:solidFill>
                  <a:srgbClr val="F8F7ED"/>
                </a:solidFill>
                <a:latin typeface="Now"/>
              </a:rPr>
              <a:t>hukum</a:t>
            </a:r>
            <a:r>
              <a:rPr lang="en-US" sz="2399" u="none" spc="47" dirty="0">
                <a:solidFill>
                  <a:srgbClr val="F8F7ED"/>
                </a:solidFill>
                <a:latin typeface="Now"/>
              </a:rPr>
              <a:t> dan </a:t>
            </a:r>
            <a:r>
              <a:rPr lang="en-US" sz="2399" u="none" spc="47" dirty="0" err="1">
                <a:solidFill>
                  <a:srgbClr val="F8F7ED"/>
                </a:solidFill>
                <a:latin typeface="Now"/>
              </a:rPr>
              <a:t>aturan</a:t>
            </a:r>
            <a:r>
              <a:rPr lang="en-US" sz="2399" u="none" spc="47" dirty="0">
                <a:solidFill>
                  <a:srgbClr val="F8F7ED"/>
                </a:solidFill>
                <a:latin typeface="Now"/>
              </a:rPr>
              <a:t> yang  </a:t>
            </a:r>
            <a:r>
              <a:rPr lang="en-US" sz="2399" u="none" spc="47" dirty="0" err="1">
                <a:solidFill>
                  <a:srgbClr val="F8F7ED"/>
                </a:solidFill>
                <a:latin typeface="Now"/>
              </a:rPr>
              <a:t>merefleksikan</a:t>
            </a:r>
            <a:r>
              <a:rPr lang="en-US" sz="2399" u="none" spc="47" dirty="0">
                <a:solidFill>
                  <a:srgbClr val="F8F7ED"/>
                </a:solidFill>
                <a:latin typeface="Now"/>
              </a:rPr>
              <a:t> </a:t>
            </a:r>
            <a:r>
              <a:rPr lang="en-US" sz="2399" u="none" spc="47" dirty="0" err="1">
                <a:solidFill>
                  <a:srgbClr val="F8F7ED"/>
                </a:solidFill>
                <a:latin typeface="Now"/>
              </a:rPr>
              <a:t>kejadian</a:t>
            </a:r>
            <a:r>
              <a:rPr lang="en-US" sz="2399" u="none" spc="47" dirty="0">
                <a:solidFill>
                  <a:srgbClr val="F8F7ED"/>
                </a:solidFill>
                <a:latin typeface="Now"/>
              </a:rPr>
              <a:t> </a:t>
            </a:r>
            <a:r>
              <a:rPr lang="en-US" sz="2399" u="none" spc="47" dirty="0" err="1">
                <a:solidFill>
                  <a:srgbClr val="F8F7ED"/>
                </a:solidFill>
                <a:latin typeface="Now"/>
              </a:rPr>
              <a:t>di</a:t>
            </a:r>
            <a:r>
              <a:rPr lang="en-US" sz="2399" u="none" spc="47" dirty="0">
                <a:solidFill>
                  <a:srgbClr val="F8F7ED"/>
                </a:solidFill>
                <a:latin typeface="Now"/>
              </a:rPr>
              <a:t> </a:t>
            </a:r>
            <a:r>
              <a:rPr lang="en-US" sz="2399" u="none" spc="47" dirty="0" err="1">
                <a:solidFill>
                  <a:srgbClr val="F8F7ED"/>
                </a:solidFill>
                <a:latin typeface="Now"/>
              </a:rPr>
              <a:t>sekitar</a:t>
            </a:r>
            <a:r>
              <a:rPr lang="en-US" sz="2399" u="none" spc="47" dirty="0">
                <a:solidFill>
                  <a:srgbClr val="F8F7ED"/>
                </a:solidFill>
                <a:latin typeface="Now"/>
              </a:rPr>
              <a:t> </a:t>
            </a:r>
            <a:r>
              <a:rPr lang="en-US" sz="2399" u="none" spc="47" dirty="0" err="1">
                <a:solidFill>
                  <a:srgbClr val="F8F7ED"/>
                </a:solidFill>
                <a:latin typeface="Now"/>
              </a:rPr>
              <a:t>kita</a:t>
            </a:r>
            <a:r>
              <a:rPr lang="en-US" sz="2399" u="none" spc="47" dirty="0">
                <a:solidFill>
                  <a:srgbClr val="F8F7ED"/>
                </a:solidFill>
                <a:latin typeface="Now"/>
              </a:rPr>
              <a:t> </a:t>
            </a:r>
          </a:p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endParaRPr lang="en-US" sz="2399" spc="47" dirty="0">
              <a:solidFill>
                <a:srgbClr val="F8F7ED"/>
              </a:solidFill>
              <a:latin typeface="Now"/>
            </a:endParaRPr>
          </a:p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399" b="1" u="none" spc="47" dirty="0">
                <a:solidFill>
                  <a:srgbClr val="F8F7ED"/>
                </a:solidFill>
                <a:latin typeface="Now"/>
              </a:rPr>
              <a:t>(</a:t>
            </a:r>
            <a:r>
              <a:rPr lang="en-US" sz="2399" b="1" u="none" spc="47" dirty="0" err="1">
                <a:solidFill>
                  <a:srgbClr val="F8F7ED"/>
                </a:solidFill>
                <a:latin typeface="Now"/>
              </a:rPr>
              <a:t>Nabi</a:t>
            </a:r>
            <a:r>
              <a:rPr lang="en-US" sz="2399" b="1" u="none" spc="47" dirty="0">
                <a:solidFill>
                  <a:srgbClr val="F8F7ED"/>
                </a:solidFill>
                <a:latin typeface="Now"/>
              </a:rPr>
              <a:t> &amp; Oliver, 2009)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256874">
            <a:off x="6876540" y="-959458"/>
            <a:ext cx="3926612" cy="39763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7F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573147">
            <a:off x="-821998" y="5932554"/>
            <a:ext cx="6131105" cy="49508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9225489">
            <a:off x="13131819" y="-621260"/>
            <a:ext cx="6131105" cy="495086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856106" y="3626569"/>
            <a:ext cx="12575787" cy="3606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09"/>
              </a:lnSpc>
            </a:pPr>
            <a:r>
              <a:rPr lang="en-US" sz="11500" spc="-195" dirty="0" err="1">
                <a:solidFill>
                  <a:srgbClr val="F8F7ED"/>
                </a:solidFill>
                <a:latin typeface="Now Bold"/>
              </a:rPr>
              <a:t>Pengaruh</a:t>
            </a:r>
            <a:r>
              <a:rPr lang="en-US" sz="11500" spc="-195" dirty="0">
                <a:solidFill>
                  <a:srgbClr val="F8F7ED"/>
                </a:solidFill>
                <a:latin typeface="Now Bold"/>
              </a:rPr>
              <a:t> Media </a:t>
            </a:r>
            <a:r>
              <a:rPr lang="en-US" sz="11500" spc="-195" dirty="0" err="1">
                <a:solidFill>
                  <a:srgbClr val="F8F7ED"/>
                </a:solidFill>
                <a:latin typeface="Now Bold"/>
              </a:rPr>
              <a:t>Menurut</a:t>
            </a:r>
            <a:r>
              <a:rPr lang="en-US" sz="11500" spc="-195" dirty="0">
                <a:solidFill>
                  <a:srgbClr val="F8F7ED"/>
                </a:solidFill>
                <a:latin typeface="Now Bold"/>
              </a:rPr>
              <a:t> Whitaker</a:t>
            </a:r>
          </a:p>
        </p:txBody>
      </p:sp>
    </p:spTree>
    <p:extLst>
      <p:ext uri="{BB962C8B-B14F-4D97-AF65-F5344CB8AC3E}">
        <p14:creationId xmlns:p14="http://schemas.microsoft.com/office/powerpoint/2010/main" val="2666854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406</Words>
  <Application>Microsoft Office PowerPoint</Application>
  <PresentationFormat>Custom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Cerebri Bold</vt:lpstr>
      <vt:lpstr>Nyala</vt:lpstr>
      <vt:lpstr>Calibri</vt:lpstr>
      <vt:lpstr>Now</vt:lpstr>
      <vt:lpstr>NSimSun</vt:lpstr>
      <vt:lpstr>Arial</vt:lpstr>
      <vt:lpstr>Now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Cream and Brown Illustration Social Science Class Education Presentation</dc:title>
  <dc:creator>Rachmaniar</dc:creator>
  <cp:lastModifiedBy>Rachmaniar</cp:lastModifiedBy>
  <cp:revision>5</cp:revision>
  <dcterms:created xsi:type="dcterms:W3CDTF">2006-08-16T00:00:00Z</dcterms:created>
  <dcterms:modified xsi:type="dcterms:W3CDTF">2022-11-15T14:20:48Z</dcterms:modified>
  <dc:identifier>DAENq4SrucU</dc:identifier>
</cp:coreProperties>
</file>