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78" r:id="rId3"/>
    <p:sldId id="391" r:id="rId4"/>
    <p:sldId id="392" r:id="rId5"/>
    <p:sldId id="277" r:id="rId6"/>
    <p:sldId id="260" r:id="rId7"/>
    <p:sldId id="261" r:id="rId8"/>
    <p:sldId id="259" r:id="rId9"/>
    <p:sldId id="262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6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95D39-0AB8-4C66-BB55-707C934FAB9B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AA8E7-A5E8-4A8C-888D-9B9411A20D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5328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701A-C19A-4C1F-B319-F9CFA0A4D93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701A-C19A-4C1F-B319-F9CFA0A4D93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5F32-F7D5-6255-F11F-1D70353D6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6FCC18-D9EF-6910-4877-22A970333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7ACF1-52E8-4D66-D34D-316B2B78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4B31-E40A-4475-A0A3-8579784FCAB6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83CBD-E8B3-52C6-CF77-884E878D7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3DE43-45BD-D860-6F35-E2504A71D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9B0-3EFD-4128-B736-BF7710E36B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5541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61D28-25FE-E88B-4B6B-183DB9600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DA5EE-75C8-C84D-A323-A3229340C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8DE8A-DFFA-D0B2-81CB-9DC22C78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4B31-E40A-4475-A0A3-8579784FCAB6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BB98C-7BA5-5EE6-35B0-C7D0ABAC4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93DC5-B57B-4DD6-A1AA-34F9D894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9B0-3EFD-4128-B736-BF7710E36B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03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253D21-543A-61CB-27B7-DCE977A6EE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27413-33FC-C7A9-9E68-480AF3E72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98328-6A56-F83B-D2C9-D27A8C64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4B31-E40A-4475-A0A3-8579784FCAB6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0C764-BE2B-91A8-FB13-55FB8F77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49C75-CA10-E9A1-4233-38B3A20A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9B0-3EFD-4128-B736-BF7710E36B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2279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FC9FD-58C7-2933-42B9-C973B748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154F2-C401-F727-950F-E846EC09F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82CBD-9A86-E7B2-A362-AF1B48A0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4B31-E40A-4475-A0A3-8579784FCAB6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F8FAC-DDF9-44E6-62C7-0FDBBC146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EEB6F-FD58-2563-0897-A82920D2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9B0-3EFD-4128-B736-BF7710E36B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607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554A9-633A-14A1-FCAF-E7A515E84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0CDC0-A4EE-1793-3890-3FCE06CF1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5B61F-3465-EF05-0F74-9DD89DCBA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4B31-E40A-4475-A0A3-8579784FCAB6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A4718-FD4C-204C-33AD-8527A5EB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89BEF-E5A4-449A-9C5A-BD498EE6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9B0-3EFD-4128-B736-BF7710E36B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257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19A7-64D7-EE96-46A8-C8BDC3009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DF3F4-4330-8889-1502-AB2D81416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88254-F0DD-C14E-02A8-6B5BB2962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B4071-E054-0A7B-846B-67665C7AF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4B31-E40A-4475-A0A3-8579784FCAB6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24635-F22A-95F6-E745-496E141EB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FB43A-4172-F57B-2CC5-E8EE6940D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9B0-3EFD-4128-B736-BF7710E36B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60661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063C-C7AD-B565-DD2E-1B082D807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31A74-80B1-F68D-C482-51EAA8355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BB22E-E94C-D532-3B14-A9E19B0E7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CC467-65FF-CCB5-1DF6-41AF28AB3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17894C-37F1-AFE9-01A0-1A87D5B36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2E927A-D40D-C561-D37A-61478B1DB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4B31-E40A-4475-A0A3-8579784FCAB6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2C4ED1-ABE0-4D39-CE72-F3CEC9B8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AB14E0-FE79-B9DF-18AA-EB3E8B743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9B0-3EFD-4128-B736-BF7710E36B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21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D158-61CD-4C50-D96F-1B4EB907B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696C6-852F-C88A-66B5-6C097CD27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4B31-E40A-4475-A0A3-8579784FCAB6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E73ED-B792-2DD5-52EC-19F61710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F4366-C3DB-1826-9B42-4B0CBE91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9B0-3EFD-4128-B736-BF7710E36B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455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19D47-FF78-8F85-C6A9-D33C2DF0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4B31-E40A-4475-A0A3-8579784FCAB6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E7A94-44EA-459A-D20E-2B230F1BC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8A2CB-F155-D050-B18A-BB668C33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9B0-3EFD-4128-B736-BF7710E36B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887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2BB5-ECF8-DD9B-B079-85AB55B0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98ADB-B2A8-63B3-77D0-152F9AD8C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E073F-F440-F863-DA1E-F79F41438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97BDA-8C9F-4EA3-6AE3-DC1FFAB00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4B31-E40A-4475-A0A3-8579784FCAB6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42AEE-BEF8-71F4-89D6-542B2B9A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94E9B-8ACD-C5D3-330B-AE1FDBF2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9B0-3EFD-4128-B736-BF7710E36B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664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32AC-887B-DE2B-454C-4A1FF1E2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E2EF08-C2FE-1DAD-96E2-18D8E46D7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87C52-F992-D5B6-72CE-225D98FEE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DFAFD-56F1-A3BD-1EEC-076B07F3E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4B31-E40A-4475-A0A3-8579784FCAB6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7292B-8F25-F4F2-2F18-9E1E7E228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6C887-5671-FEB2-E9D6-B26EFD66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9B0-3EFD-4128-B736-BF7710E36B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31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2862B-E67C-8267-17C4-82FA4BFB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E9135-3E70-17CB-6F5F-A1A413E48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D4F2C-20C8-C95F-C40B-4184B528D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94B31-E40A-4475-A0A3-8579784FCAB6}" type="datetimeFigureOut">
              <a:rPr lang="en-ID" smtClean="0"/>
              <a:t>21/03/25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B28E1-1F02-BF02-A17E-61D706E6B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70465-03D5-2610-76FA-B988D70E1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6A9B0-3EFD-4128-B736-BF7710E36B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518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85" y="26101"/>
            <a:ext cx="3092370" cy="761999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  <a:latin typeface="Bernard MT Condensed" pitchFamily="18" charset="0"/>
              </a:rPr>
              <a:t>PERTEMUAN </a:t>
            </a:r>
            <a:r>
              <a:rPr lang="id-ID" sz="4000" dirty="0">
                <a:solidFill>
                  <a:srgbClr val="FFFF00"/>
                </a:solidFill>
                <a:latin typeface="Bernard MT Condensed" pitchFamily="18" charset="0"/>
              </a:rPr>
              <a:t>V</a:t>
            </a:r>
            <a:endParaRPr lang="en-US" sz="4000" dirty="0">
              <a:solidFill>
                <a:srgbClr val="FFFF00"/>
              </a:solidFill>
              <a:latin typeface="Bernard MT Condensed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4622101"/>
            <a:ext cx="3733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04987" y="2590800"/>
            <a:ext cx="78592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Bernard MT Condensed" pitchFamily="18" charset="0"/>
              </a:rPr>
              <a:t>Program Studi </a:t>
            </a:r>
            <a:r>
              <a:rPr lang="en-US" sz="4000" dirty="0" err="1">
                <a:solidFill>
                  <a:srgbClr val="C00000"/>
                </a:solidFill>
                <a:latin typeface="Bernard MT Condensed" pitchFamily="18" charset="0"/>
              </a:rPr>
              <a:t>Manajemen</a:t>
            </a:r>
            <a:r>
              <a:rPr lang="en-US" sz="4000" dirty="0">
                <a:solidFill>
                  <a:srgbClr val="C00000"/>
                </a:solidFill>
                <a:latin typeface="Bernard MT Condensed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Bernard MT Condensed" pitchFamily="18" charset="0"/>
              </a:rPr>
              <a:t>Komunikasi</a:t>
            </a:r>
            <a:endParaRPr lang="en-US" sz="4000" dirty="0">
              <a:solidFill>
                <a:srgbClr val="C00000"/>
              </a:solidFill>
              <a:latin typeface="Bernard MT Condensed" pitchFamily="18" charset="0"/>
            </a:endParaRP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Bernard MT Condensed" pitchFamily="18" charset="0"/>
              </a:rPr>
              <a:t>Fakultas </a:t>
            </a:r>
            <a:r>
              <a:rPr lang="en-US" sz="4000" dirty="0" err="1">
                <a:solidFill>
                  <a:srgbClr val="C00000"/>
                </a:solidFill>
                <a:latin typeface="Bernard MT Condensed" pitchFamily="18" charset="0"/>
              </a:rPr>
              <a:t>Ilmu</a:t>
            </a:r>
            <a:r>
              <a:rPr lang="en-US" sz="4000" dirty="0">
                <a:solidFill>
                  <a:srgbClr val="C00000"/>
                </a:solidFill>
                <a:latin typeface="Bernard MT Condensed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Bernard MT Condensed" pitchFamily="18" charset="0"/>
              </a:rPr>
              <a:t>Komunikasi</a:t>
            </a:r>
            <a:endParaRPr lang="en-US" sz="4000" dirty="0">
              <a:solidFill>
                <a:srgbClr val="C00000"/>
              </a:solidFill>
              <a:latin typeface="Bernard MT Condensed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65591-8FA8-3FA2-2BFE-B34121AAB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276" y="1208349"/>
            <a:ext cx="729144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37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Elbow Connector 46"/>
          <p:cNvCxnSpPr>
            <a:stCxn id="28" idx="0"/>
            <a:endCxn id="8" idx="2"/>
          </p:cNvCxnSpPr>
          <p:nvPr/>
        </p:nvCxnSpPr>
        <p:spPr>
          <a:xfrm rot="5400000" flipH="1" flipV="1">
            <a:off x="4386262" y="2824164"/>
            <a:ext cx="342900" cy="292417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34" idx="0"/>
            <a:endCxn id="8" idx="2"/>
          </p:cNvCxnSpPr>
          <p:nvPr/>
        </p:nvCxnSpPr>
        <p:spPr>
          <a:xfrm rot="16200000" flipV="1">
            <a:off x="5924550" y="4210050"/>
            <a:ext cx="342900" cy="1524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40" idx="0"/>
            <a:endCxn id="8" idx="2"/>
          </p:cNvCxnSpPr>
          <p:nvPr/>
        </p:nvCxnSpPr>
        <p:spPr>
          <a:xfrm rot="16200000" flipV="1">
            <a:off x="7396163" y="2738438"/>
            <a:ext cx="342900" cy="309562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707" y="936466"/>
            <a:ext cx="10371550" cy="990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3400" dirty="0" err="1"/>
              <a:t>Schlessinger</a:t>
            </a:r>
            <a:r>
              <a:rPr lang="en-US" sz="3400" dirty="0"/>
              <a:t> &amp; Groves (1976:352)</a:t>
            </a:r>
          </a:p>
          <a:p>
            <a:pPr marL="0" indent="0" algn="ctr">
              <a:buNone/>
            </a:pPr>
            <a:r>
              <a:rPr lang="en-US" sz="4400" dirty="0"/>
              <a:t>“</a:t>
            </a:r>
            <a:r>
              <a:rPr lang="en-US" sz="4400" dirty="0" err="1"/>
              <a:t>Sistem</a:t>
            </a:r>
            <a:r>
              <a:rPr lang="en-US" sz="4400" dirty="0"/>
              <a:t> yang </a:t>
            </a:r>
            <a:r>
              <a:rPr lang="en-US" sz="4400" dirty="0" err="1"/>
              <a:t>sangat</a:t>
            </a:r>
            <a:r>
              <a:rPr lang="en-US" sz="4400" dirty="0"/>
              <a:t> </a:t>
            </a:r>
            <a:r>
              <a:rPr lang="en-US" sz="4400" dirty="0" err="1"/>
              <a:t>berstruktur</a:t>
            </a:r>
            <a:r>
              <a:rPr lang="en-US" sz="4400" dirty="0"/>
              <a:t>, yang </a:t>
            </a:r>
            <a:r>
              <a:rPr lang="en-US" sz="4400" dirty="0" err="1"/>
              <a:t>menyebabkan</a:t>
            </a:r>
            <a:r>
              <a:rPr lang="en-US" sz="4400" dirty="0"/>
              <a:t> </a:t>
            </a:r>
            <a:r>
              <a:rPr lang="en-US" sz="4400" dirty="0" err="1"/>
              <a:t>organisme</a:t>
            </a:r>
            <a:r>
              <a:rPr lang="en-US" sz="4400" dirty="0"/>
              <a:t> </a:t>
            </a:r>
            <a:r>
              <a:rPr lang="en-US" sz="4400" dirty="0" err="1"/>
              <a:t>sanggup</a:t>
            </a:r>
            <a:r>
              <a:rPr lang="en-US" sz="4400" dirty="0"/>
              <a:t> </a:t>
            </a:r>
            <a:r>
              <a:rPr lang="en-US" sz="4400" dirty="0" err="1"/>
              <a:t>merekam</a:t>
            </a:r>
            <a:r>
              <a:rPr lang="en-US" sz="4400" dirty="0"/>
              <a:t> </a:t>
            </a:r>
            <a:r>
              <a:rPr lang="en-US" sz="4400" dirty="0" err="1"/>
              <a:t>fakta</a:t>
            </a:r>
            <a:r>
              <a:rPr lang="en-US" sz="4400" dirty="0"/>
              <a:t> </a:t>
            </a:r>
            <a:r>
              <a:rPr lang="en-US" sz="4400" dirty="0" err="1"/>
              <a:t>tentang</a:t>
            </a:r>
            <a:r>
              <a:rPr lang="en-US" sz="4400" dirty="0"/>
              <a:t> </a:t>
            </a:r>
            <a:r>
              <a:rPr lang="en-US" sz="4400" dirty="0" err="1"/>
              <a:t>dunia</a:t>
            </a:r>
            <a:r>
              <a:rPr lang="en-US" sz="4400" dirty="0"/>
              <a:t> </a:t>
            </a:r>
            <a:r>
              <a:rPr lang="en-US" sz="4400" dirty="0" err="1"/>
              <a:t>dan</a:t>
            </a:r>
            <a:r>
              <a:rPr lang="en-US" sz="4400" dirty="0"/>
              <a:t> </a:t>
            </a:r>
            <a:r>
              <a:rPr lang="en-US" sz="4400" dirty="0" err="1"/>
              <a:t>menggunakan</a:t>
            </a:r>
            <a:r>
              <a:rPr lang="en-US" sz="4400" dirty="0"/>
              <a:t> </a:t>
            </a:r>
            <a:r>
              <a:rPr lang="en-US" sz="4400" dirty="0" err="1"/>
              <a:t>pengetahuannya</a:t>
            </a:r>
            <a:r>
              <a:rPr lang="en-US" sz="4400" dirty="0"/>
              <a:t> </a:t>
            </a:r>
            <a:r>
              <a:rPr lang="en-US" sz="4400" dirty="0" err="1"/>
              <a:t>untuk</a:t>
            </a:r>
            <a:r>
              <a:rPr lang="en-US" sz="4400" dirty="0"/>
              <a:t> </a:t>
            </a:r>
            <a:r>
              <a:rPr lang="en-US" sz="4400" dirty="0" err="1"/>
              <a:t>membimbing</a:t>
            </a:r>
            <a:r>
              <a:rPr lang="en-US" sz="4400" dirty="0"/>
              <a:t> </a:t>
            </a:r>
            <a:r>
              <a:rPr lang="en-US" sz="4400" dirty="0" err="1"/>
              <a:t>perilakunya</a:t>
            </a:r>
            <a:r>
              <a:rPr lang="en-US" sz="4400" dirty="0"/>
              <a:t>”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91014" y="2705102"/>
            <a:ext cx="8710285" cy="5333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dirty="0" err="1"/>
              <a:t>Sangat</a:t>
            </a:r>
            <a:r>
              <a:rPr lang="en-US" sz="2800" dirty="0"/>
              <a:t> </a:t>
            </a:r>
            <a:r>
              <a:rPr lang="en-US" sz="2800" dirty="0" err="1"/>
              <a:t>berpengaruh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persepsi</a:t>
            </a:r>
            <a:r>
              <a:rPr lang="en-US" sz="2800" dirty="0"/>
              <a:t> </a:t>
            </a:r>
            <a:r>
              <a:rPr lang="en-US" sz="2800" dirty="0" err="1"/>
              <a:t>maupun</a:t>
            </a:r>
            <a:r>
              <a:rPr lang="en-US" sz="2800" dirty="0"/>
              <a:t> </a:t>
            </a:r>
            <a:r>
              <a:rPr lang="en-US" sz="2800" dirty="0" err="1"/>
              <a:t>berpikir</a:t>
            </a:r>
            <a:endParaRPr lang="en-US" sz="28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4400" y="3733800"/>
            <a:ext cx="2590800" cy="3810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dirty="0" err="1"/>
              <a:t>Melewati</a:t>
            </a:r>
            <a:r>
              <a:rPr lang="en-US" sz="3200" dirty="0"/>
              <a:t> 3 </a:t>
            </a:r>
            <a:r>
              <a:rPr lang="en-US" sz="3200" dirty="0" err="1"/>
              <a:t>proses</a:t>
            </a:r>
            <a:endParaRPr lang="en-US" sz="3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90700" y="4829175"/>
            <a:ext cx="2590800" cy="16002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400" dirty="0" err="1">
                <a:sym typeface="Wingdings" pitchFamily="2" charset="2"/>
              </a:rPr>
              <a:t>Pencatatan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informasi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melalui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reseptor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indera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dan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sirkuit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saraf</a:t>
            </a:r>
            <a:r>
              <a:rPr lang="en-US" sz="1400" dirty="0">
                <a:sym typeface="Wingdings" pitchFamily="2" charset="2"/>
              </a:rPr>
              <a:t> internal.</a:t>
            </a:r>
            <a:endParaRPr lang="en-US" sz="1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86300" y="4829175"/>
            <a:ext cx="2971800" cy="1600200"/>
          </a:xfrm>
          <a:prstGeom prst="snipRoundRect">
            <a:avLst/>
          </a:prstGeom>
          <a:solidFill>
            <a:schemeClr val="tx2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400" dirty="0" err="1">
                <a:sym typeface="Wingdings" pitchFamily="2" charset="2"/>
              </a:rPr>
              <a:t>Menentukan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berapa</a:t>
            </a:r>
            <a:r>
              <a:rPr lang="en-US" sz="1400" dirty="0">
                <a:sym typeface="Wingdings" pitchFamily="2" charset="2"/>
              </a:rPr>
              <a:t> lama </a:t>
            </a:r>
            <a:r>
              <a:rPr lang="en-US" sz="1400" dirty="0" err="1">
                <a:sym typeface="Wingdings" pitchFamily="2" charset="2"/>
              </a:rPr>
              <a:t>informasi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itu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berada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di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sekitar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kita</a:t>
            </a:r>
            <a:r>
              <a:rPr lang="en-US" sz="1400" dirty="0">
                <a:sym typeface="Wingdings" pitchFamily="2" charset="2"/>
              </a:rPr>
              <a:t>, </a:t>
            </a:r>
            <a:r>
              <a:rPr lang="en-US" sz="1400" dirty="0" err="1">
                <a:sym typeface="Wingdings" pitchFamily="2" charset="2"/>
              </a:rPr>
              <a:t>dalam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bentuk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apa</a:t>
            </a:r>
            <a:r>
              <a:rPr lang="en-US" sz="1400" dirty="0">
                <a:sym typeface="Wingdings" pitchFamily="2" charset="2"/>
              </a:rPr>
              <a:t>, </a:t>
            </a:r>
            <a:r>
              <a:rPr lang="en-US" sz="1400" dirty="0" err="1">
                <a:sym typeface="Wingdings" pitchFamily="2" charset="2"/>
              </a:rPr>
              <a:t>dan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dimana</a:t>
            </a:r>
            <a:r>
              <a:rPr lang="en-US" sz="1400" dirty="0">
                <a:sym typeface="Wingdings" pitchFamily="2" charset="2"/>
              </a:rPr>
              <a:t>. </a:t>
            </a:r>
            <a:r>
              <a:rPr lang="en-US" sz="1400" dirty="0" err="1">
                <a:sym typeface="Wingdings" pitchFamily="2" charset="2"/>
              </a:rPr>
              <a:t>Bisa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aktif</a:t>
            </a:r>
            <a:r>
              <a:rPr lang="en-US" sz="1400" dirty="0">
                <a:sym typeface="Wingdings" pitchFamily="2" charset="2"/>
              </a:rPr>
              <a:t> (</a:t>
            </a:r>
            <a:r>
              <a:rPr lang="en-US" sz="1400" dirty="0" err="1">
                <a:sym typeface="Wingdings" pitchFamily="2" charset="2"/>
              </a:rPr>
              <a:t>jika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ada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penambahan</a:t>
            </a:r>
            <a:r>
              <a:rPr lang="en-US" sz="1400" dirty="0">
                <a:sym typeface="Wingdings" pitchFamily="2" charset="2"/>
              </a:rPr>
              <a:t>) </a:t>
            </a:r>
            <a:r>
              <a:rPr lang="en-US" sz="1400" dirty="0" err="1">
                <a:sym typeface="Wingdings" pitchFamily="2" charset="2"/>
              </a:rPr>
              <a:t>atau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pasif</a:t>
            </a:r>
            <a:r>
              <a:rPr lang="en-US" sz="1400" dirty="0">
                <a:sym typeface="Wingdings" pitchFamily="2" charset="2"/>
              </a:rPr>
              <a:t> (</a:t>
            </a:r>
            <a:r>
              <a:rPr lang="en-US" sz="1400" dirty="0" err="1">
                <a:sym typeface="Wingdings" pitchFamily="2" charset="2"/>
              </a:rPr>
              <a:t>jika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informasi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tidak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lengkap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dan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diambil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adri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kesimpulan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sendiri</a:t>
            </a:r>
            <a:r>
              <a:rPr lang="en-US" sz="1400" dirty="0">
                <a:sym typeface="Wingdings" pitchFamily="2" charset="2"/>
              </a:rPr>
              <a:t>).</a:t>
            </a:r>
            <a:endParaRPr lang="en-US" sz="1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810500" y="4829175"/>
            <a:ext cx="2590800" cy="16002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400" dirty="0" err="1">
                <a:sym typeface="Wingdings" pitchFamily="2" charset="2"/>
              </a:rPr>
              <a:t>Dalam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bahasa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sehari-hari</a:t>
            </a:r>
            <a:r>
              <a:rPr lang="en-US" sz="1400" dirty="0">
                <a:sym typeface="Wingdings" pitchFamily="2" charset="2"/>
              </a:rPr>
              <a:t> “</a:t>
            </a:r>
            <a:r>
              <a:rPr lang="en-US" sz="1400" dirty="0" err="1">
                <a:sym typeface="Wingdings" pitchFamily="2" charset="2"/>
              </a:rPr>
              <a:t>mengingat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lagi</a:t>
            </a:r>
            <a:r>
              <a:rPr lang="en-US" sz="1400" dirty="0">
                <a:sym typeface="Wingdings" pitchFamily="2" charset="2"/>
              </a:rPr>
              <a:t>”, </a:t>
            </a:r>
            <a:r>
              <a:rPr lang="en-US" sz="1400" dirty="0" err="1">
                <a:sym typeface="Wingdings" pitchFamily="2" charset="2"/>
              </a:rPr>
              <a:t>menggunakan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informasi</a:t>
            </a:r>
            <a:r>
              <a:rPr lang="en-US" sz="1400" dirty="0">
                <a:sym typeface="Wingdings" pitchFamily="2" charset="2"/>
              </a:rPr>
              <a:t> yang </a:t>
            </a:r>
            <a:r>
              <a:rPr lang="en-US" sz="1400" dirty="0" err="1">
                <a:sym typeface="Wingdings" pitchFamily="2" charset="2"/>
              </a:rPr>
              <a:t>disimpan</a:t>
            </a:r>
            <a:r>
              <a:rPr lang="en-US" sz="1400" dirty="0">
                <a:sym typeface="Wingdings" pitchFamily="2" charset="2"/>
              </a:rPr>
              <a:t> (</a:t>
            </a:r>
            <a:r>
              <a:rPr lang="en-US" sz="1400" dirty="0" err="1">
                <a:sym typeface="Wingdings" pitchFamily="2" charset="2"/>
              </a:rPr>
              <a:t>Musen</a:t>
            </a:r>
            <a:r>
              <a:rPr lang="en-US" sz="1400" dirty="0">
                <a:sym typeface="Wingdings" pitchFamily="2" charset="2"/>
              </a:rPr>
              <a:t> &amp; </a:t>
            </a:r>
            <a:r>
              <a:rPr lang="en-US" sz="1400" dirty="0" err="1">
                <a:sym typeface="Wingdings" pitchFamily="2" charset="2"/>
              </a:rPr>
              <a:t>Rosenwig</a:t>
            </a:r>
            <a:r>
              <a:rPr lang="en-US" sz="1400" dirty="0">
                <a:sym typeface="Wingdings" pitchFamily="2" charset="2"/>
              </a:rPr>
              <a:t>, 1973:499).</a:t>
            </a:r>
            <a:endParaRPr lang="en-US" sz="1400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64343" y="161926"/>
            <a:ext cx="2709864" cy="6096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Bahnschrift Condensed" panose="020B0502040204020203" pitchFamily="34" charset="0"/>
              </a:rPr>
              <a:t>MEMORI</a:t>
            </a: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5781676" y="2247900"/>
            <a:ext cx="455613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chemeClr val="accent2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gray">
          <a:xfrm>
            <a:off x="5781676" y="3276600"/>
            <a:ext cx="455613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chemeClr val="accent2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6"/>
          <p:cNvGrpSpPr>
            <a:grpSpLocks/>
          </p:cNvGrpSpPr>
          <p:nvPr/>
        </p:nvGrpSpPr>
        <p:grpSpPr bwMode="auto">
          <a:xfrm>
            <a:off x="1800225" y="4457701"/>
            <a:ext cx="2590800" cy="447675"/>
            <a:chOff x="720" y="1392"/>
            <a:chExt cx="4058" cy="480"/>
          </a:xfrm>
          <a:solidFill>
            <a:schemeClr val="accent6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8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30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2" name="Rectangle 22"/>
          <p:cNvSpPr>
            <a:spLocks noChangeArrowheads="1"/>
          </p:cNvSpPr>
          <p:nvPr/>
        </p:nvSpPr>
        <p:spPr bwMode="black">
          <a:xfrm>
            <a:off x="1819275" y="4514753"/>
            <a:ext cx="254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 err="1">
                <a:solidFill>
                  <a:srgbClr val="FFFFFF"/>
                </a:solidFill>
              </a:rPr>
              <a:t>Perekaman</a:t>
            </a:r>
            <a:r>
              <a:rPr lang="en-US" sz="1600" b="1" dirty="0">
                <a:solidFill>
                  <a:srgbClr val="FFFFFF"/>
                </a:solidFill>
              </a:rPr>
              <a:t> (encoding)</a:t>
            </a:r>
          </a:p>
        </p:txBody>
      </p:sp>
      <p:grpSp>
        <p:nvGrpSpPr>
          <p:cNvPr id="33" name="Group 6"/>
          <p:cNvGrpSpPr>
            <a:grpSpLocks/>
          </p:cNvGrpSpPr>
          <p:nvPr/>
        </p:nvGrpSpPr>
        <p:grpSpPr bwMode="auto">
          <a:xfrm>
            <a:off x="4686300" y="4457701"/>
            <a:ext cx="2971800" cy="447675"/>
            <a:chOff x="720" y="1392"/>
            <a:chExt cx="4058" cy="480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4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36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8" name="Rectangle 22"/>
          <p:cNvSpPr>
            <a:spLocks noChangeArrowheads="1"/>
          </p:cNvSpPr>
          <p:nvPr/>
        </p:nvSpPr>
        <p:spPr bwMode="black">
          <a:xfrm>
            <a:off x="4686300" y="4509671"/>
            <a:ext cx="29527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 err="1">
                <a:solidFill>
                  <a:srgbClr val="FFFFFF"/>
                </a:solidFill>
              </a:rPr>
              <a:t>Penyimpanan</a:t>
            </a:r>
            <a:r>
              <a:rPr lang="en-US" sz="1600" b="1" dirty="0">
                <a:solidFill>
                  <a:srgbClr val="FFFFFF"/>
                </a:solidFill>
              </a:rPr>
              <a:t> (storage)</a:t>
            </a:r>
          </a:p>
        </p:txBody>
      </p:sp>
      <p:grpSp>
        <p:nvGrpSpPr>
          <p:cNvPr id="39" name="Group 6"/>
          <p:cNvGrpSpPr>
            <a:grpSpLocks/>
          </p:cNvGrpSpPr>
          <p:nvPr/>
        </p:nvGrpSpPr>
        <p:grpSpPr bwMode="auto">
          <a:xfrm>
            <a:off x="7820025" y="4457701"/>
            <a:ext cx="2590800" cy="447675"/>
            <a:chOff x="720" y="1392"/>
            <a:chExt cx="4058" cy="48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0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42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4" name="Rectangle 22"/>
          <p:cNvSpPr>
            <a:spLocks noChangeArrowheads="1"/>
          </p:cNvSpPr>
          <p:nvPr/>
        </p:nvSpPr>
        <p:spPr bwMode="black">
          <a:xfrm>
            <a:off x="7810500" y="4505228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 err="1"/>
              <a:t>Pemanggilan</a:t>
            </a:r>
            <a:r>
              <a:rPr lang="en-US" sz="1600" b="1" dirty="0"/>
              <a:t> (retrieval)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1981200" y="3705226"/>
            <a:ext cx="1828800" cy="26670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227013" algn="ctr">
              <a:spcBef>
                <a:spcPct val="20000"/>
              </a:spcBef>
              <a:defRPr/>
            </a:pPr>
            <a:r>
              <a:rPr lang="en-US" sz="1300" dirty="0" err="1"/>
              <a:t>Proses</a:t>
            </a:r>
            <a:r>
              <a:rPr lang="en-US" sz="1300" dirty="0"/>
              <a:t> </a:t>
            </a:r>
            <a:r>
              <a:rPr lang="en-US" sz="1300" dirty="0" err="1"/>
              <a:t>aktif</a:t>
            </a:r>
            <a:r>
              <a:rPr lang="en-US" sz="1300" dirty="0"/>
              <a:t> </a:t>
            </a:r>
            <a:r>
              <a:rPr lang="en-US" sz="1300" dirty="0" err="1"/>
              <a:t>untuk</a:t>
            </a:r>
            <a:r>
              <a:rPr lang="en-US" sz="1300" dirty="0"/>
              <a:t> </a:t>
            </a:r>
            <a:r>
              <a:rPr lang="en-US" sz="1300" dirty="0" err="1"/>
              <a:t>menghasilkan</a:t>
            </a:r>
            <a:r>
              <a:rPr lang="en-US" sz="1300" dirty="0"/>
              <a:t> </a:t>
            </a:r>
            <a:r>
              <a:rPr lang="en-US" sz="1300" dirty="0" err="1"/>
              <a:t>kembali</a:t>
            </a:r>
            <a:r>
              <a:rPr lang="en-US" sz="1300" dirty="0"/>
              <a:t> </a:t>
            </a:r>
            <a:r>
              <a:rPr lang="en-US" sz="1300" dirty="0" err="1"/>
              <a:t>fakta</a:t>
            </a:r>
            <a:r>
              <a:rPr lang="en-US" sz="1300" dirty="0"/>
              <a:t> </a:t>
            </a:r>
            <a:r>
              <a:rPr lang="en-US" sz="1300" dirty="0" err="1"/>
              <a:t>dan</a:t>
            </a:r>
            <a:r>
              <a:rPr lang="en-US" sz="1300" dirty="0"/>
              <a:t> </a:t>
            </a:r>
            <a:r>
              <a:rPr lang="en-US" sz="1300" dirty="0" err="1"/>
              <a:t>informasi</a:t>
            </a:r>
            <a:r>
              <a:rPr lang="en-US" sz="1300" dirty="0"/>
              <a:t> </a:t>
            </a:r>
            <a:r>
              <a:rPr lang="en-US" sz="1300" dirty="0" err="1"/>
              <a:t>secara</a:t>
            </a:r>
            <a:r>
              <a:rPr lang="en-US" sz="1300" dirty="0"/>
              <a:t> </a:t>
            </a:r>
            <a:r>
              <a:rPr lang="en-US" sz="1300" i="1" dirty="0"/>
              <a:t>verbatim (</a:t>
            </a:r>
            <a:r>
              <a:rPr lang="en-US" sz="1300" i="1" dirty="0" err="1"/>
              <a:t>Kata</a:t>
            </a:r>
            <a:r>
              <a:rPr lang="en-US" sz="1300" i="1" dirty="0"/>
              <a:t> </a:t>
            </a:r>
            <a:r>
              <a:rPr lang="en-US" sz="1300" i="1" dirty="0" err="1"/>
              <a:t>demi</a:t>
            </a:r>
            <a:r>
              <a:rPr lang="en-US" sz="1300" i="1" dirty="0"/>
              <a:t> </a:t>
            </a:r>
            <a:r>
              <a:rPr lang="en-US" sz="1300" i="1" dirty="0" err="1"/>
              <a:t>kata</a:t>
            </a:r>
            <a:r>
              <a:rPr lang="en-US" sz="1300" i="1" dirty="0"/>
              <a:t>), </a:t>
            </a:r>
            <a:r>
              <a:rPr lang="en-US" sz="1300" i="1" dirty="0" err="1"/>
              <a:t>tanpa</a:t>
            </a:r>
            <a:r>
              <a:rPr lang="en-US" sz="1300" i="1" dirty="0"/>
              <a:t> </a:t>
            </a:r>
            <a:r>
              <a:rPr lang="en-US" sz="1300" i="1" dirty="0" err="1"/>
              <a:t>petunjuk</a:t>
            </a:r>
            <a:r>
              <a:rPr lang="en-US" sz="1300" i="1" dirty="0"/>
              <a:t> yang </a:t>
            </a:r>
            <a:r>
              <a:rPr lang="en-US" sz="1300" i="1" dirty="0" err="1"/>
              <a:t>jelas</a:t>
            </a:r>
            <a:r>
              <a:rPr lang="en-US" sz="1300" dirty="0"/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10000" y="1143000"/>
            <a:ext cx="4572000" cy="142336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000" b="1" dirty="0" err="1"/>
              <a:t>Pemanggilan</a:t>
            </a:r>
            <a:r>
              <a:rPr lang="en-US" sz="2000" b="1" dirty="0"/>
              <a:t> (Retrieval)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dirty="0" err="1">
                <a:sym typeface="Wingdings" pitchFamily="2" charset="2"/>
              </a:rPr>
              <a:t>Dalam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bahasa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sehari-hari</a:t>
            </a:r>
            <a:r>
              <a:rPr lang="en-US" dirty="0">
                <a:sym typeface="Wingdings" pitchFamily="2" charset="2"/>
              </a:rPr>
              <a:t> : “</a:t>
            </a:r>
            <a:r>
              <a:rPr lang="en-US" dirty="0" err="1">
                <a:sym typeface="Wingdings" pitchFamily="2" charset="2"/>
              </a:rPr>
              <a:t>mengingat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lagi</a:t>
            </a:r>
            <a:r>
              <a:rPr lang="en-US" dirty="0">
                <a:sym typeface="Wingdings" pitchFamily="2" charset="2"/>
              </a:rPr>
              <a:t>”, </a:t>
            </a:r>
            <a:r>
              <a:rPr lang="en-US" dirty="0" err="1">
                <a:sym typeface="Wingdings" pitchFamily="2" charset="2"/>
              </a:rPr>
              <a:t>menggunakan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informasi</a:t>
            </a:r>
            <a:r>
              <a:rPr lang="en-US" dirty="0">
                <a:sym typeface="Wingdings" pitchFamily="2" charset="2"/>
              </a:rPr>
              <a:t> yang </a:t>
            </a:r>
            <a:r>
              <a:rPr lang="en-US" dirty="0" err="1">
                <a:sym typeface="Wingdings" pitchFamily="2" charset="2"/>
              </a:rPr>
              <a:t>disimpan</a:t>
            </a:r>
            <a:r>
              <a:rPr lang="en-US" dirty="0">
                <a:sym typeface="Wingdings" pitchFamily="2" charset="2"/>
              </a:rPr>
              <a:t> (</a:t>
            </a:r>
            <a:r>
              <a:rPr lang="en-US" dirty="0" err="1">
                <a:sym typeface="Wingdings" pitchFamily="2" charset="2"/>
              </a:rPr>
              <a:t>Musen</a:t>
            </a:r>
            <a:r>
              <a:rPr lang="en-US" dirty="0">
                <a:sym typeface="Wingdings" pitchFamily="2" charset="2"/>
              </a:rPr>
              <a:t> &amp; </a:t>
            </a:r>
            <a:r>
              <a:rPr lang="en-US" dirty="0" err="1">
                <a:sym typeface="Wingdings" pitchFamily="2" charset="2"/>
              </a:rPr>
              <a:t>Rosenwig</a:t>
            </a:r>
            <a:r>
              <a:rPr lang="en-US" dirty="0">
                <a:sym typeface="Wingdings" pitchFamily="2" charset="2"/>
              </a:rPr>
              <a:t>, 1973:499)</a:t>
            </a: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427289" y="381000"/>
            <a:ext cx="6302375" cy="609600"/>
          </a:xfrm>
        </p:spPr>
        <p:txBody>
          <a:bodyPr>
            <a:noAutofit/>
          </a:bodyPr>
          <a:lstStyle/>
          <a:p>
            <a:r>
              <a:rPr lang="en-US" dirty="0" err="1">
                <a:latin typeface="Bahnschrift Condensed" panose="020B0502040204020203" pitchFamily="34" charset="0"/>
              </a:rPr>
              <a:t>Jenis-Jenis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Memori</a:t>
            </a:r>
            <a:endParaRPr lang="en-US" dirty="0">
              <a:latin typeface="Bahnschrift Condensed" panose="020B0502040204020203" pitchFamily="34" charset="0"/>
            </a:endParaRPr>
          </a:p>
        </p:txBody>
      </p:sp>
      <p:grpSp>
        <p:nvGrpSpPr>
          <p:cNvPr id="22" name="Group 6"/>
          <p:cNvGrpSpPr>
            <a:grpSpLocks/>
          </p:cNvGrpSpPr>
          <p:nvPr/>
        </p:nvGrpSpPr>
        <p:grpSpPr bwMode="auto">
          <a:xfrm>
            <a:off x="1990725" y="3200401"/>
            <a:ext cx="1828800" cy="600075"/>
            <a:chOff x="720" y="1392"/>
            <a:chExt cx="4058" cy="480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4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28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" name="Rectangle 22"/>
          <p:cNvSpPr>
            <a:spLocks noChangeArrowheads="1"/>
          </p:cNvSpPr>
          <p:nvPr/>
        </p:nvSpPr>
        <p:spPr bwMode="black">
          <a:xfrm>
            <a:off x="2124076" y="3200402"/>
            <a:ext cx="1400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 err="1">
                <a:solidFill>
                  <a:srgbClr val="FFFFFF"/>
                </a:solidFill>
              </a:rPr>
              <a:t>Pengingatan</a:t>
            </a:r>
            <a:r>
              <a:rPr lang="en-US" sz="1600" b="1" dirty="0">
                <a:solidFill>
                  <a:srgbClr val="FFFFFF"/>
                </a:solidFill>
              </a:rPr>
              <a:t> (Recall)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4114800" y="3705226"/>
            <a:ext cx="1828800" cy="26670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227013" algn="ctr">
              <a:spcBef>
                <a:spcPct val="20000"/>
              </a:spcBef>
              <a:defRPr/>
            </a:pPr>
            <a:r>
              <a:rPr lang="en-US" sz="1300" dirty="0" err="1"/>
              <a:t>Lebih</a:t>
            </a:r>
            <a:r>
              <a:rPr lang="en-US" sz="1300" dirty="0"/>
              <a:t> </a:t>
            </a:r>
            <a:r>
              <a:rPr lang="en-US" sz="1300" dirty="0" err="1"/>
              <a:t>mudah</a:t>
            </a:r>
            <a:r>
              <a:rPr lang="en-US" sz="1300" dirty="0"/>
              <a:t> </a:t>
            </a:r>
            <a:r>
              <a:rPr lang="en-US" sz="1300" dirty="0" err="1"/>
              <a:t>mengenal</a:t>
            </a:r>
            <a:r>
              <a:rPr lang="en-US" sz="1300" dirty="0"/>
              <a:t> </a:t>
            </a:r>
            <a:r>
              <a:rPr lang="en-US" sz="1300" dirty="0" err="1"/>
              <a:t>kemballi</a:t>
            </a:r>
            <a:r>
              <a:rPr lang="en-US" sz="1300" dirty="0"/>
              <a:t> </a:t>
            </a:r>
            <a:r>
              <a:rPr lang="en-US" sz="1300" dirty="0" err="1"/>
              <a:t>dibanding</a:t>
            </a:r>
            <a:r>
              <a:rPr lang="en-US" sz="1300" dirty="0"/>
              <a:t> </a:t>
            </a:r>
            <a:r>
              <a:rPr lang="en-US" sz="1300" dirty="0" err="1"/>
              <a:t>mengingat</a:t>
            </a:r>
            <a:r>
              <a:rPr lang="en-US" sz="1300" dirty="0"/>
              <a:t>. </a:t>
            </a:r>
            <a:r>
              <a:rPr lang="en-US" sz="1300" dirty="0" err="1"/>
              <a:t>Soal</a:t>
            </a:r>
            <a:r>
              <a:rPr lang="en-US" sz="1300" dirty="0"/>
              <a:t> </a:t>
            </a:r>
            <a:r>
              <a:rPr lang="en-US" sz="1300" dirty="0" err="1"/>
              <a:t>ujian</a:t>
            </a:r>
            <a:r>
              <a:rPr lang="en-US" sz="1300" dirty="0"/>
              <a:t> multiple choice (</a:t>
            </a:r>
            <a:r>
              <a:rPr lang="en-US" sz="1300" dirty="0" err="1"/>
              <a:t>pilihan</a:t>
            </a:r>
            <a:r>
              <a:rPr lang="en-US" sz="1300" dirty="0"/>
              <a:t> </a:t>
            </a:r>
            <a:r>
              <a:rPr lang="en-US" sz="1300" dirty="0" err="1"/>
              <a:t>berganda</a:t>
            </a:r>
            <a:r>
              <a:rPr lang="en-US" sz="1300" dirty="0"/>
              <a:t>) </a:t>
            </a:r>
            <a:r>
              <a:rPr lang="en-US" sz="1300" dirty="0" err="1"/>
              <a:t>dalam</a:t>
            </a:r>
            <a:r>
              <a:rPr lang="en-US" sz="1300" dirty="0"/>
              <a:t> </a:t>
            </a:r>
            <a:r>
              <a:rPr lang="en-US" sz="1300" dirty="0" err="1"/>
              <a:t>tes</a:t>
            </a:r>
            <a:r>
              <a:rPr lang="en-US" sz="1300" dirty="0"/>
              <a:t> </a:t>
            </a:r>
            <a:r>
              <a:rPr lang="en-US" sz="1300" dirty="0" err="1"/>
              <a:t>objektif</a:t>
            </a:r>
            <a:r>
              <a:rPr lang="en-US" sz="1300" dirty="0"/>
              <a:t> </a:t>
            </a:r>
            <a:r>
              <a:rPr lang="en-US" sz="1300" dirty="0" err="1"/>
              <a:t>membutuhkan</a:t>
            </a:r>
            <a:r>
              <a:rPr lang="en-US" sz="1300" dirty="0"/>
              <a:t> </a:t>
            </a:r>
            <a:r>
              <a:rPr lang="en-US" sz="1300" dirty="0" err="1"/>
              <a:t>penelan</a:t>
            </a:r>
            <a:r>
              <a:rPr lang="en-US" sz="1300" dirty="0"/>
              <a:t> </a:t>
            </a:r>
            <a:r>
              <a:rPr lang="en-US" sz="1300" dirty="0" err="1"/>
              <a:t>bukan</a:t>
            </a:r>
            <a:r>
              <a:rPr lang="en-US" sz="1300" dirty="0"/>
              <a:t> </a:t>
            </a:r>
            <a:r>
              <a:rPr lang="en-US" sz="1300" dirty="0" err="1"/>
              <a:t>penghasilan</a:t>
            </a:r>
            <a:r>
              <a:rPr lang="en-US" sz="1300" dirty="0"/>
              <a:t>.</a:t>
            </a:r>
          </a:p>
        </p:txBody>
      </p:sp>
      <p:grpSp>
        <p:nvGrpSpPr>
          <p:cNvPr id="33" name="Group 6"/>
          <p:cNvGrpSpPr>
            <a:grpSpLocks/>
          </p:cNvGrpSpPr>
          <p:nvPr/>
        </p:nvGrpSpPr>
        <p:grpSpPr bwMode="auto">
          <a:xfrm>
            <a:off x="4124325" y="3200401"/>
            <a:ext cx="1828800" cy="600075"/>
            <a:chOff x="720" y="1392"/>
            <a:chExt cx="4058" cy="480"/>
          </a:xfrm>
          <a:solidFill>
            <a:schemeClr val="tx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4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36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8" name="Rectangle 22"/>
          <p:cNvSpPr>
            <a:spLocks noChangeArrowheads="1"/>
          </p:cNvSpPr>
          <p:nvPr/>
        </p:nvSpPr>
        <p:spPr bwMode="black">
          <a:xfrm>
            <a:off x="4267200" y="3200402"/>
            <a:ext cx="152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 err="1">
                <a:solidFill>
                  <a:srgbClr val="FFFFFF"/>
                </a:solidFill>
              </a:rPr>
              <a:t>Pengenalan</a:t>
            </a:r>
            <a:r>
              <a:rPr lang="en-US" sz="1600" b="1" dirty="0">
                <a:solidFill>
                  <a:srgbClr val="FFFFFF"/>
                </a:solidFill>
              </a:rPr>
              <a:t> (Recognition)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8391525" y="3705226"/>
            <a:ext cx="1828800" cy="26670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300" dirty="0" err="1"/>
              <a:t>Merekontruksi</a:t>
            </a:r>
            <a:r>
              <a:rPr lang="en-US" sz="1300" dirty="0"/>
              <a:t> </a:t>
            </a:r>
            <a:r>
              <a:rPr lang="en-US" sz="1300" dirty="0" err="1"/>
              <a:t>seluruh</a:t>
            </a:r>
            <a:r>
              <a:rPr lang="en-US" sz="1300" dirty="0"/>
              <a:t> </a:t>
            </a:r>
            <a:r>
              <a:rPr lang="en-US" sz="1300" dirty="0" err="1"/>
              <a:t>masa</a:t>
            </a:r>
            <a:r>
              <a:rPr lang="en-US" sz="1300" dirty="0"/>
              <a:t> </a:t>
            </a:r>
            <a:r>
              <a:rPr lang="en-US" sz="1300" dirty="0" err="1"/>
              <a:t>lalu</a:t>
            </a:r>
            <a:r>
              <a:rPr lang="en-US" sz="1300" dirty="0"/>
              <a:t> </a:t>
            </a:r>
            <a:r>
              <a:rPr lang="en-US" sz="1300" dirty="0" err="1"/>
              <a:t>dari</a:t>
            </a:r>
            <a:r>
              <a:rPr lang="en-US" sz="1300" dirty="0"/>
              <a:t> </a:t>
            </a:r>
            <a:r>
              <a:rPr lang="en-US" sz="1300" dirty="0" err="1"/>
              <a:t>suatu</a:t>
            </a:r>
            <a:r>
              <a:rPr lang="en-US" sz="1300" dirty="0"/>
              <a:t> </a:t>
            </a:r>
            <a:r>
              <a:rPr lang="en-US" sz="1300" dirty="0" err="1"/>
              <a:t>petunjuk</a:t>
            </a:r>
            <a:r>
              <a:rPr lang="en-US" sz="1300" dirty="0"/>
              <a:t> </a:t>
            </a:r>
            <a:r>
              <a:rPr lang="en-US" sz="1300" dirty="0" err="1"/>
              <a:t>memori</a:t>
            </a:r>
            <a:r>
              <a:rPr lang="en-US" sz="1300" dirty="0"/>
              <a:t> </a:t>
            </a:r>
            <a:r>
              <a:rPr lang="en-US" sz="1300" dirty="0" err="1"/>
              <a:t>kecil</a:t>
            </a:r>
            <a:r>
              <a:rPr lang="en-US" sz="1300" dirty="0"/>
              <a:t>. </a:t>
            </a:r>
            <a:r>
              <a:rPr lang="en-US" sz="1300" dirty="0" err="1"/>
              <a:t>Petunjuk</a:t>
            </a:r>
            <a:r>
              <a:rPr lang="en-US" sz="1300" dirty="0"/>
              <a:t> </a:t>
            </a:r>
            <a:r>
              <a:rPr lang="en-US" sz="1300" dirty="0" err="1"/>
              <a:t>memori</a:t>
            </a:r>
            <a:r>
              <a:rPr lang="en-US" sz="1300" dirty="0"/>
              <a:t> (memories cues) </a:t>
            </a:r>
            <a:r>
              <a:rPr lang="en-US" sz="1300" dirty="0" err="1"/>
              <a:t>mungkin</a:t>
            </a:r>
            <a:r>
              <a:rPr lang="en-US" sz="1300" dirty="0"/>
              <a:t> </a:t>
            </a:r>
            <a:r>
              <a:rPr lang="en-US" sz="1300" dirty="0" err="1"/>
              <a:t>berupa</a:t>
            </a:r>
            <a:r>
              <a:rPr lang="en-US" sz="1300" dirty="0"/>
              <a:t> </a:t>
            </a:r>
            <a:r>
              <a:rPr lang="en-US" sz="1300" dirty="0" err="1"/>
              <a:t>bau</a:t>
            </a:r>
            <a:r>
              <a:rPr lang="en-US" sz="1300" dirty="0"/>
              <a:t> </a:t>
            </a:r>
            <a:r>
              <a:rPr lang="en-US" sz="1300" dirty="0" err="1"/>
              <a:t>tertentu</a:t>
            </a:r>
            <a:r>
              <a:rPr lang="en-US" sz="1300" dirty="0"/>
              <a:t>, </a:t>
            </a:r>
            <a:r>
              <a:rPr lang="en-US" sz="1300" dirty="0" err="1"/>
              <a:t>warna</a:t>
            </a:r>
            <a:r>
              <a:rPr lang="en-US" sz="1300" dirty="0"/>
              <a:t> </a:t>
            </a:r>
            <a:r>
              <a:rPr lang="en-US" sz="1300" dirty="0" err="1"/>
              <a:t>atau</a:t>
            </a:r>
            <a:r>
              <a:rPr lang="en-US" sz="1300" dirty="0"/>
              <a:t> </a:t>
            </a:r>
            <a:r>
              <a:rPr lang="en-US" sz="1300" dirty="0" err="1"/>
              <a:t>tempat</a:t>
            </a:r>
            <a:r>
              <a:rPr lang="en-US" sz="1300" dirty="0"/>
              <a:t>. </a:t>
            </a:r>
            <a:endParaRPr lang="en-US" sz="1300" i="1" dirty="0"/>
          </a:p>
        </p:txBody>
      </p:sp>
      <p:grpSp>
        <p:nvGrpSpPr>
          <p:cNvPr id="40" name="Group 6"/>
          <p:cNvGrpSpPr>
            <a:grpSpLocks/>
          </p:cNvGrpSpPr>
          <p:nvPr/>
        </p:nvGrpSpPr>
        <p:grpSpPr bwMode="auto">
          <a:xfrm>
            <a:off x="8401050" y="3200401"/>
            <a:ext cx="1828800" cy="600075"/>
            <a:chOff x="720" y="1392"/>
            <a:chExt cx="4058" cy="48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1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2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43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5" name="Rectangle 22"/>
          <p:cNvSpPr>
            <a:spLocks noChangeArrowheads="1"/>
          </p:cNvSpPr>
          <p:nvPr/>
        </p:nvSpPr>
        <p:spPr bwMode="black">
          <a:xfrm>
            <a:off x="8391525" y="3200401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 err="1"/>
              <a:t>Redintegrasi</a:t>
            </a:r>
            <a:r>
              <a:rPr lang="en-US" sz="1600" b="1" dirty="0"/>
              <a:t> (</a:t>
            </a:r>
            <a:r>
              <a:rPr lang="en-US" sz="1600" b="1" dirty="0" err="1"/>
              <a:t>Redintegration</a:t>
            </a:r>
            <a:r>
              <a:rPr lang="en-US" sz="1600" b="1" dirty="0"/>
              <a:t>)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6248400" y="3705226"/>
            <a:ext cx="1828800" cy="26670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300" dirty="0" err="1"/>
              <a:t>Mengetahui</a:t>
            </a:r>
            <a:r>
              <a:rPr lang="en-US" sz="1300" dirty="0"/>
              <a:t> </a:t>
            </a:r>
            <a:r>
              <a:rPr lang="en-US" sz="1300" dirty="0" err="1"/>
              <a:t>kembali</a:t>
            </a:r>
            <a:r>
              <a:rPr lang="en-US" sz="1300" dirty="0"/>
              <a:t> </a:t>
            </a:r>
            <a:r>
              <a:rPr lang="en-US" sz="1300" dirty="0" err="1"/>
              <a:t>pelajaran</a:t>
            </a:r>
            <a:r>
              <a:rPr lang="en-US" sz="1300" dirty="0"/>
              <a:t> yang </a:t>
            </a:r>
            <a:r>
              <a:rPr lang="en-US" sz="1300" dirty="0" err="1"/>
              <a:t>sudah</a:t>
            </a:r>
            <a:r>
              <a:rPr lang="en-US" sz="1300" dirty="0"/>
              <a:t> </a:t>
            </a:r>
            <a:r>
              <a:rPr lang="en-US" sz="1300" dirty="0" err="1"/>
              <a:t>diperoleh</a:t>
            </a:r>
            <a:r>
              <a:rPr lang="en-US" sz="1300" dirty="0"/>
              <a:t> </a:t>
            </a:r>
            <a:r>
              <a:rPr lang="en-US" sz="1300" dirty="0" err="1"/>
              <a:t>merupkan</a:t>
            </a:r>
            <a:r>
              <a:rPr lang="en-US" sz="1300" dirty="0"/>
              <a:t> </a:t>
            </a:r>
            <a:r>
              <a:rPr lang="en-US" sz="1300" dirty="0" err="1"/>
              <a:t>pekerjaan</a:t>
            </a:r>
            <a:r>
              <a:rPr lang="en-US" sz="1300" dirty="0"/>
              <a:t> </a:t>
            </a:r>
            <a:r>
              <a:rPr lang="en-US" sz="1300" dirty="0" err="1"/>
              <a:t>memori</a:t>
            </a:r>
            <a:r>
              <a:rPr lang="en-US" sz="1300" dirty="0"/>
              <a:t>. </a:t>
            </a:r>
            <a:r>
              <a:rPr lang="en-US" sz="1300" dirty="0" err="1"/>
              <a:t>Seseorang</a:t>
            </a:r>
            <a:r>
              <a:rPr lang="en-US" sz="1300" dirty="0"/>
              <a:t> </a:t>
            </a:r>
            <a:r>
              <a:rPr lang="en-US" sz="1300" dirty="0" err="1"/>
              <a:t>lebih</a:t>
            </a:r>
            <a:r>
              <a:rPr lang="en-US" sz="1300" dirty="0"/>
              <a:t> </a:t>
            </a:r>
            <a:r>
              <a:rPr lang="en-US" sz="1300" dirty="0" err="1"/>
              <a:t>cepat</a:t>
            </a:r>
            <a:r>
              <a:rPr lang="en-US" sz="1300" dirty="0"/>
              <a:t> </a:t>
            </a:r>
            <a:r>
              <a:rPr lang="en-US" sz="1300" dirty="0" err="1"/>
              <a:t>menghapal</a:t>
            </a:r>
            <a:r>
              <a:rPr lang="en-US" sz="1300" dirty="0"/>
              <a:t> </a:t>
            </a:r>
            <a:r>
              <a:rPr lang="en-US" sz="1300" dirty="0" err="1"/>
              <a:t>sesuatu</a:t>
            </a:r>
            <a:r>
              <a:rPr lang="en-US" sz="1300" dirty="0"/>
              <a:t> yang </a:t>
            </a:r>
            <a:r>
              <a:rPr lang="en-US" sz="1300" dirty="0" err="1"/>
              <a:t>pernah</a:t>
            </a:r>
            <a:r>
              <a:rPr lang="en-US" sz="1300" dirty="0"/>
              <a:t> </a:t>
            </a:r>
            <a:r>
              <a:rPr lang="en-US" sz="1300" dirty="0" err="1"/>
              <a:t>ia</a:t>
            </a:r>
            <a:r>
              <a:rPr lang="en-US" sz="1300" dirty="0"/>
              <a:t> </a:t>
            </a:r>
            <a:r>
              <a:rPr lang="en-US" sz="1300" dirty="0" err="1"/>
              <a:t>dengar</a:t>
            </a:r>
            <a:r>
              <a:rPr lang="en-US" sz="1300" dirty="0"/>
              <a:t>/</a:t>
            </a:r>
            <a:r>
              <a:rPr lang="en-US" sz="1300" dirty="0" err="1"/>
              <a:t>pelajari</a:t>
            </a:r>
            <a:r>
              <a:rPr lang="en-US" sz="1300" dirty="0"/>
              <a:t> </a:t>
            </a:r>
            <a:r>
              <a:rPr lang="en-US" sz="1300" dirty="0" err="1"/>
              <a:t>sebelumnya</a:t>
            </a:r>
            <a:r>
              <a:rPr lang="en-US" sz="1300" dirty="0"/>
              <a:t>.</a:t>
            </a:r>
            <a:endParaRPr lang="en-US" sz="1300" i="1" dirty="0"/>
          </a:p>
        </p:txBody>
      </p:sp>
      <p:grpSp>
        <p:nvGrpSpPr>
          <p:cNvPr id="47" name="Group 6"/>
          <p:cNvGrpSpPr>
            <a:grpSpLocks/>
          </p:cNvGrpSpPr>
          <p:nvPr/>
        </p:nvGrpSpPr>
        <p:grpSpPr bwMode="auto">
          <a:xfrm>
            <a:off x="6257925" y="3200401"/>
            <a:ext cx="1828800" cy="600075"/>
            <a:chOff x="720" y="1392"/>
            <a:chExt cx="4058" cy="480"/>
          </a:xfrm>
          <a:solidFill>
            <a:schemeClr val="accent6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8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50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2" name="Rectangle 22"/>
          <p:cNvSpPr>
            <a:spLocks noChangeArrowheads="1"/>
          </p:cNvSpPr>
          <p:nvPr/>
        </p:nvSpPr>
        <p:spPr bwMode="black">
          <a:xfrm>
            <a:off x="6400800" y="3200402"/>
            <a:ext cx="152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 err="1">
                <a:solidFill>
                  <a:srgbClr val="FFFFFF"/>
                </a:solidFill>
              </a:rPr>
              <a:t>Belajar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Lagi</a:t>
            </a:r>
            <a:r>
              <a:rPr lang="en-US" sz="1600" b="1" dirty="0">
                <a:solidFill>
                  <a:srgbClr val="FFFFFF"/>
                </a:solidFill>
              </a:rPr>
              <a:t> (Relearning)</a:t>
            </a:r>
          </a:p>
        </p:txBody>
      </p:sp>
      <p:cxnSp>
        <p:nvCxnSpPr>
          <p:cNvPr id="71" name="Elbow Connector 70"/>
          <p:cNvCxnSpPr>
            <a:cxnSpLocks/>
            <a:stCxn id="31" idx="0"/>
            <a:endCxn id="4" idx="2"/>
          </p:cNvCxnSpPr>
          <p:nvPr/>
        </p:nvCxnSpPr>
        <p:spPr>
          <a:xfrm rot="5400000" flipH="1" flipV="1">
            <a:off x="4143066" y="1247468"/>
            <a:ext cx="634033" cy="3271837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stCxn id="38" idx="0"/>
            <a:endCxn id="4" idx="2"/>
          </p:cNvCxnSpPr>
          <p:nvPr/>
        </p:nvCxnSpPr>
        <p:spPr>
          <a:xfrm rot="5400000" flipH="1" flipV="1">
            <a:off x="5245585" y="2349985"/>
            <a:ext cx="634033" cy="10668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52" idx="0"/>
            <a:endCxn id="4" idx="2"/>
          </p:cNvCxnSpPr>
          <p:nvPr/>
        </p:nvCxnSpPr>
        <p:spPr>
          <a:xfrm rot="16200000" flipV="1">
            <a:off x="6312385" y="2349985"/>
            <a:ext cx="634033" cy="10668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45" idx="0"/>
            <a:endCxn id="4" idx="2"/>
          </p:cNvCxnSpPr>
          <p:nvPr/>
        </p:nvCxnSpPr>
        <p:spPr>
          <a:xfrm rot="16200000" flipV="1">
            <a:off x="7383947" y="1278422"/>
            <a:ext cx="634032" cy="320992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2400300"/>
            <a:ext cx="5181600" cy="381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err="1">
                <a:solidFill>
                  <a:srgbClr val="FFFFFF"/>
                </a:solidFill>
              </a:rPr>
              <a:t>Melibatkan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semua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proses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FFFFFF"/>
                </a:solidFill>
                <a:sym typeface="Wingdings" pitchFamily="2" charset="2"/>
              </a:rPr>
              <a:t>sensasi-persepsi-memori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81400" y="1371600"/>
            <a:ext cx="5181600" cy="9906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tx1"/>
                </a:solidFill>
              </a:rPr>
              <a:t>Floyd L. </a:t>
            </a:r>
            <a:r>
              <a:rPr lang="en-US" sz="3200" dirty="0" err="1">
                <a:solidFill>
                  <a:schemeClr val="tx1"/>
                </a:solidFill>
              </a:rPr>
              <a:t>Ruch</a:t>
            </a:r>
            <a:r>
              <a:rPr lang="en-US" sz="3200" dirty="0">
                <a:solidFill>
                  <a:schemeClr val="tx1"/>
                </a:solidFill>
              </a:rPr>
              <a:t> (1967):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400" b="1" dirty="0" err="1"/>
              <a:t>Manipulasi</a:t>
            </a:r>
            <a:r>
              <a:rPr lang="en-US" sz="3400" b="1" dirty="0"/>
              <a:t> </a:t>
            </a:r>
            <a:r>
              <a:rPr lang="en-US" sz="3400" b="1" dirty="0" err="1"/>
              <a:t>atau</a:t>
            </a:r>
            <a:r>
              <a:rPr lang="en-US" sz="3400" b="1" dirty="0"/>
              <a:t> </a:t>
            </a:r>
            <a:r>
              <a:rPr lang="en-US" sz="3400" b="1" dirty="0" err="1"/>
              <a:t>organisasai</a:t>
            </a:r>
            <a:r>
              <a:rPr lang="en-US" sz="3400" b="1" dirty="0"/>
              <a:t> </a:t>
            </a:r>
            <a:r>
              <a:rPr lang="en-US" sz="3400" b="1" dirty="0" err="1"/>
              <a:t>unsur-unsur</a:t>
            </a:r>
            <a:r>
              <a:rPr lang="en-US" sz="3400" b="1" dirty="0"/>
              <a:t> </a:t>
            </a:r>
            <a:r>
              <a:rPr lang="en-US" sz="3400" b="1" dirty="0" err="1"/>
              <a:t>lingkungan</a:t>
            </a:r>
            <a:r>
              <a:rPr lang="en-US" sz="3400" b="1" dirty="0"/>
              <a:t> </a:t>
            </a:r>
            <a:r>
              <a:rPr lang="en-US" sz="3400" b="1" dirty="0" err="1"/>
              <a:t>dengan</a:t>
            </a:r>
            <a:r>
              <a:rPr lang="en-US" sz="3400" b="1" dirty="0"/>
              <a:t> </a:t>
            </a:r>
            <a:r>
              <a:rPr lang="en-US" sz="3400" b="1" dirty="0" err="1"/>
              <a:t>menggunakan</a:t>
            </a:r>
            <a:r>
              <a:rPr lang="en-US" sz="3400" b="1" dirty="0"/>
              <a:t> </a:t>
            </a:r>
            <a:r>
              <a:rPr lang="en-US" sz="3400" b="1" dirty="0" err="1"/>
              <a:t>lambang-lambang</a:t>
            </a:r>
            <a:r>
              <a:rPr lang="en-US" sz="3400" b="1" dirty="0"/>
              <a:t> </a:t>
            </a:r>
            <a:r>
              <a:rPr lang="en-US" sz="3400" b="1" dirty="0" err="1"/>
              <a:t>sehingga</a:t>
            </a:r>
            <a:r>
              <a:rPr lang="en-US" sz="3400" b="1" dirty="0"/>
              <a:t> </a:t>
            </a:r>
            <a:r>
              <a:rPr lang="en-US" sz="3400" b="1" dirty="0" err="1"/>
              <a:t>tidak</a:t>
            </a:r>
            <a:r>
              <a:rPr lang="en-US" sz="3400" b="1" dirty="0"/>
              <a:t> </a:t>
            </a:r>
            <a:r>
              <a:rPr lang="en-US" sz="3400" b="1" dirty="0" err="1"/>
              <a:t>perlu</a:t>
            </a:r>
            <a:r>
              <a:rPr lang="en-US" sz="3400" b="1" dirty="0"/>
              <a:t> </a:t>
            </a:r>
            <a:r>
              <a:rPr lang="en-US" sz="3400" b="1" dirty="0" err="1"/>
              <a:t>langsung</a:t>
            </a:r>
            <a:r>
              <a:rPr lang="en-US" sz="3400" b="1" dirty="0"/>
              <a:t> </a:t>
            </a:r>
            <a:r>
              <a:rPr lang="en-US" sz="3400" b="1" dirty="0" err="1"/>
              <a:t>melakukan</a:t>
            </a:r>
            <a:r>
              <a:rPr lang="en-US" sz="3400" b="1" dirty="0"/>
              <a:t> </a:t>
            </a:r>
            <a:r>
              <a:rPr lang="en-US" sz="3400" b="1" dirty="0" err="1"/>
              <a:t>kegiatan</a:t>
            </a:r>
            <a:r>
              <a:rPr lang="en-US" sz="3400" b="1" dirty="0"/>
              <a:t> yang </a:t>
            </a:r>
            <a:r>
              <a:rPr lang="en-US" sz="3400" b="1" dirty="0" err="1"/>
              <a:t>tampak</a:t>
            </a:r>
            <a:endParaRPr lang="en-US" sz="3400" b="1" dirty="0">
              <a:solidFill>
                <a:schemeClr val="tx1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6134100" y="2324100"/>
            <a:ext cx="7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3581400" y="2809875"/>
            <a:ext cx="5181600" cy="14478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tx1"/>
                </a:solidFill>
              </a:rPr>
              <a:t>Paul </a:t>
            </a:r>
            <a:r>
              <a:rPr lang="en-US" sz="3200" dirty="0" err="1">
                <a:solidFill>
                  <a:schemeClr val="tx1"/>
                </a:solidFill>
              </a:rPr>
              <a:t>Musen</a:t>
            </a:r>
            <a:r>
              <a:rPr lang="en-US" sz="3200" dirty="0">
                <a:solidFill>
                  <a:schemeClr val="tx1"/>
                </a:solidFill>
              </a:rPr>
              <a:t> &amp; Mark R. </a:t>
            </a:r>
            <a:r>
              <a:rPr lang="en-US" sz="3200" dirty="0" err="1">
                <a:solidFill>
                  <a:schemeClr val="tx1"/>
                </a:solidFill>
              </a:rPr>
              <a:t>Rosenzweig</a:t>
            </a:r>
            <a:r>
              <a:rPr lang="en-US" sz="3200" dirty="0">
                <a:solidFill>
                  <a:schemeClr val="tx1"/>
                </a:solidFill>
              </a:rPr>
              <a:t> (1973:410):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200" b="1" dirty="0"/>
              <a:t>“The term ‘think’ refers to many kind of activities that </a:t>
            </a:r>
            <a:r>
              <a:rPr lang="en-US" sz="3200" b="1" dirty="0" err="1"/>
              <a:t>invole</a:t>
            </a:r>
            <a:r>
              <a:rPr lang="en-US" sz="3200" b="1" dirty="0"/>
              <a:t> the manipulation of concept &amp; symbols, representation of object and events”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Menunjukkan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berbagai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kegiatan</a:t>
            </a:r>
            <a:r>
              <a:rPr lang="en-US" sz="3200" dirty="0">
                <a:solidFill>
                  <a:schemeClr val="tx1"/>
                </a:solidFill>
              </a:rPr>
              <a:t> yang </a:t>
            </a:r>
            <a:r>
              <a:rPr lang="en-US" sz="3200" dirty="0" err="1">
                <a:solidFill>
                  <a:schemeClr val="tx1"/>
                </a:solidFill>
              </a:rPr>
              <a:t>melibatkan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penggunaan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konsep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lambang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sebagai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pengganti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objek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peristiwa</a:t>
            </a:r>
            <a:endParaRPr lang="en-US" sz="3200" b="1" dirty="0">
              <a:solidFill>
                <a:schemeClr val="tx1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3200" b="1" dirty="0">
              <a:solidFill>
                <a:schemeClr val="tx1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581400" y="4448175"/>
            <a:ext cx="5181600" cy="990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47500" lnSpcReduction="20000"/>
          </a:bodyPr>
          <a:lstStyle/>
          <a:p>
            <a:pPr marL="1376363" indent="-1376363">
              <a:spcBef>
                <a:spcPct val="20000"/>
              </a:spcBef>
              <a:defRPr/>
            </a:pPr>
            <a:r>
              <a:rPr lang="en-US" sz="3200" dirty="0" err="1">
                <a:solidFill>
                  <a:schemeClr val="tx1"/>
                </a:solidFill>
              </a:rPr>
              <a:t>Tujuan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berpikir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3200" dirty="0" err="1">
                <a:solidFill>
                  <a:schemeClr val="tx1"/>
                </a:solidFill>
                <a:sym typeface="Wingdings" pitchFamily="2" charset="2"/>
              </a:rPr>
              <a:t>untuk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sym typeface="Wingdings" pitchFamily="2" charset="2"/>
              </a:rPr>
              <a:t>memahami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sym typeface="Wingdings" pitchFamily="2" charset="2"/>
              </a:rPr>
              <a:t>realitas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sym typeface="Wingdings" pitchFamily="2" charset="2"/>
              </a:rPr>
              <a:t>dalam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sym typeface="Wingdings" pitchFamily="2" charset="2"/>
              </a:rPr>
              <a:t>mengambil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sym typeface="Wingdings" pitchFamily="2" charset="2"/>
              </a:rPr>
              <a:t>keputusan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 (decision making), </a:t>
            </a:r>
            <a:r>
              <a:rPr lang="en-US" sz="3200" dirty="0" err="1">
                <a:solidFill>
                  <a:schemeClr val="tx1"/>
                </a:solidFill>
                <a:sym typeface="Wingdings" pitchFamily="2" charset="2"/>
              </a:rPr>
              <a:t>memecahkanpersoalan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 (problem solving), </a:t>
            </a:r>
            <a:r>
              <a:rPr lang="en-US" sz="3200" dirty="0" err="1">
                <a:solidFill>
                  <a:schemeClr val="tx1"/>
                </a:solidFill>
                <a:sym typeface="Wingdings" pitchFamily="2" charset="2"/>
              </a:rPr>
              <a:t>dan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sym typeface="Wingdings" pitchFamily="2" charset="2"/>
              </a:rPr>
              <a:t>menghasilkan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 yang </a:t>
            </a:r>
            <a:r>
              <a:rPr lang="en-US" sz="3200" dirty="0" err="1">
                <a:solidFill>
                  <a:schemeClr val="tx1"/>
                </a:solidFill>
                <a:sym typeface="Wingdings" pitchFamily="2" charset="2"/>
              </a:rPr>
              <a:t>baru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 (creativity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581400" y="5638800"/>
            <a:ext cx="5181600" cy="609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47500" lnSpcReduction="20000"/>
          </a:bodyPr>
          <a:lstStyle/>
          <a:p>
            <a:pPr marL="1376363" indent="-1376363" algn="ctr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tx1"/>
                </a:solidFill>
              </a:rPr>
              <a:t>Anita Taylor (1977:55)</a:t>
            </a:r>
          </a:p>
          <a:p>
            <a:pPr marL="1376363" indent="-1376363" algn="ctr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tx1"/>
                </a:solidFill>
              </a:rPr>
              <a:t>“</a:t>
            </a:r>
            <a:r>
              <a:rPr lang="en-US" sz="3200" dirty="0" err="1">
                <a:solidFill>
                  <a:schemeClr val="tx1"/>
                </a:solidFill>
              </a:rPr>
              <a:t>Thingking</a:t>
            </a:r>
            <a:r>
              <a:rPr lang="en-US" sz="3200" dirty="0">
                <a:solidFill>
                  <a:schemeClr val="tx1"/>
                </a:solidFill>
              </a:rPr>
              <a:t> is a </a:t>
            </a:r>
            <a:r>
              <a:rPr lang="en-US" sz="3200" dirty="0" err="1">
                <a:solidFill>
                  <a:schemeClr val="tx1"/>
                </a:solidFill>
              </a:rPr>
              <a:t>infering</a:t>
            </a:r>
            <a:r>
              <a:rPr lang="en-US" sz="3200" dirty="0">
                <a:solidFill>
                  <a:schemeClr val="tx1"/>
                </a:solidFill>
              </a:rPr>
              <a:t> process” 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3200" dirty="0" err="1">
                <a:solidFill>
                  <a:schemeClr val="tx1"/>
                </a:solidFill>
                <a:sym typeface="Wingdings" pitchFamily="2" charset="2"/>
              </a:rPr>
              <a:t>Menarik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 KESIMPULAN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427289" y="457200"/>
            <a:ext cx="6302375" cy="6096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Bahnschrift Condensed" panose="020B0502040204020203" pitchFamily="34" charset="0"/>
              </a:rPr>
              <a:t>BERPIKIR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6096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en-US" sz="3000" dirty="0"/>
              <a:t>2 </a:t>
            </a:r>
            <a:r>
              <a:rPr lang="en-US" sz="3000" dirty="0" err="1"/>
              <a:t>macam</a:t>
            </a:r>
            <a:r>
              <a:rPr lang="en-US" sz="3000" dirty="0"/>
              <a:t> </a:t>
            </a:r>
            <a:r>
              <a:rPr lang="en-US" sz="3000" dirty="0" err="1"/>
              <a:t>cara</a:t>
            </a:r>
            <a:r>
              <a:rPr lang="en-US" sz="3000" dirty="0"/>
              <a:t> </a:t>
            </a:r>
            <a:r>
              <a:rPr lang="en-US" sz="3000" dirty="0" err="1"/>
              <a:t>berpikir</a:t>
            </a:r>
            <a:r>
              <a:rPr lang="en-US" sz="3000" dirty="0"/>
              <a:t> : AUTISTIK </a:t>
            </a:r>
            <a:r>
              <a:rPr lang="en-US" sz="3000" dirty="0" err="1"/>
              <a:t>dan</a:t>
            </a:r>
            <a:r>
              <a:rPr lang="en-US" sz="3000" dirty="0"/>
              <a:t> REALISTIK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90092" y="280988"/>
            <a:ext cx="6640512" cy="609600"/>
          </a:xfrm>
        </p:spPr>
        <p:txBody>
          <a:bodyPr>
            <a:noAutofit/>
          </a:bodyPr>
          <a:lstStyle/>
          <a:p>
            <a:r>
              <a:rPr lang="en-US" dirty="0" err="1">
                <a:latin typeface="Bahnschrift Condensed" panose="020B0502040204020203" pitchFamily="34" charset="0"/>
              </a:rPr>
              <a:t>Bagaimana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Orang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Berpikir</a:t>
            </a:r>
            <a:r>
              <a:rPr lang="en-US" dirty="0"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19401" y="2514600"/>
            <a:ext cx="3114675" cy="38100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ct val="20000"/>
              </a:spcBef>
              <a:buFont typeface="Wingdings"/>
              <a:buChar char="à"/>
              <a:defRPr/>
            </a:pPr>
            <a:r>
              <a:rPr lang="en-US" sz="2400" dirty="0" err="1">
                <a:sym typeface="Wingdings" pitchFamily="2" charset="2"/>
              </a:rPr>
              <a:t>Mengkhayal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fantasi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melamun</a:t>
            </a:r>
            <a:r>
              <a:rPr lang="en-US" sz="2400" dirty="0">
                <a:sym typeface="Wingdings" pitchFamily="2" charset="2"/>
              </a:rPr>
              <a:t>, wishful thinking.</a:t>
            </a:r>
          </a:p>
          <a:p>
            <a:pPr marL="342900" indent="-342900">
              <a:spcBef>
                <a:spcPct val="20000"/>
              </a:spcBef>
              <a:buFont typeface="Wingdings"/>
              <a:buChar char="à"/>
              <a:defRPr/>
            </a:pPr>
            <a:r>
              <a:rPr lang="en-US" sz="2400" dirty="0" err="1">
                <a:sym typeface="Wingdings" pitchFamily="2" charset="2"/>
              </a:rPr>
              <a:t>Melarikan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diri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dari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kenyataan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dan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melihat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hidup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sebagai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gambar-gambar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fantastis</a:t>
            </a:r>
            <a:r>
              <a:rPr lang="en-US" sz="2400" dirty="0">
                <a:sym typeface="Wingdings" pitchFamily="2" charset="2"/>
              </a:rPr>
              <a:t>.</a:t>
            </a:r>
            <a:endParaRPr lang="en-US" sz="2400" dirty="0"/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2828926" y="2152651"/>
            <a:ext cx="3114675" cy="428625"/>
            <a:chOff x="720" y="1392"/>
            <a:chExt cx="4058" cy="480"/>
          </a:xfrm>
          <a:solidFill>
            <a:schemeClr val="accent6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12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4" name="Rectangle 22"/>
          <p:cNvSpPr>
            <a:spLocks noChangeArrowheads="1"/>
          </p:cNvSpPr>
          <p:nvPr/>
        </p:nvSpPr>
        <p:spPr bwMode="black">
          <a:xfrm>
            <a:off x="3095623" y="2105025"/>
            <a:ext cx="25584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2800" b="1" dirty="0">
                <a:solidFill>
                  <a:srgbClr val="FFFFFF"/>
                </a:solidFill>
              </a:rPr>
              <a:t>AUTISTIK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324601" y="2514600"/>
            <a:ext cx="3114675" cy="38100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ct val="20000"/>
              </a:spcBef>
              <a:buFont typeface="Wingdings"/>
              <a:buChar char="à"/>
              <a:defRPr/>
            </a:pPr>
            <a:r>
              <a:rPr lang="en-US" sz="2400" dirty="0" err="1">
                <a:sym typeface="Wingdings" pitchFamily="2" charset="2"/>
              </a:rPr>
              <a:t>Nalar</a:t>
            </a:r>
            <a:r>
              <a:rPr lang="en-US" sz="2400" dirty="0">
                <a:sym typeface="Wingdings" pitchFamily="2" charset="2"/>
              </a:rPr>
              <a:t> (reasoning).</a:t>
            </a:r>
          </a:p>
          <a:p>
            <a:pPr marL="342900" indent="-342900">
              <a:spcBef>
                <a:spcPct val="20000"/>
              </a:spcBef>
              <a:buFont typeface="Wingdings"/>
              <a:buChar char="à"/>
              <a:defRPr/>
            </a:pPr>
            <a:r>
              <a:rPr lang="en-US" sz="2400" dirty="0" err="1">
                <a:sym typeface="Wingdings" pitchFamily="2" charset="2"/>
              </a:rPr>
              <a:t>Dalam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rangka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menyesuaikan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diri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dengan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dunia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nyata</a:t>
            </a:r>
            <a:r>
              <a:rPr lang="en-US" sz="2400" dirty="0">
                <a:sym typeface="Wingdings" pitchFamily="2" charset="2"/>
              </a:rPr>
              <a:t>.</a:t>
            </a:r>
            <a:endParaRPr lang="en-US" sz="2400" dirty="0"/>
          </a:p>
        </p:txBody>
      </p:sp>
      <p:grpSp>
        <p:nvGrpSpPr>
          <p:cNvPr id="16" name="Group 6"/>
          <p:cNvGrpSpPr>
            <a:grpSpLocks/>
          </p:cNvGrpSpPr>
          <p:nvPr/>
        </p:nvGrpSpPr>
        <p:grpSpPr bwMode="auto">
          <a:xfrm>
            <a:off x="6334126" y="2152651"/>
            <a:ext cx="3114675" cy="428625"/>
            <a:chOff x="720" y="1392"/>
            <a:chExt cx="4058" cy="48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19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" name="Rectangle 22"/>
          <p:cNvSpPr>
            <a:spLocks noChangeArrowheads="1"/>
          </p:cNvSpPr>
          <p:nvPr/>
        </p:nvSpPr>
        <p:spPr bwMode="black">
          <a:xfrm>
            <a:off x="6610348" y="2105025"/>
            <a:ext cx="25584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2800" b="1" dirty="0">
                <a:solidFill>
                  <a:srgbClr val="002060"/>
                </a:solidFill>
              </a:rPr>
              <a:t>REALISTIK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6096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en-US" dirty="0"/>
              <a:t>3 </a:t>
            </a:r>
            <a:r>
              <a:rPr lang="en-US" dirty="0" err="1"/>
              <a:t>Macam</a:t>
            </a:r>
            <a:r>
              <a:rPr lang="en-US" dirty="0"/>
              <a:t> </a:t>
            </a:r>
            <a:r>
              <a:rPr lang="en-US" dirty="0" err="1"/>
              <a:t>Berpikir</a:t>
            </a:r>
            <a:r>
              <a:rPr lang="en-US" dirty="0"/>
              <a:t> </a:t>
            </a:r>
            <a:r>
              <a:rPr lang="en-US" dirty="0" err="1"/>
              <a:t>Realistik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27289" y="533400"/>
            <a:ext cx="6302375" cy="4572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Bahnschrift Condensed" panose="020B0502040204020203" pitchFamily="34" charset="0"/>
              </a:rPr>
              <a:t>BERPIKIR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66925" y="2428875"/>
            <a:ext cx="2590800" cy="39624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ct val="20000"/>
              </a:spcBef>
              <a:buFont typeface="Wingdings"/>
              <a:buChar char="à"/>
              <a:defRPr/>
            </a:pPr>
            <a:r>
              <a:rPr lang="en-US" sz="2000" dirty="0" err="1">
                <a:sym typeface="Wingdings" pitchFamily="2" charset="2"/>
              </a:rPr>
              <a:t>Mengambil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kesimpulan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dari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dua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pernyataan</a:t>
            </a:r>
            <a:r>
              <a:rPr lang="en-US" sz="2000" dirty="0">
                <a:sym typeface="Wingdings" pitchFamily="2" charset="2"/>
              </a:rPr>
              <a:t>, </a:t>
            </a:r>
            <a:r>
              <a:rPr lang="en-US" sz="2000" dirty="0" err="1">
                <a:sym typeface="Wingdings" pitchFamily="2" charset="2"/>
              </a:rPr>
              <a:t>pernyataan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pertama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adalah</a:t>
            </a:r>
            <a:r>
              <a:rPr lang="en-US" sz="2000" dirty="0">
                <a:sym typeface="Wingdings" pitchFamily="2" charset="2"/>
              </a:rPr>
              <a:t> yang </a:t>
            </a:r>
            <a:r>
              <a:rPr lang="en-US" sz="2000" dirty="0" err="1">
                <a:sym typeface="Wingdings" pitchFamily="2" charset="2"/>
              </a:rPr>
              <a:t>umum</a:t>
            </a:r>
            <a:r>
              <a:rPr lang="en-US" sz="2000" dirty="0">
                <a:sym typeface="Wingdings" pitchFamily="2" charset="2"/>
              </a:rPr>
              <a:t>, </a:t>
            </a:r>
            <a:r>
              <a:rPr lang="en-US" sz="2000" dirty="0" err="1">
                <a:sym typeface="Wingdings" pitchFamily="2" charset="2"/>
              </a:rPr>
              <a:t>dan</a:t>
            </a:r>
            <a:r>
              <a:rPr lang="en-US" sz="2000" dirty="0">
                <a:sym typeface="Wingdings" pitchFamily="2" charset="2"/>
              </a:rPr>
              <a:t>  yang </a:t>
            </a:r>
            <a:r>
              <a:rPr lang="en-US" sz="2000" dirty="0" err="1">
                <a:sym typeface="Wingdings" pitchFamily="2" charset="2"/>
              </a:rPr>
              <a:t>kedua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adalah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pernyataan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khusus</a:t>
            </a:r>
            <a:r>
              <a:rPr lang="en-US" sz="2000" dirty="0">
                <a:sym typeface="Wingdings" pitchFamily="2" charset="2"/>
              </a:rPr>
              <a:t> (</a:t>
            </a:r>
            <a:r>
              <a:rPr lang="en-US" sz="2000" dirty="0" err="1">
                <a:sym typeface="Wingdings" pitchFamily="2" charset="2"/>
              </a:rPr>
              <a:t>silogisme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dalam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logika</a:t>
            </a:r>
            <a:r>
              <a:rPr lang="en-US" sz="2000" dirty="0">
                <a:sym typeface="Wingdings" pitchFamily="2" charset="2"/>
              </a:rPr>
              <a:t>).</a:t>
            </a:r>
            <a:endParaRPr lang="en-US" sz="2000" dirty="0"/>
          </a:p>
          <a:p>
            <a:pPr marL="342900" indent="-342900">
              <a:spcBef>
                <a:spcPct val="20000"/>
              </a:spcBef>
              <a:buFont typeface="Wingdings"/>
              <a:buChar char="à"/>
              <a:defRPr/>
            </a:pPr>
            <a:endParaRPr lang="en-US" sz="2400" dirty="0"/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2076450" y="2066926"/>
            <a:ext cx="2590800" cy="428625"/>
            <a:chOff x="720" y="1392"/>
            <a:chExt cx="4058" cy="480"/>
          </a:xfrm>
          <a:solidFill>
            <a:schemeClr val="accent6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12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4" name="Rectangle 22"/>
          <p:cNvSpPr>
            <a:spLocks noChangeArrowheads="1"/>
          </p:cNvSpPr>
          <p:nvPr/>
        </p:nvSpPr>
        <p:spPr bwMode="black">
          <a:xfrm>
            <a:off x="2066926" y="2057401"/>
            <a:ext cx="25987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2200" b="1" dirty="0" err="1">
                <a:solidFill>
                  <a:srgbClr val="FFFFFF"/>
                </a:solidFill>
              </a:rPr>
              <a:t>Berpikir</a:t>
            </a:r>
            <a:r>
              <a:rPr lang="en-US" sz="2200" b="1" dirty="0">
                <a:solidFill>
                  <a:srgbClr val="FFFFFF"/>
                </a:solidFill>
              </a:rPr>
              <a:t> </a:t>
            </a:r>
            <a:r>
              <a:rPr lang="en-US" sz="2200" b="1" dirty="0" err="1">
                <a:solidFill>
                  <a:srgbClr val="FFFFFF"/>
                </a:solidFill>
              </a:rPr>
              <a:t>Deduktif</a:t>
            </a:r>
            <a:endParaRPr lang="en-US" sz="2200" b="1" dirty="0">
              <a:solidFill>
                <a:srgbClr val="FFFFFF"/>
              </a:solidFill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4810125" y="2428875"/>
            <a:ext cx="2590800" cy="39624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ct val="20000"/>
              </a:spcBef>
              <a:buFont typeface="Wingdings"/>
              <a:buChar char="à"/>
              <a:defRPr/>
            </a:pPr>
            <a:r>
              <a:rPr lang="en-US" sz="2000" dirty="0" err="1">
                <a:sym typeface="Wingdings" pitchFamily="2" charset="2"/>
              </a:rPr>
              <a:t>Kebalikan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dari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deduktif</a:t>
            </a:r>
            <a:r>
              <a:rPr lang="en-US" sz="2000" dirty="0">
                <a:sym typeface="Wingdings" pitchFamily="2" charset="2"/>
              </a:rPr>
              <a:t>, </a:t>
            </a:r>
            <a:r>
              <a:rPr lang="en-US" sz="2000">
                <a:sym typeface="Wingdings" pitchFamily="2" charset="2"/>
              </a:rPr>
              <a:t>pernyataan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pertama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khusus</a:t>
            </a:r>
            <a:r>
              <a:rPr lang="en-US" sz="2000" dirty="0">
                <a:sym typeface="Wingdings" pitchFamily="2" charset="2"/>
              </a:rPr>
              <a:t>, </a:t>
            </a:r>
            <a:r>
              <a:rPr lang="en-US" sz="2000" dirty="0" err="1">
                <a:sym typeface="Wingdings" pitchFamily="2" charset="2"/>
              </a:rPr>
              <a:t>kemudian</a:t>
            </a:r>
            <a:r>
              <a:rPr lang="en-US" sz="2000" dirty="0">
                <a:sym typeface="Wingdings" pitchFamily="2" charset="2"/>
              </a:rPr>
              <a:t> yang </a:t>
            </a:r>
            <a:r>
              <a:rPr lang="en-US" sz="2000" dirty="0" err="1">
                <a:sym typeface="Wingdings" pitchFamily="2" charset="2"/>
              </a:rPr>
              <a:t>kedua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umum</a:t>
            </a:r>
            <a:r>
              <a:rPr lang="en-US" sz="2000" dirty="0">
                <a:sym typeface="Wingdings" pitchFamily="2" charset="2"/>
              </a:rPr>
              <a:t>.</a:t>
            </a:r>
            <a:endParaRPr lang="en-US" sz="2000" dirty="0"/>
          </a:p>
        </p:txBody>
      </p:sp>
      <p:grpSp>
        <p:nvGrpSpPr>
          <p:cNvPr id="48" name="Group 6"/>
          <p:cNvGrpSpPr>
            <a:grpSpLocks/>
          </p:cNvGrpSpPr>
          <p:nvPr/>
        </p:nvGrpSpPr>
        <p:grpSpPr bwMode="auto">
          <a:xfrm>
            <a:off x="4819650" y="2066926"/>
            <a:ext cx="2590800" cy="428625"/>
            <a:chOff x="720" y="1392"/>
            <a:chExt cx="4058" cy="480"/>
          </a:xfrm>
          <a:solidFill>
            <a:schemeClr val="tx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9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51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3" name="Rectangle 22"/>
          <p:cNvSpPr>
            <a:spLocks noChangeArrowheads="1"/>
          </p:cNvSpPr>
          <p:nvPr/>
        </p:nvSpPr>
        <p:spPr bwMode="black">
          <a:xfrm>
            <a:off x="4810126" y="2057401"/>
            <a:ext cx="25987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2200" b="1" dirty="0" err="1">
                <a:solidFill>
                  <a:srgbClr val="FFFFFF"/>
                </a:solidFill>
              </a:rPr>
              <a:t>Berpikir</a:t>
            </a:r>
            <a:r>
              <a:rPr lang="en-US" sz="2200" b="1" dirty="0">
                <a:solidFill>
                  <a:srgbClr val="FFFFFF"/>
                </a:solidFill>
              </a:rPr>
              <a:t> </a:t>
            </a:r>
            <a:r>
              <a:rPr lang="en-US" sz="2200" b="1" dirty="0" err="1">
                <a:solidFill>
                  <a:srgbClr val="FFFFFF"/>
                </a:solidFill>
              </a:rPr>
              <a:t>Induktif</a:t>
            </a:r>
            <a:endParaRPr lang="en-US" sz="2200" b="1" dirty="0">
              <a:solidFill>
                <a:srgbClr val="FFFFFF"/>
              </a:solidFill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7553325" y="2428875"/>
            <a:ext cx="2590800" cy="39624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ct val="20000"/>
              </a:spcBef>
              <a:buFont typeface="Wingdings"/>
              <a:buChar char="à"/>
              <a:defRPr/>
            </a:pPr>
            <a:r>
              <a:rPr lang="en-US" sz="2000" dirty="0" err="1">
                <a:sym typeface="Wingdings" pitchFamily="2" charset="2"/>
              </a:rPr>
              <a:t>Berpikir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kritis</a:t>
            </a:r>
            <a:r>
              <a:rPr lang="en-US" sz="2000" dirty="0">
                <a:sym typeface="Wingdings" pitchFamily="2" charset="2"/>
              </a:rPr>
              <a:t>, </a:t>
            </a:r>
            <a:r>
              <a:rPr lang="en-US" sz="2000" dirty="0" err="1">
                <a:sym typeface="Wingdings" pitchFamily="2" charset="2"/>
              </a:rPr>
              <a:t>menilai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baik</a:t>
            </a:r>
            <a:r>
              <a:rPr lang="en-US" sz="2000" dirty="0">
                <a:sym typeface="Wingdings" pitchFamily="2" charset="2"/>
              </a:rPr>
              <a:t>-</a:t>
            </a:r>
            <a:r>
              <a:rPr lang="en-US" sz="2000" dirty="0" err="1">
                <a:sym typeface="Wingdings" pitchFamily="2" charset="2"/>
              </a:rPr>
              <a:t>buruknya</a:t>
            </a:r>
            <a:r>
              <a:rPr lang="en-US" sz="2000" dirty="0">
                <a:sym typeface="Wingdings" pitchFamily="2" charset="2"/>
              </a:rPr>
              <a:t>, </a:t>
            </a:r>
            <a:r>
              <a:rPr lang="en-US" sz="2000" dirty="0" err="1">
                <a:sym typeface="Wingdings" pitchFamily="2" charset="2"/>
              </a:rPr>
              <a:t>tepat-tidaknya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sebuah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gagasan</a:t>
            </a:r>
            <a:r>
              <a:rPr lang="en-US" sz="2000" dirty="0">
                <a:sym typeface="Wingdings" pitchFamily="2" charset="2"/>
              </a:rPr>
              <a:t>. </a:t>
            </a:r>
            <a:r>
              <a:rPr lang="en-US" sz="2000" dirty="0" err="1">
                <a:sym typeface="Wingdings" pitchFamily="2" charset="2"/>
              </a:rPr>
              <a:t>Tidak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menambah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atau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mengurangi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gagasan</a:t>
            </a:r>
            <a:r>
              <a:rPr lang="en-US" sz="2000" dirty="0">
                <a:sym typeface="Wingdings" pitchFamily="2" charset="2"/>
              </a:rPr>
              <a:t>, </a:t>
            </a:r>
            <a:r>
              <a:rPr lang="en-US" sz="2000" dirty="0" err="1">
                <a:sym typeface="Wingdings" pitchFamily="2" charset="2"/>
              </a:rPr>
              <a:t>menilainya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menurut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kriteria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tertentu</a:t>
            </a:r>
            <a:r>
              <a:rPr lang="en-US" sz="2000" dirty="0">
                <a:sym typeface="Wingdings" pitchFamily="2" charset="2"/>
              </a:rPr>
              <a:t>.</a:t>
            </a:r>
            <a:endParaRPr lang="en-US" sz="2000" dirty="0"/>
          </a:p>
        </p:txBody>
      </p:sp>
      <p:grpSp>
        <p:nvGrpSpPr>
          <p:cNvPr id="55" name="Group 6"/>
          <p:cNvGrpSpPr>
            <a:grpSpLocks/>
          </p:cNvGrpSpPr>
          <p:nvPr/>
        </p:nvGrpSpPr>
        <p:grpSpPr bwMode="auto">
          <a:xfrm>
            <a:off x="7562850" y="2066926"/>
            <a:ext cx="2590800" cy="428625"/>
            <a:chOff x="720" y="1392"/>
            <a:chExt cx="4058" cy="48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6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58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0" name="Rectangle 22"/>
          <p:cNvSpPr>
            <a:spLocks noChangeArrowheads="1"/>
          </p:cNvSpPr>
          <p:nvPr/>
        </p:nvSpPr>
        <p:spPr bwMode="black">
          <a:xfrm>
            <a:off x="7553326" y="2057401"/>
            <a:ext cx="25987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2200" b="1" dirty="0" err="1"/>
              <a:t>Berpikir</a:t>
            </a:r>
            <a:r>
              <a:rPr lang="en-US" sz="2200" b="1" dirty="0"/>
              <a:t> </a:t>
            </a:r>
            <a:r>
              <a:rPr lang="en-US" sz="2200" b="1" dirty="0" err="1"/>
              <a:t>Evaluatif</a:t>
            </a:r>
            <a:endParaRPr lang="en-US" sz="2200" b="1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3825" y="1291486"/>
            <a:ext cx="6588689" cy="18993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err="1"/>
              <a:t>Tanda-tanda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 :</a:t>
            </a:r>
          </a:p>
          <a:p>
            <a:pPr marL="227013" indent="-227013">
              <a:buAutoNum type="arabicPeriod"/>
            </a:pP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berpikir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hasil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usaha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intelektual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pPr marL="227013" indent="-227013">
              <a:buAutoNum type="arabicPeriod"/>
            </a:pPr>
            <a:r>
              <a:rPr lang="en-US" dirty="0" err="1">
                <a:sym typeface="Wingdings" pitchFamily="2" charset="2"/>
              </a:rPr>
              <a:t>Melibatkan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pilihan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dari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berbagai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alternatif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pPr marL="227013" indent="-227013">
              <a:buAutoNum type="arabicPeriod"/>
            </a:pPr>
            <a:r>
              <a:rPr lang="en-US" dirty="0" err="1">
                <a:sym typeface="Wingdings" pitchFamily="2" charset="2"/>
              </a:rPr>
              <a:t>Melibatkan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tindakan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nyata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sym typeface="Wingdings" pitchFamily="2" charset="2"/>
              </a:rPr>
              <a:t>walaupun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pelaksanaannya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boleh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ditangguhkan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atau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dilupakan</a:t>
            </a:r>
            <a:r>
              <a:rPr lang="en-US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92055" y="3429000"/>
            <a:ext cx="8630433" cy="152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1588" algn="ctr">
              <a:spcBef>
                <a:spcPct val="20000"/>
              </a:spcBef>
              <a:defRPr/>
            </a:pPr>
            <a:r>
              <a:rPr lang="en-US" sz="2400" dirty="0" err="1"/>
              <a:t>Faktor</a:t>
            </a:r>
            <a:r>
              <a:rPr lang="en-US" sz="2400" dirty="0"/>
              <a:t> personal </a:t>
            </a:r>
            <a:r>
              <a:rPr lang="en-US" sz="2400" dirty="0" err="1"/>
              <a:t>sangat</a:t>
            </a:r>
            <a:r>
              <a:rPr lang="en-US" sz="2400" dirty="0"/>
              <a:t> </a:t>
            </a:r>
            <a:r>
              <a:rPr lang="en-US" sz="2400" dirty="0" err="1"/>
              <a:t>menentukan</a:t>
            </a:r>
            <a:r>
              <a:rPr lang="en-US" sz="2400" dirty="0"/>
              <a:t> </a:t>
            </a:r>
            <a:r>
              <a:rPr lang="en-US" sz="2400" dirty="0" err="1"/>
              <a:t>pengambilan</a:t>
            </a:r>
            <a:r>
              <a:rPr lang="en-US" sz="2400" dirty="0"/>
              <a:t> </a:t>
            </a:r>
            <a:r>
              <a:rPr lang="en-US" sz="2400" dirty="0" err="1"/>
              <a:t>keputusan</a:t>
            </a:r>
            <a:r>
              <a:rPr lang="en-US" sz="2400" dirty="0"/>
              <a:t>: </a:t>
            </a:r>
          </a:p>
          <a:p>
            <a:pPr marL="342900" indent="1588" algn="ctr">
              <a:spcBef>
                <a:spcPct val="20000"/>
              </a:spcBef>
              <a:defRPr/>
            </a:pPr>
            <a:r>
              <a:rPr lang="en-US" sz="2800" dirty="0" err="1"/>
              <a:t>Kognisi</a:t>
            </a:r>
            <a:r>
              <a:rPr lang="en-US" sz="2800" dirty="0"/>
              <a:t>, motif,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sikap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92056" y="5309339"/>
            <a:ext cx="8630432" cy="142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1588" algn="ctr">
              <a:spcBef>
                <a:spcPct val="20000"/>
              </a:spcBef>
              <a:defRPr/>
            </a:pPr>
            <a:r>
              <a:rPr lang="en-US" sz="2400" dirty="0" err="1"/>
              <a:t>Kognisi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kualitas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dan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kuantitas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pengetahuan</a:t>
            </a:r>
            <a:r>
              <a:rPr lang="en-US" sz="2400" dirty="0">
                <a:sym typeface="Wingdings" pitchFamily="2" charset="2"/>
              </a:rPr>
              <a:t> yang </a:t>
            </a:r>
            <a:r>
              <a:rPr lang="en-US" sz="2400" dirty="0" err="1">
                <a:sym typeface="Wingdings" pitchFamily="2" charset="2"/>
              </a:rPr>
              <a:t>dimiliki</a:t>
            </a:r>
            <a:endParaRPr lang="en-US" sz="2400" dirty="0">
              <a:sym typeface="Wingdings" pitchFamily="2" charset="2"/>
            </a:endParaRPr>
          </a:p>
          <a:p>
            <a:pPr marL="342900" indent="1588" algn="ctr">
              <a:spcBef>
                <a:spcPct val="20000"/>
              </a:spcBef>
            </a:pPr>
            <a:r>
              <a:rPr lang="en-US" sz="2400" dirty="0" err="1"/>
              <a:t>Kognisi</a:t>
            </a:r>
            <a:r>
              <a:rPr lang="en-US" sz="2400" dirty="0"/>
              <a:t>, motif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sikap</a:t>
            </a:r>
            <a:r>
              <a:rPr lang="en-US" sz="2400" dirty="0"/>
              <a:t> </a:t>
            </a:r>
            <a:r>
              <a:rPr lang="en-US" sz="2400" dirty="0" err="1"/>
              <a:t>berlangsung</a:t>
            </a:r>
            <a:r>
              <a:rPr lang="en-US" sz="2400" dirty="0"/>
              <a:t> </a:t>
            </a:r>
            <a:r>
              <a:rPr lang="en-US" sz="2400" dirty="0" err="1"/>
              <a:t>sekaligus</a:t>
            </a:r>
            <a:endParaRPr 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63033" y="319936"/>
            <a:ext cx="6685767" cy="533400"/>
          </a:xfrm>
        </p:spPr>
        <p:txBody>
          <a:bodyPr>
            <a:noAutofit/>
          </a:bodyPr>
          <a:lstStyle/>
          <a:p>
            <a:r>
              <a:rPr lang="en-US" sz="3600" dirty="0" err="1">
                <a:latin typeface="Bahnschrift Condensed" panose="020B0502040204020203" pitchFamily="34" charset="0"/>
              </a:rPr>
              <a:t>Menetapkan</a:t>
            </a:r>
            <a:r>
              <a:rPr lang="en-US" sz="3600" dirty="0"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</a:rPr>
              <a:t>Keputusan</a:t>
            </a:r>
            <a:r>
              <a:rPr lang="en-US" sz="3600" dirty="0">
                <a:latin typeface="Bahnschrift Condensed" panose="020B0502040204020203" pitchFamily="34" charset="0"/>
              </a:rPr>
              <a:t> (</a:t>
            </a:r>
            <a:r>
              <a:rPr lang="en-US" sz="3600" i="1" dirty="0">
                <a:latin typeface="Bahnschrift Condensed" panose="020B0502040204020203" pitchFamily="34" charset="0"/>
              </a:rPr>
              <a:t>Decision Making</a:t>
            </a:r>
            <a:r>
              <a:rPr lang="en-US" sz="3600" dirty="0">
                <a:latin typeface="Bahnschrift Condensed" panose="020B0502040204020203" pitchFamily="34" charset="0"/>
              </a:rPr>
              <a:t>)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2"/>
          <p:cNvGrpSpPr>
            <a:grpSpLocks/>
          </p:cNvGrpSpPr>
          <p:nvPr/>
        </p:nvGrpSpPr>
        <p:grpSpPr bwMode="auto">
          <a:xfrm>
            <a:off x="2562225" y="5659438"/>
            <a:ext cx="7086600" cy="838200"/>
            <a:chOff x="720" y="1392"/>
            <a:chExt cx="4058" cy="480"/>
          </a:xfrm>
        </p:grpSpPr>
        <p:sp>
          <p:nvSpPr>
            <p:cNvPr id="52" name="AutoShape 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" name="Group 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54" name="AutoShape 5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utoShape 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6500" y="296866"/>
            <a:ext cx="7569525" cy="390525"/>
          </a:xfrm>
        </p:spPr>
        <p:txBody>
          <a:bodyPr>
            <a:noAutofit/>
          </a:bodyPr>
          <a:lstStyle/>
          <a:p>
            <a:r>
              <a:rPr lang="en-US" sz="3600" dirty="0" err="1">
                <a:latin typeface="Bahnschrift Condensed" panose="020B0502040204020203" pitchFamily="34" charset="0"/>
              </a:rPr>
              <a:t>Memecahkan</a:t>
            </a:r>
            <a:r>
              <a:rPr lang="en-US" sz="3600" dirty="0"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</a:rPr>
              <a:t>Persoalan</a:t>
            </a:r>
            <a:r>
              <a:rPr lang="en-US" sz="3600" dirty="0">
                <a:latin typeface="Bahnschrift Condensed" panose="020B0502040204020203" pitchFamily="34" charset="0"/>
              </a:rPr>
              <a:t> (</a:t>
            </a:r>
            <a:r>
              <a:rPr lang="en-US" sz="3600" i="1" dirty="0">
                <a:latin typeface="Bahnschrift Condensed" panose="020B0502040204020203" pitchFamily="34" charset="0"/>
              </a:rPr>
              <a:t>Problem Solving</a:t>
            </a:r>
            <a:r>
              <a:rPr lang="en-US" sz="3600" dirty="0">
                <a:latin typeface="Bahnschrift Condensed" panose="020B0502040204020203" pitchFamily="34" charset="0"/>
              </a:rPr>
              <a:t>)</a:t>
            </a: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2562225" y="2027237"/>
            <a:ext cx="7086600" cy="838200"/>
            <a:chOff x="720" y="1392"/>
            <a:chExt cx="4058" cy="480"/>
          </a:xfrm>
        </p:grpSpPr>
        <p:sp>
          <p:nvSpPr>
            <p:cNvPr id="10" name="AutoShape 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" name="AutoShape 5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utoShape 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2562225" y="2906714"/>
            <a:ext cx="7086600" cy="1506537"/>
            <a:chOff x="720" y="1392"/>
            <a:chExt cx="4058" cy="480"/>
          </a:xfrm>
        </p:grpSpPr>
        <p:sp>
          <p:nvSpPr>
            <p:cNvPr id="15" name="AutoShape 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" name="Group 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AutoShape 1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9" name="Group 12"/>
          <p:cNvGrpSpPr>
            <a:grpSpLocks/>
          </p:cNvGrpSpPr>
          <p:nvPr/>
        </p:nvGrpSpPr>
        <p:grpSpPr bwMode="auto">
          <a:xfrm>
            <a:off x="2562225" y="4440239"/>
            <a:ext cx="7086600" cy="1182687"/>
            <a:chOff x="720" y="1392"/>
            <a:chExt cx="4058" cy="480"/>
          </a:xfrm>
        </p:grpSpPr>
        <p:sp>
          <p:nvSpPr>
            <p:cNvPr id="20" name="AutoShape 13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92157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oup 1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2" name="AutoShape 15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AutoShape 16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4" name="Group 17"/>
          <p:cNvGrpSpPr>
            <a:grpSpLocks/>
          </p:cNvGrpSpPr>
          <p:nvPr/>
        </p:nvGrpSpPr>
        <p:grpSpPr bwMode="auto">
          <a:xfrm>
            <a:off x="2562225" y="1111250"/>
            <a:ext cx="7086600" cy="863600"/>
            <a:chOff x="720" y="1392"/>
            <a:chExt cx="4058" cy="480"/>
          </a:xfrm>
        </p:grpSpPr>
        <p:sp>
          <p:nvSpPr>
            <p:cNvPr id="25" name="AutoShape 18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" name="Group 1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7" name="AutoShape 20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AutoShape 21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9" name="Text Box 22"/>
          <p:cNvSpPr txBox="1">
            <a:spLocks noChangeArrowheads="1"/>
          </p:cNvSpPr>
          <p:nvPr/>
        </p:nvSpPr>
        <p:spPr bwMode="black">
          <a:xfrm>
            <a:off x="3019426" y="1151980"/>
            <a:ext cx="6629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en-US" sz="2400" b="1" dirty="0">
                <a:solidFill>
                  <a:srgbClr val="FFFFFF"/>
                </a:solidFill>
              </a:rPr>
              <a:t>	</a:t>
            </a:r>
            <a:r>
              <a:rPr lang="en-US" sz="2000" b="1" dirty="0" err="1"/>
              <a:t>Terjadi</a:t>
            </a:r>
            <a:r>
              <a:rPr lang="en-US" sz="2000" b="1" dirty="0"/>
              <a:t> </a:t>
            </a:r>
            <a:r>
              <a:rPr lang="en-US" sz="2000" b="1" dirty="0" err="1"/>
              <a:t>peristiwa</a:t>
            </a:r>
            <a:r>
              <a:rPr lang="en-US" sz="2000" b="1" dirty="0"/>
              <a:t> </a:t>
            </a:r>
            <a:r>
              <a:rPr lang="en-US" sz="2000" b="1" dirty="0" err="1"/>
              <a:t>ketika</a:t>
            </a:r>
            <a:r>
              <a:rPr lang="en-US" sz="2000" b="1" dirty="0"/>
              <a:t> </a:t>
            </a:r>
            <a:r>
              <a:rPr lang="en-US" sz="2000" b="1" dirty="0" err="1"/>
              <a:t>perilaku</a:t>
            </a:r>
            <a:r>
              <a:rPr lang="en-US" sz="2000" b="1" dirty="0"/>
              <a:t> yang </a:t>
            </a:r>
            <a:r>
              <a:rPr lang="en-US" sz="2000" b="1" dirty="0" err="1"/>
              <a:t>biasa</a:t>
            </a:r>
            <a:r>
              <a:rPr lang="en-US" sz="2000" b="1" dirty="0"/>
              <a:t> </a:t>
            </a:r>
            <a:r>
              <a:rPr lang="en-US" sz="2000" b="1" dirty="0" err="1"/>
              <a:t>dihambat</a:t>
            </a:r>
            <a:r>
              <a:rPr lang="en-US" sz="2000" b="1" dirty="0"/>
              <a:t> </a:t>
            </a:r>
            <a:r>
              <a:rPr lang="en-US" sz="2000" b="1" dirty="0" err="1"/>
              <a:t>karena</a:t>
            </a:r>
            <a:r>
              <a:rPr lang="en-US" sz="2000" b="1" dirty="0"/>
              <a:t> </a:t>
            </a:r>
            <a:r>
              <a:rPr lang="en-US" sz="2000" b="1" dirty="0" err="1"/>
              <a:t>sebab-sebab</a:t>
            </a:r>
            <a:r>
              <a:rPr lang="en-US" sz="2000" b="1" dirty="0"/>
              <a:t> </a:t>
            </a:r>
            <a:r>
              <a:rPr lang="en-US" sz="2000" b="1" dirty="0" err="1"/>
              <a:t>tertentu</a:t>
            </a:r>
            <a:r>
              <a:rPr lang="en-US" sz="2000" b="1" dirty="0"/>
              <a:t>.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black">
          <a:xfrm>
            <a:off x="3040063" y="2084387"/>
            <a:ext cx="66087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solidFill>
                  <a:srgbClr val="FFFFFF"/>
                </a:solidFill>
              </a:rPr>
              <a:t>	</a:t>
            </a:r>
            <a:r>
              <a:rPr lang="en-US" sz="2000" b="1" dirty="0" err="1"/>
              <a:t>Mencoba</a:t>
            </a:r>
            <a:r>
              <a:rPr lang="en-US" sz="2000" b="1" dirty="0"/>
              <a:t> </a:t>
            </a:r>
            <a:r>
              <a:rPr lang="en-US" sz="2000" b="1" dirty="0" err="1"/>
              <a:t>menggali</a:t>
            </a:r>
            <a:r>
              <a:rPr lang="en-US" sz="2000" b="1" dirty="0"/>
              <a:t> </a:t>
            </a:r>
            <a:r>
              <a:rPr lang="en-US" sz="2000" b="1" dirty="0" err="1"/>
              <a:t>memori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mengetahui</a:t>
            </a:r>
            <a:r>
              <a:rPr lang="en-US" sz="2000" b="1" dirty="0"/>
              <a:t> </a:t>
            </a:r>
            <a:r>
              <a:rPr lang="en-US" sz="2000" b="1" dirty="0" err="1"/>
              <a:t>cara-cara</a:t>
            </a:r>
            <a:r>
              <a:rPr lang="en-US" sz="2000" b="1" dirty="0"/>
              <a:t> </a:t>
            </a:r>
            <a:r>
              <a:rPr lang="en-US" sz="2000" b="1" dirty="0" err="1"/>
              <a:t>apa</a:t>
            </a:r>
            <a:r>
              <a:rPr lang="en-US" sz="2000" b="1" dirty="0"/>
              <a:t> </a:t>
            </a:r>
            <a:r>
              <a:rPr lang="en-US" sz="2000" b="1" dirty="0" err="1"/>
              <a:t>saja</a:t>
            </a:r>
            <a:r>
              <a:rPr lang="en-US" sz="2000" b="1" dirty="0"/>
              <a:t> yang </a:t>
            </a:r>
            <a:r>
              <a:rPr lang="en-US" sz="2000" b="1" dirty="0" err="1"/>
              <a:t>efektif</a:t>
            </a:r>
            <a:r>
              <a:rPr lang="en-US" sz="2000" b="1" dirty="0"/>
              <a:t> </a:t>
            </a:r>
            <a:r>
              <a:rPr lang="en-US" sz="2000" b="1" dirty="0" err="1"/>
              <a:t>pada</a:t>
            </a:r>
            <a:r>
              <a:rPr lang="en-US" sz="2000" b="1" dirty="0"/>
              <a:t> </a:t>
            </a:r>
            <a:r>
              <a:rPr lang="en-US" sz="2000" b="1" dirty="0" err="1"/>
              <a:t>masa</a:t>
            </a:r>
            <a:r>
              <a:rPr lang="en-US" sz="2000" b="1" dirty="0"/>
              <a:t> </a:t>
            </a:r>
            <a:r>
              <a:rPr lang="en-US" sz="2000" b="1" dirty="0" err="1"/>
              <a:t>lalu</a:t>
            </a:r>
            <a:r>
              <a:rPr lang="en-US" sz="2000" b="1" dirty="0"/>
              <a:t>.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black">
          <a:xfrm>
            <a:off x="3040063" y="2965451"/>
            <a:ext cx="66087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en-US" sz="2000" dirty="0">
                <a:solidFill>
                  <a:schemeClr val="dk1"/>
                </a:solidFill>
              </a:rPr>
              <a:t>	</a:t>
            </a:r>
            <a:r>
              <a:rPr lang="en-US" sz="2000" b="1" dirty="0" err="1"/>
              <a:t>Mencoba</a:t>
            </a:r>
            <a:r>
              <a:rPr lang="en-US" sz="2000" b="1" dirty="0"/>
              <a:t> </a:t>
            </a:r>
            <a:r>
              <a:rPr lang="en-US" sz="2000" b="1" dirty="0" err="1"/>
              <a:t>seluruh</a:t>
            </a:r>
            <a:r>
              <a:rPr lang="en-US" sz="2000" b="1" dirty="0"/>
              <a:t> </a:t>
            </a:r>
            <a:r>
              <a:rPr lang="en-US" sz="2000" b="1" dirty="0" err="1"/>
              <a:t>kemungkinan</a:t>
            </a:r>
            <a:r>
              <a:rPr lang="en-US" sz="2000" b="1" dirty="0"/>
              <a:t> </a:t>
            </a:r>
            <a:r>
              <a:rPr lang="en-US" sz="2000" b="1" dirty="0" err="1"/>
              <a:t>pemecahan</a:t>
            </a:r>
            <a:r>
              <a:rPr lang="en-US" sz="2000" b="1" dirty="0"/>
              <a:t> yang </a:t>
            </a:r>
            <a:r>
              <a:rPr lang="en-US" sz="2000" b="1" dirty="0" err="1"/>
              <a:t>pernah</a:t>
            </a:r>
            <a:r>
              <a:rPr lang="en-US" sz="2000" b="1" dirty="0"/>
              <a:t> </a:t>
            </a:r>
            <a:r>
              <a:rPr lang="en-US" sz="2000" b="1" dirty="0" err="1"/>
              <a:t>diingat</a:t>
            </a:r>
            <a:r>
              <a:rPr lang="en-US" sz="20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dipikirkan</a:t>
            </a:r>
            <a:r>
              <a:rPr lang="en-US" sz="2000" b="1" dirty="0"/>
              <a:t> (</a:t>
            </a:r>
            <a:r>
              <a:rPr lang="en-US" sz="2000" b="1" i="1" dirty="0"/>
              <a:t>Mechanical Solutions </a:t>
            </a:r>
            <a:r>
              <a:rPr lang="en-US" sz="2000" b="1" dirty="0">
                <a:sym typeface="Wingdings" pitchFamily="2" charset="2"/>
              </a:rPr>
              <a:t> </a:t>
            </a:r>
            <a:r>
              <a:rPr lang="en-US" sz="2000" b="1" dirty="0" err="1"/>
              <a:t>penyelesaian</a:t>
            </a:r>
            <a:r>
              <a:rPr lang="en-US" sz="2000" b="1" dirty="0"/>
              <a:t> </a:t>
            </a:r>
            <a:r>
              <a:rPr lang="en-US" sz="2000" b="1" dirty="0" err="1"/>
              <a:t>mekanis</a:t>
            </a:r>
            <a:r>
              <a:rPr lang="en-US" sz="2000" b="1" dirty="0"/>
              <a:t>)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uji</a:t>
            </a:r>
            <a:r>
              <a:rPr lang="en-US" sz="2000" b="1" dirty="0"/>
              <a:t> </a:t>
            </a:r>
            <a:r>
              <a:rPr lang="en-US" sz="2000" b="1" dirty="0" err="1"/>
              <a:t>coba</a:t>
            </a:r>
            <a:r>
              <a:rPr lang="en-US" sz="2000" b="1" dirty="0"/>
              <a:t> (</a:t>
            </a:r>
            <a:r>
              <a:rPr lang="en-US" sz="2000" b="1" i="1" dirty="0"/>
              <a:t>trial and error</a:t>
            </a:r>
            <a:r>
              <a:rPr lang="en-US" sz="2000" b="1" dirty="0"/>
              <a:t>). 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black">
          <a:xfrm>
            <a:off x="3040063" y="4513264"/>
            <a:ext cx="66087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solidFill>
                  <a:srgbClr val="FFFFFF"/>
                </a:solidFill>
              </a:rPr>
              <a:t>	</a:t>
            </a:r>
            <a:r>
              <a:rPr lang="en-US" sz="2000" b="1" dirty="0" err="1"/>
              <a:t>Menggunakan</a:t>
            </a:r>
            <a:r>
              <a:rPr lang="en-US" sz="2000" b="1" dirty="0"/>
              <a:t> </a:t>
            </a:r>
            <a:r>
              <a:rPr lang="en-US" sz="2000" b="1" dirty="0" err="1"/>
              <a:t>lambang-lambang</a:t>
            </a:r>
            <a:r>
              <a:rPr lang="en-US" sz="2000" b="1" dirty="0"/>
              <a:t> verbal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grafis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mengatasi</a:t>
            </a:r>
            <a:r>
              <a:rPr lang="en-US" sz="2000" b="1" dirty="0"/>
              <a:t> </a:t>
            </a:r>
            <a:r>
              <a:rPr lang="en-US" sz="2000" b="1" dirty="0" err="1"/>
              <a:t>masalah</a:t>
            </a:r>
            <a:r>
              <a:rPr lang="en-US" sz="2000" b="1" dirty="0"/>
              <a:t>. </a:t>
            </a:r>
            <a:r>
              <a:rPr lang="en-US" sz="2000" b="1" dirty="0" err="1"/>
              <a:t>Memahami</a:t>
            </a:r>
            <a:r>
              <a:rPr lang="en-US" sz="2000" b="1" dirty="0"/>
              <a:t> </a:t>
            </a:r>
            <a:r>
              <a:rPr lang="en-US" sz="2000" b="1" dirty="0" err="1"/>
              <a:t>situasi</a:t>
            </a:r>
            <a:r>
              <a:rPr lang="en-US" sz="2000" b="1" dirty="0"/>
              <a:t> yang </a:t>
            </a:r>
            <a:r>
              <a:rPr lang="en-US" sz="2000" b="1" dirty="0" err="1"/>
              <a:t>terjadi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mencari</a:t>
            </a:r>
            <a:r>
              <a:rPr lang="en-US" sz="2000" b="1" dirty="0"/>
              <a:t> </a:t>
            </a:r>
            <a:r>
              <a:rPr lang="en-US" sz="2000" b="1" dirty="0" err="1"/>
              <a:t>jawaban</a:t>
            </a:r>
            <a:r>
              <a:rPr lang="en-US" sz="2000" b="1" dirty="0"/>
              <a:t>.</a:t>
            </a:r>
          </a:p>
        </p:txBody>
      </p:sp>
      <p:pic>
        <p:nvPicPr>
          <p:cNvPr id="33" name="Picture 27" descr="1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2362201" y="4451351"/>
            <a:ext cx="792163" cy="949325"/>
          </a:xfrm>
          <a:prstGeom prst="rect">
            <a:avLst/>
          </a:prstGeom>
          <a:noFill/>
        </p:spPr>
      </p:pic>
      <p:pic>
        <p:nvPicPr>
          <p:cNvPr id="34" name="Picture 28" descr="1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2378076" y="2928939"/>
            <a:ext cx="792163" cy="949325"/>
          </a:xfrm>
          <a:prstGeom prst="rect">
            <a:avLst/>
          </a:prstGeom>
          <a:noFill/>
        </p:spPr>
      </p:pic>
      <p:pic>
        <p:nvPicPr>
          <p:cNvPr id="35" name="Picture 29" descr="1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2378076" y="2025651"/>
            <a:ext cx="792163" cy="949325"/>
          </a:xfrm>
          <a:prstGeom prst="rect">
            <a:avLst/>
          </a:prstGeom>
          <a:noFill/>
        </p:spPr>
      </p:pic>
      <p:pic>
        <p:nvPicPr>
          <p:cNvPr id="36" name="Picture 30" descr="1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2366963" y="1106489"/>
            <a:ext cx="792162" cy="949325"/>
          </a:xfrm>
          <a:prstGeom prst="rect">
            <a:avLst/>
          </a:prstGeom>
          <a:noFill/>
        </p:spPr>
      </p:pic>
      <p:sp>
        <p:nvSpPr>
          <p:cNvPr id="37" name="Text Box 31"/>
          <p:cNvSpPr txBox="1">
            <a:spLocks noChangeArrowheads="1"/>
          </p:cNvSpPr>
          <p:nvPr/>
        </p:nvSpPr>
        <p:spPr bwMode="gray">
          <a:xfrm>
            <a:off x="2679700" y="45561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4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gray">
          <a:xfrm>
            <a:off x="2687638" y="12033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1</a:t>
            </a: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gray">
          <a:xfrm>
            <a:off x="2700338" y="212407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2</a:t>
            </a:r>
          </a:p>
        </p:txBody>
      </p:sp>
      <p:sp>
        <p:nvSpPr>
          <p:cNvPr id="40" name="Text Box 34"/>
          <p:cNvSpPr txBox="1">
            <a:spLocks noChangeArrowheads="1"/>
          </p:cNvSpPr>
          <p:nvPr/>
        </p:nvSpPr>
        <p:spPr bwMode="gray">
          <a:xfrm>
            <a:off x="2700338" y="305435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3</a:t>
            </a:r>
          </a:p>
        </p:txBody>
      </p:sp>
      <p:sp>
        <p:nvSpPr>
          <p:cNvPr id="48" name="Text Box 25"/>
          <p:cNvSpPr txBox="1">
            <a:spLocks noChangeArrowheads="1"/>
          </p:cNvSpPr>
          <p:nvPr/>
        </p:nvSpPr>
        <p:spPr bwMode="black">
          <a:xfrm>
            <a:off x="3040063" y="5716588"/>
            <a:ext cx="66087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solidFill>
                  <a:srgbClr val="FFFFFF"/>
                </a:solidFill>
              </a:rPr>
              <a:t>	</a:t>
            </a:r>
            <a:r>
              <a:rPr lang="en-US" sz="2000" b="1" dirty="0" err="1"/>
              <a:t>Tiba-tiba</a:t>
            </a:r>
            <a:r>
              <a:rPr lang="en-US" sz="2000" b="1" dirty="0"/>
              <a:t> </a:t>
            </a:r>
            <a:r>
              <a:rPr lang="en-US" sz="2000" b="1" dirty="0" err="1"/>
              <a:t>terlintas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pikiran</a:t>
            </a:r>
            <a:r>
              <a:rPr lang="en-US" sz="2000" b="1" dirty="0"/>
              <a:t> </a:t>
            </a:r>
            <a:r>
              <a:rPr lang="en-US" sz="2000" b="1" dirty="0">
                <a:sym typeface="Wingdings" pitchFamily="2" charset="2"/>
              </a:rPr>
              <a:t> ‘Aha </a:t>
            </a:r>
            <a:r>
              <a:rPr lang="en-US" sz="2000" b="1" dirty="0" err="1">
                <a:sym typeface="Wingdings" pitchFamily="2" charset="2"/>
              </a:rPr>
              <a:t>Erlebnis</a:t>
            </a:r>
            <a:r>
              <a:rPr lang="en-US" sz="2000" b="1" dirty="0">
                <a:sym typeface="Wingdings" pitchFamily="2" charset="2"/>
              </a:rPr>
              <a:t>’ (</a:t>
            </a:r>
            <a:r>
              <a:rPr lang="en-US" sz="2000" b="1" dirty="0" err="1">
                <a:sym typeface="Wingdings" pitchFamily="2" charset="2"/>
              </a:rPr>
              <a:t>pengalaman</a:t>
            </a:r>
            <a:r>
              <a:rPr lang="en-US" sz="2000" b="1" dirty="0">
                <a:sym typeface="Wingdings" pitchFamily="2" charset="2"/>
              </a:rPr>
              <a:t> Aha!)  insight solutions.</a:t>
            </a:r>
            <a:endParaRPr lang="en-US" sz="2000" b="1" dirty="0"/>
          </a:p>
        </p:txBody>
      </p:sp>
      <p:pic>
        <p:nvPicPr>
          <p:cNvPr id="49" name="Picture 27" descr="1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2362201" y="5680076"/>
            <a:ext cx="792163" cy="949325"/>
          </a:xfrm>
          <a:prstGeom prst="rect">
            <a:avLst/>
          </a:prstGeom>
          <a:noFill/>
        </p:spPr>
      </p:pic>
      <p:sp>
        <p:nvSpPr>
          <p:cNvPr id="50" name="Text Box 31"/>
          <p:cNvSpPr txBox="1">
            <a:spLocks noChangeArrowheads="1"/>
          </p:cNvSpPr>
          <p:nvPr/>
        </p:nvSpPr>
        <p:spPr bwMode="gray">
          <a:xfrm>
            <a:off x="2689225" y="57880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5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67" y="1524001"/>
            <a:ext cx="10659648" cy="28955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dirty="0"/>
              <a:t>Coleman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Hammen</a:t>
            </a:r>
            <a:r>
              <a:rPr lang="en-US" dirty="0"/>
              <a:t> (1974:455)</a:t>
            </a:r>
          </a:p>
          <a:p>
            <a:pPr>
              <a:buNone/>
            </a:pPr>
            <a:r>
              <a:rPr lang="en-US" sz="2200" dirty="0" err="1"/>
              <a:t>Faktor-faktor</a:t>
            </a:r>
            <a:r>
              <a:rPr lang="en-US" sz="2200" dirty="0"/>
              <a:t> yang </a:t>
            </a:r>
            <a:r>
              <a:rPr lang="en-US" sz="2200" dirty="0" err="1"/>
              <a:t>memengaruhi</a:t>
            </a:r>
            <a:r>
              <a:rPr lang="en-US" sz="2200" dirty="0"/>
              <a:t> </a:t>
            </a:r>
            <a:r>
              <a:rPr lang="en-US" sz="2200" dirty="0" err="1"/>
              <a:t>berpikir</a:t>
            </a:r>
            <a:r>
              <a:rPr lang="en-US" sz="2200" dirty="0"/>
              <a:t> </a:t>
            </a:r>
            <a:r>
              <a:rPr lang="en-US" sz="2200" dirty="0" err="1"/>
              <a:t>kreatif</a:t>
            </a:r>
            <a:r>
              <a:rPr lang="en-US" sz="2200" dirty="0"/>
              <a:t> :</a:t>
            </a:r>
          </a:p>
          <a:p>
            <a:pPr marL="514350" indent="-514350">
              <a:buAutoNum type="arabicPeriod"/>
            </a:pPr>
            <a:r>
              <a:rPr lang="en-US" sz="2200" b="1" dirty="0" err="1"/>
              <a:t>Kemampuan</a:t>
            </a:r>
            <a:r>
              <a:rPr lang="en-US" sz="2200" b="1" dirty="0"/>
              <a:t> </a:t>
            </a:r>
            <a:r>
              <a:rPr lang="en-US" sz="2200" b="1" dirty="0" err="1"/>
              <a:t>Kognitif</a:t>
            </a:r>
            <a:r>
              <a:rPr lang="en-US" sz="2200" b="1" dirty="0"/>
              <a:t> </a:t>
            </a:r>
            <a:r>
              <a:rPr lang="en-US" sz="2200" dirty="0">
                <a:sym typeface="Wingdings" pitchFamily="2" charset="2"/>
              </a:rPr>
              <a:t> </a:t>
            </a:r>
            <a:r>
              <a:rPr lang="en-US" sz="2200" dirty="0" err="1">
                <a:sym typeface="Wingdings" pitchFamily="2" charset="2"/>
              </a:rPr>
              <a:t>kecerdasan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di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atas</a:t>
            </a:r>
            <a:r>
              <a:rPr lang="en-US" sz="2200" dirty="0">
                <a:sym typeface="Wingdings" pitchFamily="2" charset="2"/>
              </a:rPr>
              <a:t> rata-rata, </a:t>
            </a:r>
            <a:r>
              <a:rPr lang="en-US" sz="2200" dirty="0" err="1">
                <a:sym typeface="Wingdings" pitchFamily="2" charset="2"/>
              </a:rPr>
              <a:t>mampu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melahirkan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gagasan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baru</a:t>
            </a:r>
            <a:r>
              <a:rPr lang="en-US" sz="2200" dirty="0">
                <a:sym typeface="Wingdings" pitchFamily="2" charset="2"/>
              </a:rPr>
              <a:t>, </a:t>
            </a:r>
            <a:r>
              <a:rPr lang="en-US" sz="2200" dirty="0" err="1">
                <a:sym typeface="Wingdings" pitchFamily="2" charset="2"/>
              </a:rPr>
              <a:t>berlainan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dan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fleksibilitas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kognitif</a:t>
            </a:r>
            <a:r>
              <a:rPr lang="en-US" sz="2200" dirty="0">
                <a:sym typeface="Wingdings" pitchFamily="2" charset="2"/>
              </a:rPr>
              <a:t>.</a:t>
            </a:r>
            <a:endParaRPr lang="en-US" sz="2200" dirty="0"/>
          </a:p>
          <a:p>
            <a:pPr marL="514350" indent="-514350">
              <a:buAutoNum type="arabicPeriod"/>
            </a:pPr>
            <a:r>
              <a:rPr lang="en-US" sz="2200" b="1" dirty="0" err="1"/>
              <a:t>Sikap</a:t>
            </a:r>
            <a:r>
              <a:rPr lang="en-US" sz="2200" b="1" dirty="0"/>
              <a:t> yang </a:t>
            </a:r>
            <a:r>
              <a:rPr lang="en-US" sz="2200" b="1" dirty="0" err="1"/>
              <a:t>terbuka</a:t>
            </a:r>
            <a:r>
              <a:rPr lang="en-US" sz="2200" b="1" dirty="0"/>
              <a:t> </a:t>
            </a:r>
            <a:r>
              <a:rPr lang="en-US" sz="2200" dirty="0">
                <a:sym typeface="Wingdings" pitchFamily="2" charset="2"/>
              </a:rPr>
              <a:t> </a:t>
            </a:r>
            <a:r>
              <a:rPr lang="en-US" sz="2200" dirty="0" err="1">
                <a:sym typeface="Wingdings" pitchFamily="2" charset="2"/>
              </a:rPr>
              <a:t>memperisapkan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diri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menerima</a:t>
            </a:r>
            <a:r>
              <a:rPr lang="en-US" sz="2200" dirty="0">
                <a:sym typeface="Wingdings" pitchFamily="2" charset="2"/>
              </a:rPr>
              <a:t> stimuli internal </a:t>
            </a:r>
            <a:r>
              <a:rPr lang="en-US" sz="2200" dirty="0" err="1">
                <a:sym typeface="Wingdings" pitchFamily="2" charset="2"/>
              </a:rPr>
              <a:t>dan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eksternal</a:t>
            </a:r>
            <a:r>
              <a:rPr lang="en-US" sz="2200" dirty="0">
                <a:sym typeface="Wingdings" pitchFamily="2" charset="2"/>
              </a:rPr>
              <a:t>, </a:t>
            </a:r>
            <a:r>
              <a:rPr lang="en-US" sz="2200" dirty="0" err="1">
                <a:sym typeface="Wingdings" pitchFamily="2" charset="2"/>
              </a:rPr>
              <a:t>memiliki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minat</a:t>
            </a:r>
            <a:r>
              <a:rPr lang="en-US" sz="2200" dirty="0">
                <a:sym typeface="Wingdings" pitchFamily="2" charset="2"/>
              </a:rPr>
              <a:t> yang </a:t>
            </a:r>
            <a:r>
              <a:rPr lang="en-US" sz="2200" dirty="0" err="1">
                <a:sym typeface="Wingdings" pitchFamily="2" charset="2"/>
              </a:rPr>
              <a:t>beragam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dan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luas</a:t>
            </a:r>
            <a:r>
              <a:rPr lang="en-US" sz="2200" dirty="0">
                <a:sym typeface="Wingdings" pitchFamily="2" charset="2"/>
              </a:rPr>
              <a:t>.</a:t>
            </a:r>
            <a:endParaRPr lang="en-US" sz="2200" dirty="0"/>
          </a:p>
          <a:p>
            <a:pPr marL="514350" indent="-514350">
              <a:buAutoNum type="arabicPeriod"/>
            </a:pPr>
            <a:r>
              <a:rPr lang="en-US" sz="2200" b="1" dirty="0" err="1"/>
              <a:t>Sikap</a:t>
            </a:r>
            <a:r>
              <a:rPr lang="en-US" sz="2200" b="1" dirty="0"/>
              <a:t> yang </a:t>
            </a:r>
            <a:r>
              <a:rPr lang="en-US" sz="2200" b="1" dirty="0" err="1"/>
              <a:t>bebas</a:t>
            </a:r>
            <a:r>
              <a:rPr lang="en-US" sz="2200" b="1" dirty="0"/>
              <a:t>, </a:t>
            </a:r>
            <a:r>
              <a:rPr lang="en-US" sz="2200" b="1" dirty="0" err="1"/>
              <a:t>otonom</a:t>
            </a:r>
            <a:r>
              <a:rPr lang="en-US" sz="2200" b="1" dirty="0"/>
              <a:t>, </a:t>
            </a:r>
            <a:r>
              <a:rPr lang="en-US" sz="2200" b="1" dirty="0" err="1"/>
              <a:t>dan</a:t>
            </a:r>
            <a:r>
              <a:rPr lang="en-US" sz="2200" b="1" dirty="0"/>
              <a:t> </a:t>
            </a:r>
            <a:r>
              <a:rPr lang="en-US" sz="2200" b="1" dirty="0" err="1"/>
              <a:t>percaya</a:t>
            </a:r>
            <a:r>
              <a:rPr lang="en-US" sz="2200" b="1" dirty="0"/>
              <a:t> </a:t>
            </a:r>
            <a:r>
              <a:rPr lang="en-US" sz="2200" b="1" dirty="0" err="1"/>
              <a:t>pada</a:t>
            </a:r>
            <a:r>
              <a:rPr lang="en-US" sz="2200" b="1" dirty="0"/>
              <a:t> </a:t>
            </a:r>
            <a:r>
              <a:rPr lang="en-US" sz="2200" b="1" dirty="0" err="1"/>
              <a:t>diri</a:t>
            </a:r>
            <a:r>
              <a:rPr lang="en-US" sz="2200" b="1" dirty="0"/>
              <a:t> </a:t>
            </a:r>
            <a:r>
              <a:rPr lang="en-US" sz="2200" b="1" dirty="0" err="1"/>
              <a:t>sendiri</a:t>
            </a:r>
            <a:r>
              <a:rPr lang="en-US" sz="2200" b="1" dirty="0"/>
              <a:t> </a:t>
            </a:r>
            <a:r>
              <a:rPr lang="en-US" sz="2200" b="1" dirty="0">
                <a:sym typeface="Wingdings" pitchFamily="2" charset="2"/>
              </a:rPr>
              <a:t> </a:t>
            </a:r>
            <a:r>
              <a:rPr lang="en-US" sz="2200" dirty="0" err="1">
                <a:sym typeface="Wingdings" pitchFamily="2" charset="2"/>
              </a:rPr>
              <a:t>tidak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senang</a:t>
            </a:r>
            <a:r>
              <a:rPr lang="en-US" sz="2200" dirty="0">
                <a:sym typeface="Wingdings" pitchFamily="2" charset="2"/>
              </a:rPr>
              <a:t> ‘</a:t>
            </a:r>
            <a:r>
              <a:rPr lang="en-US" sz="2200" dirty="0" err="1">
                <a:sym typeface="Wingdings" pitchFamily="2" charset="2"/>
              </a:rPr>
              <a:t>digiring</a:t>
            </a:r>
            <a:r>
              <a:rPr lang="en-US" sz="2200" dirty="0">
                <a:sym typeface="Wingdings" pitchFamily="2" charset="2"/>
              </a:rPr>
              <a:t>’, </a:t>
            </a:r>
            <a:r>
              <a:rPr lang="en-US" sz="2200" dirty="0" err="1">
                <a:sym typeface="Wingdings" pitchFamily="2" charset="2"/>
              </a:rPr>
              <a:t>ingin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menampilkan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diri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semampunya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dan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semaunya</a:t>
            </a:r>
            <a:r>
              <a:rPr lang="en-US" sz="2200" dirty="0">
                <a:sym typeface="Wingdings" pitchFamily="2" charset="2"/>
              </a:rPr>
              <a:t>, </a:t>
            </a:r>
            <a:r>
              <a:rPr lang="en-US" sz="2200" dirty="0" err="1">
                <a:sym typeface="Wingdings" pitchFamily="2" charset="2"/>
              </a:rPr>
              <a:t>tidak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terikat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pada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konvensi-konvensi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sosial</a:t>
            </a:r>
            <a:r>
              <a:rPr lang="en-US" sz="2200" dirty="0">
                <a:sym typeface="Wingdings" pitchFamily="2" charset="2"/>
              </a:rPr>
              <a:t>.</a:t>
            </a:r>
            <a:endParaRPr lang="en-US" sz="2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8826" y="4648199"/>
            <a:ext cx="11123113" cy="19905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 err="1"/>
              <a:t>Faktor</a:t>
            </a:r>
            <a:r>
              <a:rPr lang="en-US" sz="2000" dirty="0"/>
              <a:t> </a:t>
            </a:r>
            <a:r>
              <a:rPr lang="en-US" sz="2000" dirty="0" err="1"/>
              <a:t>situasional</a:t>
            </a:r>
            <a:r>
              <a:rPr lang="en-US" sz="2000" dirty="0"/>
              <a:t> yang </a:t>
            </a:r>
            <a:r>
              <a:rPr lang="en-US" sz="2000" dirty="0" err="1"/>
              <a:t>menumbuhkan</a:t>
            </a:r>
            <a:r>
              <a:rPr lang="en-US" sz="2000" dirty="0"/>
              <a:t> </a:t>
            </a:r>
            <a:r>
              <a:rPr lang="en-US" sz="2000" dirty="0" err="1"/>
              <a:t>kratifitas</a:t>
            </a:r>
            <a:r>
              <a:rPr lang="en-US" sz="2000" dirty="0"/>
              <a:t> </a:t>
            </a:r>
            <a:r>
              <a:rPr lang="en-US" sz="2000" b="1" dirty="0">
                <a:sym typeface="Wingdings" pitchFamily="2" charset="2"/>
              </a:rPr>
              <a:t></a:t>
            </a:r>
            <a:r>
              <a:rPr lang="en-US" sz="2000" dirty="0"/>
              <a:t> </a:t>
            </a:r>
            <a:r>
              <a:rPr lang="en-US" sz="2000" dirty="0" err="1"/>
              <a:t>masyarakat</a:t>
            </a:r>
            <a:r>
              <a:rPr lang="en-US" sz="2000" dirty="0"/>
              <a:t> </a:t>
            </a:r>
            <a:r>
              <a:rPr lang="en-US" sz="2000" dirty="0" err="1"/>
              <a:t>terbuka</a:t>
            </a:r>
            <a:r>
              <a:rPr lang="en-US" sz="2000" dirty="0"/>
              <a:t>, </a:t>
            </a:r>
            <a:r>
              <a:rPr lang="en-US" sz="2000" dirty="0" err="1"/>
              <a:t>toleran</a:t>
            </a:r>
            <a:r>
              <a:rPr lang="en-US" sz="2000" dirty="0"/>
              <a:t> </a:t>
            </a:r>
            <a:r>
              <a:rPr lang="en-US" sz="2000" dirty="0" err="1"/>
              <a:t>terhadap</a:t>
            </a:r>
            <a:r>
              <a:rPr lang="en-US" sz="2000" dirty="0"/>
              <a:t> ‘ide-ide </a:t>
            </a:r>
            <a:r>
              <a:rPr lang="en-US" sz="2000" dirty="0" err="1"/>
              <a:t>gila</a:t>
            </a:r>
            <a:r>
              <a:rPr lang="en-US" sz="2000" dirty="0"/>
              <a:t>’,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memberikan</a:t>
            </a:r>
            <a:r>
              <a:rPr lang="en-US" sz="2000" dirty="0"/>
              <a:t> </a:t>
            </a:r>
            <a:r>
              <a:rPr lang="en-US" sz="2000" dirty="0" err="1"/>
              <a:t>kesempatan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setiap</a:t>
            </a:r>
            <a:r>
              <a:rPr lang="en-US" sz="2000" dirty="0"/>
              <a:t> orang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mengembangkan</a:t>
            </a:r>
            <a:r>
              <a:rPr lang="en-US" sz="2000" dirty="0"/>
              <a:t> </a:t>
            </a:r>
            <a:r>
              <a:rPr lang="en-US" sz="2000" dirty="0" err="1"/>
              <a:t>dirinya</a:t>
            </a:r>
            <a:r>
              <a:rPr lang="en-US" sz="2000" dirty="0"/>
              <a:t>.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 err="1"/>
              <a:t>Sejarah</a:t>
            </a:r>
            <a:r>
              <a:rPr lang="en-US" sz="2000" dirty="0"/>
              <a:t> </a:t>
            </a:r>
            <a:r>
              <a:rPr lang="en-US" sz="2000" dirty="0" err="1"/>
              <a:t>mencatat</a:t>
            </a:r>
            <a:r>
              <a:rPr lang="en-US" sz="2000" dirty="0"/>
              <a:t>, </a:t>
            </a:r>
            <a:r>
              <a:rPr lang="en-US" sz="2000" dirty="0" err="1"/>
              <a:t>kreatifitas</a:t>
            </a:r>
            <a:r>
              <a:rPr lang="en-US" sz="2000" dirty="0"/>
              <a:t> </a:t>
            </a:r>
            <a:r>
              <a:rPr lang="en-US" sz="2000" dirty="0" err="1"/>
              <a:t>tumbuh</a:t>
            </a:r>
            <a:r>
              <a:rPr lang="en-US" sz="2000" dirty="0"/>
              <a:t> </a:t>
            </a:r>
            <a:r>
              <a:rPr lang="en-US" sz="2000" dirty="0" err="1"/>
              <a:t>misalnya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masa</a:t>
            </a:r>
            <a:r>
              <a:rPr lang="en-US" sz="2000" dirty="0"/>
              <a:t> </a:t>
            </a:r>
            <a:r>
              <a:rPr lang="en-US" sz="2000" dirty="0" err="1"/>
              <a:t>dinasti</a:t>
            </a:r>
            <a:r>
              <a:rPr lang="en-US" sz="2000" dirty="0"/>
              <a:t> </a:t>
            </a:r>
            <a:r>
              <a:rPr lang="en-US" sz="2000" dirty="0" err="1"/>
              <a:t>Abbasiyah</a:t>
            </a:r>
            <a:r>
              <a:rPr lang="en-US" sz="2000" dirty="0"/>
              <a:t>, </a:t>
            </a:r>
            <a:r>
              <a:rPr lang="en-US" sz="2000" dirty="0" err="1"/>
              <a:t>Renaisance</a:t>
            </a:r>
            <a:r>
              <a:rPr lang="en-US" sz="2000" dirty="0"/>
              <a:t> di </a:t>
            </a:r>
            <a:r>
              <a:rPr lang="en-US" sz="2000" dirty="0" err="1"/>
              <a:t>Itali</a:t>
            </a:r>
            <a:r>
              <a:rPr lang="en-US" sz="2000" dirty="0"/>
              <a:t>.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 err="1"/>
              <a:t>Kreatifitas</a:t>
            </a:r>
            <a:r>
              <a:rPr lang="en-US" sz="2000" dirty="0"/>
              <a:t> </a:t>
            </a:r>
            <a:r>
              <a:rPr lang="en-US" sz="2000" u="sng" dirty="0"/>
              <a:t>TIDAK BERKEMBANG </a:t>
            </a:r>
            <a:r>
              <a:rPr lang="en-US" sz="2000" dirty="0" err="1"/>
              <a:t>di</a:t>
            </a:r>
            <a:r>
              <a:rPr lang="en-US" sz="2000" dirty="0"/>
              <a:t> </a:t>
            </a:r>
            <a:r>
              <a:rPr lang="en-US" sz="2000" dirty="0" err="1"/>
              <a:t>negara</a:t>
            </a:r>
            <a:r>
              <a:rPr lang="en-US" sz="2000" dirty="0"/>
              <a:t> </a:t>
            </a:r>
            <a:r>
              <a:rPr lang="en-US" sz="2000" dirty="0" err="1"/>
              <a:t>totaliter</a:t>
            </a:r>
            <a:r>
              <a:rPr lang="en-US" sz="2000" dirty="0"/>
              <a:t>, </a:t>
            </a:r>
            <a:r>
              <a:rPr lang="en-US" sz="2000" dirty="0" err="1"/>
              <a:t>masyarakat</a:t>
            </a:r>
            <a:r>
              <a:rPr lang="en-US" sz="2000" dirty="0"/>
              <a:t> yang </a:t>
            </a:r>
            <a:r>
              <a:rPr lang="en-US" sz="2000" dirty="0" err="1"/>
              <a:t>menuntut</a:t>
            </a:r>
            <a:r>
              <a:rPr lang="en-US" sz="2000" dirty="0"/>
              <a:t> </a:t>
            </a:r>
            <a:r>
              <a:rPr lang="en-US" sz="2000" dirty="0" err="1"/>
              <a:t>keseragaman</a:t>
            </a:r>
            <a:r>
              <a:rPr lang="en-US" sz="2000" dirty="0"/>
              <a:t>, </a:t>
            </a:r>
            <a:r>
              <a:rPr lang="en-US" sz="2000" dirty="0" err="1"/>
              <a:t>kepatuhan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otoritas</a:t>
            </a:r>
            <a:r>
              <a:rPr lang="en-US" sz="2000" dirty="0"/>
              <a:t>, </a:t>
            </a:r>
            <a:r>
              <a:rPr lang="en-US" sz="2000" dirty="0" err="1"/>
              <a:t>menghargai</a:t>
            </a:r>
            <a:r>
              <a:rPr lang="en-US" sz="2000" dirty="0"/>
              <a:t> </a:t>
            </a:r>
            <a:r>
              <a:rPr lang="en-US" sz="2000" dirty="0" err="1"/>
              <a:t>kesetiaan</a:t>
            </a:r>
            <a:r>
              <a:rPr lang="en-US" sz="2000" dirty="0"/>
              <a:t> primordial, </a:t>
            </a:r>
            <a:r>
              <a:rPr lang="en-US" sz="2000" dirty="0" err="1"/>
              <a:t>tapi</a:t>
            </a:r>
            <a:r>
              <a:rPr lang="en-US" sz="2000" dirty="0"/>
              <a:t> </a:t>
            </a:r>
            <a:r>
              <a:rPr lang="en-US" sz="2000" dirty="0" err="1"/>
              <a:t>membunuh</a:t>
            </a:r>
            <a:r>
              <a:rPr lang="en-US" sz="2000" dirty="0"/>
              <a:t> </a:t>
            </a:r>
            <a:r>
              <a:rPr lang="en-US" sz="2000" dirty="0" err="1"/>
              <a:t>prestasi</a:t>
            </a:r>
            <a:r>
              <a:rPr lang="en-US" sz="2000" dirty="0"/>
              <a:t> yang </a:t>
            </a:r>
            <a:r>
              <a:rPr lang="en-US" sz="2000" dirty="0" err="1"/>
              <a:t>menonjol</a:t>
            </a:r>
            <a:r>
              <a:rPr lang="en-US" sz="2000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24101" y="447675"/>
            <a:ext cx="6302375" cy="609600"/>
          </a:xfrm>
        </p:spPr>
        <p:txBody>
          <a:bodyPr/>
          <a:lstStyle/>
          <a:p>
            <a:r>
              <a:rPr lang="en-US" sz="3600" dirty="0" err="1">
                <a:latin typeface="Bernard MT Condensed" panose="02050806060905020404" pitchFamily="18" charset="0"/>
              </a:rPr>
              <a:t>Berpikir</a:t>
            </a:r>
            <a:r>
              <a:rPr lang="en-US" sz="3600" dirty="0">
                <a:latin typeface="Bernard MT Condensed" panose="02050806060905020404" pitchFamily="18" charset="0"/>
              </a:rPr>
              <a:t> </a:t>
            </a:r>
            <a:r>
              <a:rPr lang="en-US" sz="3600" dirty="0" err="1">
                <a:latin typeface="Bernard MT Condensed" panose="02050806060905020404" pitchFamily="18" charset="0"/>
              </a:rPr>
              <a:t>Kreatif</a:t>
            </a:r>
            <a:r>
              <a:rPr lang="en-US" sz="3600" dirty="0">
                <a:latin typeface="Bernard MT Condensed" panose="02050806060905020404" pitchFamily="18" charset="0"/>
              </a:rPr>
              <a:t> </a:t>
            </a:r>
            <a:r>
              <a:rPr lang="en-US" sz="2800" dirty="0">
                <a:latin typeface="Bernard MT Condensed" panose="02050806060905020404" pitchFamily="18" charset="0"/>
              </a:rPr>
              <a:t>(Creative Thinking)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Elbow Connector 15"/>
          <p:cNvCxnSpPr>
            <a:stCxn id="6" idx="1"/>
            <a:endCxn id="5" idx="3"/>
          </p:cNvCxnSpPr>
          <p:nvPr/>
        </p:nvCxnSpPr>
        <p:spPr>
          <a:xfrm rot="10800000" flipV="1">
            <a:off x="3609975" y="3543300"/>
            <a:ext cx="304800" cy="10668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7" idx="1"/>
            <a:endCxn id="5" idx="3"/>
          </p:cNvCxnSpPr>
          <p:nvPr/>
        </p:nvCxnSpPr>
        <p:spPr>
          <a:xfrm rot="10800000" flipV="1">
            <a:off x="3609975" y="4076700"/>
            <a:ext cx="304800" cy="5334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9" idx="1"/>
            <a:endCxn id="5" idx="3"/>
          </p:cNvCxnSpPr>
          <p:nvPr/>
        </p:nvCxnSpPr>
        <p:spPr>
          <a:xfrm rot="10800000">
            <a:off x="3609975" y="4610100"/>
            <a:ext cx="304800" cy="5334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8" idx="1"/>
            <a:endCxn id="5" idx="3"/>
          </p:cNvCxnSpPr>
          <p:nvPr/>
        </p:nvCxnSpPr>
        <p:spPr>
          <a:xfrm rot="10800000">
            <a:off x="3609975" y="4610100"/>
            <a:ext cx="304800" cy="158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0" idx="1"/>
            <a:endCxn id="5" idx="3"/>
          </p:cNvCxnSpPr>
          <p:nvPr/>
        </p:nvCxnSpPr>
        <p:spPr>
          <a:xfrm rot="10800000">
            <a:off x="3609975" y="4610100"/>
            <a:ext cx="304800" cy="10668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4775" y="1294032"/>
            <a:ext cx="5742791" cy="17539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b="1" dirty="0"/>
              <a:t>George </a:t>
            </a:r>
            <a:r>
              <a:rPr lang="en-US" b="1" dirty="0" err="1"/>
              <a:t>Lakoff</a:t>
            </a:r>
            <a:r>
              <a:rPr lang="en-US" b="1" dirty="0"/>
              <a:t> &amp; Mark Johnson</a:t>
            </a:r>
          </a:p>
          <a:p>
            <a:pPr algn="ctr">
              <a:buNone/>
            </a:pPr>
            <a:r>
              <a:rPr lang="en-US" dirty="0"/>
              <a:t>“</a:t>
            </a:r>
            <a:r>
              <a:rPr lang="en-US" dirty="0" err="1"/>
              <a:t>Berpikir</a:t>
            </a:r>
            <a:r>
              <a:rPr lang="en-US" dirty="0"/>
              <a:t> </a:t>
            </a:r>
            <a:r>
              <a:rPr lang="en-US" dirty="0" err="1"/>
              <a:t>kreatif</a:t>
            </a:r>
            <a:r>
              <a:rPr lang="en-US" dirty="0"/>
              <a:t> </a:t>
            </a:r>
            <a:r>
              <a:rPr lang="en-US" dirty="0" err="1"/>
              <a:t>behasil</a:t>
            </a:r>
            <a:r>
              <a:rPr lang="en-US" dirty="0"/>
              <a:t> </a:t>
            </a:r>
            <a:r>
              <a:rPr lang="en-US" dirty="0" err="1"/>
              <a:t>memperluas</a:t>
            </a:r>
            <a:r>
              <a:rPr lang="en-US" dirty="0"/>
              <a:t> </a:t>
            </a:r>
            <a:r>
              <a:rPr lang="en-US" dirty="0" err="1"/>
              <a:t>cakrawala</a:t>
            </a:r>
            <a:r>
              <a:rPr lang="en-US" dirty="0"/>
              <a:t> </a:t>
            </a:r>
            <a:r>
              <a:rPr lang="en-US" dirty="0" err="1"/>
              <a:t>pemikiran</a:t>
            </a:r>
            <a:r>
              <a:rPr lang="en-US" dirty="0"/>
              <a:t>.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pemikir</a:t>
            </a:r>
            <a:r>
              <a:rPr lang="en-US" dirty="0"/>
              <a:t> </a:t>
            </a:r>
            <a:r>
              <a:rPr lang="en-US" dirty="0" err="1"/>
              <a:t>kreatif</a:t>
            </a:r>
            <a:r>
              <a:rPr lang="en-US" dirty="0"/>
              <a:t> </a:t>
            </a:r>
            <a:r>
              <a:rPr lang="en-US" dirty="0" err="1"/>
              <a:t>menganalogikan</a:t>
            </a:r>
            <a:r>
              <a:rPr lang="en-US" dirty="0"/>
              <a:t> A </a:t>
            </a:r>
            <a:r>
              <a:rPr lang="en-US" dirty="0" err="1"/>
              <a:t>dan</a:t>
            </a:r>
            <a:r>
              <a:rPr lang="en-US" dirty="0"/>
              <a:t> B,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sifat</a:t>
            </a:r>
            <a:r>
              <a:rPr lang="en-US" dirty="0"/>
              <a:t> A (</a:t>
            </a:r>
            <a:r>
              <a:rPr lang="en-US" dirty="0" err="1"/>
              <a:t>kognitif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schema) </a:t>
            </a:r>
            <a:r>
              <a:rPr lang="en-US" dirty="0" err="1"/>
              <a:t>dipindahkan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B,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menambah</a:t>
            </a:r>
            <a:r>
              <a:rPr lang="en-US" dirty="0"/>
              <a:t> </a:t>
            </a:r>
            <a:r>
              <a:rPr lang="en-US" dirty="0" err="1"/>
              <a:t>kekayaan</a:t>
            </a:r>
            <a:r>
              <a:rPr lang="en-US" dirty="0"/>
              <a:t> </a:t>
            </a:r>
            <a:r>
              <a:rPr lang="en-US" dirty="0" err="1"/>
              <a:t>konseptual</a:t>
            </a:r>
            <a:r>
              <a:rPr lang="en-US" dirty="0"/>
              <a:t>”.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09775" y="4095750"/>
            <a:ext cx="1600200" cy="10287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117475">
              <a:spcBef>
                <a:spcPct val="20000"/>
              </a:spcBef>
              <a:defRPr/>
            </a:pPr>
            <a:r>
              <a:rPr lang="en-US" sz="3200" b="1" dirty="0" err="1">
                <a:solidFill>
                  <a:srgbClr val="FFFFFF"/>
                </a:solidFill>
              </a:rPr>
              <a:t>Proses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Berpikir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Kreatif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14775" y="3352800"/>
            <a:ext cx="6248400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117475">
              <a:spcBef>
                <a:spcPct val="20000"/>
              </a:spcBef>
              <a:defRPr/>
            </a:pPr>
            <a:r>
              <a:rPr lang="en-US" sz="1400" b="1" dirty="0"/>
              <a:t>(1) </a:t>
            </a:r>
            <a:r>
              <a:rPr lang="en-US" sz="1400" b="1" dirty="0" err="1"/>
              <a:t>Orientasi</a:t>
            </a:r>
            <a:r>
              <a:rPr lang="en-US" sz="1400" b="1" dirty="0"/>
              <a:t> </a:t>
            </a:r>
            <a:r>
              <a:rPr lang="en-US" sz="1400" b="1" dirty="0">
                <a:sym typeface="Wingdings" pitchFamily="2" charset="2"/>
              </a:rPr>
              <a:t> </a:t>
            </a:r>
            <a:r>
              <a:rPr lang="en-US" sz="1400" b="1" dirty="0" err="1">
                <a:sym typeface="Wingdings" pitchFamily="2" charset="2"/>
              </a:rPr>
              <a:t>merumuskan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masalah</a:t>
            </a:r>
            <a:r>
              <a:rPr lang="en-US" sz="1400" b="1" dirty="0">
                <a:sym typeface="Wingdings" pitchFamily="2" charset="2"/>
              </a:rPr>
              <a:t>, </a:t>
            </a:r>
            <a:r>
              <a:rPr lang="en-US" sz="1400" b="1" dirty="0" err="1">
                <a:sym typeface="Wingdings" pitchFamily="2" charset="2"/>
              </a:rPr>
              <a:t>identifikasi</a:t>
            </a:r>
            <a:endParaRPr lang="en-US" sz="1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14775" y="3886200"/>
            <a:ext cx="6248400" cy="3810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117475">
              <a:spcBef>
                <a:spcPct val="20000"/>
              </a:spcBef>
              <a:defRPr/>
            </a:pPr>
            <a:r>
              <a:rPr lang="en-US" sz="1400" b="1" dirty="0"/>
              <a:t>(2) </a:t>
            </a:r>
            <a:r>
              <a:rPr lang="en-US" sz="1400" b="1" dirty="0" err="1"/>
              <a:t>Preparasi</a:t>
            </a:r>
            <a:r>
              <a:rPr lang="en-US" sz="1400" b="1" dirty="0"/>
              <a:t> </a:t>
            </a:r>
            <a:r>
              <a:rPr lang="en-US" sz="1400" b="1" dirty="0">
                <a:sym typeface="Wingdings" pitchFamily="2" charset="2"/>
              </a:rPr>
              <a:t> </a:t>
            </a:r>
            <a:r>
              <a:rPr lang="en-US" sz="1400" b="1" dirty="0" err="1">
                <a:sym typeface="Wingdings" pitchFamily="2" charset="2"/>
              </a:rPr>
              <a:t>mengumpulan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informasi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sebanyak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mungkin</a:t>
            </a:r>
            <a:r>
              <a:rPr lang="en-US" sz="1400" b="1" dirty="0">
                <a:sym typeface="Wingdings" pitchFamily="2" charset="2"/>
              </a:rPr>
              <a:t> </a:t>
            </a:r>
            <a:endParaRPr lang="en-US" sz="1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14775" y="4419600"/>
            <a:ext cx="6248400" cy="381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117475">
              <a:spcBef>
                <a:spcPct val="20000"/>
              </a:spcBef>
              <a:defRPr/>
            </a:pPr>
            <a:r>
              <a:rPr lang="en-US" sz="1400" b="1" dirty="0"/>
              <a:t>(3) </a:t>
            </a:r>
            <a:r>
              <a:rPr lang="en-US" sz="1400" b="1" dirty="0" err="1"/>
              <a:t>Inkubasi</a:t>
            </a:r>
            <a:r>
              <a:rPr lang="en-US" sz="1400" b="1" dirty="0"/>
              <a:t> </a:t>
            </a:r>
            <a:r>
              <a:rPr lang="en-US" sz="1400" b="1" dirty="0">
                <a:sym typeface="Wingdings" pitchFamily="2" charset="2"/>
              </a:rPr>
              <a:t> </a:t>
            </a:r>
            <a:r>
              <a:rPr lang="en-US" sz="1400" b="1" dirty="0" err="1">
                <a:sym typeface="Wingdings" pitchFamily="2" charset="2"/>
              </a:rPr>
              <a:t>pengendapan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masalah</a:t>
            </a:r>
            <a:r>
              <a:rPr lang="en-US" sz="1400" b="1" dirty="0">
                <a:sym typeface="Wingdings" pitchFamily="2" charset="2"/>
              </a:rPr>
              <a:t>, proses </a:t>
            </a:r>
            <a:r>
              <a:rPr lang="en-US" sz="1400" b="1" dirty="0" err="1">
                <a:sym typeface="Wingdings" pitchFamily="2" charset="2"/>
              </a:rPr>
              <a:t>terjadi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dalam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bawah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sadar</a:t>
            </a:r>
            <a:endParaRPr lang="en-US" sz="1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14775" y="4953000"/>
            <a:ext cx="62484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117475">
              <a:spcBef>
                <a:spcPct val="20000"/>
              </a:spcBef>
              <a:defRPr/>
            </a:pPr>
            <a:r>
              <a:rPr lang="en-US" sz="1400" b="1" dirty="0"/>
              <a:t>(4) </a:t>
            </a:r>
            <a:r>
              <a:rPr lang="en-US" sz="1400" b="1" dirty="0" err="1"/>
              <a:t>Iluminasi</a:t>
            </a:r>
            <a:r>
              <a:rPr lang="en-US" sz="1400" b="1" dirty="0"/>
              <a:t> </a:t>
            </a:r>
            <a:r>
              <a:rPr lang="en-US" sz="1400" b="1" dirty="0">
                <a:sym typeface="Wingdings" pitchFamily="2" charset="2"/>
              </a:rPr>
              <a:t> </a:t>
            </a:r>
            <a:r>
              <a:rPr lang="en-US" sz="1400" b="1" dirty="0" err="1">
                <a:sym typeface="Wingdings" pitchFamily="2" charset="2"/>
              </a:rPr>
              <a:t>mendapat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ilham</a:t>
            </a:r>
            <a:r>
              <a:rPr lang="en-US" sz="1400" b="1" dirty="0">
                <a:sym typeface="Wingdings" pitchFamily="2" charset="2"/>
              </a:rPr>
              <a:t>, </a:t>
            </a:r>
            <a:r>
              <a:rPr lang="en-US" sz="1400" b="1" dirty="0" err="1">
                <a:sym typeface="Wingdings" pitchFamily="2" charset="2"/>
              </a:rPr>
              <a:t>semacam</a:t>
            </a:r>
            <a:r>
              <a:rPr lang="en-US" sz="1400" b="1" dirty="0">
                <a:sym typeface="Wingdings" pitchFamily="2" charset="2"/>
              </a:rPr>
              <a:t> insight, Aha </a:t>
            </a:r>
            <a:r>
              <a:rPr lang="en-US" sz="1400" b="1" dirty="0" err="1">
                <a:sym typeface="Wingdings" pitchFamily="2" charset="2"/>
              </a:rPr>
              <a:t>Erlebnis</a:t>
            </a:r>
            <a:endParaRPr lang="en-US" sz="1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914775" y="5486400"/>
            <a:ext cx="6248400" cy="381000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117475">
              <a:spcBef>
                <a:spcPct val="20000"/>
              </a:spcBef>
              <a:defRPr/>
            </a:pPr>
            <a:r>
              <a:rPr lang="en-US" sz="1400" b="1" dirty="0"/>
              <a:t>(5) </a:t>
            </a:r>
            <a:r>
              <a:rPr lang="en-US" sz="1400" b="1" dirty="0" err="1"/>
              <a:t>Verifikasi</a:t>
            </a:r>
            <a:r>
              <a:rPr lang="en-US" sz="1400" b="1" dirty="0"/>
              <a:t> </a:t>
            </a:r>
            <a:r>
              <a:rPr lang="en-US" sz="1400" b="1" dirty="0">
                <a:sym typeface="Wingdings" pitchFamily="2" charset="2"/>
              </a:rPr>
              <a:t> </a:t>
            </a:r>
            <a:r>
              <a:rPr lang="en-US" sz="1400" b="1" dirty="0" err="1">
                <a:sym typeface="Wingdings" pitchFamily="2" charset="2"/>
              </a:rPr>
              <a:t>menguji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secara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kritis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menilai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pemecahan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err="1">
                <a:sym typeface="Wingdings" pitchFamily="2" charset="2"/>
              </a:rPr>
              <a:t>masalah</a:t>
            </a:r>
            <a:r>
              <a:rPr lang="en-US" sz="1400" b="1" dirty="0">
                <a:sym typeface="Wingdings" pitchFamily="2" charset="2"/>
              </a:rPr>
              <a:t> 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324100" y="495301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Bernard MT Condensed" panose="02050806060905020404" pitchFamily="18" charset="0"/>
              </a:rPr>
              <a:t>Berpikir</a:t>
            </a:r>
            <a:r>
              <a:rPr lang="en-US" sz="3600" dirty="0">
                <a:latin typeface="Bernard MT Condensed" panose="02050806060905020404" pitchFamily="18" charset="0"/>
              </a:rPr>
              <a:t> </a:t>
            </a:r>
            <a:r>
              <a:rPr lang="en-US" sz="3600" dirty="0" err="1">
                <a:latin typeface="Bernard MT Condensed" panose="02050806060905020404" pitchFamily="18" charset="0"/>
              </a:rPr>
              <a:t>Kreatif</a:t>
            </a:r>
            <a:r>
              <a:rPr lang="en-US" sz="3600" dirty="0">
                <a:latin typeface="Bernard MT Condensed" panose="02050806060905020404" pitchFamily="18" charset="0"/>
              </a:rPr>
              <a:t> </a:t>
            </a:r>
            <a:r>
              <a:rPr lang="en-US" sz="2800" dirty="0">
                <a:latin typeface="Bernard MT Condensed" panose="02050806060905020404" pitchFamily="18" charset="0"/>
              </a:rPr>
              <a:t>(Creative Thinking)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90800" y="1076325"/>
            <a:ext cx="7620000" cy="1828800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SISTEM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</a:br>
            <a:r>
              <a:rPr lang="en-US" sz="54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KOMUNIKASI INTRAPRIBADI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4800" y="5295508"/>
            <a:ext cx="2286000" cy="76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7483C-1582-1F48-4409-97173B456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537" y="3557392"/>
            <a:ext cx="4183693" cy="222428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40810120016">
            <a:hlinkClick r:id="" action="ppaction://media"/>
            <a:extLst>
              <a:ext uri="{FF2B5EF4-FFF2-40B4-BE49-F238E27FC236}">
                <a16:creationId xmlns:a16="http://schemas.microsoft.com/office/drawing/2014/main" id="{04D5876F-A3FB-4DA6-862E-74C6FE7AB5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99373"/>
            <a:ext cx="9067799" cy="5573649"/>
          </a:xfrm>
        </p:spPr>
      </p:pic>
    </p:spTree>
    <p:extLst>
      <p:ext uri="{BB962C8B-B14F-4D97-AF65-F5344CB8AC3E}">
        <p14:creationId xmlns:p14="http://schemas.microsoft.com/office/powerpoint/2010/main" val="242859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01A8-ADE0-C320-D94A-1CFC81CB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3" y="365125"/>
            <a:ext cx="11611627" cy="1325563"/>
          </a:xfrm>
        </p:spPr>
        <p:txBody>
          <a:bodyPr/>
          <a:lstStyle/>
          <a:p>
            <a:pPr algn="ctr"/>
            <a:r>
              <a:rPr lang="en-US" dirty="0">
                <a:latin typeface="Bahnschrift Condensed" panose="020B0502040204020203" pitchFamily="34" charset="0"/>
              </a:rPr>
              <a:t>CERITAKAN APA YANG SDR. TANGKAP PESAN DARI VIDEO TSB.</a:t>
            </a:r>
            <a:endParaRPr lang="en-ID" dirty="0"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B0E32-F106-1B27-0267-E9237DFF9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31893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AutoShape 3"/>
          <p:cNvSpPr>
            <a:spLocks noChangeArrowheads="1"/>
          </p:cNvSpPr>
          <p:nvPr/>
        </p:nvSpPr>
        <p:spPr bwMode="gray">
          <a:xfrm>
            <a:off x="2895601" y="2622549"/>
            <a:ext cx="6361113" cy="6492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DDDDDD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gray">
          <a:xfrm>
            <a:off x="2057400" y="1481137"/>
            <a:ext cx="8077200" cy="641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DDDDDD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title"/>
          </p:nvPr>
        </p:nvSpPr>
        <p:spPr>
          <a:xfrm>
            <a:off x="818357" y="-869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Bahnschrift Light" panose="020B0502040204020203" pitchFamily="34" charset="0"/>
              </a:rPr>
              <a:t>SISTEM KOMUNIKASI INTRAPRIBADI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724275" y="2351087"/>
            <a:ext cx="4686300" cy="361950"/>
            <a:chOff x="720" y="1392"/>
            <a:chExt cx="4058" cy="480"/>
          </a:xfrm>
        </p:grpSpPr>
        <p:sp>
          <p:nvSpPr>
            <p:cNvPr id="72711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2713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4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718501" y="968277"/>
            <a:ext cx="4686300" cy="361950"/>
            <a:chOff x="1388" y="1159"/>
            <a:chExt cx="2952" cy="228"/>
          </a:xfrm>
        </p:grpSpPr>
        <p:sp>
          <p:nvSpPr>
            <p:cNvPr id="72721" name="AutoShape 17"/>
            <p:cNvSpPr>
              <a:spLocks noChangeArrowheads="1"/>
            </p:cNvSpPr>
            <p:nvPr/>
          </p:nvSpPr>
          <p:spPr bwMode="ltGray">
            <a:xfrm>
              <a:off x="1388" y="1159"/>
              <a:ext cx="2952" cy="228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395" y="1166"/>
              <a:ext cx="2941" cy="211"/>
              <a:chOff x="1395" y="1166"/>
              <a:chExt cx="2941" cy="211"/>
            </a:xfrm>
          </p:grpSpPr>
          <p:sp>
            <p:nvSpPr>
              <p:cNvPr id="72723" name="AutoShape 19"/>
              <p:cNvSpPr>
                <a:spLocks noChangeArrowheads="1"/>
              </p:cNvSpPr>
              <p:nvPr/>
            </p:nvSpPr>
            <p:spPr bwMode="ltGray">
              <a:xfrm>
                <a:off x="1395" y="1322"/>
                <a:ext cx="2941" cy="5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AutoShape 20"/>
              <p:cNvSpPr>
                <a:spLocks noChangeArrowheads="1"/>
              </p:cNvSpPr>
              <p:nvPr/>
            </p:nvSpPr>
            <p:spPr bwMode="ltGray">
              <a:xfrm>
                <a:off x="1395" y="1166"/>
                <a:ext cx="2941" cy="5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2725" name="Rectangle 21"/>
          <p:cNvSpPr>
            <a:spLocks noChangeArrowheads="1"/>
          </p:cNvSpPr>
          <p:nvPr/>
        </p:nvSpPr>
        <p:spPr bwMode="black">
          <a:xfrm>
            <a:off x="4407038" y="939212"/>
            <a:ext cx="3395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FFFF"/>
                </a:solidFill>
              </a:rPr>
              <a:t>BERBICARA TENTANG PROSES</a:t>
            </a:r>
          </a:p>
        </p:txBody>
      </p:sp>
      <p:sp>
        <p:nvSpPr>
          <p:cNvPr id="72726" name="Rectangle 22"/>
          <p:cNvSpPr>
            <a:spLocks noChangeArrowheads="1"/>
          </p:cNvSpPr>
          <p:nvPr/>
        </p:nvSpPr>
        <p:spPr bwMode="black">
          <a:xfrm>
            <a:off x="5467908" y="2352576"/>
            <a:ext cx="1152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MELIPUTI</a:t>
            </a:r>
          </a:p>
        </p:txBody>
      </p:sp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3027364" y="2790922"/>
            <a:ext cx="6091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dirty="0" err="1"/>
              <a:t>Sensasi</a:t>
            </a:r>
            <a:r>
              <a:rPr lang="en-US" sz="2400" dirty="0"/>
              <a:t>, </a:t>
            </a:r>
            <a:r>
              <a:rPr lang="en-US" sz="2400" dirty="0" err="1"/>
              <a:t>Persepsi</a:t>
            </a:r>
            <a:r>
              <a:rPr lang="en-US" sz="2400" dirty="0"/>
              <a:t>, </a:t>
            </a:r>
            <a:r>
              <a:rPr lang="en-US" sz="2400" dirty="0" err="1"/>
              <a:t>Memori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Berpikir</a:t>
            </a:r>
            <a:endParaRPr lang="en-US" sz="2400" dirty="0"/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2028335" y="1630657"/>
            <a:ext cx="8153400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sz="1600" dirty="0" err="1">
                <a:solidFill>
                  <a:srgbClr val="000000"/>
                </a:solidFill>
              </a:rPr>
              <a:t>Menerima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Informasi</a:t>
            </a:r>
            <a:r>
              <a:rPr lang="en-US" sz="1600" dirty="0">
                <a:solidFill>
                  <a:srgbClr val="000000"/>
                </a:solidFill>
              </a:rPr>
              <a:t>       </a:t>
            </a:r>
            <a:r>
              <a:rPr lang="en-US" sz="1600" dirty="0" err="1">
                <a:solidFill>
                  <a:srgbClr val="000000"/>
                </a:solidFill>
              </a:rPr>
              <a:t>Mengolahnya</a:t>
            </a:r>
            <a:r>
              <a:rPr lang="en-US" sz="1600" dirty="0">
                <a:solidFill>
                  <a:srgbClr val="000000"/>
                </a:solidFill>
              </a:rPr>
              <a:t>       </a:t>
            </a:r>
            <a:r>
              <a:rPr lang="en-US" sz="1600" dirty="0" err="1">
                <a:solidFill>
                  <a:srgbClr val="000000"/>
                </a:solidFill>
              </a:rPr>
              <a:t>Menyimpannya</a:t>
            </a:r>
            <a:r>
              <a:rPr lang="en-US" sz="1600" dirty="0">
                <a:solidFill>
                  <a:srgbClr val="000000"/>
                </a:solidFill>
              </a:rPr>
              <a:t>       </a:t>
            </a:r>
            <a:r>
              <a:rPr lang="en-US" sz="1600" dirty="0" err="1">
                <a:solidFill>
                  <a:srgbClr val="000000"/>
                </a:solidFill>
              </a:rPr>
              <a:t>Menghasilkannya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Kembali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239017" y="1703975"/>
            <a:ext cx="19010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5715392" y="1712716"/>
            <a:ext cx="19010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7325117" y="1713500"/>
            <a:ext cx="19010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4800600" y="4033837"/>
            <a:ext cx="2667000" cy="1905000"/>
          </a:xfrm>
          <a:prstGeom prst="roundRect">
            <a:avLst/>
          </a:prstGeom>
          <a:solidFill>
            <a:srgbClr val="6FB9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900" dirty="0" err="1">
                <a:solidFill>
                  <a:schemeClr val="tx1"/>
                </a:solidFill>
              </a:rPr>
              <a:t>Persepsi</a:t>
            </a:r>
            <a:endParaRPr lang="en-US" sz="2900" dirty="0">
              <a:solidFill>
                <a:schemeClr val="tx1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900" dirty="0" err="1">
                <a:solidFill>
                  <a:schemeClr val="tx1"/>
                </a:solidFill>
              </a:rPr>
              <a:t>Mengubah</a:t>
            </a:r>
            <a:endParaRPr lang="en-US" sz="2900" dirty="0">
              <a:solidFill>
                <a:schemeClr val="tx1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900" dirty="0" err="1">
                <a:solidFill>
                  <a:schemeClr val="tx1"/>
                </a:solidFill>
              </a:rPr>
              <a:t>Sensasi</a:t>
            </a:r>
            <a:endParaRPr lang="en-US" sz="2900" dirty="0">
              <a:solidFill>
                <a:schemeClr val="tx1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900" dirty="0" err="1">
                <a:solidFill>
                  <a:schemeClr val="tx1"/>
                </a:solidFill>
              </a:rPr>
              <a:t>Menjadi</a:t>
            </a:r>
            <a:endParaRPr lang="en-US" sz="2900" dirty="0">
              <a:solidFill>
                <a:schemeClr val="tx1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4300" dirty="0">
                <a:solidFill>
                  <a:schemeClr val="tx1"/>
                </a:solidFill>
              </a:rPr>
              <a:t>INFORMASI</a:t>
            </a:r>
            <a:endParaRPr lang="en-US" sz="3900" dirty="0">
              <a:solidFill>
                <a:schemeClr val="tx1"/>
              </a:solidFill>
            </a:endParaRPr>
          </a:p>
        </p:txBody>
      </p:sp>
      <p:sp>
        <p:nvSpPr>
          <p:cNvPr id="43" name="Right Brace 42"/>
          <p:cNvSpPr/>
          <p:nvPr/>
        </p:nvSpPr>
        <p:spPr>
          <a:xfrm>
            <a:off x="4534292" y="4281291"/>
            <a:ext cx="152400" cy="1219200"/>
          </a:xfrm>
          <a:prstGeom prst="rightBrac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utoShape 3"/>
          <p:cNvSpPr>
            <a:spLocks noChangeArrowheads="1"/>
          </p:cNvSpPr>
          <p:nvPr/>
        </p:nvSpPr>
        <p:spPr bwMode="gray">
          <a:xfrm>
            <a:off x="1752601" y="3757318"/>
            <a:ext cx="2657573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DDDDDD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600" dirty="0" err="1"/>
              <a:t>Proses</a:t>
            </a:r>
            <a:r>
              <a:rPr lang="en-US" sz="1600" dirty="0"/>
              <a:t> </a:t>
            </a:r>
            <a:r>
              <a:rPr lang="en-US" sz="1600" dirty="0" err="1"/>
              <a:t>Menangkap</a:t>
            </a:r>
            <a:r>
              <a:rPr lang="en-US" sz="1600" dirty="0"/>
              <a:t> Stimuli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828800" y="3500437"/>
            <a:ext cx="2514600" cy="361950"/>
            <a:chOff x="720" y="1392"/>
            <a:chExt cx="4058" cy="480"/>
          </a:xfrm>
          <a:solidFill>
            <a:schemeClr val="bg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0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52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4" name="Rectangle 22"/>
          <p:cNvSpPr>
            <a:spLocks noChangeArrowheads="1"/>
          </p:cNvSpPr>
          <p:nvPr/>
        </p:nvSpPr>
        <p:spPr bwMode="black">
          <a:xfrm>
            <a:off x="2537170" y="3509864"/>
            <a:ext cx="10420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2000" dirty="0">
                <a:solidFill>
                  <a:srgbClr val="C00000"/>
                </a:solidFill>
              </a:rPr>
              <a:t>SENSASI</a:t>
            </a:r>
          </a:p>
        </p:txBody>
      </p:sp>
      <p:sp>
        <p:nvSpPr>
          <p:cNvPr id="56" name="AutoShape 3"/>
          <p:cNvSpPr>
            <a:spLocks noChangeArrowheads="1"/>
          </p:cNvSpPr>
          <p:nvPr/>
        </p:nvSpPr>
        <p:spPr bwMode="gray">
          <a:xfrm>
            <a:off x="1753385" y="4824118"/>
            <a:ext cx="2657573" cy="111471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DDDDDD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600" dirty="0" err="1"/>
              <a:t>Proses</a:t>
            </a:r>
            <a:r>
              <a:rPr lang="en-US" sz="1600" dirty="0"/>
              <a:t> </a:t>
            </a:r>
            <a:r>
              <a:rPr lang="en-US" sz="1600" dirty="0" err="1"/>
              <a:t>memberi</a:t>
            </a:r>
            <a:r>
              <a:rPr lang="en-US" sz="1600" dirty="0"/>
              <a:t> </a:t>
            </a:r>
            <a:r>
              <a:rPr lang="en-US" sz="1600" dirty="0" err="1"/>
              <a:t>makna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sensasi</a:t>
            </a:r>
            <a:r>
              <a:rPr lang="en-US" sz="1600" dirty="0"/>
              <a:t>       </a:t>
            </a:r>
            <a:r>
              <a:rPr lang="en-US" sz="1600" dirty="0" err="1"/>
              <a:t>Manusia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 err="1"/>
              <a:t>Mendapat</a:t>
            </a:r>
            <a:r>
              <a:rPr lang="en-US" sz="1600" dirty="0"/>
              <a:t> </a:t>
            </a:r>
            <a:r>
              <a:rPr lang="en-US" sz="1600" dirty="0" err="1"/>
              <a:t>pengetahuan</a:t>
            </a:r>
            <a:r>
              <a:rPr lang="en-US" sz="1600" dirty="0"/>
              <a:t> </a:t>
            </a:r>
            <a:r>
              <a:rPr lang="en-US" sz="1600" dirty="0" err="1"/>
              <a:t>baru</a:t>
            </a:r>
            <a:endParaRPr lang="en-US" sz="1600" dirty="0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820158" y="4567237"/>
            <a:ext cx="2514600" cy="361950"/>
            <a:chOff x="720" y="1392"/>
            <a:chExt cx="4058" cy="480"/>
          </a:xfrm>
          <a:solidFill>
            <a:srgbClr val="6FB9D7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8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60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2" name="Rectangle 22"/>
          <p:cNvSpPr>
            <a:spLocks noChangeArrowheads="1"/>
          </p:cNvSpPr>
          <p:nvPr/>
        </p:nvSpPr>
        <p:spPr bwMode="black">
          <a:xfrm>
            <a:off x="2472775" y="4576664"/>
            <a:ext cx="11382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2000" dirty="0">
                <a:solidFill>
                  <a:srgbClr val="C00000"/>
                </a:solidFill>
              </a:rPr>
              <a:t>PERSEPSI</a:t>
            </a:r>
          </a:p>
        </p:txBody>
      </p:sp>
      <p:sp>
        <p:nvSpPr>
          <p:cNvPr id="64" name="Right Arrow 63"/>
          <p:cNvSpPr/>
          <p:nvPr/>
        </p:nvSpPr>
        <p:spPr>
          <a:xfrm>
            <a:off x="3115655" y="5281416"/>
            <a:ext cx="19010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AutoShape 3"/>
          <p:cNvSpPr>
            <a:spLocks noChangeArrowheads="1"/>
          </p:cNvSpPr>
          <p:nvPr/>
        </p:nvSpPr>
        <p:spPr bwMode="gray">
          <a:xfrm>
            <a:off x="7696201" y="3757317"/>
            <a:ext cx="2704708" cy="80992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DDDDDD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600" dirty="0" err="1"/>
              <a:t>Proses</a:t>
            </a:r>
            <a:r>
              <a:rPr lang="en-US" sz="1600" dirty="0"/>
              <a:t> </a:t>
            </a:r>
            <a:r>
              <a:rPr lang="en-US" sz="1600" dirty="0" err="1"/>
              <a:t>menyimpan</a:t>
            </a:r>
            <a:r>
              <a:rPr lang="en-US" sz="1600" dirty="0"/>
              <a:t> </a:t>
            </a:r>
            <a:r>
              <a:rPr lang="en-US" sz="1600" dirty="0" err="1"/>
              <a:t>informasi</a:t>
            </a:r>
            <a:endParaRPr lang="en-US" sz="1600" dirty="0"/>
          </a:p>
          <a:p>
            <a:pPr algn="ctr"/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memanggilnya</a:t>
            </a:r>
            <a:r>
              <a:rPr lang="en-US" sz="1600" dirty="0"/>
              <a:t> </a:t>
            </a:r>
            <a:r>
              <a:rPr lang="en-US" sz="1600" dirty="0" err="1"/>
              <a:t>kembali</a:t>
            </a:r>
            <a:endParaRPr lang="en-US" sz="1600" dirty="0"/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7819535" y="3500437"/>
            <a:ext cx="2514600" cy="361950"/>
            <a:chOff x="720" y="1392"/>
            <a:chExt cx="4058" cy="480"/>
          </a:xfrm>
          <a:solidFill>
            <a:schemeClr val="bg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8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70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2" name="Rectangle 22"/>
          <p:cNvSpPr>
            <a:spLocks noChangeArrowheads="1"/>
          </p:cNvSpPr>
          <p:nvPr/>
        </p:nvSpPr>
        <p:spPr bwMode="black">
          <a:xfrm>
            <a:off x="8531936" y="3509864"/>
            <a:ext cx="11448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2000" b="1" dirty="0">
                <a:solidFill>
                  <a:srgbClr val="C00000"/>
                </a:solidFill>
              </a:rPr>
              <a:t>MEMORI</a:t>
            </a:r>
          </a:p>
        </p:txBody>
      </p:sp>
      <p:sp>
        <p:nvSpPr>
          <p:cNvPr id="73" name="AutoShape 3"/>
          <p:cNvSpPr>
            <a:spLocks noChangeArrowheads="1"/>
          </p:cNvSpPr>
          <p:nvPr/>
        </p:nvSpPr>
        <p:spPr bwMode="gray">
          <a:xfrm>
            <a:off x="7696200" y="4976517"/>
            <a:ext cx="2704708" cy="134332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DDDDDD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600" dirty="0" err="1"/>
              <a:t>Proses</a:t>
            </a:r>
            <a:r>
              <a:rPr lang="en-US" sz="1600" dirty="0"/>
              <a:t> </a:t>
            </a:r>
            <a:r>
              <a:rPr lang="en-US" sz="1600" dirty="0" err="1"/>
              <a:t>mengolah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 err="1"/>
              <a:t>memanipulasi</a:t>
            </a:r>
            <a:r>
              <a:rPr lang="en-US" sz="1600" dirty="0"/>
              <a:t> </a:t>
            </a:r>
            <a:r>
              <a:rPr lang="en-US" sz="1600" dirty="0" err="1"/>
              <a:t>informasi</a:t>
            </a:r>
            <a:endParaRPr lang="en-US" sz="1600" dirty="0"/>
          </a:p>
          <a:p>
            <a:pPr algn="ctr"/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kebutuhan</a:t>
            </a:r>
            <a:r>
              <a:rPr lang="en-US" sz="1600" dirty="0"/>
              <a:t>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memberi</a:t>
            </a:r>
            <a:r>
              <a:rPr lang="en-US" sz="1600" dirty="0"/>
              <a:t> </a:t>
            </a:r>
            <a:r>
              <a:rPr lang="en-US" sz="1600" dirty="0" err="1"/>
              <a:t>respon</a:t>
            </a:r>
            <a:endParaRPr lang="en-US" sz="1600" dirty="0"/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7819534" y="4719637"/>
            <a:ext cx="2514600" cy="361950"/>
            <a:chOff x="720" y="1392"/>
            <a:chExt cx="4058" cy="480"/>
          </a:xfrm>
          <a:solidFill>
            <a:schemeClr val="bg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5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77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9" name="Rectangle 22"/>
          <p:cNvSpPr>
            <a:spLocks noChangeArrowheads="1"/>
          </p:cNvSpPr>
          <p:nvPr/>
        </p:nvSpPr>
        <p:spPr bwMode="black">
          <a:xfrm>
            <a:off x="8532182" y="4729064"/>
            <a:ext cx="11224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2000" dirty="0">
                <a:solidFill>
                  <a:srgbClr val="C00000"/>
                </a:solidFill>
              </a:rPr>
              <a:t>BERPIKIR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0152" y="789140"/>
            <a:ext cx="6552155" cy="1192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127000" dir="366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en-US" sz="2400" dirty="0">
                <a:latin typeface="Bahnschrift Condensed" panose="020B0502040204020203" pitchFamily="34" charset="0"/>
              </a:rPr>
              <a:t>ASAL KATA ‘SENSE’</a:t>
            </a:r>
            <a:r>
              <a:rPr lang="en-US" sz="2400" dirty="0">
                <a:latin typeface="Bahnschrift Condensed" panose="020B0502040204020203" pitchFamily="34" charset="0"/>
                <a:sym typeface="Wingdings" pitchFamily="2" charset="2"/>
              </a:rPr>
              <a:t>            ALAT PENGINDERAAN, yang </a:t>
            </a:r>
            <a:r>
              <a:rPr lang="en-US" sz="2400" dirty="0" err="1">
                <a:latin typeface="Bahnschrift Condensed" panose="020B0502040204020203" pitchFamily="34" charset="0"/>
                <a:sym typeface="Wingdings" pitchFamily="2" charset="2"/>
              </a:rPr>
              <a:t>menghubungkan</a:t>
            </a:r>
            <a:r>
              <a:rPr lang="en-US" sz="2400" dirty="0">
                <a:latin typeface="Bahnschrift Condensed" panose="020B0502040204020203" pitchFamily="34" charset="0"/>
                <a:sym typeface="Wingdings" pitchFamily="2" charset="2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sym typeface="Wingdings" pitchFamily="2" charset="2"/>
              </a:rPr>
              <a:t>organisme</a:t>
            </a:r>
            <a:r>
              <a:rPr lang="en-US" sz="2400" dirty="0">
                <a:latin typeface="Bahnschrift Condensed" panose="020B0502040204020203" pitchFamily="34" charset="0"/>
                <a:sym typeface="Wingdings" pitchFamily="2" charset="2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sym typeface="Wingdings" pitchFamily="2" charset="2"/>
              </a:rPr>
              <a:t>dengan</a:t>
            </a:r>
            <a:r>
              <a:rPr lang="en-US" sz="2400" dirty="0">
                <a:latin typeface="Bahnschrift Condensed" panose="020B0502040204020203" pitchFamily="34" charset="0"/>
                <a:sym typeface="Wingdings" pitchFamily="2" charset="2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sym typeface="Wingdings" pitchFamily="2" charset="2"/>
              </a:rPr>
              <a:t>lingkungannya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52600" y="3886200"/>
            <a:ext cx="3352800" cy="228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tx1"/>
                </a:solidFill>
              </a:rPr>
              <a:t>Benyamin B. Wolman (1973:343)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600" dirty="0"/>
              <a:t>“SENSASI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pengalaman</a:t>
            </a:r>
            <a:r>
              <a:rPr lang="en-US" sz="1600" dirty="0"/>
              <a:t> </a:t>
            </a:r>
            <a:r>
              <a:rPr lang="en-US" sz="1600" dirty="0" err="1"/>
              <a:t>elementer</a:t>
            </a:r>
            <a:r>
              <a:rPr lang="en-US" sz="1600" dirty="0"/>
              <a:t> yang </a:t>
            </a:r>
            <a:r>
              <a:rPr lang="en-US" sz="1600" dirty="0" err="1"/>
              <a:t>segera</a:t>
            </a:r>
            <a:r>
              <a:rPr lang="en-US" sz="1600" dirty="0"/>
              <a:t>, yang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memerlukan</a:t>
            </a:r>
            <a:r>
              <a:rPr lang="en-US" sz="1600" dirty="0"/>
              <a:t> </a:t>
            </a:r>
            <a:r>
              <a:rPr lang="en-US" sz="1600" dirty="0" err="1"/>
              <a:t>penguraian</a:t>
            </a:r>
            <a:r>
              <a:rPr lang="en-US" sz="1600" dirty="0"/>
              <a:t> verbal, </a:t>
            </a:r>
            <a:r>
              <a:rPr lang="en-US" sz="1600" dirty="0" err="1"/>
              <a:t>simbolis</a:t>
            </a:r>
            <a:r>
              <a:rPr lang="en-US" sz="1600" dirty="0"/>
              <a:t>,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konseptual</a:t>
            </a:r>
            <a:r>
              <a:rPr lang="en-US" sz="1600" dirty="0"/>
              <a:t>,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terutama</a:t>
            </a:r>
            <a:r>
              <a:rPr lang="en-US" sz="1600" dirty="0"/>
              <a:t> </a:t>
            </a:r>
            <a:r>
              <a:rPr lang="en-US" sz="1600" dirty="0" err="1"/>
              <a:t>sekali</a:t>
            </a:r>
            <a:r>
              <a:rPr lang="en-US" sz="1600" dirty="0"/>
              <a:t> </a:t>
            </a:r>
            <a:r>
              <a:rPr lang="en-US" sz="1600" dirty="0" err="1"/>
              <a:t>berhubungan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alat</a:t>
            </a:r>
            <a:r>
              <a:rPr lang="en-US" sz="1600" dirty="0"/>
              <a:t> </a:t>
            </a:r>
            <a:r>
              <a:rPr lang="en-US" sz="1600" dirty="0" err="1"/>
              <a:t>indra</a:t>
            </a:r>
            <a:r>
              <a:rPr lang="en-US" sz="1600" dirty="0"/>
              <a:t>”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52600" y="2057400"/>
            <a:ext cx="3352800" cy="1752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tx1"/>
                </a:solidFill>
              </a:rPr>
              <a:t>Dennis Coon (1977:79)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600" dirty="0"/>
              <a:t>“</a:t>
            </a:r>
            <a:r>
              <a:rPr lang="en-US" sz="1600" dirty="0" err="1"/>
              <a:t>Bila</a:t>
            </a:r>
            <a:r>
              <a:rPr lang="en-US" sz="1600" dirty="0"/>
              <a:t> </a:t>
            </a:r>
            <a:r>
              <a:rPr lang="en-US" sz="1600" dirty="0" err="1"/>
              <a:t>alat-alat</a:t>
            </a:r>
            <a:r>
              <a:rPr lang="en-US" sz="1600" dirty="0"/>
              <a:t> </a:t>
            </a:r>
            <a:r>
              <a:rPr lang="en-US" sz="1600" dirty="0" err="1"/>
              <a:t>indra</a:t>
            </a:r>
            <a:r>
              <a:rPr lang="en-US" sz="1600" dirty="0"/>
              <a:t> </a:t>
            </a:r>
            <a:r>
              <a:rPr lang="en-US" sz="1600" dirty="0" err="1"/>
              <a:t>mengubah</a:t>
            </a:r>
            <a:r>
              <a:rPr lang="en-US" sz="1600" dirty="0"/>
              <a:t> </a:t>
            </a:r>
            <a:r>
              <a:rPr lang="en-US" sz="1600" dirty="0" err="1"/>
              <a:t>informasi</a:t>
            </a:r>
            <a:r>
              <a:rPr lang="en-US" sz="1600" dirty="0"/>
              <a:t> </a:t>
            </a:r>
            <a:r>
              <a:rPr lang="en-US" sz="1600" dirty="0" err="1"/>
              <a:t>menjadi</a:t>
            </a:r>
            <a:r>
              <a:rPr lang="en-US" sz="1600" dirty="0"/>
              <a:t> </a:t>
            </a:r>
            <a:r>
              <a:rPr lang="en-US" sz="1600" dirty="0" err="1"/>
              <a:t>impuls-implus</a:t>
            </a:r>
            <a:r>
              <a:rPr lang="en-US" sz="1600" dirty="0"/>
              <a:t> </a:t>
            </a:r>
            <a:r>
              <a:rPr lang="en-US" sz="1600" dirty="0" err="1"/>
              <a:t>saraf</a:t>
            </a:r>
            <a:r>
              <a:rPr lang="en-US" sz="1600" dirty="0"/>
              <a:t> -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bahasa</a:t>
            </a:r>
            <a:r>
              <a:rPr lang="en-US" sz="1600" dirty="0"/>
              <a:t> yang </a:t>
            </a:r>
            <a:r>
              <a:rPr lang="en-US" sz="1600" dirty="0" err="1"/>
              <a:t>dipahami</a:t>
            </a:r>
            <a:r>
              <a:rPr lang="en-US" sz="1600" dirty="0"/>
              <a:t> </a:t>
            </a:r>
            <a:r>
              <a:rPr lang="en-US" sz="1600" dirty="0" err="1"/>
              <a:t>oleh</a:t>
            </a:r>
            <a:r>
              <a:rPr lang="en-US" sz="1600" dirty="0"/>
              <a:t> </a:t>
            </a:r>
            <a:r>
              <a:rPr lang="en-US" sz="1600" dirty="0" err="1"/>
              <a:t>otak</a:t>
            </a:r>
            <a:r>
              <a:rPr lang="en-US" sz="1600" dirty="0"/>
              <a:t> - </a:t>
            </a:r>
            <a:r>
              <a:rPr lang="en-US" sz="1600" dirty="0" err="1"/>
              <a:t>maka</a:t>
            </a:r>
            <a:r>
              <a:rPr lang="en-US" sz="1600" dirty="0"/>
              <a:t> </a:t>
            </a:r>
            <a:r>
              <a:rPr lang="en-US" sz="1600" dirty="0" err="1"/>
              <a:t>terjadilah</a:t>
            </a:r>
            <a:r>
              <a:rPr lang="en-US" sz="1600" dirty="0"/>
              <a:t> SENSASI”</a:t>
            </a:r>
            <a:endParaRPr lang="en-US" sz="1600" dirty="0">
              <a:solidFill>
                <a:schemeClr val="tx1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81600" y="2057400"/>
            <a:ext cx="6630444" cy="2362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600" dirty="0" err="1">
                <a:solidFill>
                  <a:schemeClr val="tx1"/>
                </a:solidFill>
              </a:rPr>
              <a:t>Lefrancois</a:t>
            </a:r>
            <a:r>
              <a:rPr lang="en-US" sz="1600" dirty="0">
                <a:solidFill>
                  <a:schemeClr val="tx1"/>
                </a:solidFill>
              </a:rPr>
              <a:t> (1974:39)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600" dirty="0"/>
              <a:t>“</a:t>
            </a:r>
            <a:r>
              <a:rPr lang="en-US" sz="1600" dirty="0" err="1"/>
              <a:t>Melalui</a:t>
            </a:r>
            <a:r>
              <a:rPr lang="en-US" sz="1600" dirty="0"/>
              <a:t> </a:t>
            </a:r>
            <a:r>
              <a:rPr lang="en-US" sz="1600" dirty="0" err="1"/>
              <a:t>alat</a:t>
            </a:r>
            <a:r>
              <a:rPr lang="en-US" sz="1600" dirty="0"/>
              <a:t> </a:t>
            </a:r>
            <a:r>
              <a:rPr lang="en-US" sz="1600" dirty="0" err="1"/>
              <a:t>indera</a:t>
            </a:r>
            <a:r>
              <a:rPr lang="en-US" sz="1600" dirty="0"/>
              <a:t>, </a:t>
            </a:r>
            <a:r>
              <a:rPr lang="en-US" sz="1600" dirty="0" err="1"/>
              <a:t>manusia</a:t>
            </a:r>
            <a:r>
              <a:rPr lang="en-US" sz="1600" dirty="0"/>
              <a:t> </a:t>
            </a:r>
            <a:r>
              <a:rPr lang="en-US" sz="1600" dirty="0" err="1"/>
              <a:t>dapat</a:t>
            </a:r>
            <a:r>
              <a:rPr lang="en-US" sz="1600" dirty="0"/>
              <a:t> </a:t>
            </a:r>
            <a:r>
              <a:rPr lang="en-US" sz="1600" dirty="0" err="1"/>
              <a:t>memahami</a:t>
            </a:r>
            <a:r>
              <a:rPr lang="en-US" sz="1600" dirty="0"/>
              <a:t> </a:t>
            </a:r>
            <a:r>
              <a:rPr lang="en-US" sz="1600" dirty="0" err="1"/>
              <a:t>kualitas</a:t>
            </a:r>
            <a:r>
              <a:rPr lang="en-US" sz="1600" dirty="0"/>
              <a:t> </a:t>
            </a:r>
            <a:r>
              <a:rPr lang="en-US" sz="1600" dirty="0" err="1"/>
              <a:t>fisik</a:t>
            </a:r>
            <a:r>
              <a:rPr lang="en-US" sz="1600" dirty="0"/>
              <a:t> </a:t>
            </a:r>
            <a:r>
              <a:rPr lang="en-US" sz="1600" dirty="0" err="1"/>
              <a:t>lingkungannya</a:t>
            </a:r>
            <a:r>
              <a:rPr lang="en-US" sz="1600" dirty="0"/>
              <a:t>. </a:t>
            </a:r>
            <a:r>
              <a:rPr lang="en-US" sz="1600" dirty="0" err="1"/>
              <a:t>Lebih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itu</a:t>
            </a:r>
            <a:r>
              <a:rPr lang="en-US" sz="1600" dirty="0"/>
              <a:t>, </a:t>
            </a:r>
            <a:r>
              <a:rPr lang="en-US" sz="1600" dirty="0" err="1"/>
              <a:t>melalui</a:t>
            </a:r>
            <a:r>
              <a:rPr lang="en-US" sz="1600" dirty="0"/>
              <a:t> </a:t>
            </a:r>
            <a:r>
              <a:rPr lang="en-US" sz="1600" dirty="0" err="1"/>
              <a:t>alat</a:t>
            </a:r>
            <a:r>
              <a:rPr lang="en-US" sz="1600" dirty="0"/>
              <a:t> </a:t>
            </a:r>
            <a:r>
              <a:rPr lang="en-US" sz="1600" dirty="0" err="1"/>
              <a:t>inderalah</a:t>
            </a:r>
            <a:r>
              <a:rPr lang="en-US" sz="1600" dirty="0"/>
              <a:t> </a:t>
            </a:r>
            <a:r>
              <a:rPr lang="en-US" sz="1600" dirty="0" err="1"/>
              <a:t>manusia</a:t>
            </a:r>
            <a:r>
              <a:rPr lang="en-US" sz="1600" dirty="0"/>
              <a:t> </a:t>
            </a:r>
            <a:r>
              <a:rPr lang="en-US" sz="1600" dirty="0" err="1"/>
              <a:t>memperoleh</a:t>
            </a:r>
            <a:r>
              <a:rPr lang="en-US" sz="1600" dirty="0"/>
              <a:t> </a:t>
            </a:r>
            <a:r>
              <a:rPr lang="en-US" sz="1600" dirty="0" err="1"/>
              <a:t>pengetahuan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semua</a:t>
            </a:r>
            <a:r>
              <a:rPr lang="en-US" sz="1600" dirty="0"/>
              <a:t> </a:t>
            </a:r>
            <a:r>
              <a:rPr lang="en-US" sz="1600" dirty="0" err="1"/>
              <a:t>kemampuan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berinteraksi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dunianya</a:t>
            </a:r>
            <a:r>
              <a:rPr lang="en-US" sz="1600" dirty="0"/>
              <a:t>. </a:t>
            </a:r>
            <a:r>
              <a:rPr lang="en-US" sz="1600" dirty="0" err="1"/>
              <a:t>Tanpa</a:t>
            </a:r>
            <a:r>
              <a:rPr lang="en-US" sz="1600" dirty="0"/>
              <a:t> </a:t>
            </a:r>
            <a:r>
              <a:rPr lang="en-US" sz="1600" dirty="0" err="1"/>
              <a:t>alat</a:t>
            </a:r>
            <a:r>
              <a:rPr lang="en-US" sz="1600" dirty="0"/>
              <a:t> </a:t>
            </a:r>
            <a:r>
              <a:rPr lang="en-US" sz="1600" dirty="0" err="1"/>
              <a:t>indera</a:t>
            </a:r>
            <a:r>
              <a:rPr lang="en-US" sz="1600" dirty="0"/>
              <a:t>, </a:t>
            </a:r>
            <a:r>
              <a:rPr lang="en-US" sz="1600" dirty="0" err="1"/>
              <a:t>manusia</a:t>
            </a:r>
            <a:r>
              <a:rPr lang="en-US" sz="1600" dirty="0"/>
              <a:t> </a:t>
            </a:r>
            <a:r>
              <a:rPr lang="en-US" sz="1600" dirty="0" err="1"/>
              <a:t>sama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yang lain, </a:t>
            </a:r>
            <a:r>
              <a:rPr lang="en-US" sz="1600" dirty="0" err="1"/>
              <a:t>bahkan</a:t>
            </a:r>
            <a:r>
              <a:rPr lang="en-US" sz="1600" dirty="0"/>
              <a:t> </a:t>
            </a:r>
            <a:r>
              <a:rPr lang="en-US" sz="1600" dirty="0" err="1"/>
              <a:t>mungkin</a:t>
            </a:r>
            <a:r>
              <a:rPr lang="en-US" sz="1600" dirty="0"/>
              <a:t> </a:t>
            </a:r>
            <a:r>
              <a:rPr lang="en-US" sz="1600" dirty="0" err="1"/>
              <a:t>lebih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rumput-rumputan</a:t>
            </a:r>
            <a:r>
              <a:rPr lang="en-US" sz="1600" dirty="0"/>
              <a:t>, </a:t>
            </a:r>
            <a:r>
              <a:rPr lang="en-US" sz="1600" dirty="0" err="1"/>
              <a:t>karena</a:t>
            </a:r>
            <a:r>
              <a:rPr lang="en-US" sz="1600" dirty="0"/>
              <a:t> </a:t>
            </a:r>
            <a:r>
              <a:rPr lang="en-US" sz="1600" dirty="0" err="1"/>
              <a:t>rumput</a:t>
            </a:r>
            <a:r>
              <a:rPr lang="en-US" sz="1600" dirty="0"/>
              <a:t> </a:t>
            </a:r>
            <a:r>
              <a:rPr lang="en-US" sz="1600" dirty="0" err="1"/>
              <a:t>dapat</a:t>
            </a:r>
            <a:r>
              <a:rPr lang="en-US" sz="1600" dirty="0"/>
              <a:t> </a:t>
            </a:r>
            <a:r>
              <a:rPr lang="en-US" sz="1600" dirty="0" err="1"/>
              <a:t>juga</a:t>
            </a:r>
            <a:r>
              <a:rPr lang="en-US" sz="1600" dirty="0"/>
              <a:t> </a:t>
            </a:r>
            <a:r>
              <a:rPr lang="en-US" sz="1600" dirty="0" err="1"/>
              <a:t>mengindera</a:t>
            </a:r>
            <a:r>
              <a:rPr lang="en-US" sz="1600" dirty="0"/>
              <a:t> </a:t>
            </a:r>
            <a:r>
              <a:rPr lang="en-US" sz="1600" dirty="0" err="1"/>
              <a:t>cahaya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humiditas</a:t>
            </a:r>
            <a:r>
              <a:rPr lang="en-US" sz="1600" dirty="0"/>
              <a:t> (</a:t>
            </a:r>
            <a:r>
              <a:rPr lang="en-US" sz="1600" dirty="0" err="1"/>
              <a:t>kelembapan</a:t>
            </a:r>
            <a:r>
              <a:rPr lang="en-US" sz="1600" dirty="0"/>
              <a:t>)”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181600" y="5638800"/>
            <a:ext cx="6630444" cy="1219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600" dirty="0" err="1">
                <a:solidFill>
                  <a:schemeClr val="tx1"/>
                </a:solidFill>
              </a:rPr>
              <a:t>Barkeley</a:t>
            </a:r>
            <a:r>
              <a:rPr lang="en-US" sz="1600" dirty="0">
                <a:solidFill>
                  <a:schemeClr val="tx1"/>
                </a:solidFill>
              </a:rPr>
              <a:t>(FILSUF)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600" dirty="0"/>
              <a:t>“</a:t>
            </a:r>
            <a:r>
              <a:rPr lang="en-US" sz="2400" dirty="0" err="1">
                <a:latin typeface="Bahnschrift Condensed" panose="020B0502040204020203" pitchFamily="34" charset="0"/>
              </a:rPr>
              <a:t>Andaikan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kita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tak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mempunyai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alat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indera</a:t>
            </a:r>
            <a:r>
              <a:rPr lang="en-US" sz="2400" dirty="0">
                <a:latin typeface="Bahnschrift Condensed" panose="020B0502040204020203" pitchFamily="34" charset="0"/>
              </a:rPr>
              <a:t>, MAKA DUNIA INI TIDAK ADA”</a:t>
            </a:r>
            <a:endParaRPr lang="en-US" sz="2400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181600" y="4572000"/>
            <a:ext cx="6630444" cy="990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tx1"/>
                </a:solidFill>
              </a:rPr>
              <a:t>John Locke (FILSUF)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>
                <a:latin typeface="Bahnschrift Condensed" panose="020B0502040204020203" pitchFamily="34" charset="0"/>
              </a:rPr>
              <a:t>“There is nothing in the mind except what was first in the sense”</a:t>
            </a:r>
            <a:endParaRPr lang="en-US" sz="2000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11640" y="168057"/>
            <a:ext cx="2068512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SENSASI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649238" y="862208"/>
            <a:ext cx="334028" cy="43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19" y="381000"/>
            <a:ext cx="2362200" cy="533400"/>
          </a:xfrm>
        </p:spPr>
        <p:txBody>
          <a:bodyPr>
            <a:noAutofit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SENSASI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371600"/>
            <a:ext cx="7620000" cy="381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sz="1400" dirty="0"/>
              <a:t>Kita </a:t>
            </a:r>
            <a:r>
              <a:rPr lang="en-US" sz="1400" dirty="0" err="1"/>
              <a:t>mengenal</a:t>
            </a:r>
            <a:r>
              <a:rPr lang="en-US" sz="1400" dirty="0"/>
              <a:t> 5 </a:t>
            </a:r>
            <a:r>
              <a:rPr lang="en-US" sz="1400" dirty="0" err="1"/>
              <a:t>alat</a:t>
            </a:r>
            <a:r>
              <a:rPr lang="en-US" sz="1400" dirty="0"/>
              <a:t> </a:t>
            </a:r>
            <a:r>
              <a:rPr lang="en-US" sz="1400" dirty="0" err="1"/>
              <a:t>indera</a:t>
            </a:r>
            <a:r>
              <a:rPr lang="en-US" sz="1400" dirty="0">
                <a:sym typeface="Wingdings" pitchFamily="2" charset="2"/>
              </a:rPr>
              <a:t>        </a:t>
            </a:r>
            <a:r>
              <a:rPr lang="en-US" sz="1400" dirty="0" err="1">
                <a:sym typeface="Wingdings" pitchFamily="2" charset="2"/>
              </a:rPr>
              <a:t>penglihatan</a:t>
            </a:r>
            <a:r>
              <a:rPr lang="en-US" sz="1400" dirty="0">
                <a:sym typeface="Wingdings" pitchFamily="2" charset="2"/>
              </a:rPr>
              <a:t>, </a:t>
            </a:r>
            <a:r>
              <a:rPr lang="en-US" sz="1400" dirty="0" err="1">
                <a:sym typeface="Wingdings" pitchFamily="2" charset="2"/>
              </a:rPr>
              <a:t>pendengaran</a:t>
            </a:r>
            <a:r>
              <a:rPr lang="en-US" sz="1400" dirty="0">
                <a:sym typeface="Wingdings" pitchFamily="2" charset="2"/>
              </a:rPr>
              <a:t>, </a:t>
            </a:r>
            <a:r>
              <a:rPr lang="en-US" sz="1400" dirty="0" err="1">
                <a:sym typeface="Wingdings" pitchFamily="2" charset="2"/>
              </a:rPr>
              <a:t>penciuman</a:t>
            </a:r>
            <a:r>
              <a:rPr lang="en-US" sz="1400" dirty="0">
                <a:sym typeface="Wingdings" pitchFamily="2" charset="2"/>
              </a:rPr>
              <a:t>, </a:t>
            </a:r>
            <a:r>
              <a:rPr lang="en-US" sz="1400" dirty="0" err="1">
                <a:sym typeface="Wingdings" pitchFamily="2" charset="2"/>
              </a:rPr>
              <a:t>peraba</a:t>
            </a:r>
            <a:r>
              <a:rPr lang="en-US" sz="1400" dirty="0">
                <a:sym typeface="Wingdings" pitchFamily="2" charset="2"/>
              </a:rPr>
              <a:t>,  </a:t>
            </a:r>
            <a:r>
              <a:rPr lang="en-US" sz="1400" dirty="0" err="1">
                <a:sym typeface="Wingdings" pitchFamily="2" charset="2"/>
              </a:rPr>
              <a:t>dan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perasa</a:t>
            </a:r>
            <a:r>
              <a:rPr lang="en-US" sz="1400" dirty="0">
                <a:sym typeface="Wingdings" pitchFamily="2" charset="2"/>
              </a:rPr>
              <a:t>.</a:t>
            </a:r>
            <a:endParaRPr lang="en-US" sz="1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0" y="1905000"/>
            <a:ext cx="7620000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</a:rPr>
              <a:t>Psikologi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menyebut</a:t>
            </a:r>
            <a:r>
              <a:rPr lang="en-US" sz="1400" dirty="0">
                <a:solidFill>
                  <a:schemeClr val="tx1"/>
                </a:solidFill>
              </a:rPr>
              <a:t> 9 </a:t>
            </a:r>
            <a:r>
              <a:rPr lang="en-US" sz="1400" dirty="0" err="1">
                <a:solidFill>
                  <a:schemeClr val="tx1"/>
                </a:solidFill>
              </a:rPr>
              <a:t>alat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indera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bahkan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ada</a:t>
            </a:r>
            <a:r>
              <a:rPr lang="en-US" sz="1400" dirty="0">
                <a:solidFill>
                  <a:schemeClr val="tx1"/>
                </a:solidFill>
              </a:rPr>
              <a:t> yang 11)       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penglihatan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pendengaran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kinestetis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, vestibular,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perabaan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temperatur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, rasa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sakit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perasa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penciuman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0" y="2667000"/>
            <a:ext cx="7620000" cy="1219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171450" indent="-171450">
              <a:spcBef>
                <a:spcPct val="2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</a:rPr>
              <a:t>Berdasarkan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sumber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informasi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ada</a:t>
            </a:r>
            <a:r>
              <a:rPr lang="en-US" sz="1400" dirty="0">
                <a:solidFill>
                  <a:schemeClr val="tx1"/>
                </a:solidFill>
              </a:rPr>
              <a:t> 3 </a:t>
            </a:r>
            <a:r>
              <a:rPr lang="en-US" sz="1400" dirty="0" err="1">
                <a:solidFill>
                  <a:schemeClr val="tx1"/>
                </a:solidFill>
              </a:rPr>
              <a:t>jenis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indera</a:t>
            </a:r>
            <a:r>
              <a:rPr lang="en-US" sz="1400" dirty="0">
                <a:solidFill>
                  <a:schemeClr val="tx1"/>
                </a:solidFill>
              </a:rPr>
              <a:t>:</a:t>
            </a:r>
          </a:p>
          <a:p>
            <a:pPr marL="171450" indent="-171450">
              <a:spcBef>
                <a:spcPct val="20000"/>
              </a:spcBef>
              <a:buFont typeface="Arial" pitchFamily="34" charset="0"/>
              <a:buAutoNum type="arabicPeriod"/>
              <a:defRPr/>
            </a:pPr>
            <a:r>
              <a:rPr lang="en-US" sz="1400" dirty="0" err="1">
                <a:solidFill>
                  <a:schemeClr val="tx1"/>
                </a:solidFill>
              </a:rPr>
              <a:t>Berasal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dari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luar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eksternal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eksteroseptor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(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misal;telinga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atau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mata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)</a:t>
            </a:r>
          </a:p>
          <a:p>
            <a:pPr marL="171450" indent="-171450">
              <a:spcBef>
                <a:spcPct val="20000"/>
              </a:spcBef>
              <a:buFont typeface="Arial" pitchFamily="34" charset="0"/>
              <a:buAutoNum type="arabicPeriod"/>
              <a:defRPr/>
            </a:pP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Berasal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dari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dalam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(internal) 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interoseptor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(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misal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;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sistem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peredaran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darah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)</a:t>
            </a:r>
          </a:p>
          <a:p>
            <a:pPr marL="171450" indent="-171450">
              <a:spcBef>
                <a:spcPct val="20000"/>
              </a:spcBef>
              <a:buFont typeface="Arial" pitchFamily="34" charset="0"/>
              <a:buAutoNum type="arabicPeriod"/>
              <a:defRPr/>
            </a:pP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Berasal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dari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gerakan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tubuh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kita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sendiri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 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proprioseptor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 (</a:t>
            </a:r>
            <a:r>
              <a:rPr lang="en-US" sz="1400" dirty="0" err="1">
                <a:solidFill>
                  <a:schemeClr val="tx1"/>
                </a:solidFill>
                <a:sym typeface="Wingdings" pitchFamily="2" charset="2"/>
              </a:rPr>
              <a:t>misal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; organ vestibular)</a:t>
            </a: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0" y="4038600"/>
            <a:ext cx="7620000" cy="381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171450" indent="-171450" algn="ctr">
              <a:spcBef>
                <a:spcPct val="2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</a:rPr>
              <a:t>Ketajaman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sensasi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dipengaruhi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faktor</a:t>
            </a:r>
            <a:r>
              <a:rPr lang="en-US" sz="1400" dirty="0">
                <a:solidFill>
                  <a:schemeClr val="tx1"/>
                </a:solidFill>
              </a:rPr>
              <a:t> – </a:t>
            </a:r>
            <a:r>
              <a:rPr lang="en-US" sz="1400" dirty="0" err="1">
                <a:solidFill>
                  <a:schemeClr val="tx1"/>
                </a:solidFill>
              </a:rPr>
              <a:t>faktor</a:t>
            </a:r>
            <a:r>
              <a:rPr lang="en-US" sz="1400" dirty="0">
                <a:solidFill>
                  <a:schemeClr val="tx1"/>
                </a:solidFill>
              </a:rPr>
              <a:t> personal</a:t>
            </a:r>
            <a:endParaRPr lang="en-US" sz="3600" dirty="0">
              <a:solidFill>
                <a:schemeClr val="tx1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0" y="4876800"/>
            <a:ext cx="7620000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171450" indent="-171450" algn="ctr">
              <a:spcBef>
                <a:spcPct val="2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</a:rPr>
              <a:t>Dapat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disebabkan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oleh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perbedaan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pengalaman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atau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lingkungan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budaya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selain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kapasitas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alat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indera</a:t>
            </a:r>
            <a:r>
              <a:rPr lang="en-US" sz="1400" dirty="0">
                <a:solidFill>
                  <a:schemeClr val="tx1"/>
                </a:solidFill>
              </a:rPr>
              <a:t> yang </a:t>
            </a:r>
            <a:r>
              <a:rPr lang="en-US" sz="1400" dirty="0" err="1">
                <a:solidFill>
                  <a:schemeClr val="tx1"/>
                </a:solidFill>
              </a:rPr>
              <a:t>berbeda</a:t>
            </a:r>
            <a:endParaRPr lang="en-US" sz="1400" dirty="0">
              <a:solidFill>
                <a:schemeClr val="tx1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0" y="5715000"/>
            <a:ext cx="1371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10000" y="5715000"/>
            <a:ext cx="6096000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171450" indent="-17145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1"/>
                </a:solidFill>
              </a:rPr>
              <a:t>SENSASI MEMENGARUHI PERSEPSI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876800" y="1447800"/>
            <a:ext cx="19010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657975" y="1981200"/>
            <a:ext cx="19010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gray">
          <a:xfrm>
            <a:off x="5867401" y="4457700"/>
            <a:ext cx="455613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chemeClr val="accent2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181" y="1752600"/>
            <a:ext cx="9857983" cy="761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en-US" sz="2000" dirty="0" err="1">
                <a:latin typeface="Bahnschrift Condensed" panose="020B0502040204020203" pitchFamily="34" charset="0"/>
              </a:rPr>
              <a:t>Pengalaman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tentang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objek</a:t>
            </a:r>
            <a:r>
              <a:rPr lang="en-US" sz="2000" dirty="0">
                <a:latin typeface="Bahnschrift Condensed" panose="020B0502040204020203" pitchFamily="34" charset="0"/>
              </a:rPr>
              <a:t>, </a:t>
            </a:r>
            <a:r>
              <a:rPr lang="en-US" sz="2000" dirty="0" err="1">
                <a:latin typeface="Bahnschrift Condensed" panose="020B0502040204020203" pitchFamily="34" charset="0"/>
              </a:rPr>
              <a:t>peristiwa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atau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hubungan-hubungan</a:t>
            </a:r>
            <a:r>
              <a:rPr lang="en-US" sz="2000" dirty="0">
                <a:latin typeface="Bahnschrift Condensed" panose="020B0502040204020203" pitchFamily="34" charset="0"/>
              </a:rPr>
              <a:t> yang </a:t>
            </a:r>
            <a:r>
              <a:rPr lang="en-US" sz="2000" dirty="0" err="1">
                <a:latin typeface="Bahnschrift Condensed" panose="020B0502040204020203" pitchFamily="34" charset="0"/>
              </a:rPr>
              <a:t>diperoleh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dengan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menyimpulkan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informasi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dan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menafsirkan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pesan</a:t>
            </a:r>
            <a:endParaRPr lang="en-US" sz="2000" dirty="0">
              <a:latin typeface="Bahnschrift Condensed" panose="020B05020402040202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90181" y="2667000"/>
            <a:ext cx="9857983" cy="761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 err="1">
                <a:latin typeface="Bahnschrift Condensed" panose="020B0502040204020203" pitchFamily="34" charset="0"/>
              </a:rPr>
              <a:t>Memberikan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makna</a:t>
            </a:r>
            <a:r>
              <a:rPr lang="en-US" sz="2000" dirty="0">
                <a:latin typeface="Bahnschrift Condensed" panose="020B0502040204020203" pitchFamily="34" charset="0"/>
              </a:rPr>
              <a:t> pada stimuli </a:t>
            </a:r>
            <a:r>
              <a:rPr lang="en-US" sz="2000" dirty="0" err="1">
                <a:latin typeface="Bahnschrift Condensed" panose="020B0502040204020203" pitchFamily="34" charset="0"/>
              </a:rPr>
              <a:t>indrawi</a:t>
            </a:r>
            <a:r>
              <a:rPr lang="en-US" sz="2000" dirty="0">
                <a:latin typeface="Bahnschrift Condensed" panose="020B0502040204020203" pitchFamily="34" charset="0"/>
              </a:rPr>
              <a:t> (sensory stimuli)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>
                <a:latin typeface="Bahnschrift Condensed" panose="020B0502040204020203" pitchFamily="34" charset="0"/>
              </a:rPr>
              <a:t>SENSASI BAGIAN DARI PERSEPSI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90181" y="3581400"/>
            <a:ext cx="9857983" cy="761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>
                <a:latin typeface="Bahnschrift Condensed" panose="020B0502040204020203" pitchFamily="34" charset="0"/>
              </a:rPr>
              <a:t>PERSEPSI </a:t>
            </a:r>
            <a:r>
              <a:rPr lang="en-US" sz="2000" dirty="0" err="1">
                <a:latin typeface="Bahnschrift Condensed" panose="020B0502040204020203" pitchFamily="34" charset="0"/>
              </a:rPr>
              <a:t>dipengaruhi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oleh</a:t>
            </a:r>
            <a:r>
              <a:rPr lang="en-US" sz="2000" dirty="0">
                <a:latin typeface="Bahnschrift Condensed" panose="020B0502040204020203" pitchFamily="34" charset="0"/>
              </a:rPr>
              <a:t>: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>
                <a:latin typeface="Bahnschrift Condensed" panose="020B0502040204020203" pitchFamily="34" charset="0"/>
              </a:rPr>
              <a:t>SENSASI,  ATENSI,  EKSPE</a:t>
            </a:r>
            <a:r>
              <a:rPr lang="id-ID" sz="2000" dirty="0">
                <a:latin typeface="Bahnschrift Condensed" panose="020B0502040204020203" pitchFamily="34" charset="0"/>
              </a:rPr>
              <a:t>K</a:t>
            </a:r>
            <a:r>
              <a:rPr lang="en-US" sz="2000" dirty="0">
                <a:latin typeface="Bahnschrift Condensed" panose="020B0502040204020203" pitchFamily="34" charset="0"/>
              </a:rPr>
              <a:t>TASI,  MOTIVASI,  DAN MEMORI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90181" y="4495799"/>
            <a:ext cx="9857983" cy="14540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 err="1">
                <a:latin typeface="Bahnschrift Condensed" panose="020B0502040204020203" pitchFamily="34" charset="0"/>
              </a:rPr>
              <a:t>Persepsi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ditentukan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oleh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Faktor</a:t>
            </a:r>
            <a:r>
              <a:rPr lang="en-US" sz="2000" dirty="0">
                <a:latin typeface="Bahnschrift Condensed" panose="020B0502040204020203" pitchFamily="34" charset="0"/>
              </a:rPr>
              <a:t> Internal </a:t>
            </a:r>
            <a:r>
              <a:rPr lang="en-US" sz="2000" dirty="0" err="1">
                <a:latin typeface="Bahnschrift Condensed" panose="020B0502040204020203" pitchFamily="34" charset="0"/>
              </a:rPr>
              <a:t>dan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Eksternal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atau</a:t>
            </a:r>
            <a:r>
              <a:rPr lang="en-US" sz="2000" dirty="0">
                <a:latin typeface="Bahnschrift Condensed" panose="020B0502040204020203" pitchFamily="34" charset="0"/>
              </a:rPr>
              <a:t> ;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>
                <a:latin typeface="Bahnschrift Condensed" panose="020B0502040204020203" pitchFamily="34" charset="0"/>
              </a:rPr>
              <a:t>David </a:t>
            </a:r>
            <a:r>
              <a:rPr lang="en-US" sz="2000" dirty="0" err="1">
                <a:latin typeface="Bahnschrift Condensed" panose="020B0502040204020203" pitchFamily="34" charset="0"/>
              </a:rPr>
              <a:t>Krech</a:t>
            </a:r>
            <a:r>
              <a:rPr lang="en-US" sz="2000" dirty="0">
                <a:latin typeface="Bahnschrift Condensed" panose="020B0502040204020203" pitchFamily="34" charset="0"/>
              </a:rPr>
              <a:t> &amp; Richard S. Crutchfield (1977;235):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>
                <a:latin typeface="Bahnschrift Condensed" panose="020B0502040204020203" pitchFamily="34" charset="0"/>
              </a:rPr>
              <a:t>PERSEPSI </a:t>
            </a:r>
            <a:r>
              <a:rPr lang="en-US" sz="2000" dirty="0" err="1">
                <a:latin typeface="Bahnschrift Condensed" panose="020B0502040204020203" pitchFamily="34" charset="0"/>
              </a:rPr>
              <a:t>dipengaruhi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Faktor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fungsional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dan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faktor</a:t>
            </a:r>
            <a:r>
              <a:rPr lang="en-US" sz="2000" dirty="0"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latin typeface="Bahnschrift Condensed" panose="020B0502040204020203" pitchFamily="34" charset="0"/>
              </a:rPr>
              <a:t>struktural</a:t>
            </a:r>
            <a:endParaRPr lang="en-US" sz="2000" dirty="0">
              <a:latin typeface="Bahnschrift Condensed" panose="020B0502040204020203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27289" y="381000"/>
            <a:ext cx="2297112" cy="685800"/>
          </a:xfrm>
        </p:spPr>
        <p:txBody>
          <a:bodyPr>
            <a:noAutofit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PERSEPSI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Elbow Connector 64"/>
          <p:cNvCxnSpPr>
            <a:cxnSpLocks/>
            <a:endCxn id="5" idx="2"/>
          </p:cNvCxnSpPr>
          <p:nvPr/>
        </p:nvCxnSpPr>
        <p:spPr>
          <a:xfrm flipV="1">
            <a:off x="2752724" y="3333750"/>
            <a:ext cx="3600451" cy="313531"/>
          </a:xfrm>
          <a:prstGeom prst="bentConnector2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>
            <a:cxnSpLocks/>
            <a:stCxn id="36" idx="0"/>
            <a:endCxn id="5" idx="2"/>
          </p:cNvCxnSpPr>
          <p:nvPr/>
        </p:nvCxnSpPr>
        <p:spPr>
          <a:xfrm rot="5400000" flipH="1" flipV="1">
            <a:off x="5510658" y="2814192"/>
            <a:ext cx="322958" cy="136207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>
            <a:cxnSpLocks/>
            <a:stCxn id="42" idx="0"/>
            <a:endCxn id="5" idx="2"/>
          </p:cNvCxnSpPr>
          <p:nvPr/>
        </p:nvCxnSpPr>
        <p:spPr>
          <a:xfrm rot="16200000" flipV="1">
            <a:off x="6625084" y="3061842"/>
            <a:ext cx="322959" cy="86677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cxnSpLocks/>
            <a:endCxn id="5" idx="2"/>
          </p:cNvCxnSpPr>
          <p:nvPr/>
        </p:nvCxnSpPr>
        <p:spPr>
          <a:xfrm rot="10800000">
            <a:off x="6353176" y="3333750"/>
            <a:ext cx="3105153" cy="313530"/>
          </a:xfrm>
          <a:prstGeom prst="bentConnector2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1150" y="1143000"/>
            <a:ext cx="5486400" cy="1143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27013" indent="0" algn="ctr">
              <a:buNone/>
            </a:pPr>
            <a:r>
              <a:rPr lang="en-US" sz="1400" dirty="0">
                <a:solidFill>
                  <a:schemeClr val="tx1"/>
                </a:solidFill>
              </a:rPr>
              <a:t>PERHATIAN </a:t>
            </a:r>
            <a:r>
              <a:rPr lang="en-US" sz="1400" dirty="0" err="1">
                <a:solidFill>
                  <a:schemeClr val="tx1"/>
                </a:solidFill>
              </a:rPr>
              <a:t>terjadi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apabila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 marL="227013" indent="0" algn="ctr">
              <a:buNone/>
            </a:pPr>
            <a:r>
              <a:rPr lang="en-US" sz="1400" dirty="0">
                <a:solidFill>
                  <a:schemeClr val="tx1"/>
                </a:solidFill>
              </a:rPr>
              <a:t>KITA MENGKONSENTRASIKAN DIRI PADA SALAH SATU ALAT INDERA, DAN MENGESAMPINGKAN MASUKAN-MASUKAN MELALUI ALAT INDERA YANG LAIN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28800" y="1047750"/>
            <a:ext cx="3162300" cy="1371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27013" algn="ctr">
              <a:spcBef>
                <a:spcPct val="20000"/>
              </a:spcBef>
              <a:defRPr/>
            </a:pPr>
            <a:r>
              <a:rPr lang="en-US" sz="1400" dirty="0"/>
              <a:t>Kenneth E. Anderson (1972;46)</a:t>
            </a:r>
          </a:p>
          <a:p>
            <a:pPr marL="227013" algn="ctr">
              <a:spcBef>
                <a:spcPct val="20000"/>
              </a:spcBef>
              <a:defRPr/>
            </a:pPr>
            <a:r>
              <a:rPr lang="en-US" sz="1400" dirty="0"/>
              <a:t>“</a:t>
            </a:r>
            <a:r>
              <a:rPr lang="en-US" sz="1400" dirty="0" err="1"/>
              <a:t>Proses</a:t>
            </a:r>
            <a:r>
              <a:rPr lang="en-US" sz="1400" dirty="0"/>
              <a:t> mental </a:t>
            </a:r>
            <a:r>
              <a:rPr lang="en-US" sz="1400" dirty="0" err="1"/>
              <a:t>ketika</a:t>
            </a:r>
            <a:r>
              <a:rPr lang="en-US" sz="1400" dirty="0"/>
              <a:t> stimuli </a:t>
            </a:r>
            <a:r>
              <a:rPr lang="en-US" sz="1400" dirty="0" err="1"/>
              <a:t>atau</a:t>
            </a:r>
            <a:r>
              <a:rPr lang="en-US" sz="1400" dirty="0"/>
              <a:t> </a:t>
            </a:r>
            <a:r>
              <a:rPr lang="en-US" sz="1400" dirty="0" err="1"/>
              <a:t>rangkaian</a:t>
            </a:r>
            <a:r>
              <a:rPr lang="en-US" sz="1400" dirty="0"/>
              <a:t> stimuli </a:t>
            </a:r>
            <a:r>
              <a:rPr lang="en-US" sz="1400" dirty="0" err="1"/>
              <a:t>menjadi</a:t>
            </a:r>
            <a:r>
              <a:rPr lang="en-US" sz="1400" dirty="0"/>
              <a:t> </a:t>
            </a:r>
            <a:r>
              <a:rPr lang="en-US" sz="1400" dirty="0" err="1"/>
              <a:t>menonjol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kesadaran</a:t>
            </a:r>
            <a:r>
              <a:rPr lang="en-US" sz="1400" dirty="0"/>
              <a:t> </a:t>
            </a:r>
            <a:r>
              <a:rPr lang="en-US" sz="1400" dirty="0" err="1"/>
              <a:t>pada</a:t>
            </a:r>
            <a:r>
              <a:rPr lang="en-US" sz="1400" dirty="0"/>
              <a:t> </a:t>
            </a:r>
            <a:r>
              <a:rPr lang="en-US" sz="1400" dirty="0" err="1"/>
              <a:t>saat</a:t>
            </a:r>
            <a:r>
              <a:rPr lang="en-US" sz="1400" dirty="0"/>
              <a:t> stimuli </a:t>
            </a:r>
            <a:r>
              <a:rPr lang="en-US" sz="1400" dirty="0" err="1"/>
              <a:t>lainnya</a:t>
            </a:r>
            <a:r>
              <a:rPr lang="en-US" sz="1400" dirty="0"/>
              <a:t> </a:t>
            </a:r>
            <a:r>
              <a:rPr lang="en-US" sz="1400" dirty="0" err="1"/>
              <a:t>melemah</a:t>
            </a:r>
            <a:r>
              <a:rPr lang="en-US" sz="1400" dirty="0"/>
              <a:t>”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28800" y="2495550"/>
            <a:ext cx="9048750" cy="838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27013" algn="ctr">
              <a:spcBef>
                <a:spcPct val="20000"/>
              </a:spcBef>
              <a:defRPr/>
            </a:pPr>
            <a:r>
              <a:rPr lang="en-US" sz="1400" b="1" dirty="0"/>
              <a:t>PERHATIAN </a:t>
            </a:r>
            <a:r>
              <a:rPr lang="en-US" sz="1400" b="1" dirty="0" err="1"/>
              <a:t>ditentukan</a:t>
            </a:r>
            <a:r>
              <a:rPr lang="en-US" sz="1400" b="1" dirty="0"/>
              <a:t> </a:t>
            </a:r>
            <a:r>
              <a:rPr lang="en-US" sz="1400" b="1" dirty="0" err="1"/>
              <a:t>oleh</a:t>
            </a:r>
            <a:r>
              <a:rPr lang="en-US" sz="1400" b="1" dirty="0"/>
              <a:t> </a:t>
            </a:r>
            <a:r>
              <a:rPr lang="en-US" sz="1400" b="1" dirty="0" err="1"/>
              <a:t>faktor</a:t>
            </a:r>
            <a:r>
              <a:rPr lang="en-US" sz="1400" b="1" dirty="0"/>
              <a:t> </a:t>
            </a:r>
            <a:r>
              <a:rPr lang="en-US" sz="1400" b="1" dirty="0" err="1"/>
              <a:t>eksternal</a:t>
            </a:r>
            <a:r>
              <a:rPr lang="en-US" sz="1400" b="1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situasional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personal)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dirty="0" err="1">
                <a:sym typeface="Wingdings" pitchFamily="2" charset="2"/>
              </a:rPr>
              <a:t>Determinan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perhatian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bersifat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eksternal</a:t>
            </a:r>
            <a:r>
              <a:rPr lang="en-US" sz="1400" dirty="0">
                <a:sym typeface="Wingdings" pitchFamily="2" charset="2"/>
              </a:rPr>
              <a:t>/</a:t>
            </a:r>
            <a:r>
              <a:rPr lang="en-US" sz="1400" dirty="0" err="1">
                <a:sym typeface="Wingdings" pitchFamily="2" charset="2"/>
              </a:rPr>
              <a:t>penarik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perhatian</a:t>
            </a:r>
            <a:r>
              <a:rPr lang="en-US" sz="1400" dirty="0">
                <a:sym typeface="Wingdings" pitchFamily="2" charset="2"/>
              </a:rPr>
              <a:t> (attention getter), </a:t>
            </a:r>
            <a:r>
              <a:rPr lang="en-US" sz="1400" dirty="0" err="1">
                <a:sym typeface="Wingdings" pitchFamily="2" charset="2"/>
              </a:rPr>
              <a:t>menonjol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dalam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gerakan</a:t>
            </a:r>
            <a:r>
              <a:rPr lang="en-US" sz="1400" dirty="0">
                <a:sym typeface="Wingdings" pitchFamily="2" charset="2"/>
              </a:rPr>
              <a:t>, </a:t>
            </a:r>
            <a:r>
              <a:rPr lang="en-US" sz="1400" dirty="0" err="1">
                <a:sym typeface="Wingdings" pitchFamily="2" charset="2"/>
              </a:rPr>
              <a:t>intensitas</a:t>
            </a:r>
            <a:r>
              <a:rPr lang="en-US" sz="1400" dirty="0">
                <a:sym typeface="Wingdings" pitchFamily="2" charset="2"/>
              </a:rPr>
              <a:t>, </a:t>
            </a:r>
            <a:r>
              <a:rPr lang="en-US" sz="1400" dirty="0" err="1">
                <a:sym typeface="Wingdings" pitchFamily="2" charset="2"/>
              </a:rPr>
              <a:t>kebaruan</a:t>
            </a:r>
            <a:r>
              <a:rPr lang="en-US" sz="1400" dirty="0">
                <a:sym typeface="Wingdings" pitchFamily="2" charset="2"/>
              </a:rPr>
              <a:t>, </a:t>
            </a:r>
            <a:r>
              <a:rPr lang="en-US" sz="1400" dirty="0" err="1">
                <a:sym typeface="Wingdings" pitchFamily="2" charset="2"/>
              </a:rPr>
              <a:t>dan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400" dirty="0" err="1">
                <a:sym typeface="Wingdings" pitchFamily="2" charset="2"/>
              </a:rPr>
              <a:t>pengulangan</a:t>
            </a:r>
            <a:endParaRPr lang="en-US" sz="1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28800" y="4152106"/>
            <a:ext cx="1828800" cy="24384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227013" algn="ctr">
              <a:spcBef>
                <a:spcPct val="20000"/>
              </a:spcBef>
              <a:defRPr/>
            </a:pPr>
            <a:r>
              <a:rPr lang="en-US" sz="1300" dirty="0" err="1"/>
              <a:t>Manusia</a:t>
            </a:r>
            <a:r>
              <a:rPr lang="en-US" sz="1300" dirty="0"/>
              <a:t> </a:t>
            </a:r>
            <a:r>
              <a:rPr lang="en-US" sz="1300" dirty="0" err="1"/>
              <a:t>secara</a:t>
            </a:r>
            <a:r>
              <a:rPr lang="en-US" sz="1300" dirty="0"/>
              <a:t> visual </a:t>
            </a:r>
            <a:r>
              <a:rPr lang="en-US" sz="1300" dirty="0" err="1"/>
              <a:t>tertarik</a:t>
            </a:r>
            <a:r>
              <a:rPr lang="en-US" sz="1300" dirty="0"/>
              <a:t> </a:t>
            </a:r>
            <a:r>
              <a:rPr lang="en-US" sz="1300" dirty="0" err="1"/>
              <a:t>pada</a:t>
            </a:r>
            <a:r>
              <a:rPr lang="en-US" sz="1300" dirty="0"/>
              <a:t> </a:t>
            </a:r>
            <a:r>
              <a:rPr lang="en-US" sz="1300" dirty="0" err="1"/>
              <a:t>objek-objek</a:t>
            </a:r>
            <a:r>
              <a:rPr lang="en-US" sz="1300" dirty="0"/>
              <a:t> yang </a:t>
            </a:r>
            <a:r>
              <a:rPr lang="en-US" sz="1300" dirty="0" err="1"/>
              <a:t>bergerak</a:t>
            </a:r>
            <a:endParaRPr lang="en-US" sz="1300" dirty="0"/>
          </a:p>
          <a:p>
            <a:pPr marL="227013" algn="ctr">
              <a:spcBef>
                <a:spcPct val="20000"/>
              </a:spcBef>
              <a:defRPr/>
            </a:pPr>
            <a:r>
              <a:rPr lang="en-US" sz="1300" dirty="0" err="1"/>
              <a:t>Misal</a:t>
            </a:r>
            <a:r>
              <a:rPr lang="en-US" sz="1300" dirty="0"/>
              <a:t>; </a:t>
            </a:r>
            <a:r>
              <a:rPr lang="en-US" sz="1300" dirty="0" err="1"/>
              <a:t>huruf</a:t>
            </a:r>
            <a:r>
              <a:rPr lang="en-US" sz="1300" dirty="0"/>
              <a:t> </a:t>
            </a:r>
            <a:r>
              <a:rPr lang="en-US" sz="1300" dirty="0" err="1"/>
              <a:t>dalam</a:t>
            </a:r>
            <a:r>
              <a:rPr lang="en-US" sz="1300" dirty="0"/>
              <a:t> display yang </a:t>
            </a:r>
            <a:r>
              <a:rPr lang="en-US" sz="1300" dirty="0" err="1"/>
              <a:t>bergerak</a:t>
            </a:r>
            <a:r>
              <a:rPr lang="en-US" sz="1300" dirty="0"/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81450" y="4152105"/>
            <a:ext cx="1962150" cy="2536793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27013" algn="ctr">
              <a:spcBef>
                <a:spcPct val="20000"/>
              </a:spcBef>
              <a:defRPr/>
            </a:pPr>
            <a:r>
              <a:rPr lang="en-US" sz="1300" dirty="0" err="1"/>
              <a:t>Memperhatikan</a:t>
            </a:r>
            <a:r>
              <a:rPr lang="en-US" sz="1300" dirty="0"/>
              <a:t> stimuli yang </a:t>
            </a:r>
            <a:r>
              <a:rPr lang="en-US" sz="1300" dirty="0" err="1"/>
              <a:t>menonjol</a:t>
            </a:r>
            <a:r>
              <a:rPr lang="en-US" sz="1300" dirty="0"/>
              <a:t> </a:t>
            </a:r>
            <a:r>
              <a:rPr lang="en-US" sz="1300" dirty="0" err="1"/>
              <a:t>dibanding</a:t>
            </a:r>
            <a:r>
              <a:rPr lang="en-US" sz="1300" dirty="0"/>
              <a:t> yang lain. </a:t>
            </a:r>
          </a:p>
          <a:p>
            <a:pPr marL="227013" algn="ctr">
              <a:spcBef>
                <a:spcPct val="20000"/>
              </a:spcBef>
              <a:defRPr/>
            </a:pPr>
            <a:r>
              <a:rPr lang="en-US" sz="1300" dirty="0" err="1"/>
              <a:t>Misal</a:t>
            </a:r>
            <a:r>
              <a:rPr lang="en-US" sz="1300" dirty="0"/>
              <a:t>;  </a:t>
            </a:r>
            <a:r>
              <a:rPr lang="en-US" sz="1300" dirty="0" err="1"/>
              <a:t>tinggi</a:t>
            </a:r>
            <a:r>
              <a:rPr lang="en-US" sz="1300" dirty="0"/>
              <a:t> </a:t>
            </a:r>
            <a:r>
              <a:rPr lang="en-US" sz="1300" dirty="0" err="1"/>
              <a:t>diantara</a:t>
            </a:r>
            <a:r>
              <a:rPr lang="en-US" sz="1300" dirty="0"/>
              <a:t> yang </a:t>
            </a:r>
            <a:r>
              <a:rPr lang="en-US" sz="1300" dirty="0" err="1"/>
              <a:t>pendek</a:t>
            </a:r>
            <a:r>
              <a:rPr lang="en-US" sz="1300" dirty="0"/>
              <a:t>, </a:t>
            </a:r>
            <a:r>
              <a:rPr lang="en-US" sz="1300" dirty="0" err="1"/>
              <a:t>warna</a:t>
            </a:r>
            <a:r>
              <a:rPr lang="en-US" sz="1300" dirty="0"/>
              <a:t> </a:t>
            </a:r>
            <a:r>
              <a:rPr lang="en-US" sz="1300" dirty="0" err="1"/>
              <a:t>merah</a:t>
            </a:r>
            <a:r>
              <a:rPr lang="en-US" sz="1300" dirty="0"/>
              <a:t> </a:t>
            </a:r>
            <a:r>
              <a:rPr lang="en-US" sz="1300" dirty="0" err="1"/>
              <a:t>diantara</a:t>
            </a:r>
            <a:r>
              <a:rPr lang="en-US" sz="1300" dirty="0"/>
              <a:t> </a:t>
            </a:r>
            <a:r>
              <a:rPr lang="en-US" sz="1300" dirty="0" err="1"/>
              <a:t>putih</a:t>
            </a:r>
            <a:r>
              <a:rPr lang="en-US" sz="1300" dirty="0"/>
              <a:t>, </a:t>
            </a:r>
            <a:r>
              <a:rPr lang="en-US" sz="1300" dirty="0" err="1"/>
              <a:t>suara</a:t>
            </a:r>
            <a:r>
              <a:rPr lang="en-US" sz="1300" dirty="0"/>
              <a:t> </a:t>
            </a:r>
            <a:r>
              <a:rPr lang="en-US" sz="1300" dirty="0" err="1"/>
              <a:t>keras</a:t>
            </a:r>
            <a:r>
              <a:rPr lang="en-US" sz="1300" dirty="0"/>
              <a:t> </a:t>
            </a:r>
            <a:r>
              <a:rPr lang="en-US" sz="1300" dirty="0" err="1"/>
              <a:t>dikesunyian</a:t>
            </a:r>
            <a:r>
              <a:rPr lang="en-US" sz="1300" dirty="0"/>
              <a:t>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05550" y="4152106"/>
            <a:ext cx="1828800" cy="24384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227013" algn="ctr">
              <a:spcBef>
                <a:spcPct val="20000"/>
              </a:spcBef>
              <a:defRPr/>
            </a:pPr>
            <a:r>
              <a:rPr lang="en-US" sz="1300" dirty="0"/>
              <a:t>Hal-</a:t>
            </a:r>
            <a:r>
              <a:rPr lang="en-US" sz="1300" dirty="0" err="1"/>
              <a:t>hal</a:t>
            </a:r>
            <a:r>
              <a:rPr lang="en-US" sz="1300" dirty="0"/>
              <a:t> yang </a:t>
            </a:r>
            <a:r>
              <a:rPr lang="en-US" sz="1300" dirty="0" err="1"/>
              <a:t>baru</a:t>
            </a:r>
            <a:r>
              <a:rPr lang="en-US" sz="1300" dirty="0"/>
              <a:t>, </a:t>
            </a:r>
            <a:r>
              <a:rPr lang="en-US" sz="1300" dirty="0" err="1"/>
              <a:t>luar</a:t>
            </a:r>
            <a:r>
              <a:rPr lang="en-US" sz="1300" dirty="0"/>
              <a:t> </a:t>
            </a:r>
            <a:r>
              <a:rPr lang="en-US" sz="1300" dirty="0" err="1"/>
              <a:t>biasa</a:t>
            </a:r>
            <a:r>
              <a:rPr lang="en-US" sz="1300" dirty="0"/>
              <a:t>, </a:t>
            </a:r>
            <a:r>
              <a:rPr lang="en-US" sz="1300" dirty="0" err="1"/>
              <a:t>berbeda</a:t>
            </a:r>
            <a:r>
              <a:rPr lang="en-US" sz="1300" dirty="0"/>
              <a:t>, </a:t>
            </a:r>
            <a:r>
              <a:rPr lang="en-US" sz="1300" dirty="0" err="1"/>
              <a:t>akan</a:t>
            </a:r>
            <a:r>
              <a:rPr lang="en-US" sz="1300" dirty="0"/>
              <a:t> </a:t>
            </a:r>
            <a:r>
              <a:rPr lang="en-US" sz="1300" dirty="0" err="1"/>
              <a:t>menarik</a:t>
            </a:r>
            <a:r>
              <a:rPr lang="en-US" sz="1300" dirty="0"/>
              <a:t> </a:t>
            </a:r>
            <a:r>
              <a:rPr lang="en-US" sz="1300" dirty="0" err="1"/>
              <a:t>perhatian</a:t>
            </a:r>
            <a:r>
              <a:rPr lang="en-US" sz="1300" dirty="0"/>
              <a:t>, </a:t>
            </a:r>
            <a:r>
              <a:rPr lang="en-US" sz="1300" dirty="0" err="1"/>
              <a:t>misal</a:t>
            </a:r>
            <a:r>
              <a:rPr lang="en-US" sz="1300" dirty="0"/>
              <a:t>;</a:t>
            </a:r>
          </a:p>
          <a:p>
            <a:pPr marL="227013" algn="ctr">
              <a:spcBef>
                <a:spcPct val="20000"/>
              </a:spcBef>
              <a:defRPr/>
            </a:pPr>
            <a:r>
              <a:rPr lang="en-US" sz="1300" dirty="0"/>
              <a:t>Mobil </a:t>
            </a:r>
            <a:r>
              <a:rPr lang="en-US" sz="1300" dirty="0" err="1"/>
              <a:t>baru</a:t>
            </a:r>
            <a:r>
              <a:rPr lang="en-US" sz="1300" dirty="0"/>
              <a:t>, film </a:t>
            </a:r>
            <a:r>
              <a:rPr lang="en-US" sz="1300" dirty="0" err="1"/>
              <a:t>baru</a:t>
            </a:r>
            <a:r>
              <a:rPr lang="en-US" sz="1300" dirty="0"/>
              <a:t>, </a:t>
            </a:r>
            <a:r>
              <a:rPr lang="en-US" sz="1300" dirty="0" err="1"/>
              <a:t>istri</a:t>
            </a:r>
            <a:r>
              <a:rPr lang="en-US" sz="1300" dirty="0"/>
              <a:t> </a:t>
            </a:r>
            <a:r>
              <a:rPr lang="en-US" sz="1300" dirty="0" err="1"/>
              <a:t>muda</a:t>
            </a:r>
            <a:r>
              <a:rPr lang="en-US" sz="1300" dirty="0"/>
              <a:t>(?)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534400" y="4152106"/>
            <a:ext cx="1828800" cy="2438400"/>
          </a:xfrm>
          <a:prstGeom prst="snip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27013" algn="ctr">
              <a:spcBef>
                <a:spcPct val="20000"/>
              </a:spcBef>
              <a:defRPr/>
            </a:pPr>
            <a:r>
              <a:rPr lang="en-US" sz="1300" dirty="0" err="1"/>
              <a:t>Diulang</a:t>
            </a:r>
            <a:r>
              <a:rPr lang="en-US" sz="1300" dirty="0"/>
              <a:t> </a:t>
            </a:r>
            <a:r>
              <a:rPr lang="en-US" sz="1300" dirty="0" err="1"/>
              <a:t>dengan</a:t>
            </a:r>
            <a:r>
              <a:rPr lang="en-US" sz="1300" dirty="0"/>
              <a:t> </a:t>
            </a:r>
            <a:r>
              <a:rPr lang="en-US" sz="1300" dirty="0" err="1"/>
              <a:t>sedikit</a:t>
            </a:r>
            <a:r>
              <a:rPr lang="en-US" sz="1300" dirty="0"/>
              <a:t> </a:t>
            </a:r>
            <a:r>
              <a:rPr lang="en-US" sz="1300" dirty="0" err="1"/>
              <a:t>variasi</a:t>
            </a:r>
            <a:r>
              <a:rPr lang="en-US" sz="1300" dirty="0"/>
              <a:t>, </a:t>
            </a:r>
            <a:r>
              <a:rPr lang="en-US" sz="1300" dirty="0" err="1"/>
              <a:t>akan</a:t>
            </a:r>
            <a:r>
              <a:rPr lang="en-US" sz="1300" dirty="0"/>
              <a:t> </a:t>
            </a:r>
            <a:r>
              <a:rPr lang="en-US" sz="1300" dirty="0" err="1"/>
              <a:t>menarik</a:t>
            </a:r>
            <a:r>
              <a:rPr lang="en-US" sz="1300" dirty="0"/>
              <a:t> </a:t>
            </a:r>
            <a:r>
              <a:rPr lang="en-US" sz="1300" dirty="0" err="1"/>
              <a:t>perhatian</a:t>
            </a:r>
            <a:r>
              <a:rPr lang="en-US" sz="1300" dirty="0"/>
              <a:t>, </a:t>
            </a:r>
            <a:r>
              <a:rPr lang="en-US" sz="1300" dirty="0" err="1"/>
              <a:t>perpaduan</a:t>
            </a:r>
            <a:r>
              <a:rPr lang="en-US" sz="1300" dirty="0"/>
              <a:t> </a:t>
            </a:r>
            <a:r>
              <a:rPr lang="en-US" sz="1300" dirty="0" err="1"/>
              <a:t>unsur</a:t>
            </a:r>
            <a:r>
              <a:rPr lang="en-US" sz="1300" dirty="0"/>
              <a:t> familiarity (</a:t>
            </a:r>
            <a:r>
              <a:rPr lang="en-US" sz="1300" dirty="0" err="1"/>
              <a:t>kita</a:t>
            </a:r>
            <a:r>
              <a:rPr lang="en-US" sz="1300" dirty="0"/>
              <a:t> </a:t>
            </a:r>
            <a:r>
              <a:rPr lang="en-US" sz="1300" dirty="0" err="1"/>
              <a:t>kenal</a:t>
            </a:r>
            <a:r>
              <a:rPr lang="en-US" sz="1300" dirty="0"/>
              <a:t>) </a:t>
            </a:r>
            <a:r>
              <a:rPr lang="en-US" sz="1300" dirty="0" err="1"/>
              <a:t>dengan</a:t>
            </a:r>
            <a:r>
              <a:rPr lang="en-US" sz="1300" dirty="0"/>
              <a:t> novelty (</a:t>
            </a:r>
            <a:r>
              <a:rPr lang="en-US" sz="1300" dirty="0" err="1"/>
              <a:t>baru</a:t>
            </a:r>
            <a:r>
              <a:rPr lang="en-US" sz="1300" dirty="0"/>
              <a:t>), </a:t>
            </a:r>
            <a:r>
              <a:rPr lang="en-US" sz="1300" dirty="0" err="1"/>
              <a:t>juga</a:t>
            </a:r>
            <a:r>
              <a:rPr lang="en-US" sz="1300" dirty="0"/>
              <a:t> </a:t>
            </a:r>
            <a:r>
              <a:rPr lang="en-US" sz="1300" dirty="0" err="1"/>
              <a:t>mengandung</a:t>
            </a:r>
            <a:r>
              <a:rPr lang="en-US" sz="1300" dirty="0"/>
              <a:t> </a:t>
            </a:r>
            <a:r>
              <a:rPr lang="en-US" sz="1300" dirty="0" err="1"/>
              <a:t>unsur</a:t>
            </a:r>
            <a:r>
              <a:rPr lang="en-US" sz="1300" dirty="0"/>
              <a:t> </a:t>
            </a:r>
            <a:r>
              <a:rPr lang="en-US" sz="1300" dirty="0" err="1"/>
              <a:t>sugesti</a:t>
            </a:r>
            <a:r>
              <a:rPr lang="en-US" sz="1300" dirty="0"/>
              <a:t>.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63463" y="154051"/>
            <a:ext cx="9474635" cy="762000"/>
          </a:xfrm>
        </p:spPr>
        <p:txBody>
          <a:bodyPr/>
          <a:lstStyle/>
          <a:p>
            <a:r>
              <a:rPr lang="en-US" sz="3200" dirty="0">
                <a:latin typeface="Bahnschrift Condensed" panose="020B0502040204020203" pitchFamily="34" charset="0"/>
              </a:rPr>
              <a:t>ATENSI</a:t>
            </a:r>
            <a:r>
              <a:rPr lang="en-US" sz="2800" dirty="0"/>
              <a:t>   </a:t>
            </a:r>
            <a:r>
              <a:rPr lang="en-US" sz="2800" i="1" dirty="0"/>
              <a:t>             </a:t>
            </a:r>
            <a:r>
              <a:rPr lang="en-US" sz="3200" dirty="0">
                <a:latin typeface="Bahnschrift Condensed" panose="020B0502040204020203" pitchFamily="34" charset="0"/>
              </a:rPr>
              <a:t>PERHATIAN / </a:t>
            </a:r>
            <a:r>
              <a:rPr lang="en-US" sz="3200" i="1" dirty="0">
                <a:latin typeface="Bahnschrift Condensed" panose="020B0502040204020203" pitchFamily="34" charset="0"/>
              </a:rPr>
              <a:t>Attention</a:t>
            </a:r>
            <a:endParaRPr lang="en-US" sz="3200" dirty="0">
              <a:latin typeface="Bahnschrift Condensed" panose="020B0502040204020203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751209" y="304986"/>
            <a:ext cx="726510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838325" y="3647281"/>
            <a:ext cx="1828800" cy="600075"/>
            <a:chOff x="720" y="1392"/>
            <a:chExt cx="4058" cy="480"/>
          </a:xfrm>
          <a:solidFill>
            <a:schemeClr val="accent6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6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28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" name="Rectangle 22"/>
          <p:cNvSpPr>
            <a:spLocks noChangeArrowheads="1"/>
          </p:cNvSpPr>
          <p:nvPr/>
        </p:nvSpPr>
        <p:spPr bwMode="black">
          <a:xfrm>
            <a:off x="2114464" y="3790156"/>
            <a:ext cx="12573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>
                <a:solidFill>
                  <a:srgbClr val="FFFFFF"/>
                </a:solidFill>
              </a:rPr>
              <a:t>GERAKAN</a:t>
            </a:r>
          </a:p>
        </p:txBody>
      </p:sp>
      <p:grpSp>
        <p:nvGrpSpPr>
          <p:cNvPr id="31" name="Group 6"/>
          <p:cNvGrpSpPr>
            <a:grpSpLocks/>
          </p:cNvGrpSpPr>
          <p:nvPr/>
        </p:nvGrpSpPr>
        <p:grpSpPr bwMode="auto">
          <a:xfrm>
            <a:off x="4086225" y="3647281"/>
            <a:ext cx="1828800" cy="600075"/>
            <a:chOff x="720" y="1392"/>
            <a:chExt cx="4058" cy="480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2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34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6" name="Rectangle 22"/>
          <p:cNvSpPr>
            <a:spLocks noChangeArrowheads="1"/>
          </p:cNvSpPr>
          <p:nvPr/>
        </p:nvSpPr>
        <p:spPr bwMode="black">
          <a:xfrm>
            <a:off x="4038600" y="3656708"/>
            <a:ext cx="1905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>
                <a:solidFill>
                  <a:srgbClr val="FFFFFF"/>
                </a:solidFill>
              </a:rPr>
              <a:t>INTENSITAS STIMULI</a:t>
            </a:r>
          </a:p>
        </p:txBody>
      </p:sp>
      <p:grpSp>
        <p:nvGrpSpPr>
          <p:cNvPr id="43" name="Group 6"/>
          <p:cNvGrpSpPr>
            <a:grpSpLocks/>
          </p:cNvGrpSpPr>
          <p:nvPr/>
        </p:nvGrpSpPr>
        <p:grpSpPr bwMode="auto">
          <a:xfrm>
            <a:off x="8543925" y="3647281"/>
            <a:ext cx="1828800" cy="600075"/>
            <a:chOff x="720" y="1392"/>
            <a:chExt cx="4058" cy="48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4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5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46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8" name="Rectangle 22"/>
          <p:cNvSpPr>
            <a:spLocks noChangeArrowheads="1"/>
          </p:cNvSpPr>
          <p:nvPr/>
        </p:nvSpPr>
        <p:spPr bwMode="black">
          <a:xfrm>
            <a:off x="8534400" y="3756402"/>
            <a:ext cx="1828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/>
              <a:t>P</a:t>
            </a:r>
            <a:r>
              <a:rPr lang="en-US" sz="1500" b="1" dirty="0"/>
              <a:t>ENGULANGAN</a:t>
            </a:r>
          </a:p>
        </p:txBody>
      </p:sp>
      <p:grpSp>
        <p:nvGrpSpPr>
          <p:cNvPr id="37" name="Group 6"/>
          <p:cNvGrpSpPr>
            <a:grpSpLocks/>
          </p:cNvGrpSpPr>
          <p:nvPr/>
        </p:nvGrpSpPr>
        <p:grpSpPr bwMode="auto">
          <a:xfrm>
            <a:off x="6315075" y="3647281"/>
            <a:ext cx="1828800" cy="600075"/>
            <a:chOff x="720" y="1392"/>
            <a:chExt cx="4058" cy="480"/>
          </a:xfrm>
          <a:solidFill>
            <a:schemeClr val="bg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8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40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2" name="Rectangle 22"/>
          <p:cNvSpPr>
            <a:spLocks noChangeArrowheads="1"/>
          </p:cNvSpPr>
          <p:nvPr/>
        </p:nvSpPr>
        <p:spPr bwMode="black">
          <a:xfrm>
            <a:off x="6267450" y="3656709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/>
              <a:t>KEBARUAN (NOVELTY)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6889</TotalTime>
  <Words>1534</Words>
  <Application>Microsoft Macintosh PowerPoint</Application>
  <PresentationFormat>Widescreen</PresentationFormat>
  <Paragraphs>165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Bahnschrift Condensed</vt:lpstr>
      <vt:lpstr>Bahnschrift Light</vt:lpstr>
      <vt:lpstr>Bernard MT Condensed</vt:lpstr>
      <vt:lpstr>Calibri</vt:lpstr>
      <vt:lpstr>Calibri Light</vt:lpstr>
      <vt:lpstr>Wingdings</vt:lpstr>
      <vt:lpstr>Office Theme</vt:lpstr>
      <vt:lpstr>PERTEMUAN V</vt:lpstr>
      <vt:lpstr>SISTEM  KOMUNIKASI INTRAPRIBADI</vt:lpstr>
      <vt:lpstr>PowerPoint Presentation</vt:lpstr>
      <vt:lpstr>CERITAKAN APA YANG SDR. TANGKAP PESAN DARI VIDEO TSB.</vt:lpstr>
      <vt:lpstr>SISTEM KOMUNIKASI INTRAPRIBADI</vt:lpstr>
      <vt:lpstr>SENSASI</vt:lpstr>
      <vt:lpstr>SENSASI</vt:lpstr>
      <vt:lpstr>PERSEPSI</vt:lpstr>
      <vt:lpstr>ATENSI                PERHATIAN / Attention</vt:lpstr>
      <vt:lpstr>MEMORI</vt:lpstr>
      <vt:lpstr>Jenis-Jenis Memori</vt:lpstr>
      <vt:lpstr>BERPIKIR</vt:lpstr>
      <vt:lpstr>Bagaimana Orang Berpikir?</vt:lpstr>
      <vt:lpstr>BERPIKIR</vt:lpstr>
      <vt:lpstr>Menetapkan Keputusan (Decision Making)</vt:lpstr>
      <vt:lpstr>Memecahkan Persoalan (Problem Solving)</vt:lpstr>
      <vt:lpstr>Berpikir Kreatif (Creative Thinking)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PERTEMUAN V</dc:title>
  <dc:creator>Jenny Ratna Suminar</dc:creator>
  <cp:lastModifiedBy>Frila Nurfadila</cp:lastModifiedBy>
  <cp:revision>6</cp:revision>
  <dcterms:created xsi:type="dcterms:W3CDTF">2024-03-31T23:41:54Z</dcterms:created>
  <dcterms:modified xsi:type="dcterms:W3CDTF">2025-03-25T14:53:39Z</dcterms:modified>
</cp:coreProperties>
</file>