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E15C6-69BF-43CF-AB50-00B66215FBCC}" type="datetimeFigureOut">
              <a:rPr lang="en-US" smtClean="0"/>
              <a:pPr/>
              <a:t>3/31/2024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5910-3147-451D-8D9E-F7CE05A2A5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E15C6-69BF-43CF-AB50-00B66215FBCC}" type="datetimeFigureOut">
              <a:rPr lang="en-US" smtClean="0"/>
              <a:pPr/>
              <a:t>3/31/2024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5910-3147-451D-8D9E-F7CE05A2A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E15C6-69BF-43CF-AB50-00B66215FBCC}" type="datetimeFigureOut">
              <a:rPr lang="en-US" smtClean="0"/>
              <a:pPr/>
              <a:t>3/31/2024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5910-3147-451D-8D9E-F7CE05A2A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E15C6-69BF-43CF-AB50-00B66215FBCC}" type="datetimeFigureOut">
              <a:rPr lang="en-US" smtClean="0"/>
              <a:pPr/>
              <a:t>3/31/2024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5910-3147-451D-8D9E-F7CE05A2A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E15C6-69BF-43CF-AB50-00B66215FBCC}" type="datetimeFigureOut">
              <a:rPr lang="en-US" smtClean="0"/>
              <a:pPr/>
              <a:t>3/31/2024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5910-3147-451D-8D9E-F7CE05A2A5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E15C6-69BF-43CF-AB50-00B66215FBCC}" type="datetimeFigureOut">
              <a:rPr lang="en-US" smtClean="0"/>
              <a:pPr/>
              <a:t>3/31/2024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5910-3147-451D-8D9E-F7CE05A2A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E15C6-69BF-43CF-AB50-00B66215FBCC}" type="datetimeFigureOut">
              <a:rPr lang="en-US" smtClean="0"/>
              <a:pPr/>
              <a:t>3/31/2024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5910-3147-451D-8D9E-F7CE05A2A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E15C6-69BF-43CF-AB50-00B66215FBCC}" type="datetimeFigureOut">
              <a:rPr lang="en-US" smtClean="0"/>
              <a:pPr/>
              <a:t>3/31/2024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5910-3147-451D-8D9E-F7CE05A2A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E15C6-69BF-43CF-AB50-00B66215FBCC}" type="datetimeFigureOut">
              <a:rPr lang="en-US" smtClean="0"/>
              <a:pPr/>
              <a:t>3/31/2024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5910-3147-451D-8D9E-F7CE05A2A5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E15C6-69BF-43CF-AB50-00B66215FBCC}" type="datetimeFigureOut">
              <a:rPr lang="en-US" smtClean="0"/>
              <a:pPr/>
              <a:t>3/31/2024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5910-3147-451D-8D9E-F7CE05A2A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E15C6-69BF-43CF-AB50-00B66215FBCC}" type="datetimeFigureOut">
              <a:rPr lang="en-US" smtClean="0"/>
              <a:pPr/>
              <a:t>3/31/2024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5910-3147-451D-8D9E-F7CE05A2A5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A1E15C6-69BF-43CF-AB50-00B66215FBCC}" type="datetimeFigureOut">
              <a:rPr lang="en-US" smtClean="0"/>
              <a:pPr/>
              <a:t>3/31/2024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A4E5910-3147-451D-8D9E-F7CE05A2A5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764704"/>
            <a:ext cx="7772400" cy="1470025"/>
          </a:xfrm>
        </p:spPr>
        <p:txBody>
          <a:bodyPr>
            <a:normAutofit/>
          </a:bodyPr>
          <a:lstStyle/>
          <a:p>
            <a:r>
              <a:rPr lang="id-ID" dirty="0"/>
              <a:t>SISTEM KOMUNIKASI INTERPERSONAL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780928"/>
            <a:ext cx="7406640" cy="1752600"/>
          </a:xfrm>
        </p:spPr>
        <p:txBody>
          <a:bodyPr>
            <a:normAutofit/>
          </a:bodyPr>
          <a:lstStyle/>
          <a:p>
            <a:pPr algn="r"/>
            <a:r>
              <a:rPr lang="id-ID" dirty="0"/>
              <a:t>Uud wahyudin</a:t>
            </a:r>
            <a:endParaRPr lang="en-US" dirty="0"/>
          </a:p>
          <a:p>
            <a:pPr algn="r"/>
            <a:r>
              <a:rPr lang="en-US" dirty="0" err="1"/>
              <a:t>Frila</a:t>
            </a:r>
            <a:r>
              <a:rPr lang="en-US" dirty="0"/>
              <a:t> N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/>
              <a:t>4.1. PERSEPSI INTERPERSONAL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Pengaruh Persepsi Interpersonal pada Komunikasi Interpersonal</a:t>
            </a:r>
          </a:p>
          <a:p>
            <a:pPr lvl="1"/>
            <a:r>
              <a:rPr lang="id-ID" dirty="0"/>
              <a:t>Kita akan berperilaku menyesuaikan dengan persepsi yang kita buat terhadap orang lain.</a:t>
            </a:r>
          </a:p>
          <a:p>
            <a:pPr lvl="1"/>
            <a:r>
              <a:rPr lang="id-ID" dirty="0"/>
              <a:t>Komunikan pun bisa terpengaruh oleh persepsi yang komunikator buat, hal ini disebut self-fulfilling propechy.</a:t>
            </a:r>
            <a:endParaRPr lang="en-US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4.2. KONSEP DIRI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Menjadikan diri sendiri sebagai subjek dan objek persepsi. Mempersepsikan diri sendiri disebut looking glass self (Erving Goffman).</a:t>
            </a:r>
          </a:p>
          <a:p>
            <a:pPr>
              <a:buNone/>
            </a:pPr>
            <a:r>
              <a:rPr lang="id-ID" dirty="0"/>
              <a:t>	</a:t>
            </a:r>
            <a:endParaRPr lang="en-US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4.2. KONSEP DIRI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d-ID" dirty="0"/>
              <a:t>DEFINISI</a:t>
            </a:r>
          </a:p>
          <a:p>
            <a:pPr algn="ctr">
              <a:buNone/>
            </a:pPr>
            <a:r>
              <a:rPr lang="id-ID" sz="3300" dirty="0"/>
              <a:t>“those physical, social, and psychological perceptions of ourselves that we have derived from experiences and our interaction with others”</a:t>
            </a:r>
          </a:p>
          <a:p>
            <a:pPr>
              <a:buNone/>
            </a:pPr>
            <a:r>
              <a:rPr lang="id-ID" sz="3300" dirty="0"/>
              <a:t>					-William D. Brooks</a:t>
            </a:r>
          </a:p>
          <a:p>
            <a:pPr>
              <a:buNone/>
            </a:pPr>
            <a:endParaRPr lang="id-ID" sz="3300" dirty="0"/>
          </a:p>
          <a:p>
            <a:pPr algn="ctr">
              <a:buNone/>
            </a:pPr>
            <a:r>
              <a:rPr lang="id-ID" sz="3300" dirty="0"/>
              <a:t>“all you think and feel about you, the entire complex of beliefs and attitudes you hold about yourself”</a:t>
            </a:r>
          </a:p>
          <a:p>
            <a:pPr>
              <a:buNone/>
            </a:pPr>
            <a:r>
              <a:rPr lang="id-ID" sz="3300" dirty="0"/>
              <a:t>					- Anita Taylor</a:t>
            </a:r>
          </a:p>
          <a:p>
            <a:pPr>
              <a:buNone/>
            </a:pPr>
            <a:r>
              <a:rPr lang="id-ID" dirty="0"/>
              <a:t>	</a:t>
            </a:r>
            <a:endParaRPr lang="en-US" dirty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4.2. KONSEP DIRI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Faktor-faktor yang Mempengaruhi Konsep Diri</a:t>
            </a:r>
          </a:p>
          <a:p>
            <a:pPr lvl="1"/>
            <a:r>
              <a:rPr lang="id-ID" dirty="0"/>
              <a:t>Orang Lain</a:t>
            </a:r>
          </a:p>
          <a:p>
            <a:pPr lvl="1"/>
            <a:r>
              <a:rPr lang="id-ID" dirty="0"/>
              <a:t>Kelompok Rujukan</a:t>
            </a:r>
          </a:p>
          <a:p>
            <a:pPr lvl="1">
              <a:buNone/>
            </a:pPr>
            <a:endParaRPr lang="id-ID" dirty="0"/>
          </a:p>
          <a:p>
            <a:pPr lvl="1">
              <a:buNone/>
            </a:pPr>
            <a:r>
              <a:rPr lang="id-ID" dirty="0"/>
              <a:t>Dari dua poin di atas bisa disimpulkan bahwa lingkungan sosial sangat mempengaruhi konsep diri kita.</a:t>
            </a:r>
          </a:p>
          <a:p>
            <a:endParaRPr lang="id-ID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4.2. KONSEP DIRI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Pengaruh Konsep Diri pada Kom. Interpersonal</a:t>
            </a:r>
          </a:p>
          <a:p>
            <a:pPr lvl="1"/>
            <a:r>
              <a:rPr lang="id-ID" dirty="0"/>
              <a:t>Nubuat yang Dipenuhi Sendiri</a:t>
            </a:r>
          </a:p>
          <a:p>
            <a:pPr lvl="2"/>
            <a:r>
              <a:rPr lang="id-ID" sz="2600" dirty="0"/>
              <a:t>Setiap orang bertingkah laku sedapat mungkin sesuai dengan konsep dirinya. Karena itu suksesnya komunikasi interpersonal bergantung pada kualitas konsep diri, negatif atau positif.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4.2. KONSEP DIRI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Nubuat yang Dipenuhi Sendiri</a:t>
            </a:r>
          </a:p>
          <a:p>
            <a:pPr lvl="1"/>
            <a:r>
              <a:rPr lang="id-ID" dirty="0"/>
              <a:t>Tanda-tanda Konsep Diri yang Negatif</a:t>
            </a:r>
          </a:p>
          <a:p>
            <a:pPr marL="850392" lvl="1" indent="-457200">
              <a:buAutoNum type="arabicPeriod"/>
            </a:pPr>
            <a:r>
              <a:rPr lang="id-ID" dirty="0"/>
              <a:t>Peka terhadap kritik</a:t>
            </a:r>
          </a:p>
          <a:p>
            <a:pPr marL="850392" lvl="1" indent="-457200">
              <a:buAutoNum type="arabicPeriod"/>
            </a:pPr>
            <a:r>
              <a:rPr lang="id-ID" dirty="0"/>
              <a:t>Responsif terhadap pujian</a:t>
            </a:r>
          </a:p>
          <a:p>
            <a:pPr marL="850392" lvl="1" indent="-457200">
              <a:buAutoNum type="arabicPeriod"/>
            </a:pPr>
            <a:r>
              <a:rPr lang="id-ID" dirty="0"/>
              <a:t>Cenderung merasa tidak disenangi orang</a:t>
            </a:r>
          </a:p>
          <a:p>
            <a:pPr marL="850392" lvl="1" indent="-457200">
              <a:buAutoNum type="arabicPeriod"/>
            </a:pPr>
            <a:r>
              <a:rPr lang="id-ID" dirty="0"/>
              <a:t>Hiperkritis</a:t>
            </a:r>
          </a:p>
          <a:p>
            <a:pPr marL="850392" lvl="1" indent="-457200">
              <a:buAutoNum type="arabicPeriod"/>
            </a:pPr>
            <a:r>
              <a:rPr lang="id-ID" dirty="0"/>
              <a:t>Pesimis terhadap kompetisi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4.2. KONSEP DIRI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d-ID" dirty="0"/>
              <a:t>Nubuat yang Dipenuhi Sendiri</a:t>
            </a:r>
          </a:p>
          <a:p>
            <a:pPr lvl="1"/>
            <a:r>
              <a:rPr lang="id-ID" dirty="0"/>
              <a:t>Tanda-tanda Konsep Diri yang Positif</a:t>
            </a:r>
          </a:p>
          <a:p>
            <a:pPr marL="850392" lvl="1" indent="-457200">
              <a:buAutoNum type="arabicPeriod"/>
            </a:pPr>
            <a:r>
              <a:rPr lang="id-ID" dirty="0"/>
              <a:t>Yakin akan kemampuannya mengatasi masalah</a:t>
            </a:r>
          </a:p>
          <a:p>
            <a:pPr marL="850392" lvl="1" indent="-457200">
              <a:buAutoNum type="arabicPeriod"/>
            </a:pPr>
            <a:r>
              <a:rPr lang="id-ID" dirty="0"/>
              <a:t>Merasa setara dengan orang lain</a:t>
            </a:r>
          </a:p>
          <a:p>
            <a:pPr marL="850392" lvl="1" indent="-457200">
              <a:buAutoNum type="arabicPeriod"/>
            </a:pPr>
            <a:r>
              <a:rPr lang="id-ID" dirty="0"/>
              <a:t>Menerima pujian tanpa rasa malu</a:t>
            </a:r>
          </a:p>
          <a:p>
            <a:pPr marL="850392" lvl="1" indent="-457200">
              <a:buAutoNum type="arabicPeriod"/>
            </a:pPr>
            <a:r>
              <a:rPr lang="id-ID" dirty="0"/>
              <a:t>Menyadari bahwa setiap orang mempunyai berbagai perasaan</a:t>
            </a:r>
          </a:p>
          <a:p>
            <a:pPr marL="850392" lvl="1" indent="-457200">
              <a:buAutoNum type="arabicPeriod"/>
            </a:pPr>
            <a:r>
              <a:rPr lang="id-ID" dirty="0"/>
              <a:t>Mampu memperbaiki dirinya karena ia sanggup mengungkapkan aspek-aspek kepribadian yang tidak disenanginya dan berusaha mengubahnya.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4.2. KONSEP DIRI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Dengan adanya konsep diri yang positif dapat melahirkan pola perilaku komunikasi interpersonal yang positif pula, yakni melakukan persepsi yang lebih cermat, dan mengungkapkan petunjuk-petunjuk yang menafsirkan kita dengan tepat pula.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4.2. KONSEP DIRI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3200" dirty="0"/>
              <a:t>Membuka Diri</a:t>
            </a:r>
          </a:p>
          <a:p>
            <a:pPr lvl="1"/>
            <a:r>
              <a:rPr lang="id-ID" sz="2800" dirty="0"/>
              <a:t>Pengetahuan tentang diri akan meningkatkan komunikasi, dan pada saat yang sama, berkomunikasi dengan orang lain meningkatkan pengetahuan tentang diri kita.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0"/>
            <a:ext cx="7498080" cy="1143000"/>
          </a:xfrm>
        </p:spPr>
        <p:txBody>
          <a:bodyPr/>
          <a:lstStyle/>
          <a:p>
            <a:r>
              <a:rPr lang="id-ID" dirty="0"/>
              <a:t>4.2. KONSEP DIRI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836712"/>
            <a:ext cx="7498080" cy="4800600"/>
          </a:xfrm>
        </p:spPr>
        <p:txBody>
          <a:bodyPr>
            <a:normAutofit/>
          </a:bodyPr>
          <a:lstStyle/>
          <a:p>
            <a:r>
              <a:rPr lang="id-ID" sz="3200" dirty="0"/>
              <a:t>Johari Window</a:t>
            </a:r>
          </a:p>
          <a:p>
            <a:endParaRPr lang="id-ID" sz="3200" dirty="0"/>
          </a:p>
        </p:txBody>
      </p:sp>
      <p:sp>
        <p:nvSpPr>
          <p:cNvPr id="4" name="Rectangle 3"/>
          <p:cNvSpPr/>
          <p:nvPr/>
        </p:nvSpPr>
        <p:spPr>
          <a:xfrm>
            <a:off x="2267744" y="1484784"/>
            <a:ext cx="2835315" cy="22682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103059" y="1484784"/>
            <a:ext cx="2835315" cy="22682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67744" y="3753036"/>
            <a:ext cx="2835315" cy="22682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103059" y="3753036"/>
            <a:ext cx="2835315" cy="22682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915816" y="2132856"/>
            <a:ext cx="16561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400" dirty="0"/>
              <a:t>Open</a:t>
            </a:r>
            <a:endParaRPr lang="en-US" sz="4400" dirty="0"/>
          </a:p>
        </p:txBody>
      </p:sp>
      <p:sp>
        <p:nvSpPr>
          <p:cNvPr id="10" name="TextBox 9"/>
          <p:cNvSpPr txBox="1"/>
          <p:nvPr/>
        </p:nvSpPr>
        <p:spPr>
          <a:xfrm>
            <a:off x="5796136" y="2132856"/>
            <a:ext cx="14401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400" dirty="0"/>
              <a:t>Blind</a:t>
            </a:r>
            <a:endParaRPr lang="en-US" sz="4400" dirty="0"/>
          </a:p>
        </p:txBody>
      </p:sp>
      <p:sp>
        <p:nvSpPr>
          <p:cNvPr id="11" name="TextBox 10"/>
          <p:cNvSpPr txBox="1"/>
          <p:nvPr/>
        </p:nvSpPr>
        <p:spPr>
          <a:xfrm>
            <a:off x="5292080" y="4509120"/>
            <a:ext cx="2664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400" dirty="0"/>
              <a:t>Unknown</a:t>
            </a:r>
            <a:endParaRPr lang="en-US" sz="4400" dirty="0"/>
          </a:p>
        </p:txBody>
      </p:sp>
      <p:sp>
        <p:nvSpPr>
          <p:cNvPr id="12" name="TextBox 11"/>
          <p:cNvSpPr txBox="1"/>
          <p:nvPr/>
        </p:nvSpPr>
        <p:spPr>
          <a:xfrm>
            <a:off x="2771800" y="4509120"/>
            <a:ext cx="18722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400" dirty="0"/>
              <a:t>Hidden</a:t>
            </a:r>
            <a:endParaRPr lang="en-US" sz="44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611560" y="3729732"/>
            <a:ext cx="828092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2245432" y="3883360"/>
            <a:ext cx="56612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55576" y="2996952"/>
            <a:ext cx="13051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600" dirty="0"/>
              <a:t>Publik</a:t>
            </a:r>
            <a:endParaRPr lang="en-US" sz="3600" dirty="0"/>
          </a:p>
        </p:txBody>
      </p:sp>
      <p:sp>
        <p:nvSpPr>
          <p:cNvPr id="25" name="TextBox 24"/>
          <p:cNvSpPr txBox="1"/>
          <p:nvPr/>
        </p:nvSpPr>
        <p:spPr>
          <a:xfrm>
            <a:off x="755576" y="3789040"/>
            <a:ext cx="12570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600" dirty="0"/>
              <a:t>Privat</a:t>
            </a:r>
            <a:endParaRPr lang="en-US" sz="3600" dirty="0"/>
          </a:p>
        </p:txBody>
      </p:sp>
      <p:sp>
        <p:nvSpPr>
          <p:cNvPr id="26" name="TextBox 25"/>
          <p:cNvSpPr txBox="1"/>
          <p:nvPr/>
        </p:nvSpPr>
        <p:spPr>
          <a:xfrm>
            <a:off x="2627784" y="6067653"/>
            <a:ext cx="24103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600" dirty="0"/>
              <a:t>Kita ketahui</a:t>
            </a:r>
            <a:endParaRPr lang="en-US" sz="3600" dirty="0"/>
          </a:p>
        </p:txBody>
      </p:sp>
      <p:sp>
        <p:nvSpPr>
          <p:cNvPr id="28" name="TextBox 27"/>
          <p:cNvSpPr txBox="1"/>
          <p:nvPr/>
        </p:nvSpPr>
        <p:spPr>
          <a:xfrm>
            <a:off x="5148064" y="6067653"/>
            <a:ext cx="35725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600" dirty="0"/>
              <a:t>Tidak Kita ketahui</a:t>
            </a:r>
            <a:endParaRPr 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6" grpId="0" animBg="1"/>
      <p:bldP spid="9" grpId="0"/>
      <p:bldP spid="10" grpId="0"/>
      <p:bldP spid="11" grpId="0"/>
      <p:bldP spid="12" grpId="0"/>
      <p:bldP spid="24" grpId="0"/>
      <p:bldP spid="25" grpId="0"/>
      <p:bldP spid="26" grpId="0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/>
              <a:t>4.1. PERSEPSI INTERPERSONAL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8232" y="1412776"/>
            <a:ext cx="8255768" cy="4525963"/>
          </a:xfrm>
        </p:spPr>
        <p:txBody>
          <a:bodyPr/>
          <a:lstStyle/>
          <a:p>
            <a:pPr>
              <a:buNone/>
            </a:pPr>
            <a:r>
              <a:rPr lang="id-ID" dirty="0"/>
              <a:t>	Perbedaan </a:t>
            </a:r>
            <a:r>
              <a:rPr lang="id-ID" b="1" dirty="0"/>
              <a:t>persepsi interpersonal </a:t>
            </a:r>
            <a:r>
              <a:rPr lang="id-ID" dirty="0"/>
              <a:t>dan </a:t>
            </a:r>
            <a:r>
              <a:rPr lang="id-ID" b="1" dirty="0"/>
              <a:t>persepsi objek</a:t>
            </a:r>
            <a:r>
              <a:rPr lang="id-ID" dirty="0"/>
              <a:t> :</a:t>
            </a:r>
          </a:p>
          <a:p>
            <a:pPr marL="514350" indent="-514350">
              <a:buAutoNum type="arabicPeriod"/>
            </a:pPr>
            <a:r>
              <a:rPr lang="id-ID" dirty="0"/>
              <a:t>Pada persepsi objek, stimuli ditangkap oleh indera-indera, sedangkan pada persepsi interpersonal stimuli sampai kepada kita melalui simbol-simbol verbal atau grafis yang disampaikan oleh pihak ketiga.</a:t>
            </a:r>
          </a:p>
          <a:p>
            <a:pPr marL="514350" indent="-514350">
              <a:buNone/>
            </a:pPr>
            <a:endParaRPr lang="id-ID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4.2. KONSEP DIRI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1447800"/>
            <a:ext cx="4361688" cy="4800600"/>
          </a:xfrm>
        </p:spPr>
        <p:txBody>
          <a:bodyPr/>
          <a:lstStyle/>
          <a:p>
            <a:r>
              <a:rPr lang="id-ID" dirty="0"/>
              <a:t>Bagian dimana kita dan orang lain mengetahui sisi tersebut.</a:t>
            </a:r>
          </a:p>
          <a:p>
            <a:r>
              <a:rPr lang="id-ID" dirty="0"/>
              <a:t>Bagian yang selalu kita perlihatkan kepada orang lain secara sadar.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47664" y="1484784"/>
            <a:ext cx="2835315" cy="22682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95736" y="2132856"/>
            <a:ext cx="16561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400" dirty="0">
                <a:solidFill>
                  <a:schemeClr val="bg1"/>
                </a:solidFill>
              </a:rPr>
              <a:t>Open</a:t>
            </a:r>
            <a:endParaRPr lang="en-US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4.2. KONSEP DIRI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1447800"/>
            <a:ext cx="4361688" cy="4800600"/>
          </a:xfrm>
        </p:spPr>
        <p:txBody>
          <a:bodyPr/>
          <a:lstStyle/>
          <a:p>
            <a:r>
              <a:rPr lang="id-ID" dirty="0"/>
              <a:t>Bagian dimana orang lain selain kita mengetahui adanya bagian tersebut</a:t>
            </a:r>
          </a:p>
          <a:p>
            <a:r>
              <a:rPr lang="id-ID" dirty="0"/>
              <a:t>Bagian yang selalu kita perlihatkan kepada orang lain secara tidak sadar.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47664" y="1484784"/>
            <a:ext cx="2835315" cy="2268252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95736" y="2132856"/>
            <a:ext cx="16561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400" dirty="0"/>
              <a:t>Blind</a:t>
            </a:r>
            <a:endParaRPr lang="en-US" sz="4400" dirty="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4.2. KONSEP DIRI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1447800"/>
            <a:ext cx="4361688" cy="4800600"/>
          </a:xfrm>
        </p:spPr>
        <p:txBody>
          <a:bodyPr/>
          <a:lstStyle/>
          <a:p>
            <a:r>
              <a:rPr lang="id-ID" dirty="0"/>
              <a:t>Bagian yang selalu kita sembunyikan dari orang lain.</a:t>
            </a:r>
          </a:p>
          <a:p>
            <a:r>
              <a:rPr lang="id-ID" dirty="0"/>
              <a:t>Bagian yang hanya kita perlihatkan kepada diri kita sendiri.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47664" y="1484784"/>
            <a:ext cx="2835315" cy="2268252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79712" y="2204864"/>
            <a:ext cx="18722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400" dirty="0"/>
              <a:t>Hidden</a:t>
            </a:r>
            <a:endParaRPr lang="en-US" sz="4400" dirty="0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4.2. KONSEP DIRI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1447800"/>
            <a:ext cx="4361688" cy="4800600"/>
          </a:xfrm>
        </p:spPr>
        <p:txBody>
          <a:bodyPr/>
          <a:lstStyle/>
          <a:p>
            <a:r>
              <a:rPr lang="id-ID" dirty="0"/>
              <a:t>Bagian dari diri kita yang baik orang lain ataupun kita sendiri tidak ketahui.</a:t>
            </a:r>
          </a:p>
          <a:p>
            <a:r>
              <a:rPr lang="id-ID" dirty="0"/>
              <a:t>Hanya Tuhan Yang Maha Mengetahui yang mengenal bagian kita yang sebenarnya.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47664" y="1484784"/>
            <a:ext cx="2835315" cy="2268252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63688" y="2204864"/>
            <a:ext cx="25202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400" dirty="0">
                <a:solidFill>
                  <a:schemeClr val="bg1"/>
                </a:solidFill>
              </a:rPr>
              <a:t>Unknown</a:t>
            </a:r>
            <a:endParaRPr lang="en-US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4.2. KONSEP DIRI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Percaya Diri</a:t>
            </a:r>
          </a:p>
          <a:p>
            <a:pPr lvl="1"/>
            <a:r>
              <a:rPr lang="id-ID" dirty="0"/>
              <a:t>Tingkat kepercayaan diri akan mempengaruhi kualitas komunikasi interpersonal seseorang.</a:t>
            </a:r>
          </a:p>
          <a:p>
            <a:pPr lvl="1"/>
            <a:r>
              <a:rPr lang="id-ID" dirty="0"/>
              <a:t>Orang yang kurang percaya pada kemampuan dirinya cenderung menghindari situasi komunikasi. Ia takut orang lain akan mengejek atau menyalahkannya.</a:t>
            </a:r>
          </a:p>
          <a:p>
            <a:pPr lvl="1"/>
            <a:r>
              <a:rPr lang="id-ID" dirty="0"/>
              <a:t>Ketakutan untuk berkomunikasi ini dikenal sebagai </a:t>
            </a:r>
            <a:r>
              <a:rPr lang="id-ID" i="1" dirty="0"/>
              <a:t>communication apprehension.</a:t>
            </a:r>
            <a:endParaRPr lang="en-US" dirty="0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4.2. KONSEP DIRI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Selektivitas</a:t>
            </a:r>
          </a:p>
          <a:p>
            <a:pPr>
              <a:buNone/>
            </a:pPr>
            <a:r>
              <a:rPr lang="id-ID" dirty="0"/>
              <a:t>	“Konsep diri mempengaruhi perilaku komunikasi kita karena konsep diri mempengaruhi pesan, Apa anda bersedia membuka diri, bagaimana kita mempersepsi pesan itu, dan apa yang kita ingat” – Anita Taylor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4.2. KONSEP DIRI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Selektivitas</a:t>
            </a:r>
          </a:p>
          <a:p>
            <a:pPr lvl="1"/>
            <a:r>
              <a:rPr lang="id-ID" dirty="0"/>
              <a:t>Pernyataan Anita Taylor tersebut menjelaskan bahwa pada konsep diri menyebabkan adanya:</a:t>
            </a:r>
          </a:p>
          <a:p>
            <a:pPr lvl="2">
              <a:buFontTx/>
              <a:buChar char="-"/>
            </a:pPr>
            <a:r>
              <a:rPr lang="id-ID" sz="2800" dirty="0"/>
              <a:t>Terpaan Selektif</a:t>
            </a:r>
          </a:p>
          <a:p>
            <a:pPr lvl="2">
              <a:buFontTx/>
              <a:buChar char="-"/>
            </a:pPr>
            <a:r>
              <a:rPr lang="id-ID" sz="2800" dirty="0"/>
              <a:t>Persepsi Selektif</a:t>
            </a:r>
          </a:p>
          <a:p>
            <a:pPr lvl="2">
              <a:buFontTx/>
              <a:buChar char="-"/>
            </a:pPr>
            <a:r>
              <a:rPr lang="id-ID" sz="2800" dirty="0"/>
              <a:t>Ingatan Selektif</a:t>
            </a:r>
          </a:p>
          <a:p>
            <a:pPr>
              <a:buNone/>
            </a:pPr>
            <a:r>
              <a:rPr lang="id-ID" sz="2800" dirty="0"/>
              <a:t>	</a:t>
            </a:r>
            <a:endParaRPr lang="en-US" sz="2800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88232" y="1412776"/>
            <a:ext cx="8255768" cy="4525963"/>
          </a:xfrm>
        </p:spPr>
        <p:txBody>
          <a:bodyPr/>
          <a:lstStyle/>
          <a:p>
            <a:pPr>
              <a:buNone/>
            </a:pPr>
            <a:r>
              <a:rPr lang="id-ID" dirty="0"/>
              <a:t>	Perbedaan </a:t>
            </a:r>
            <a:r>
              <a:rPr lang="id-ID" b="1" dirty="0"/>
              <a:t>persepsi interpersonal </a:t>
            </a:r>
            <a:r>
              <a:rPr lang="id-ID" dirty="0"/>
              <a:t>dan </a:t>
            </a:r>
            <a:r>
              <a:rPr lang="id-ID" b="1" dirty="0"/>
              <a:t>persepsi objek</a:t>
            </a:r>
            <a:r>
              <a:rPr lang="id-ID" dirty="0"/>
              <a:t> :</a:t>
            </a:r>
          </a:p>
          <a:p>
            <a:pPr marL="514350" indent="-514350">
              <a:buNone/>
            </a:pPr>
            <a:r>
              <a:rPr lang="id-ID" dirty="0"/>
              <a:t>2.	Persepsi objek hanya menanggapi sifat-sifat luar objek tersebut, sedangkan pada persepsi interpersonal, kita mencoba memahami apa yang tidak tampak oleh panca indera kita.</a:t>
            </a:r>
          </a:p>
          <a:p>
            <a:pPr marL="514350" indent="-514350">
              <a:buNone/>
            </a:pPr>
            <a:endParaRPr lang="id-ID" dirty="0"/>
          </a:p>
          <a:p>
            <a:pPr>
              <a:buNone/>
            </a:pP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4.1. PERSEPSI INTERPERSONAL</a:t>
            </a:r>
            <a:endParaRPr 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88232" y="1412776"/>
            <a:ext cx="8255768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d-ID" dirty="0"/>
              <a:t>	Perbedaan </a:t>
            </a:r>
            <a:r>
              <a:rPr lang="id-ID" b="1" dirty="0"/>
              <a:t>persepsi interpersonal </a:t>
            </a:r>
            <a:r>
              <a:rPr lang="id-ID" dirty="0"/>
              <a:t>dan </a:t>
            </a:r>
            <a:r>
              <a:rPr lang="id-ID" b="1" dirty="0"/>
              <a:t>persepsi objek</a:t>
            </a:r>
            <a:r>
              <a:rPr lang="id-ID" dirty="0"/>
              <a:t> :</a:t>
            </a:r>
          </a:p>
          <a:p>
            <a:pPr marL="514350" indent="-514350">
              <a:buAutoNum type="arabicPeriod" startAt="3"/>
            </a:pPr>
            <a:r>
              <a:rPr lang="id-ID" dirty="0"/>
              <a:t>Ketika kita mempersepsi objek, objek tidak bereaksi pada kita, kita pun tidak memberikan reaksi emosional kepadanya. Sedangkan pada persepsi interpersonal, faktor-faktor personal yang dimiliki oleh pihak yang mempersepsi ikut mempengaruhinya.</a:t>
            </a:r>
          </a:p>
          <a:p>
            <a:pPr marL="514350" indent="-514350">
              <a:buAutoNum type="arabicPeriod" startAt="3"/>
            </a:pPr>
            <a:endParaRPr lang="id-ID" dirty="0"/>
          </a:p>
          <a:p>
            <a:pPr marL="514350" indent="-514350">
              <a:buFont typeface="Wingdings 2"/>
              <a:buAutoNum type="arabicPeriod" startAt="3"/>
            </a:pPr>
            <a:r>
              <a:rPr lang="id-ID" dirty="0"/>
              <a:t>Objek relatif tetap, manusia berubah-ubah.</a:t>
            </a:r>
          </a:p>
          <a:p>
            <a:pPr marL="514350" indent="-514350">
              <a:buAutoNum type="arabicPeriod" startAt="3"/>
            </a:pPr>
            <a:endParaRPr lang="id-ID" dirty="0"/>
          </a:p>
          <a:p>
            <a:pPr marL="514350" indent="-514350">
              <a:buNone/>
            </a:pPr>
            <a:endParaRPr lang="id-ID" dirty="0"/>
          </a:p>
          <a:p>
            <a:pPr>
              <a:buNone/>
            </a:pP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4.1. PERSEPSI INTERPERSONAL</a:t>
            </a:r>
            <a:endParaRPr lang="en-US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/>
              <a:t>4.1. PERSEPSI INTERPERSONAL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Pengaruh Faktor-faktor Situasional pada Persepsi Interpersonal</a:t>
            </a:r>
          </a:p>
          <a:p>
            <a:pPr lvl="1"/>
            <a:r>
              <a:rPr lang="id-ID" dirty="0"/>
              <a:t>Deskripsi Verbal</a:t>
            </a:r>
          </a:p>
          <a:p>
            <a:pPr lvl="1"/>
            <a:r>
              <a:rPr lang="id-ID" dirty="0"/>
              <a:t>Petunjuk Proksemik (jarak)</a:t>
            </a:r>
          </a:p>
          <a:p>
            <a:pPr lvl="1"/>
            <a:r>
              <a:rPr lang="id-ID" dirty="0"/>
              <a:t>Petunjuk Kisenik (non-verbal tubuh)</a:t>
            </a:r>
          </a:p>
          <a:p>
            <a:pPr lvl="1"/>
            <a:r>
              <a:rPr lang="id-ID" dirty="0"/>
              <a:t>Petunjuk Wajah (non-verbal wajah)</a:t>
            </a:r>
          </a:p>
          <a:p>
            <a:pPr lvl="1"/>
            <a:r>
              <a:rPr lang="id-ID" dirty="0"/>
              <a:t>Petunjuk Paralinguistik (cara berbicara)</a:t>
            </a:r>
          </a:p>
          <a:p>
            <a:pPr lvl="1"/>
            <a:r>
              <a:rPr lang="id-ID" dirty="0"/>
              <a:t>Petunjuk Artifaktual (penampilan)</a:t>
            </a:r>
            <a:endParaRPr lang="en-US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/>
              <a:t>4.1. PERSEPSI INTERPERSONAL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Pengaruh Faktor-Faktor Personal pada Persepsi Interpersonal</a:t>
            </a:r>
          </a:p>
          <a:p>
            <a:pPr lvl="1"/>
            <a:r>
              <a:rPr lang="id-ID" dirty="0"/>
              <a:t>Pengalaman</a:t>
            </a:r>
          </a:p>
          <a:p>
            <a:pPr lvl="1"/>
            <a:r>
              <a:rPr lang="id-ID" dirty="0"/>
              <a:t>Motivasi</a:t>
            </a:r>
          </a:p>
          <a:p>
            <a:pPr lvl="1"/>
            <a:r>
              <a:rPr lang="id-ID" dirty="0"/>
              <a:t>Kepribadian</a:t>
            </a:r>
            <a:endParaRPr lang="en-US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/>
              <a:t>4.1. PERSEPSI INTERPERSONAL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Proses Pembentukan Kesan</a:t>
            </a:r>
          </a:p>
          <a:p>
            <a:pPr lvl="1"/>
            <a:r>
              <a:rPr lang="id-ID" dirty="0"/>
              <a:t>Stereotyping</a:t>
            </a:r>
          </a:p>
          <a:p>
            <a:pPr lvl="1"/>
            <a:r>
              <a:rPr lang="id-ID" dirty="0"/>
              <a:t>Implicit Personality Theory</a:t>
            </a:r>
          </a:p>
          <a:p>
            <a:pPr lvl="1"/>
            <a:r>
              <a:rPr lang="id-ID" dirty="0"/>
              <a:t>Atribusi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/>
              <a:t>4.1. PERSEPSI INTERPERSONAL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Proses Pengelolaan Kesan (Impression Management)</a:t>
            </a:r>
          </a:p>
          <a:p>
            <a:pPr>
              <a:buNone/>
            </a:pPr>
            <a:r>
              <a:rPr lang="id-ID" dirty="0"/>
              <a:t>	- Pengelolaan Kesan</a:t>
            </a:r>
          </a:p>
          <a:p>
            <a:pPr algn="ctr">
              <a:buNone/>
            </a:pPr>
            <a:r>
              <a:rPr lang="id-ID" dirty="0"/>
              <a:t>	“Persona stimuli yang berusaha menampilkan petunjuk-petunjuk tertentu untuk menimbulkan kesan tertentu pada diri penanggap”</a:t>
            </a:r>
            <a:endParaRPr lang="en-US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/>
              <a:t>4.1. PERSEPSI INTERPERSONAL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Proses Pengelolaan Kesan (Impression Management)</a:t>
            </a:r>
          </a:p>
          <a:p>
            <a:pPr>
              <a:buNone/>
            </a:pPr>
            <a:r>
              <a:rPr lang="id-ID" dirty="0"/>
              <a:t>“Self Presentation yang kita kehendaki, penampilan, gaya bicara, tingkah laku, yang kita lakukan agar orang memandang kita seperti yang kita inginkan”</a:t>
            </a:r>
            <a:endParaRPr lang="en-US" dirty="0"/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Butterfly</Template>
  <TotalTime>379</TotalTime>
  <Words>859</Words>
  <Application>Microsoft Office PowerPoint</Application>
  <PresentationFormat>On-screen Show (4:3)</PresentationFormat>
  <Paragraphs>127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Gill Sans MT</vt:lpstr>
      <vt:lpstr>Verdana</vt:lpstr>
      <vt:lpstr>Wingdings 2</vt:lpstr>
      <vt:lpstr>Solstice</vt:lpstr>
      <vt:lpstr>SISTEM KOMUNIKASI INTERPERSONAL</vt:lpstr>
      <vt:lpstr>4.1. PERSEPSI INTERPERSONAL</vt:lpstr>
      <vt:lpstr>4.1. PERSEPSI INTERPERSONAL</vt:lpstr>
      <vt:lpstr>4.1. PERSEPSI INTERPERSONAL</vt:lpstr>
      <vt:lpstr>4.1. PERSEPSI INTERPERSONAL</vt:lpstr>
      <vt:lpstr>4.1. PERSEPSI INTERPERSONAL</vt:lpstr>
      <vt:lpstr>4.1. PERSEPSI INTERPERSONAL</vt:lpstr>
      <vt:lpstr>4.1. PERSEPSI INTERPERSONAL</vt:lpstr>
      <vt:lpstr>4.1. PERSEPSI INTERPERSONAL</vt:lpstr>
      <vt:lpstr>4.1. PERSEPSI INTERPERSONAL</vt:lpstr>
      <vt:lpstr>4.2. KONSEP DIRI</vt:lpstr>
      <vt:lpstr>4.2. KONSEP DIRI</vt:lpstr>
      <vt:lpstr>4.2. KONSEP DIRI</vt:lpstr>
      <vt:lpstr>4.2. KONSEP DIRI</vt:lpstr>
      <vt:lpstr>4.2. KONSEP DIRI</vt:lpstr>
      <vt:lpstr>4.2. KONSEP DIRI</vt:lpstr>
      <vt:lpstr>4.2. KONSEP DIRI</vt:lpstr>
      <vt:lpstr>4.2. KONSEP DIRI</vt:lpstr>
      <vt:lpstr>4.2. KONSEP DIRI</vt:lpstr>
      <vt:lpstr>4.2. KONSEP DIRI</vt:lpstr>
      <vt:lpstr>4.2. KONSEP DIRI</vt:lpstr>
      <vt:lpstr>4.2. KONSEP DIRI</vt:lpstr>
      <vt:lpstr>4.2. KONSEP DIRI</vt:lpstr>
      <vt:lpstr>4.2. KONSEP DIRI</vt:lpstr>
      <vt:lpstr>4.2. KONSEP DIRI</vt:lpstr>
      <vt:lpstr>4.2. KONSEP DIRI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KOMUNIKASI INTERPERSONAL</dc:title>
  <dc:creator>Jihad</dc:creator>
  <cp:lastModifiedBy>Uud Wahyudin</cp:lastModifiedBy>
  <cp:revision>16</cp:revision>
  <dcterms:created xsi:type="dcterms:W3CDTF">2011-08-02T16:26:50Z</dcterms:created>
  <dcterms:modified xsi:type="dcterms:W3CDTF">2024-03-31T14:42:45Z</dcterms:modified>
</cp:coreProperties>
</file>