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13" r:id="rId2"/>
    <p:sldId id="305" r:id="rId3"/>
    <p:sldId id="301" r:id="rId4"/>
    <p:sldId id="314" r:id="rId5"/>
    <p:sldId id="302" r:id="rId6"/>
    <p:sldId id="303" r:id="rId7"/>
    <p:sldId id="315" r:id="rId8"/>
    <p:sldId id="271" r:id="rId9"/>
    <p:sldId id="309" r:id="rId10"/>
    <p:sldId id="307" r:id="rId11"/>
    <p:sldId id="308" r:id="rId12"/>
    <p:sldId id="289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1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40" d="100"/>
          <a:sy n="40" d="100"/>
        </p:scale>
        <p:origin x="8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4392C-7F77-46F1-AF67-1364BFD91DBA}" type="datetimeFigureOut">
              <a:rPr lang="en-ID" smtClean="0"/>
              <a:t>28/09/2022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DE9AAD-829E-4308-A926-51B0DA56D7F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4108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3EFCD-A964-4382-9634-7667B1268A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931629-F777-433C-BE6A-2205AF54D2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5BCE8-C849-461E-AF87-335A50B66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40BF-9D30-4F58-9D3A-A6476544010C}" type="datetimeFigureOut">
              <a:rPr lang="nl-NL" smtClean="0"/>
              <a:t>28-9-2022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0FAD30-6F26-4C99-BCC2-1BD1B075D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7A06AF-33A4-4F19-A6E7-F07CBEAA3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3C2A4-5BE0-4C83-8A8E-6BF0222F87A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355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1C447-D3CD-4130-91EC-0509D05CA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08E770-6178-4CE1-8036-28CBCEC653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875B5-4DF8-436F-8374-D2078508A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40BF-9D30-4F58-9D3A-A6476544010C}" type="datetimeFigureOut">
              <a:rPr lang="nl-NL" smtClean="0"/>
              <a:t>28-9-2022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E1873-020C-4E7C-A997-4E427C93C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EF3A75-8485-489A-8422-1060FA47D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3C2A4-5BE0-4C83-8A8E-6BF0222F87A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159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F6947C-993F-4049-935C-FE5EAD56D2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38183E-5F36-4EF5-9CB0-10AB68561B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B4F227-5356-49A1-8DFB-7010913DF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40BF-9D30-4F58-9D3A-A6476544010C}" type="datetimeFigureOut">
              <a:rPr lang="nl-NL" smtClean="0"/>
              <a:t>28-9-2022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D33EB-F722-4EDB-9483-3BF752D9B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E6D80-7B30-450B-AD93-B9EA0867B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3C2A4-5BE0-4C83-8A8E-6BF0222F87A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4998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80F04-C0B0-4CB2-8D4F-9CE16336E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D3C61-B96B-496C-A7CE-5210CBA7C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EBD3D7-8D63-4503-9A7D-38211276C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40BF-9D30-4F58-9D3A-A6476544010C}" type="datetimeFigureOut">
              <a:rPr lang="nl-NL" smtClean="0"/>
              <a:t>28-9-2022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0FF8A-23A1-45FD-91A7-11FBAD0D0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AE8A5D-047A-4A1A-8283-E9DA81EFC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3C2A4-5BE0-4C83-8A8E-6BF0222F87A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3424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825F8-EABE-440C-9D5A-4E4E6DA12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34D151-726D-49DD-B68A-5E48530662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52502-4EE4-4374-A4C8-FB4CD6D6B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40BF-9D30-4F58-9D3A-A6476544010C}" type="datetimeFigureOut">
              <a:rPr lang="nl-NL" smtClean="0"/>
              <a:t>28-9-2022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DDED3-45A9-4FF3-B453-BDD63EFED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49644-096F-44B7-B5FA-869EC19F9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3C2A4-5BE0-4C83-8A8E-6BF0222F87A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0764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47C10-5538-4156-BF04-554926E18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4E343-0459-4350-9974-5833227F50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4B1CEA-EBF7-4FE3-84D3-148573E5DE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72154E-DFCE-4695-A63D-B0A45BDB9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40BF-9D30-4F58-9D3A-A6476544010C}" type="datetimeFigureOut">
              <a:rPr lang="nl-NL" smtClean="0"/>
              <a:t>28-9-2022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8236AF-CEDE-440D-AC82-DC9C4DA49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A653D3-9710-4D41-B032-CD0DA687D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3C2A4-5BE0-4C83-8A8E-6BF0222F87A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0884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EEB7F-BD18-4F23-9683-9B11E71F5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765F0D-8F5A-4D62-A7D1-B292C43026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91DAA2-B984-40A7-B0C2-D270E7AD2B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9BA975-DF48-4696-B566-F0DFDC55AB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41D007-771B-4079-B2B7-4261BAAC7B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F60948-2512-4642-8D6B-C727A98CB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40BF-9D30-4F58-9D3A-A6476544010C}" type="datetimeFigureOut">
              <a:rPr lang="nl-NL" smtClean="0"/>
              <a:t>28-9-2022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B52BF9-962A-40C7-BE0A-921E46223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01FC48-855F-4CA6-A81F-1CCDAA4EE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3C2A4-5BE0-4C83-8A8E-6BF0222F87A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7589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D21E3-DDC4-48B7-A0E6-2BA5A887E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97DB4-7E2A-4217-AB4F-23D634695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40BF-9D30-4F58-9D3A-A6476544010C}" type="datetimeFigureOut">
              <a:rPr lang="nl-NL" smtClean="0"/>
              <a:t>28-9-2022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82C54A-D4CB-4602-8873-C6558720B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419C86-861A-49BD-88FB-E4908E651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3C2A4-5BE0-4C83-8A8E-6BF0222F87A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4463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72563D-C132-438B-B13E-C54338EE8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40BF-9D30-4F58-9D3A-A6476544010C}" type="datetimeFigureOut">
              <a:rPr lang="nl-NL" smtClean="0"/>
              <a:t>28-9-2022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6CEDDB-9316-441C-A631-A821C37DB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879FCB-FEA8-411E-B851-DAF5190AE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3C2A4-5BE0-4C83-8A8E-6BF0222F87A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8410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570A1-FA47-4C84-B123-17823B134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3C3C5-9DBE-4F92-B63C-3FEC09F7E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0FFC1D-C92C-401D-857B-15C0BF5D8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2DD1E5-F309-41DD-95BA-86641D30B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40BF-9D30-4F58-9D3A-A6476544010C}" type="datetimeFigureOut">
              <a:rPr lang="nl-NL" smtClean="0"/>
              <a:t>28-9-2022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EA84C0-A108-46B4-9E0D-6C3417AC3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457EB-8E6C-4D81-9F14-AE8DC7D25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3C2A4-5BE0-4C83-8A8E-6BF0222F87A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6792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E5201-AA78-463B-9048-BCBAC946C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B8483F-CF1F-44ED-A80C-E0DC585CA3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6EF904-66B1-459A-9538-197C670000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C46B30-A898-4E26-ABDF-D783F0BB0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40BF-9D30-4F58-9D3A-A6476544010C}" type="datetimeFigureOut">
              <a:rPr lang="nl-NL" smtClean="0"/>
              <a:t>28-9-2022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7866B2-4AE3-4C16-8706-4AE2C245B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19AA09-CE7A-49EA-8513-5B61BE9A9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3C2A4-5BE0-4C83-8A8E-6BF0222F87A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9386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2D138D-F349-4872-9D0B-E527AF8E3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D8A075-92B0-42B0-8DC7-118C39F2D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555DDA-6FFD-42FC-9FDB-AA54868C5F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340BF-9D30-4F58-9D3A-A6476544010C}" type="datetimeFigureOut">
              <a:rPr lang="nl-NL" smtClean="0"/>
              <a:t>28-9-2022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BF48B-EEF7-4E40-9A33-BB6BA5AD9B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6A42F-87E2-4F9D-A7B3-B876D6A18E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3C2A4-5BE0-4C83-8A8E-6BF0222F87A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155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475749F-F487-4EFB-ABC7-C1359590E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082DDE-A0BE-4194-8CD5-471864F03D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80028" y="3376123"/>
            <a:ext cx="4659046" cy="1529232"/>
          </a:xfrm>
        </p:spPr>
        <p:txBody>
          <a:bodyPr>
            <a:noAutofit/>
          </a:bodyPr>
          <a:lstStyle/>
          <a:p>
            <a:pPr algn="r"/>
            <a:r>
              <a:rPr lang="nl-NL" sz="5400" dirty="0">
                <a:latin typeface="Aharoni" panose="02010803020104030203" pitchFamily="2" charset="-79"/>
                <a:cs typeface="Aharoni" panose="02010803020104030203" pitchFamily="2" charset="-79"/>
              </a:rPr>
              <a:t>Perencanaan Komunikasi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EC9E2E-F6D1-4B47-8900-421C1BC01D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4905355"/>
            <a:ext cx="11839075" cy="1399191"/>
          </a:xfrm>
          <a:solidFill>
            <a:schemeClr val="tx2">
              <a:lumMod val="75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nl-NL" sz="1800" dirty="0">
                <a:solidFill>
                  <a:srgbClr val="FFFF00"/>
                </a:solidFill>
                <a:latin typeface="Abadi" panose="020B0604020104020204" pitchFamily="34" charset="0"/>
              </a:rPr>
              <a:t>Dosen Pengampu:</a:t>
            </a:r>
            <a:br>
              <a:rPr lang="nl-NL" sz="1800" dirty="0">
                <a:solidFill>
                  <a:srgbClr val="FFFF00"/>
                </a:solidFill>
                <a:latin typeface="Abadi" panose="020B0604020104020204" pitchFamily="34" charset="0"/>
              </a:rPr>
            </a:br>
            <a:r>
              <a:rPr lang="nl-NL" sz="1800" dirty="0">
                <a:solidFill>
                  <a:schemeClr val="bg1">
                    <a:lumMod val="95000"/>
                  </a:schemeClr>
                </a:solidFill>
                <a:latin typeface="Abadi" panose="020B0604020104020204" pitchFamily="34" charset="0"/>
              </a:rPr>
              <a:t>Dr. Hadi Suprapto Arifin, M.Si.</a:t>
            </a:r>
            <a:br>
              <a:rPr lang="nl-NL" sz="1800" dirty="0">
                <a:solidFill>
                  <a:schemeClr val="bg1">
                    <a:lumMod val="95000"/>
                  </a:schemeClr>
                </a:solidFill>
                <a:latin typeface="Abadi" panose="020B0604020104020204" pitchFamily="34" charset="0"/>
              </a:rPr>
            </a:br>
            <a:r>
              <a:rPr lang="nl-NL" sz="1800" dirty="0">
                <a:solidFill>
                  <a:schemeClr val="bg1">
                    <a:lumMod val="95000"/>
                  </a:schemeClr>
                </a:solidFill>
                <a:latin typeface="Abadi" panose="020B0604020104020204" pitchFamily="34" charset="0"/>
              </a:rPr>
              <a:t>Ikhsan Fuady, M.Si.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nl-NL" sz="1800" dirty="0">
                <a:solidFill>
                  <a:schemeClr val="bg1">
                    <a:lumMod val="95000"/>
                  </a:schemeClr>
                </a:solidFill>
                <a:latin typeface="Abadi" panose="020B0604020104020204" pitchFamily="34" charset="0"/>
              </a:rPr>
              <a:t>Puji Prihandini, M.I.Kom.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nl-NL" sz="1800" dirty="0">
              <a:solidFill>
                <a:schemeClr val="bg1">
                  <a:lumMod val="95000"/>
                </a:schemeClr>
              </a:solidFill>
              <a:latin typeface="Abadi" panose="020B0604020104020204" pitchFamily="34" charset="0"/>
            </a:endParaRPr>
          </a:p>
          <a:p>
            <a:pPr algn="r"/>
            <a:endParaRPr lang="nl-NL" sz="2000" dirty="0">
              <a:latin typeface="Abadi" panose="020B0604020104020204" pitchFamily="34" charset="0"/>
            </a:endParaRPr>
          </a:p>
          <a:p>
            <a:pPr algn="r"/>
            <a:r>
              <a:rPr lang="nl-NL" sz="2000" dirty="0">
                <a:latin typeface="Abadi" panose="020B0604020104020204" pitchFamily="34" charset="0"/>
              </a:rPr>
              <a:t> </a:t>
            </a:r>
          </a:p>
        </p:txBody>
      </p:sp>
      <p:pic>
        <p:nvPicPr>
          <p:cNvPr id="16" name="Content Placeholder 4" descr="A group of people in a room&#10;&#10;Description automatically generated">
            <a:extLst>
              <a:ext uri="{FF2B5EF4-FFF2-40B4-BE49-F238E27FC236}">
                <a16:creationId xmlns:a16="http://schemas.microsoft.com/office/drawing/2014/main" id="{62E7805C-360A-4376-9302-9DEFB2BA6A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" r="1" b="1"/>
          <a:stretch/>
        </p:blipFill>
        <p:spPr>
          <a:xfrm>
            <a:off x="-2192" y="10"/>
            <a:ext cx="8436340" cy="6857990"/>
          </a:xfrm>
          <a:custGeom>
            <a:avLst/>
            <a:gdLst/>
            <a:ahLst/>
            <a:cxnLst/>
            <a:rect l="l" t="t" r="r" b="b"/>
            <a:pathLst>
              <a:path w="8436340" h="6858000">
                <a:moveTo>
                  <a:pt x="6950358" y="3911316"/>
                </a:moveTo>
                <a:lnTo>
                  <a:pt x="6950358" y="3925503"/>
                </a:lnTo>
                <a:lnTo>
                  <a:pt x="6948404" y="3918409"/>
                </a:lnTo>
                <a:close/>
                <a:moveTo>
                  <a:pt x="890899" y="2071857"/>
                </a:moveTo>
                <a:cubicBezTo>
                  <a:pt x="890899" y="2071857"/>
                  <a:pt x="890899" y="2071857"/>
                  <a:pt x="4934362" y="2071857"/>
                </a:cubicBezTo>
                <a:cubicBezTo>
                  <a:pt x="5187625" y="2071857"/>
                  <a:pt x="5432153" y="2211072"/>
                  <a:pt x="5554418" y="2437296"/>
                </a:cubicBezTo>
                <a:cubicBezTo>
                  <a:pt x="5554418" y="2437296"/>
                  <a:pt x="5554418" y="2437296"/>
                  <a:pt x="7580515" y="5926372"/>
                </a:cubicBezTo>
                <a:cubicBezTo>
                  <a:pt x="7711513" y="6143896"/>
                  <a:pt x="7711513" y="6422327"/>
                  <a:pt x="7580515" y="6639850"/>
                </a:cubicBezTo>
                <a:cubicBezTo>
                  <a:pt x="7580515" y="6639850"/>
                  <a:pt x="7580515" y="6639850"/>
                  <a:pt x="7473670" y="6823844"/>
                </a:cubicBezTo>
                <a:lnTo>
                  <a:pt x="7453836" y="6858000"/>
                </a:lnTo>
                <a:lnTo>
                  <a:pt x="0" y="6858000"/>
                </a:lnTo>
                <a:lnTo>
                  <a:pt x="0" y="2890622"/>
                </a:lnTo>
                <a:lnTo>
                  <a:pt x="78831" y="2754282"/>
                </a:lnTo>
                <a:cubicBezTo>
                  <a:pt x="137995" y="2651956"/>
                  <a:pt x="199068" y="2546330"/>
                  <a:pt x="262110" y="2437296"/>
                </a:cubicBezTo>
                <a:cubicBezTo>
                  <a:pt x="393108" y="2211072"/>
                  <a:pt x="628904" y="2071857"/>
                  <a:pt x="890899" y="2071857"/>
                </a:cubicBezTo>
                <a:close/>
                <a:moveTo>
                  <a:pt x="6355444" y="753840"/>
                </a:moveTo>
                <a:cubicBezTo>
                  <a:pt x="6355444" y="753840"/>
                  <a:pt x="6355444" y="753840"/>
                  <a:pt x="7595013" y="753840"/>
                </a:cubicBezTo>
                <a:cubicBezTo>
                  <a:pt x="7672653" y="753840"/>
                  <a:pt x="7747616" y="796518"/>
                  <a:pt x="7785098" y="865869"/>
                </a:cubicBezTo>
                <a:cubicBezTo>
                  <a:pt x="7785098" y="865869"/>
                  <a:pt x="7785098" y="865869"/>
                  <a:pt x="8406222" y="1935484"/>
                </a:cubicBezTo>
                <a:cubicBezTo>
                  <a:pt x="8446380" y="2002169"/>
                  <a:pt x="8446380" y="2087523"/>
                  <a:pt x="8406222" y="2154207"/>
                </a:cubicBezTo>
                <a:cubicBezTo>
                  <a:pt x="8406222" y="2154207"/>
                  <a:pt x="8406222" y="2154207"/>
                  <a:pt x="7785098" y="3223823"/>
                </a:cubicBezTo>
                <a:cubicBezTo>
                  <a:pt x="7747616" y="3293174"/>
                  <a:pt x="7672653" y="3335852"/>
                  <a:pt x="7595013" y="3335852"/>
                </a:cubicBezTo>
                <a:cubicBezTo>
                  <a:pt x="7595013" y="3335852"/>
                  <a:pt x="7595013" y="3335852"/>
                  <a:pt x="6355444" y="3335852"/>
                </a:cubicBezTo>
                <a:cubicBezTo>
                  <a:pt x="6275127" y="3335852"/>
                  <a:pt x="6202841" y="3293174"/>
                  <a:pt x="6162682" y="3223823"/>
                </a:cubicBezTo>
                <a:cubicBezTo>
                  <a:pt x="6162682" y="3223823"/>
                  <a:pt x="6162682" y="3223823"/>
                  <a:pt x="5544237" y="2154207"/>
                </a:cubicBezTo>
                <a:cubicBezTo>
                  <a:pt x="5504078" y="2087523"/>
                  <a:pt x="5504078" y="2002169"/>
                  <a:pt x="5544237" y="1935484"/>
                </a:cubicBezTo>
                <a:cubicBezTo>
                  <a:pt x="5544237" y="1935484"/>
                  <a:pt x="5544237" y="1935484"/>
                  <a:pt x="6162682" y="865869"/>
                </a:cubicBezTo>
                <a:cubicBezTo>
                  <a:pt x="6202841" y="796518"/>
                  <a:pt x="6275127" y="753840"/>
                  <a:pt x="6355444" y="753840"/>
                </a:cubicBezTo>
                <a:close/>
                <a:moveTo>
                  <a:pt x="0" y="0"/>
                </a:moveTo>
                <a:lnTo>
                  <a:pt x="6535339" y="0"/>
                </a:lnTo>
                <a:lnTo>
                  <a:pt x="6421432" y="196155"/>
                </a:lnTo>
                <a:cubicBezTo>
                  <a:pt x="6196056" y="584267"/>
                  <a:pt x="5928944" y="1044253"/>
                  <a:pt x="5612367" y="1589421"/>
                </a:cubicBezTo>
                <a:cubicBezTo>
                  <a:pt x="5490102" y="1815646"/>
                  <a:pt x="5245573" y="1954861"/>
                  <a:pt x="4992310" y="1954861"/>
                </a:cubicBezTo>
                <a:cubicBezTo>
                  <a:pt x="4992310" y="1954861"/>
                  <a:pt x="4992310" y="1954861"/>
                  <a:pt x="948847" y="1954861"/>
                </a:cubicBezTo>
                <a:cubicBezTo>
                  <a:pt x="686852" y="1954861"/>
                  <a:pt x="451057" y="1815646"/>
                  <a:pt x="320058" y="1589421"/>
                </a:cubicBezTo>
                <a:cubicBezTo>
                  <a:pt x="320058" y="1589421"/>
                  <a:pt x="320058" y="1589421"/>
                  <a:pt x="4048" y="1042874"/>
                </a:cubicBezTo>
                <a:lnTo>
                  <a:pt x="0" y="1035874"/>
                </a:ln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2C9CC4-E56F-477E-96A0-AFD1FB631593}"/>
              </a:ext>
            </a:extLst>
          </p:cNvPr>
          <p:cNvSpPr txBox="1"/>
          <p:nvPr/>
        </p:nvSpPr>
        <p:spPr>
          <a:xfrm>
            <a:off x="10419892" y="554119"/>
            <a:ext cx="1732547" cy="461665"/>
          </a:xfrm>
          <a:prstGeom prst="rect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haroni" panose="02010803020104030203" pitchFamily="2" charset="-79"/>
                <a:cs typeface="Aharoni" panose="02010803020104030203" pitchFamily="2" charset="-79"/>
              </a:rPr>
              <a:t>Sesi 05 </a:t>
            </a:r>
          </a:p>
        </p:txBody>
      </p:sp>
    </p:spTree>
    <p:extLst>
      <p:ext uri="{BB962C8B-B14F-4D97-AF65-F5344CB8AC3E}">
        <p14:creationId xmlns:p14="http://schemas.microsoft.com/office/powerpoint/2010/main" val="684611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4" descr="A group of people in a room&#10;&#10;Description automatically generated">
            <a:extLst>
              <a:ext uri="{FF2B5EF4-FFF2-40B4-BE49-F238E27FC236}">
                <a16:creationId xmlns:a16="http://schemas.microsoft.com/office/drawing/2014/main" id="{62E7805C-360A-4376-9302-9DEFB2BA6A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928" b="3620"/>
          <a:stretch/>
        </p:blipFill>
        <p:spPr>
          <a:xfrm>
            <a:off x="180975" y="182880"/>
            <a:ext cx="11823637" cy="64997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082DDE-A0BE-4194-8CD5-471864F03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195"/>
            <a:ext cx="10165218" cy="75015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dirty="0">
                <a:solidFill>
                  <a:schemeClr val="tx2"/>
                </a:solidFill>
                <a:latin typeface="Bebas" panose="020B0606020202050201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>
                <a:solidFill>
                  <a:schemeClr val="tx2"/>
                </a:solidFill>
                <a:latin typeface="Bebas" panose="020B0606020202050201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>
                <a:latin typeface="Bebas" panose="020B0606020202050201" pitchFamily="34" charset="0"/>
              </a:rPr>
              <a:t>TUGAS MENDESKRIPSIKAN </a:t>
            </a:r>
            <a:r>
              <a:rPr lang="id-ID" sz="2800" b="1" dirty="0">
                <a:latin typeface="Bebas" panose="020B0606020202050201" pitchFamily="34" charset="0"/>
              </a:rPr>
              <a:t>MODEL PERENCANAAN </a:t>
            </a:r>
            <a:r>
              <a:rPr lang="en-US" sz="2800" b="1" dirty="0">
                <a:latin typeface="Bebas" panose="020B0606020202050201" pitchFamily="34" charset="0"/>
              </a:rPr>
              <a:t>KOMUNIKASI</a:t>
            </a:r>
            <a:r>
              <a:rPr lang="en-US" sz="4000" b="1" dirty="0">
                <a:latin typeface="Bebas" panose="020B0606020202050201" pitchFamily="34" charset="0"/>
              </a:rPr>
              <a:t> </a:t>
            </a:r>
            <a:endParaRPr lang="en-US" sz="4000" b="1" dirty="0">
              <a:solidFill>
                <a:schemeClr val="tx2"/>
              </a:solidFill>
              <a:latin typeface="Bebas" panose="020B0606020202050201" pitchFamily="34" charset="0"/>
              <a:cs typeface="Aharoni" panose="02010803020104030203"/>
            </a:endParaRP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2338D2FD-1EBC-44E6-A057-FD2E1EDBE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6923"/>
            <a:ext cx="10607842" cy="4657835"/>
          </a:xfrm>
        </p:spPr>
        <p:txBody>
          <a:bodyPr>
            <a:normAutofit fontScale="32500" lnSpcReduction="20000"/>
          </a:bodyPr>
          <a:lstStyle/>
          <a:p>
            <a:pPr>
              <a:buFont typeface="Wingdings" pitchFamily="2" charset="2"/>
              <a:buNone/>
              <a:defRPr/>
            </a:pPr>
            <a:endParaRPr lang="en-US" sz="3200" dirty="0">
              <a:latin typeface="Bahnschrift SemiLight" panose="020B0502040204020203" pitchFamily="34" charset="0"/>
            </a:endParaRPr>
          </a:p>
          <a:p>
            <a:pPr>
              <a:defRPr/>
            </a:pPr>
            <a:r>
              <a:rPr lang="en-US" sz="4900" b="1" dirty="0">
                <a:latin typeface="Bahnschrift SemiLight" panose="020B0502040204020203" pitchFamily="34" charset="0"/>
              </a:rPr>
              <a:t>M</a:t>
            </a:r>
            <a:r>
              <a:rPr lang="id-ID" sz="4900" b="1" dirty="0">
                <a:latin typeface="Bahnschrift SemiLight" panose="020B0502040204020203" pitchFamily="34" charset="0"/>
              </a:rPr>
              <a:t>ahasiswa </a:t>
            </a:r>
            <a:r>
              <a:rPr lang="en-US" sz="4900" b="1" dirty="0" err="1">
                <a:latin typeface="Bahnschrift SemiLight" panose="020B0502040204020203" pitchFamily="34" charset="0"/>
              </a:rPr>
              <a:t>memilih</a:t>
            </a:r>
            <a:r>
              <a:rPr lang="en-US" sz="4900" b="1" dirty="0">
                <a:latin typeface="Bahnschrift SemiLight" panose="020B0502040204020203" pitchFamily="34" charset="0"/>
              </a:rPr>
              <a:t> dan </a:t>
            </a:r>
            <a:r>
              <a:rPr lang="id-ID" sz="4900" b="1" dirty="0">
                <a:latin typeface="Bahnschrift SemiLight" panose="020B0502040204020203" pitchFamily="34" charset="0"/>
              </a:rPr>
              <a:t>membahas salah satu model perencanaan komunikasi </a:t>
            </a:r>
            <a:r>
              <a:rPr lang="en-US" sz="4900" b="1" dirty="0" err="1">
                <a:latin typeface="Bahnschrift SemiLight" panose="020B0502040204020203" pitchFamily="34" charset="0"/>
              </a:rPr>
              <a:t>dari</a:t>
            </a:r>
            <a:r>
              <a:rPr lang="en-US" sz="4900" b="1" dirty="0">
                <a:latin typeface="Bahnschrift SemiLight" panose="020B0502040204020203" pitchFamily="34" charset="0"/>
              </a:rPr>
              <a:t> </a:t>
            </a:r>
            <a:r>
              <a:rPr lang="id-ID" sz="4900" b="1" dirty="0">
                <a:latin typeface="Bahnschrift SemiLight" panose="020B0502040204020203" pitchFamily="34" charset="0"/>
              </a:rPr>
              <a:t>15 model perkom</a:t>
            </a:r>
            <a:r>
              <a:rPr lang="en-US" sz="4900" b="1" dirty="0">
                <a:latin typeface="Bahnschrift SemiLight" panose="020B0502040204020203" pitchFamily="34" charset="0"/>
              </a:rPr>
              <a:t> di </a:t>
            </a:r>
            <a:r>
              <a:rPr lang="en-US" sz="4900" b="1" dirty="0" err="1">
                <a:latin typeface="Bahnschrift SemiLight" panose="020B0502040204020203" pitchFamily="34" charset="0"/>
              </a:rPr>
              <a:t>atas</a:t>
            </a:r>
            <a:endParaRPr lang="en-US" sz="4900" b="1" dirty="0">
              <a:latin typeface="Bahnschrift SemiLight" panose="020B0502040204020203" pitchFamily="34" charset="0"/>
            </a:endParaRPr>
          </a:p>
          <a:p>
            <a:pPr>
              <a:defRPr/>
            </a:pPr>
            <a:r>
              <a:rPr lang="en-US" sz="4900" b="1" dirty="0">
                <a:latin typeface="Bahnschrift SemiLight" panose="020B0502040204020203" pitchFamily="34" charset="0"/>
              </a:rPr>
              <a:t>T</a:t>
            </a:r>
            <a:r>
              <a:rPr lang="id-ID" sz="4900" b="1" dirty="0">
                <a:latin typeface="Bahnschrift SemiLight" panose="020B0502040204020203" pitchFamily="34" charset="0"/>
              </a:rPr>
              <a:t>ugas dikerjakan berkelompok terdiri dari 2-3 orang</a:t>
            </a:r>
            <a:endParaRPr lang="en-US" sz="4900" b="1" dirty="0">
              <a:latin typeface="Bahnschrift SemiLight" panose="020B0502040204020203" pitchFamily="34" charset="0"/>
            </a:endParaRPr>
          </a:p>
          <a:p>
            <a:pPr>
              <a:defRPr/>
            </a:pPr>
            <a:r>
              <a:rPr lang="en-US" sz="4900" b="1" dirty="0">
                <a:latin typeface="Bahnschrift SemiLight" panose="020B0502040204020203" pitchFamily="34" charset="0"/>
              </a:rPr>
              <a:t>P</a:t>
            </a:r>
            <a:r>
              <a:rPr lang="id-ID" sz="4900" b="1" dirty="0">
                <a:latin typeface="Bahnschrift SemiLight" panose="020B0502040204020203" pitchFamily="34" charset="0"/>
              </a:rPr>
              <a:t>enentuan kelompok silakan dimusyawarahkan</a:t>
            </a:r>
            <a:endParaRPr lang="en-US" sz="4900" b="1" dirty="0">
              <a:latin typeface="Bahnschrift SemiLight" panose="020B0502040204020203" pitchFamily="34" charset="0"/>
            </a:endParaRPr>
          </a:p>
          <a:p>
            <a:pPr>
              <a:defRPr/>
            </a:pPr>
            <a:r>
              <a:rPr lang="en-US" sz="4900" b="1" dirty="0">
                <a:latin typeface="Bahnschrift SemiLight" panose="020B0502040204020203" pitchFamily="34" charset="0"/>
              </a:rPr>
              <a:t>T</a:t>
            </a:r>
            <a:r>
              <a:rPr lang="id-ID" sz="4900" b="1" dirty="0">
                <a:latin typeface="Bahnschrift SemiLight" panose="020B0502040204020203" pitchFamily="34" charset="0"/>
              </a:rPr>
              <a:t>ugas dibuat d</a:t>
            </a:r>
            <a:r>
              <a:rPr lang="en-US" sz="4900" b="1" dirty="0">
                <a:latin typeface="Bahnschrift SemiLight" panose="020B0502040204020203" pitchFamily="34" charset="0"/>
              </a:rPr>
              <a:t>a</a:t>
            </a:r>
            <a:r>
              <a:rPr lang="id-ID" sz="4900" b="1" dirty="0">
                <a:latin typeface="Bahnschrift SemiLight" panose="020B0502040204020203" pitchFamily="34" charset="0"/>
              </a:rPr>
              <a:t>l</a:t>
            </a:r>
            <a:r>
              <a:rPr lang="en-US" sz="4900" b="1" dirty="0">
                <a:latin typeface="Bahnschrift SemiLight" panose="020B0502040204020203" pitchFamily="34" charset="0"/>
              </a:rPr>
              <a:t>a</a:t>
            </a:r>
            <a:r>
              <a:rPr lang="id-ID" sz="4900" b="1" dirty="0">
                <a:latin typeface="Bahnschrift SemiLight" panose="020B0502040204020203" pitchFamily="34" charset="0"/>
              </a:rPr>
              <a:t>m bentuk makalah, </a:t>
            </a:r>
            <a:endParaRPr lang="en-US" sz="4900" b="1" dirty="0">
              <a:latin typeface="Bahnschrift SemiLight" panose="020B0502040204020203" pitchFamily="34" charset="0"/>
            </a:endParaRPr>
          </a:p>
          <a:p>
            <a:pPr>
              <a:defRPr/>
            </a:pPr>
            <a:r>
              <a:rPr lang="en-US" sz="4900" b="1" dirty="0">
                <a:latin typeface="Bahnschrift SemiLight" panose="020B0502040204020203" pitchFamily="34" charset="0"/>
              </a:rPr>
              <a:t>S</a:t>
            </a:r>
            <a:r>
              <a:rPr lang="id-ID" sz="4900" b="1" dirty="0">
                <a:latin typeface="Bahnschrift SemiLight" panose="020B0502040204020203" pitchFamily="34" charset="0"/>
              </a:rPr>
              <a:t>usunan makalah terdiri dari:</a:t>
            </a:r>
            <a:endParaRPr lang="en-US" sz="4900" b="1" dirty="0">
              <a:latin typeface="Bahnschrift SemiLight" panose="020B0502040204020203" pitchFamily="34" charset="0"/>
            </a:endParaRPr>
          </a:p>
          <a:p>
            <a:pPr algn="r">
              <a:buFont typeface="Wingdings" panose="05000000000000000000" pitchFamily="2" charset="2"/>
              <a:buChar char="v"/>
              <a:defRPr/>
            </a:pPr>
            <a:r>
              <a:rPr lang="en-US" sz="4900" b="1" dirty="0">
                <a:latin typeface="Bahnschrift SemiLight" panose="020B0502040204020203" pitchFamily="34" charset="0"/>
              </a:rPr>
              <a:t>C</a:t>
            </a:r>
            <a:r>
              <a:rPr lang="id-ID" sz="4900" b="1" dirty="0">
                <a:latin typeface="Bahnschrift SemiLight" panose="020B0502040204020203" pitchFamily="34" charset="0"/>
              </a:rPr>
              <a:t>over</a:t>
            </a:r>
            <a:r>
              <a:rPr lang="en-US" sz="4900" b="1" dirty="0">
                <a:latin typeface="Bahnschrift SemiLight" panose="020B0502040204020203" pitchFamily="34" charset="0"/>
              </a:rPr>
              <a:t>:</a:t>
            </a:r>
            <a:r>
              <a:rPr lang="id-ID" sz="4900" b="1" dirty="0">
                <a:latin typeface="Bahnschrift SemiLight" panose="020B0502040204020203" pitchFamily="34" charset="0"/>
              </a:rPr>
              <a:t> </a:t>
            </a:r>
            <a:r>
              <a:rPr lang="en-US" sz="4900" b="1" dirty="0">
                <a:latin typeface="Bahnschrift SemiLight" panose="020B0502040204020203" pitchFamily="34" charset="0"/>
              </a:rPr>
              <a:t>N</a:t>
            </a:r>
            <a:r>
              <a:rPr lang="id-ID" sz="4900" b="1" dirty="0">
                <a:latin typeface="Bahnschrift SemiLight" panose="020B0502040204020203" pitchFamily="34" charset="0"/>
              </a:rPr>
              <a:t>ama </a:t>
            </a:r>
            <a:r>
              <a:rPr lang="en-US" sz="4900" b="1" dirty="0">
                <a:latin typeface="Bahnschrift SemiLight" panose="020B0502040204020203" pitchFamily="34" charset="0"/>
              </a:rPr>
              <a:t>M</a:t>
            </a:r>
            <a:r>
              <a:rPr lang="id-ID" sz="4900" b="1" dirty="0">
                <a:latin typeface="Bahnschrift SemiLight" panose="020B0502040204020203" pitchFamily="34" charset="0"/>
              </a:rPr>
              <a:t>odel</a:t>
            </a:r>
            <a:r>
              <a:rPr lang="en-US" sz="4900" b="1" dirty="0">
                <a:latin typeface="Bahnschrift SemiLight" panose="020B0502040204020203" pitchFamily="34" charset="0"/>
              </a:rPr>
              <a:t>,</a:t>
            </a:r>
            <a:r>
              <a:rPr lang="id-ID" sz="4900" b="1" dirty="0">
                <a:latin typeface="Bahnschrift SemiLight" panose="020B0502040204020203" pitchFamily="34" charset="0"/>
              </a:rPr>
              <a:t> </a:t>
            </a:r>
            <a:r>
              <a:rPr lang="en-US" sz="4900" b="1" dirty="0">
                <a:latin typeface="Bahnschrift SemiLight" panose="020B0502040204020203" pitchFamily="34" charset="0"/>
              </a:rPr>
              <a:t>N</a:t>
            </a:r>
            <a:r>
              <a:rPr lang="id-ID" sz="4900" b="1" dirty="0">
                <a:latin typeface="Bahnschrift SemiLight" panose="020B0502040204020203" pitchFamily="34" charset="0"/>
              </a:rPr>
              <a:t>ama </a:t>
            </a:r>
            <a:r>
              <a:rPr lang="en-US" sz="4900" b="1" dirty="0" err="1">
                <a:latin typeface="Bahnschrift SemiLight" panose="020B0502040204020203" pitchFamily="34" charset="0"/>
              </a:rPr>
              <a:t>Mahasiswa</a:t>
            </a:r>
            <a:r>
              <a:rPr lang="id-ID" sz="4900" b="1" dirty="0">
                <a:latin typeface="Bahnschrift SemiLight" panose="020B0502040204020203" pitchFamily="34" charset="0"/>
              </a:rPr>
              <a:t> &amp; </a:t>
            </a:r>
            <a:r>
              <a:rPr lang="en-US" sz="4900" b="1" dirty="0">
                <a:latin typeface="Bahnschrift SemiLight" panose="020B0502040204020203" pitchFamily="34" charset="0"/>
              </a:rPr>
              <a:t>NPM,</a:t>
            </a:r>
            <a:r>
              <a:rPr lang="id-ID" sz="4900" b="1" dirty="0">
                <a:latin typeface="Bahnschrift SemiLight" panose="020B0502040204020203" pitchFamily="34" charset="0"/>
              </a:rPr>
              <a:t> </a:t>
            </a:r>
            <a:r>
              <a:rPr lang="en-US" sz="4900" b="1" dirty="0">
                <a:latin typeface="Bahnschrift SemiLight" panose="020B0502040204020203" pitchFamily="34" charset="0"/>
              </a:rPr>
              <a:t>K</a:t>
            </a:r>
            <a:r>
              <a:rPr lang="id-ID" sz="4900" b="1" dirty="0">
                <a:latin typeface="Bahnschrift SemiLight" panose="020B0502040204020203" pitchFamily="34" charset="0"/>
              </a:rPr>
              <a:t>elas (</a:t>
            </a:r>
            <a:r>
              <a:rPr lang="en-US" sz="4900" b="1" dirty="0">
                <a:latin typeface="Bahnschrift SemiLight" panose="020B0502040204020203" pitchFamily="34" charset="0"/>
              </a:rPr>
              <a:t>A </a:t>
            </a:r>
            <a:r>
              <a:rPr lang="en-US" sz="4900" b="1" dirty="0" err="1">
                <a:latin typeface="Bahnschrift SemiLight" panose="020B0502040204020203" pitchFamily="34" charset="0"/>
              </a:rPr>
              <a:t>atau</a:t>
            </a:r>
            <a:r>
              <a:rPr lang="en-US" sz="4900" b="1" dirty="0">
                <a:latin typeface="Bahnschrift SemiLight" panose="020B0502040204020203" pitchFamily="34" charset="0"/>
              </a:rPr>
              <a:t> B </a:t>
            </a:r>
            <a:r>
              <a:rPr lang="en-US" sz="4900" b="1" dirty="0" err="1">
                <a:latin typeface="Bahnschrift SemiLight" panose="020B0502040204020203" pitchFamily="34" charset="0"/>
              </a:rPr>
              <a:t>atau</a:t>
            </a:r>
            <a:r>
              <a:rPr lang="en-US" sz="4900" b="1" dirty="0">
                <a:latin typeface="Bahnschrift SemiLight" panose="020B0502040204020203" pitchFamily="34" charset="0"/>
              </a:rPr>
              <a:t> </a:t>
            </a:r>
            <a:r>
              <a:rPr lang="id-ID" sz="4900" b="1" dirty="0">
                <a:latin typeface="Bahnschrift SemiLight" panose="020B0502040204020203" pitchFamily="34" charset="0"/>
              </a:rPr>
              <a:t>PSDKU)</a:t>
            </a:r>
            <a:r>
              <a:rPr lang="en-US" sz="4900" b="1" dirty="0">
                <a:latin typeface="Bahnschrift SemiLight" panose="020B0502040204020203" pitchFamily="34" charset="0"/>
              </a:rPr>
              <a:t>,</a:t>
            </a:r>
            <a:r>
              <a:rPr lang="id-ID" sz="4900" b="1" dirty="0">
                <a:latin typeface="Bahnschrift SemiLight" panose="020B0502040204020203" pitchFamily="34" charset="0"/>
              </a:rPr>
              <a:t> </a:t>
            </a:r>
            <a:r>
              <a:rPr lang="en-US" sz="4900" b="1" dirty="0">
                <a:latin typeface="Bahnschrift SemiLight" panose="020B0502040204020203" pitchFamily="34" charset="0"/>
              </a:rPr>
              <a:t>N</a:t>
            </a:r>
            <a:r>
              <a:rPr lang="id-ID" sz="4900" b="1" dirty="0">
                <a:latin typeface="Bahnschrift SemiLight" panose="020B0502040204020203" pitchFamily="34" charset="0"/>
              </a:rPr>
              <a:t>ama </a:t>
            </a:r>
            <a:r>
              <a:rPr lang="en-US" sz="4900" b="1" dirty="0">
                <a:latin typeface="Bahnschrift SemiLight" panose="020B0502040204020203" pitchFamily="34" charset="0"/>
              </a:rPr>
              <a:t>D</a:t>
            </a:r>
            <a:r>
              <a:rPr lang="id-ID" sz="4900" b="1" dirty="0">
                <a:latin typeface="Bahnschrift SemiLight" panose="020B0502040204020203" pitchFamily="34" charset="0"/>
              </a:rPr>
              <a:t>osen </a:t>
            </a:r>
            <a:r>
              <a:rPr lang="en-US" sz="4900" b="1" dirty="0">
                <a:latin typeface="Bahnschrift SemiLight" panose="020B0502040204020203" pitchFamily="34" charset="0"/>
              </a:rPr>
              <a:t>P</a:t>
            </a:r>
            <a:r>
              <a:rPr lang="id-ID" sz="4900" b="1" dirty="0">
                <a:latin typeface="Bahnschrift SemiLight" panose="020B0502040204020203" pitchFamily="34" charset="0"/>
              </a:rPr>
              <a:t>engampu</a:t>
            </a:r>
            <a:r>
              <a:rPr lang="en-US" sz="4900" b="1" dirty="0">
                <a:latin typeface="Bahnschrift SemiLight" panose="020B0502040204020203" pitchFamily="34" charset="0"/>
              </a:rPr>
              <a:t>,</a:t>
            </a:r>
            <a:r>
              <a:rPr lang="id-ID" sz="4900" b="1" dirty="0">
                <a:latin typeface="Bahnschrift SemiLight" panose="020B0502040204020203" pitchFamily="34" charset="0"/>
              </a:rPr>
              <a:t> logo Unpad &amp; deskripsi institusi</a:t>
            </a:r>
            <a:endParaRPr lang="en-US" sz="4900" b="1" dirty="0">
              <a:latin typeface="Bahnschrift SemiLight" panose="020B0502040204020203" pitchFamily="34" charset="0"/>
            </a:endParaRPr>
          </a:p>
          <a:p>
            <a:pPr algn="r">
              <a:buFont typeface="Wingdings" panose="05000000000000000000" pitchFamily="2" charset="2"/>
              <a:buChar char="v"/>
              <a:defRPr/>
            </a:pPr>
            <a:r>
              <a:rPr lang="en-US" sz="4900" b="1" dirty="0">
                <a:latin typeface="Bahnschrift SemiLight" panose="020B0502040204020203" pitchFamily="34" charset="0"/>
              </a:rPr>
              <a:t>P</a:t>
            </a:r>
            <a:r>
              <a:rPr lang="id-ID" sz="4900" b="1" dirty="0">
                <a:latin typeface="Bahnschrift SemiLight" panose="020B0502040204020203" pitchFamily="34" charset="0"/>
              </a:rPr>
              <a:t>endahuluan: pengantar t</a:t>
            </a:r>
            <a:r>
              <a:rPr lang="en-US" sz="4900" b="1" dirty="0" err="1">
                <a:latin typeface="Bahnschrift SemiLight" panose="020B0502040204020203" pitchFamily="34" charset="0"/>
              </a:rPr>
              <a:t>en</a:t>
            </a:r>
            <a:r>
              <a:rPr lang="id-ID" sz="4900" b="1" dirty="0">
                <a:latin typeface="Bahnschrift SemiLight" panose="020B0502040204020203" pitchFamily="34" charset="0"/>
              </a:rPr>
              <a:t>t</a:t>
            </a:r>
            <a:r>
              <a:rPr lang="en-US" sz="4900" b="1" dirty="0">
                <a:latin typeface="Bahnschrift SemiLight" panose="020B0502040204020203" pitchFamily="34" charset="0"/>
              </a:rPr>
              <a:t>an</a:t>
            </a:r>
            <a:r>
              <a:rPr lang="id-ID" sz="4900" b="1" dirty="0">
                <a:latin typeface="Bahnschrift SemiLight" panose="020B0502040204020203" pitchFamily="34" charset="0"/>
              </a:rPr>
              <a:t>g makna model d</a:t>
            </a:r>
            <a:r>
              <a:rPr lang="en-US" sz="4900" b="1" dirty="0">
                <a:latin typeface="Bahnschrift SemiLight" panose="020B0502040204020203" pitchFamily="34" charset="0"/>
              </a:rPr>
              <a:t>a</a:t>
            </a:r>
            <a:r>
              <a:rPr lang="id-ID" sz="4900" b="1" dirty="0">
                <a:latin typeface="Bahnschrift SemiLight" panose="020B0502040204020203" pitchFamily="34" charset="0"/>
              </a:rPr>
              <a:t>l</a:t>
            </a:r>
            <a:r>
              <a:rPr lang="en-US" sz="4900" b="1" dirty="0">
                <a:latin typeface="Bahnschrift SemiLight" panose="020B0502040204020203" pitchFamily="34" charset="0"/>
              </a:rPr>
              <a:t>a</a:t>
            </a:r>
            <a:r>
              <a:rPr lang="id-ID" sz="4900" b="1" dirty="0">
                <a:latin typeface="Bahnschrift SemiLight" panose="020B0502040204020203" pitchFamily="34" charset="0"/>
              </a:rPr>
              <a:t>m perspektif </a:t>
            </a:r>
            <a:r>
              <a:rPr lang="en-US" sz="4900" b="1" dirty="0" err="1">
                <a:latin typeface="Bahnschrift SemiLight" panose="020B0502040204020203" pitchFamily="34" charset="0"/>
              </a:rPr>
              <a:t>PerKom</a:t>
            </a:r>
            <a:r>
              <a:rPr lang="id-ID" sz="4900" b="1" dirty="0">
                <a:latin typeface="Bahnschrift SemiLight" panose="020B0502040204020203" pitchFamily="34" charset="0"/>
              </a:rPr>
              <a:t>: </a:t>
            </a:r>
            <a:endParaRPr lang="en-US" sz="4900" b="1" dirty="0">
              <a:latin typeface="Bahnschrift SemiLight" panose="020B0502040204020203" pitchFamily="34" charset="0"/>
            </a:endParaRPr>
          </a:p>
          <a:p>
            <a:pPr algn="r">
              <a:buFont typeface="Wingdings" panose="05000000000000000000" pitchFamily="2" charset="2"/>
              <a:buChar char="v"/>
              <a:defRPr/>
            </a:pPr>
            <a:r>
              <a:rPr lang="en-US" sz="4900" b="1" dirty="0">
                <a:latin typeface="Bahnschrift SemiLight" panose="020B0502040204020203" pitchFamily="34" charset="0"/>
              </a:rPr>
              <a:t>V</a:t>
            </a:r>
            <a:r>
              <a:rPr lang="id-ID" sz="4900" b="1" dirty="0">
                <a:latin typeface="Bahnschrift SemiLight" panose="020B0502040204020203" pitchFamily="34" charset="0"/>
              </a:rPr>
              <a:t>isualisasi model; </a:t>
            </a:r>
            <a:endParaRPr lang="en-US" sz="4900" b="1" dirty="0">
              <a:latin typeface="Bahnschrift SemiLight" panose="020B0502040204020203" pitchFamily="34" charset="0"/>
            </a:endParaRPr>
          </a:p>
          <a:p>
            <a:pPr algn="r">
              <a:buFont typeface="Wingdings" panose="05000000000000000000" pitchFamily="2" charset="2"/>
              <a:buChar char="v"/>
              <a:defRPr/>
            </a:pPr>
            <a:r>
              <a:rPr lang="en-US" sz="4900" b="1" dirty="0">
                <a:latin typeface="Bahnschrift SemiLight" panose="020B0502040204020203" pitchFamily="34" charset="0"/>
              </a:rPr>
              <a:t>D</a:t>
            </a:r>
            <a:r>
              <a:rPr lang="id-ID" sz="4900" b="1" dirty="0">
                <a:latin typeface="Bahnschrift SemiLight" panose="020B0502040204020203" pitchFamily="34" charset="0"/>
              </a:rPr>
              <a:t>eskripsi model; </a:t>
            </a:r>
            <a:endParaRPr lang="en-US" sz="4900" b="1" dirty="0">
              <a:latin typeface="Bahnschrift SemiLight" panose="020B0502040204020203" pitchFamily="34" charset="0"/>
            </a:endParaRPr>
          </a:p>
          <a:p>
            <a:pPr algn="r">
              <a:buFont typeface="Wingdings" panose="05000000000000000000" pitchFamily="2" charset="2"/>
              <a:buChar char="v"/>
              <a:defRPr/>
            </a:pPr>
            <a:r>
              <a:rPr lang="en-US" sz="4900" b="1" dirty="0" err="1">
                <a:latin typeface="Bahnschrift SemiLight" panose="020B0502040204020203" pitchFamily="34" charset="0"/>
              </a:rPr>
              <a:t>Analisis</a:t>
            </a:r>
            <a:r>
              <a:rPr lang="en-US" sz="4900" b="1" dirty="0">
                <a:latin typeface="Bahnschrift SemiLight" panose="020B0502040204020203" pitchFamily="34" charset="0"/>
              </a:rPr>
              <a:t> </a:t>
            </a:r>
            <a:r>
              <a:rPr lang="en-US" sz="4900" b="1" dirty="0" err="1">
                <a:latin typeface="Bahnschrift SemiLight" panose="020B0502040204020203" pitchFamily="34" charset="0"/>
              </a:rPr>
              <a:t>singkat</a:t>
            </a:r>
            <a:r>
              <a:rPr lang="en-US" sz="4900" b="1" dirty="0">
                <a:latin typeface="Bahnschrift SemiLight" panose="020B0502040204020203" pitchFamily="34" charset="0"/>
              </a:rPr>
              <a:t> </a:t>
            </a:r>
            <a:r>
              <a:rPr lang="id-ID" sz="4900" b="1" dirty="0">
                <a:latin typeface="Bahnschrift SemiLight" panose="020B0502040204020203" pitchFamily="34" charset="0"/>
              </a:rPr>
              <a:t>contoh implementasi model</a:t>
            </a:r>
            <a:endParaRPr lang="en-US" sz="4900" b="1" dirty="0">
              <a:latin typeface="Bahnschrift SemiLight" panose="020B0502040204020203" pitchFamily="34" charset="0"/>
            </a:endParaRPr>
          </a:p>
          <a:p>
            <a:pPr algn="r">
              <a:buFont typeface="Wingdings" panose="05000000000000000000" pitchFamily="2" charset="2"/>
              <a:buChar char="v"/>
              <a:defRPr/>
            </a:pPr>
            <a:r>
              <a:rPr lang="en-US" sz="4900" b="1" dirty="0">
                <a:latin typeface="Bahnschrift SemiLight" panose="020B0502040204020203" pitchFamily="34" charset="0"/>
              </a:rPr>
              <a:t>S</a:t>
            </a:r>
            <a:r>
              <a:rPr lang="id-ID" sz="4900" b="1" dirty="0">
                <a:latin typeface="Bahnschrift SemiLight" panose="020B0502040204020203" pitchFamily="34" charset="0"/>
              </a:rPr>
              <a:t>impulan: kristalisasi isi</a:t>
            </a:r>
            <a:endParaRPr lang="en-US" sz="4900" b="1" dirty="0">
              <a:latin typeface="Bahnschrift SemiLight" panose="020B0502040204020203" pitchFamily="34" charset="0"/>
            </a:endParaRPr>
          </a:p>
          <a:p>
            <a:pPr algn="r">
              <a:buFont typeface="Wingdings" panose="05000000000000000000" pitchFamily="2" charset="2"/>
              <a:buChar char="v"/>
              <a:defRPr/>
            </a:pPr>
            <a:r>
              <a:rPr lang="en-US" sz="4900" b="1" dirty="0">
                <a:latin typeface="Bahnschrift SemiLight" panose="020B0502040204020203" pitchFamily="34" charset="0"/>
              </a:rPr>
              <a:t>D</a:t>
            </a:r>
            <a:r>
              <a:rPr lang="id-ID" sz="4900" b="1" dirty="0">
                <a:latin typeface="Bahnschrift SemiLight" panose="020B0502040204020203" pitchFamily="34" charset="0"/>
              </a:rPr>
              <a:t>aftar </a:t>
            </a:r>
            <a:r>
              <a:rPr lang="en-US" sz="4900" b="1" dirty="0">
                <a:latin typeface="Bahnschrift SemiLight" panose="020B0502040204020203" pitchFamily="34" charset="0"/>
              </a:rPr>
              <a:t>P</a:t>
            </a:r>
            <a:r>
              <a:rPr lang="id-ID" sz="4900" b="1" dirty="0">
                <a:latin typeface="Bahnschrift SemiLight" panose="020B0502040204020203" pitchFamily="34" charset="0"/>
              </a:rPr>
              <a:t>ustaka: rujukan buku &amp; atau sumber lain y</a:t>
            </a:r>
            <a:r>
              <a:rPr lang="en-US" sz="4900" b="1" dirty="0">
                <a:latin typeface="Bahnschrift SemiLight" panose="020B0502040204020203" pitchFamily="34" charset="0"/>
              </a:rPr>
              <a:t>an</a:t>
            </a:r>
            <a:r>
              <a:rPr lang="id-ID" sz="4900" b="1" dirty="0">
                <a:latin typeface="Bahnschrift SemiLight" panose="020B0502040204020203" pitchFamily="34" charset="0"/>
              </a:rPr>
              <a:t>g dipakai</a:t>
            </a:r>
            <a:endParaRPr lang="en-US" sz="4900" b="1" dirty="0">
              <a:latin typeface="Bahnschrift SemiLight" panose="020B0502040204020203" pitchFamily="34" charset="0"/>
            </a:endParaRPr>
          </a:p>
          <a:p>
            <a:pPr>
              <a:defRPr/>
            </a:pPr>
            <a:r>
              <a:rPr lang="en-US" sz="4900" b="1" dirty="0">
                <a:latin typeface="Bahnschrift SemiLight" panose="020B0502040204020203" pitchFamily="34" charset="0"/>
              </a:rPr>
              <a:t>E</a:t>
            </a:r>
            <a:r>
              <a:rPr lang="id-ID" sz="4900" b="1" dirty="0">
                <a:latin typeface="Bahnschrift SemiLight" panose="020B0502040204020203" pitchFamily="34" charset="0"/>
              </a:rPr>
              <a:t>stimasi halaman: 8 - 10 halaman, termasuk cover &amp; daftar pustaka</a:t>
            </a:r>
            <a:endParaRPr lang="en-US" sz="4900" b="1" dirty="0">
              <a:latin typeface="Bahnschrift SemiLight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51ED08-8520-4535-A949-9D36C6075CD3}"/>
              </a:ext>
            </a:extLst>
          </p:cNvPr>
          <p:cNvSpPr txBox="1"/>
          <p:nvPr/>
        </p:nvSpPr>
        <p:spPr>
          <a:xfrm>
            <a:off x="9463" y="6513387"/>
            <a:ext cx="12182537" cy="33855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1600" b="1" dirty="0">
                <a:solidFill>
                  <a:srgbClr val="FFFF00"/>
                </a:solidFill>
              </a:rPr>
              <a:t>2022_Modul 05_Perencanaan Komunikasi_Sesi 5</a:t>
            </a:r>
          </a:p>
        </p:txBody>
      </p:sp>
    </p:spTree>
    <p:extLst>
      <p:ext uri="{BB962C8B-B14F-4D97-AF65-F5344CB8AC3E}">
        <p14:creationId xmlns:p14="http://schemas.microsoft.com/office/powerpoint/2010/main" val="2193838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4" descr="A group of people in a room&#10;&#10;Description automatically generated">
            <a:extLst>
              <a:ext uri="{FF2B5EF4-FFF2-40B4-BE49-F238E27FC236}">
                <a16:creationId xmlns:a16="http://schemas.microsoft.com/office/drawing/2014/main" id="{62E7805C-360A-4376-9302-9DEFB2BA6A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928" b="3620"/>
          <a:stretch/>
        </p:blipFill>
        <p:spPr>
          <a:xfrm>
            <a:off x="184181" y="0"/>
            <a:ext cx="11823637" cy="64962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082DDE-A0BE-4194-8CD5-471864F03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195"/>
            <a:ext cx="10165218" cy="75015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dirty="0">
                <a:solidFill>
                  <a:schemeClr val="tx2"/>
                </a:solidFill>
                <a:latin typeface="Bebas" panose="020B0606020202050201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>
                <a:solidFill>
                  <a:schemeClr val="tx2"/>
                </a:solidFill>
                <a:latin typeface="Bebas" panose="020B0606020202050201" pitchFamily="34" charset="0"/>
                <a:ea typeface="Tahoma" pitchFamily="34" charset="0"/>
                <a:cs typeface="Tahoma" pitchFamily="34" charset="0"/>
              </a:rPr>
              <a:t> WAKTU PENGUMPULAN TUGAS</a:t>
            </a:r>
            <a:endParaRPr lang="en-US" sz="4000" b="1" dirty="0">
              <a:solidFill>
                <a:schemeClr val="tx2"/>
              </a:solidFill>
              <a:latin typeface="Bebas" panose="020B0606020202050201" pitchFamily="34" charset="0"/>
              <a:cs typeface="Aharoni" panose="02010803020104030203"/>
            </a:endParaRP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2338D2FD-1EBC-44E6-A057-FD2E1EDBE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6368"/>
            <a:ext cx="10607842" cy="3657599"/>
          </a:xfrm>
        </p:spPr>
        <p:txBody>
          <a:bodyPr>
            <a:normAutofit fontScale="92500" lnSpcReduction="10000"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4000" dirty="0" err="1">
                <a:latin typeface="Bahnschrift SemiLight" panose="020B0502040204020203" pitchFamily="34" charset="0"/>
              </a:rPr>
              <a:t>Tugas</a:t>
            </a:r>
            <a:r>
              <a:rPr lang="en-US" sz="4000" dirty="0">
                <a:latin typeface="Bahnschrift SemiLight" panose="020B0502040204020203" pitchFamily="34" charset="0"/>
              </a:rPr>
              <a:t> 2 (</a:t>
            </a:r>
            <a:r>
              <a:rPr lang="en-US" sz="4000" dirty="0" err="1">
                <a:latin typeface="Bahnschrift SemiLight" panose="020B0502040204020203" pitchFamily="34" charset="0"/>
              </a:rPr>
              <a:t>kelompok</a:t>
            </a:r>
            <a:r>
              <a:rPr lang="en-US" sz="4000" dirty="0">
                <a:latin typeface="Bahnschrift SemiLight" panose="020B0502040204020203" pitchFamily="34" charset="0"/>
              </a:rPr>
              <a:t>) </a:t>
            </a:r>
            <a:r>
              <a:rPr lang="en-US" sz="4000" dirty="0" err="1">
                <a:latin typeface="Bahnschrift SemiLight" panose="020B0502040204020203" pitchFamily="34" charset="0"/>
              </a:rPr>
              <a:t>dikumpulkan</a:t>
            </a:r>
            <a:r>
              <a:rPr lang="en-US" sz="4000" dirty="0">
                <a:latin typeface="Bahnschrift SemiLight" panose="020B0502040204020203" pitchFamily="34" charset="0"/>
              </a:rPr>
              <a:t> p</a:t>
            </a:r>
            <a:r>
              <a:rPr lang="id-ID" sz="4000" dirty="0">
                <a:latin typeface="Bahnschrift SemiLight" panose="020B0502040204020203" pitchFamily="34" charset="0"/>
              </a:rPr>
              <a:t>aling lambat </a:t>
            </a:r>
            <a:r>
              <a:rPr lang="en-US" sz="4000" dirty="0" err="1">
                <a:latin typeface="Bahnschrift SemiLight" panose="020B0502040204020203" pitchFamily="34" charset="0"/>
              </a:rPr>
              <a:t>Senin</a:t>
            </a:r>
            <a:r>
              <a:rPr lang="id-ID" sz="4000" dirty="0">
                <a:latin typeface="Bahnschrift SemiLight" panose="020B0502040204020203" pitchFamily="34" charset="0"/>
              </a:rPr>
              <a:t> </a:t>
            </a:r>
            <a:r>
              <a:rPr lang="en-US" sz="4000" dirty="0">
                <a:latin typeface="Bahnschrift SemiLight" panose="020B0502040204020203" pitchFamily="34" charset="0"/>
              </a:rPr>
              <a:t>3</a:t>
            </a:r>
            <a:r>
              <a:rPr lang="id-ID" sz="4000" dirty="0">
                <a:latin typeface="Bahnschrift SemiLight" panose="020B0502040204020203" pitchFamily="34" charset="0"/>
              </a:rPr>
              <a:t> Oktober </a:t>
            </a:r>
            <a:r>
              <a:rPr lang="en-US" sz="4000" dirty="0">
                <a:latin typeface="Bahnschrift SemiLight" panose="020B0502040204020203" pitchFamily="34" charset="0"/>
              </a:rPr>
              <a:t>2022 </a:t>
            </a:r>
            <a:r>
              <a:rPr lang="id-ID" sz="4000" dirty="0">
                <a:latin typeface="Bahnschrift SemiLight" panose="020B0502040204020203" pitchFamily="34" charset="0"/>
              </a:rPr>
              <a:t>p</a:t>
            </a:r>
            <a:r>
              <a:rPr lang="en-US" sz="4000" dirty="0">
                <a:latin typeface="Bahnschrift SemiLight" panose="020B0502040204020203" pitchFamily="34" charset="0"/>
              </a:rPr>
              <a:t>u</a:t>
            </a:r>
            <a:r>
              <a:rPr lang="id-ID" sz="4000" dirty="0">
                <a:latin typeface="Bahnschrift SemiLight" panose="020B0502040204020203" pitchFamily="34" charset="0"/>
              </a:rPr>
              <a:t>k</a:t>
            </a:r>
            <a:r>
              <a:rPr lang="en-US" sz="4000" dirty="0">
                <a:latin typeface="Bahnschrift SemiLight" panose="020B0502040204020203" pitchFamily="34" charset="0"/>
              </a:rPr>
              <a:t>u</a:t>
            </a:r>
            <a:r>
              <a:rPr lang="id-ID" sz="4000" dirty="0">
                <a:latin typeface="Bahnschrift SemiLight" panose="020B0502040204020203" pitchFamily="34" charset="0"/>
              </a:rPr>
              <a:t>l 23:59 WIB</a:t>
            </a:r>
            <a:endParaRPr lang="en-US" sz="4000" dirty="0">
              <a:latin typeface="Bahnschrift SemiLight" panose="020B0502040204020203" pitchFamily="34" charset="0"/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en-US" sz="3600" dirty="0" err="1">
                <a:solidFill>
                  <a:srgbClr val="FF0000"/>
                </a:solidFill>
                <a:latin typeface="Bahnschrift SemiLight" panose="020B0502040204020203" pitchFamily="34" charset="0"/>
              </a:rPr>
              <a:t>Semua</a:t>
            </a:r>
            <a:r>
              <a:rPr lang="en-US" sz="3600" dirty="0">
                <a:solidFill>
                  <a:srgbClr val="FF0000"/>
                </a:solidFill>
                <a:latin typeface="Bahnschrift SemiLight" panose="020B0502040204020203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Bahnschrift SemiLight" panose="020B0502040204020203" pitchFamily="34" charset="0"/>
              </a:rPr>
              <a:t>Tugas</a:t>
            </a:r>
            <a:r>
              <a:rPr lang="en-US" sz="3600" dirty="0">
                <a:solidFill>
                  <a:srgbClr val="FF0000"/>
                </a:solidFill>
                <a:latin typeface="Bahnschrift SemiLight" panose="020B0502040204020203" pitchFamily="34" charset="0"/>
              </a:rPr>
              <a:t> (</a:t>
            </a:r>
            <a:r>
              <a:rPr lang="en-US" sz="3600" dirty="0" err="1">
                <a:solidFill>
                  <a:srgbClr val="FF0000"/>
                </a:solidFill>
                <a:latin typeface="Bahnschrift SemiLight" panose="020B0502040204020203" pitchFamily="34" charset="0"/>
              </a:rPr>
              <a:t>individu</a:t>
            </a:r>
            <a:r>
              <a:rPr lang="en-US" sz="3600" dirty="0">
                <a:solidFill>
                  <a:srgbClr val="FF0000"/>
                </a:solidFill>
                <a:latin typeface="Bahnschrift SemiLight" panose="020B0502040204020203" pitchFamily="34" charset="0"/>
              </a:rPr>
              <a:t> &amp; </a:t>
            </a:r>
            <a:r>
              <a:rPr lang="en-US" sz="3600" dirty="0" err="1">
                <a:solidFill>
                  <a:srgbClr val="FF0000"/>
                </a:solidFill>
                <a:latin typeface="Bahnschrift SemiLight" panose="020B0502040204020203" pitchFamily="34" charset="0"/>
              </a:rPr>
              <a:t>kelompok</a:t>
            </a:r>
            <a:r>
              <a:rPr lang="en-US" sz="3600" dirty="0">
                <a:solidFill>
                  <a:srgbClr val="FF0000"/>
                </a:solidFill>
                <a:latin typeface="Bahnschrift SemiLight" panose="020B0502040204020203" pitchFamily="34" charset="0"/>
              </a:rPr>
              <a:t>) </a:t>
            </a:r>
            <a:r>
              <a:rPr lang="en-US" sz="3600" dirty="0" err="1">
                <a:solidFill>
                  <a:srgbClr val="FF0000"/>
                </a:solidFill>
                <a:latin typeface="Bahnschrift SemiLight" panose="020B0502040204020203" pitchFamily="34" charset="0"/>
              </a:rPr>
              <a:t>dishare</a:t>
            </a:r>
            <a:r>
              <a:rPr lang="en-US" sz="3600" dirty="0">
                <a:solidFill>
                  <a:srgbClr val="FF0000"/>
                </a:solidFill>
                <a:latin typeface="Bahnschrift SemiLight" panose="020B0502040204020203" pitchFamily="34" charset="0"/>
              </a:rPr>
              <a:t> di live </a:t>
            </a:r>
            <a:r>
              <a:rPr lang="en-US" sz="3600" dirty="0" err="1">
                <a:solidFill>
                  <a:srgbClr val="FF0000"/>
                </a:solidFill>
                <a:latin typeface="Bahnschrift SemiLight" panose="020B0502040204020203" pitchFamily="34" charset="0"/>
              </a:rPr>
              <a:t>Unpad</a:t>
            </a:r>
            <a:r>
              <a:rPr lang="en-US" sz="3600" dirty="0">
                <a:solidFill>
                  <a:srgbClr val="FF0000"/>
                </a:solidFill>
                <a:latin typeface="Bahnschrift SemiLight" panose="020B0502040204020203" pitchFamily="34" charset="0"/>
              </a:rPr>
              <a:t> &amp; GC 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id-ID" sz="4000" dirty="0">
                <a:latin typeface="Bahnschrift SemiLight" panose="020B0502040204020203" pitchFamily="34" charset="0"/>
              </a:rPr>
              <a:t>Selamat mengerjakan</a:t>
            </a:r>
            <a:r>
              <a:rPr lang="en-US" sz="4000" dirty="0">
                <a:latin typeface="Bahnschrift SemiLight" panose="020B0502040204020203" pitchFamily="34" charset="0"/>
              </a:rPr>
              <a:t>.. </a:t>
            </a:r>
            <a:r>
              <a:rPr lang="en-US" sz="4000" dirty="0" err="1">
                <a:latin typeface="Bahnschrift SemiLight" panose="020B0502040204020203" pitchFamily="34" charset="0"/>
              </a:rPr>
              <a:t>Semangat</a:t>
            </a:r>
            <a:r>
              <a:rPr lang="en-US" sz="4000" dirty="0">
                <a:latin typeface="Bahnschrift SemiLight" panose="020B0502040204020203" pitchFamily="34" charset="0"/>
              </a:rPr>
              <a:t> </a:t>
            </a:r>
            <a:r>
              <a:rPr lang="en-US" sz="4000" dirty="0" err="1">
                <a:latin typeface="Bahnschrift SemiLight" panose="020B0502040204020203" pitchFamily="34" charset="0"/>
              </a:rPr>
              <a:t>sehat</a:t>
            </a:r>
            <a:r>
              <a:rPr lang="en-US" sz="4000" dirty="0">
                <a:latin typeface="Bahnschrift SemiLight" panose="020B0502040204020203" pitchFamily="34" charset="0"/>
              </a:rPr>
              <a:t> &amp; </a:t>
            </a:r>
            <a:r>
              <a:rPr lang="en-US" sz="4000" dirty="0" err="1">
                <a:latin typeface="Bahnschrift SemiLight" panose="020B0502040204020203" pitchFamily="34" charset="0"/>
              </a:rPr>
              <a:t>Sukses</a:t>
            </a:r>
            <a:r>
              <a:rPr lang="en-US" sz="4000" dirty="0">
                <a:latin typeface="Bahnschrift SemiLight" panose="020B0502040204020203" pitchFamily="34" charset="0"/>
              </a:rPr>
              <a:t> </a:t>
            </a:r>
            <a:r>
              <a:rPr lang="en-US" sz="4000" dirty="0" err="1">
                <a:latin typeface="Bahnschrift SemiLight" panose="020B0502040204020203" pitchFamily="34" charset="0"/>
              </a:rPr>
              <a:t>selalu</a:t>
            </a:r>
            <a:r>
              <a:rPr lang="en-US" sz="4000" dirty="0">
                <a:latin typeface="Bahnschrift SemiLight" panose="020B0502040204020203" pitchFamily="34" charset="0"/>
              </a:rPr>
              <a:t>..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4000" dirty="0">
                <a:latin typeface="Bahnschrift SemiLight" panose="020B0502040204020203" pitchFamily="34" charset="0"/>
              </a:rPr>
              <a:t> Tim </a:t>
            </a:r>
            <a:r>
              <a:rPr lang="en-US" sz="4000" dirty="0" err="1">
                <a:latin typeface="Bahnschrift SemiLight" panose="020B0502040204020203" pitchFamily="34" charset="0"/>
              </a:rPr>
              <a:t>Dosen</a:t>
            </a:r>
            <a:r>
              <a:rPr lang="en-US" sz="4000" dirty="0">
                <a:latin typeface="Bahnschrift SemiLight" panose="020B0502040204020203" pitchFamily="34" charset="0"/>
              </a:rPr>
              <a:t>:</a:t>
            </a:r>
            <a:r>
              <a:rPr lang="id-ID" sz="4000" dirty="0">
                <a:latin typeface="Bahnschrift SemiLight" panose="020B0502040204020203" pitchFamily="34" charset="0"/>
              </a:rPr>
              <a:t>H</a:t>
            </a:r>
            <a:r>
              <a:rPr lang="en-US" sz="4000" dirty="0">
                <a:latin typeface="Bahnschrift SemiLight" panose="020B0502040204020203" pitchFamily="34" charset="0"/>
              </a:rPr>
              <a:t>SA.. IP.. PP </a:t>
            </a:r>
            <a:endParaRPr lang="id-ID" sz="4000" dirty="0">
              <a:latin typeface="Bahnschrift SemiLight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51ED08-8520-4535-A949-9D36C6075CD3}"/>
              </a:ext>
            </a:extLst>
          </p:cNvPr>
          <p:cNvSpPr txBox="1"/>
          <p:nvPr/>
        </p:nvSpPr>
        <p:spPr>
          <a:xfrm>
            <a:off x="9463" y="6513387"/>
            <a:ext cx="12182537" cy="33855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1600" b="1" dirty="0">
                <a:solidFill>
                  <a:srgbClr val="FFFF00"/>
                </a:solidFill>
              </a:rPr>
              <a:t>2022_Modul 05_Perencanaan Komunikasi_Sesi 5</a:t>
            </a:r>
          </a:p>
        </p:txBody>
      </p:sp>
    </p:spTree>
    <p:extLst>
      <p:ext uri="{BB962C8B-B14F-4D97-AF65-F5344CB8AC3E}">
        <p14:creationId xmlns:p14="http://schemas.microsoft.com/office/powerpoint/2010/main" val="1501035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Content Placeholder 4" descr="A group of people in a room&#10;&#10;Description automatically generated">
            <a:extLst>
              <a:ext uri="{FF2B5EF4-FFF2-40B4-BE49-F238E27FC236}">
                <a16:creationId xmlns:a16="http://schemas.microsoft.com/office/drawing/2014/main" id="{62E7805C-360A-4376-9302-9DEFB2BA6A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145" b="283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082DDE-A0BE-4194-8CD5-471864F03D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1065862"/>
            <a:ext cx="3313164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 dirty="0" err="1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Penutup</a:t>
            </a:r>
            <a:endParaRPr lang="en-US" sz="4000" dirty="0">
              <a:solidFill>
                <a:srgbClr val="FFFFF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2338D2FD-1EBC-44E6-A057-FD2E1EDBE7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5379" y="1065862"/>
            <a:ext cx="5744685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6000" dirty="0" err="1">
                <a:solidFill>
                  <a:srgbClr val="FFFFFF"/>
                </a:solidFill>
                <a:latin typeface="Bebas" panose="020B0606020202050201" pitchFamily="34" charset="0"/>
              </a:rPr>
              <a:t>Terima</a:t>
            </a:r>
            <a:r>
              <a:rPr lang="en-US" sz="6000" dirty="0">
                <a:solidFill>
                  <a:srgbClr val="FFFFFF"/>
                </a:solidFill>
                <a:latin typeface="Bebas" panose="020B0606020202050201" pitchFamily="34" charset="0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Bebas" panose="020B0606020202050201" pitchFamily="34" charset="0"/>
              </a:rPr>
              <a:t>Kasih</a:t>
            </a:r>
            <a:endParaRPr lang="en-US" sz="6000" dirty="0">
              <a:solidFill>
                <a:srgbClr val="FFFFFF"/>
              </a:solidFill>
              <a:latin typeface="Bebas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08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Content Placeholder 4" descr="A group of people in a room&#10;&#10;Description automatically generated">
            <a:extLst>
              <a:ext uri="{FF2B5EF4-FFF2-40B4-BE49-F238E27FC236}">
                <a16:creationId xmlns:a16="http://schemas.microsoft.com/office/drawing/2014/main" id="{62E7805C-360A-4376-9302-9DEFB2BA6A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3" r="9089" b="268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082DDE-A0BE-4194-8CD5-471864F03D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534007"/>
            <a:ext cx="4023360" cy="3249158"/>
          </a:xfrm>
        </p:spPr>
        <p:txBody>
          <a:bodyPr anchor="b">
            <a:normAutofit/>
          </a:bodyPr>
          <a:lstStyle/>
          <a:p>
            <a:r>
              <a:rPr lang="nl-NL" sz="4400" dirty="0">
                <a:latin typeface="Bebas" panose="020B0606020202050201" pitchFamily="34" charset="0"/>
              </a:rPr>
              <a:t>Langkah-langkah Perencanaan Program Komunikasi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E8CA8A-CF09-4080-A089-7B37B2051DD0}"/>
              </a:ext>
            </a:extLst>
          </p:cNvPr>
          <p:cNvSpPr txBox="1"/>
          <p:nvPr/>
        </p:nvSpPr>
        <p:spPr>
          <a:xfrm>
            <a:off x="10459453" y="554119"/>
            <a:ext cx="1732547" cy="523220"/>
          </a:xfrm>
          <a:prstGeom prst="rect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Modul 05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993B19-333C-44B9-9798-C0B54184A8C3}"/>
              </a:ext>
            </a:extLst>
          </p:cNvPr>
          <p:cNvSpPr txBox="1"/>
          <p:nvPr/>
        </p:nvSpPr>
        <p:spPr>
          <a:xfrm>
            <a:off x="450572" y="4718641"/>
            <a:ext cx="613575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5400" dirty="0">
                <a:solidFill>
                  <a:srgbClr val="FFFF00"/>
                </a:solidFill>
                <a:latin typeface="Bebas" panose="020B0606020202050201" pitchFamily="34" charset="0"/>
              </a:rPr>
              <a:t>Model Perencanaan Komunikasi</a:t>
            </a:r>
            <a:endParaRPr lang="en-ID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9936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22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24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Content Placeholder 4" descr="A group of people in a room&#10;&#10;Description automatically generated">
            <a:extLst>
              <a:ext uri="{FF2B5EF4-FFF2-40B4-BE49-F238E27FC236}">
                <a16:creationId xmlns:a16="http://schemas.microsoft.com/office/drawing/2014/main" id="{62E7805C-360A-4376-9302-9DEFB2BA6A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928" b="3620"/>
          <a:stretch/>
        </p:blipFill>
        <p:spPr>
          <a:xfrm>
            <a:off x="180975" y="182880"/>
            <a:ext cx="11823637" cy="64997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082DDE-A0BE-4194-8CD5-471864F03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195"/>
            <a:ext cx="10165218" cy="75015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endParaRPr lang="en-US" sz="4000" b="1" dirty="0">
              <a:solidFill>
                <a:schemeClr val="tx2"/>
              </a:solidFill>
              <a:latin typeface="Bebas" panose="020B0606020202050201" pitchFamily="34" charset="0"/>
              <a:cs typeface="Aharoni" panose="02010803020104030203"/>
            </a:endParaRP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2338D2FD-1EBC-44E6-A057-FD2E1EDBE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6923"/>
            <a:ext cx="10607842" cy="4657835"/>
          </a:xfrm>
        </p:spPr>
        <p:txBody>
          <a:bodyPr>
            <a:normAutofit/>
          </a:bodyPr>
          <a:lstStyle/>
          <a:p>
            <a:pPr algn="just"/>
            <a:r>
              <a:rPr lang="en-ID" sz="3200" dirty="0"/>
              <a:t>Model </a:t>
            </a:r>
            <a:r>
              <a:rPr lang="en-ID" sz="3200" dirty="0" err="1"/>
              <a:t>perencanaan</a:t>
            </a:r>
            <a:r>
              <a:rPr lang="en-ID" sz="3200" dirty="0"/>
              <a:t> </a:t>
            </a:r>
            <a:r>
              <a:rPr lang="en-ID" sz="3200" dirty="0" err="1"/>
              <a:t>ada</a:t>
            </a:r>
            <a:r>
              <a:rPr lang="en-ID" sz="3200" dirty="0"/>
              <a:t> pada </a:t>
            </a:r>
            <a:r>
              <a:rPr lang="en-ID" sz="3200" dirty="0" err="1"/>
              <a:t>tingkat</a:t>
            </a:r>
            <a:r>
              <a:rPr lang="en-ID" sz="3200" dirty="0"/>
              <a:t> </a:t>
            </a:r>
            <a:r>
              <a:rPr lang="en-ID" sz="3200" dirty="0" err="1"/>
              <a:t>makroskopik</a:t>
            </a:r>
            <a:r>
              <a:rPr lang="en-ID" sz="3200" dirty="0"/>
              <a:t>; </a:t>
            </a:r>
            <a:r>
              <a:rPr lang="en-ID" sz="3200" dirty="0" err="1"/>
              <a:t>berfungsi</a:t>
            </a:r>
            <a:r>
              <a:rPr lang="en-ID" sz="3200" dirty="0"/>
              <a:t> </a:t>
            </a:r>
            <a:r>
              <a:rPr lang="en-ID" sz="3200" dirty="0" err="1"/>
              <a:t>sebagai</a:t>
            </a:r>
            <a:r>
              <a:rPr lang="en-ID" sz="3200" dirty="0"/>
              <a:t> </a:t>
            </a:r>
            <a:r>
              <a:rPr lang="en-ID" sz="3200" dirty="0" err="1"/>
              <a:t>kerangka</a:t>
            </a:r>
            <a:r>
              <a:rPr lang="en-ID" sz="3200" dirty="0"/>
              <a:t> </a:t>
            </a:r>
            <a:r>
              <a:rPr lang="en-ID" sz="3200" dirty="0" err="1"/>
              <a:t>pengorganisasian</a:t>
            </a:r>
            <a:r>
              <a:rPr lang="en-ID" sz="3200" dirty="0"/>
              <a:t> </a:t>
            </a:r>
            <a:r>
              <a:rPr lang="en-ID" sz="3200" dirty="0" err="1"/>
              <a:t>untuk</a:t>
            </a:r>
            <a:r>
              <a:rPr lang="en-ID" sz="3200" dirty="0"/>
              <a:t> </a:t>
            </a:r>
            <a:r>
              <a:rPr lang="en-ID" sz="3200" dirty="0" err="1"/>
              <a:t>seluruh</a:t>
            </a:r>
            <a:r>
              <a:rPr lang="en-ID" sz="3200" dirty="0"/>
              <a:t> </a:t>
            </a:r>
            <a:r>
              <a:rPr lang="en-ID" sz="3200" dirty="0" err="1"/>
              <a:t>upaya</a:t>
            </a:r>
            <a:r>
              <a:rPr lang="en-ID" sz="3200" dirty="0"/>
              <a:t> </a:t>
            </a:r>
            <a:r>
              <a:rPr lang="en-ID" sz="3200" dirty="0" err="1"/>
              <a:t>pencapaian</a:t>
            </a:r>
            <a:r>
              <a:rPr lang="en-ID" sz="3200" dirty="0"/>
              <a:t> </a:t>
            </a:r>
            <a:r>
              <a:rPr lang="en-ID" sz="3200" dirty="0" err="1"/>
              <a:t>tujuan</a:t>
            </a:r>
            <a:r>
              <a:rPr lang="en-ID" sz="3200" dirty="0"/>
              <a:t> </a:t>
            </a:r>
            <a:r>
              <a:rPr lang="en-ID" sz="3200" dirty="0" err="1"/>
              <a:t>baik</a:t>
            </a:r>
            <a:r>
              <a:rPr lang="en-ID" sz="3200" dirty="0"/>
              <a:t> </a:t>
            </a:r>
            <a:r>
              <a:rPr lang="en-ID" sz="3200" dirty="0" err="1"/>
              <a:t>perubahan</a:t>
            </a:r>
            <a:r>
              <a:rPr lang="en-ID" sz="3200" dirty="0"/>
              <a:t> </a:t>
            </a:r>
            <a:r>
              <a:rPr lang="en-ID" sz="3200" dirty="0" err="1"/>
              <a:t>perilaku</a:t>
            </a:r>
            <a:r>
              <a:rPr lang="en-ID" sz="3200" dirty="0"/>
              <a:t> </a:t>
            </a:r>
            <a:r>
              <a:rPr lang="en-ID" sz="3200" dirty="0" err="1"/>
              <a:t>maupun</a:t>
            </a:r>
            <a:r>
              <a:rPr lang="en-ID" sz="3200" dirty="0"/>
              <a:t> </a:t>
            </a:r>
            <a:r>
              <a:rPr lang="en-ID" sz="3200" dirty="0" err="1"/>
              <a:t>perubahan</a:t>
            </a:r>
            <a:r>
              <a:rPr lang="en-ID" sz="3200" dirty="0"/>
              <a:t> social</a:t>
            </a:r>
          </a:p>
          <a:p>
            <a:pPr algn="just"/>
            <a:r>
              <a:rPr lang="en-ID" sz="3200" dirty="0"/>
              <a:t>model </a:t>
            </a:r>
            <a:r>
              <a:rPr lang="en-ID" sz="3200" dirty="0" err="1"/>
              <a:t>perencanaan</a:t>
            </a:r>
            <a:r>
              <a:rPr lang="en-ID" sz="3200" dirty="0"/>
              <a:t> pada </a:t>
            </a:r>
            <a:r>
              <a:rPr lang="en-ID" sz="3200" dirty="0" err="1"/>
              <a:t>dasarnya</a:t>
            </a:r>
            <a:r>
              <a:rPr lang="en-ID" sz="3200" dirty="0"/>
              <a:t> </a:t>
            </a:r>
            <a:r>
              <a:rPr lang="en-ID" sz="3200" dirty="0" err="1"/>
              <a:t>adalah</a:t>
            </a:r>
            <a:r>
              <a:rPr lang="en-ID" sz="3200" dirty="0"/>
              <a:t> peta </a:t>
            </a:r>
            <a:r>
              <a:rPr lang="en-ID" sz="3200" dirty="0" err="1"/>
              <a:t>jalan</a:t>
            </a:r>
            <a:r>
              <a:rPr lang="en-ID" sz="3200" dirty="0"/>
              <a:t> </a:t>
            </a:r>
            <a:r>
              <a:rPr lang="en-ID" sz="3200" dirty="0" err="1"/>
              <a:t>tentang</a:t>
            </a:r>
            <a:r>
              <a:rPr lang="en-ID" sz="3200" dirty="0"/>
              <a:t> </a:t>
            </a:r>
            <a:r>
              <a:rPr lang="en-ID" sz="3200" dirty="0" err="1"/>
              <a:t>bagaimana</a:t>
            </a:r>
            <a:r>
              <a:rPr lang="en-ID" sz="3200" dirty="0"/>
              <a:t> </a:t>
            </a:r>
            <a:r>
              <a:rPr lang="en-ID" sz="3200" dirty="0" err="1"/>
              <a:t>kita</a:t>
            </a:r>
            <a:r>
              <a:rPr lang="en-ID" sz="3200" dirty="0"/>
              <a:t> </a:t>
            </a:r>
            <a:r>
              <a:rPr lang="en-ID" sz="3200" dirty="0" err="1"/>
              <a:t>membangun</a:t>
            </a:r>
            <a:r>
              <a:rPr lang="en-ID" sz="3200" dirty="0"/>
              <a:t> program. </a:t>
            </a:r>
            <a:r>
              <a:rPr lang="en-ID" sz="3200" dirty="0" err="1"/>
              <a:t>Meskipun</a:t>
            </a:r>
            <a:r>
              <a:rPr lang="en-ID" sz="3200" dirty="0"/>
              <a:t> </a:t>
            </a:r>
            <a:r>
              <a:rPr lang="en-ID" sz="3200" dirty="0" err="1"/>
              <a:t>tidak</a:t>
            </a:r>
            <a:r>
              <a:rPr lang="en-ID" sz="3200" dirty="0"/>
              <a:t> </a:t>
            </a:r>
            <a:r>
              <a:rPr lang="en-ID" sz="3200" dirty="0" err="1"/>
              <a:t>berisi</a:t>
            </a:r>
            <a:r>
              <a:rPr lang="en-ID" sz="3200" dirty="0"/>
              <a:t> </a:t>
            </a:r>
            <a:r>
              <a:rPr lang="en-ID" sz="3200" dirty="0" err="1"/>
              <a:t>semua</a:t>
            </a:r>
            <a:r>
              <a:rPr lang="en-ID" sz="3200" dirty="0"/>
              <a:t> detail </a:t>
            </a:r>
            <a:r>
              <a:rPr lang="en-ID" sz="3200" dirty="0" err="1"/>
              <a:t>spesifik</a:t>
            </a:r>
            <a:r>
              <a:rPr lang="en-ID" sz="3200" dirty="0"/>
              <a:t> </a:t>
            </a:r>
            <a:r>
              <a:rPr lang="en-ID" sz="3200" dirty="0" err="1"/>
              <a:t>namun</a:t>
            </a:r>
            <a:r>
              <a:rPr lang="en-ID" sz="3200" dirty="0"/>
              <a:t> </a:t>
            </a:r>
            <a:r>
              <a:rPr lang="en-ID" sz="3200" dirty="0" err="1"/>
              <a:t>cetak</a:t>
            </a:r>
            <a:r>
              <a:rPr lang="en-ID" sz="3200" dirty="0"/>
              <a:t> </a:t>
            </a:r>
            <a:r>
              <a:rPr lang="en-ID" sz="3200" dirty="0" err="1"/>
              <a:t>biru</a:t>
            </a:r>
            <a:r>
              <a:rPr lang="en-ID" sz="3200" dirty="0"/>
              <a:t> </a:t>
            </a:r>
            <a:r>
              <a:rPr lang="en-ID" sz="3200" dirty="0" err="1"/>
              <a:t>memberikan</a:t>
            </a:r>
            <a:r>
              <a:rPr lang="en-ID" sz="3200" dirty="0"/>
              <a:t> </a:t>
            </a:r>
            <a:r>
              <a:rPr lang="en-ID" sz="3200" dirty="0" err="1"/>
              <a:t>panduan</a:t>
            </a:r>
            <a:r>
              <a:rPr lang="en-ID" sz="3200" dirty="0"/>
              <a:t> </a:t>
            </a:r>
            <a:r>
              <a:rPr lang="en-ID" sz="3200" dirty="0" err="1"/>
              <a:t>langkah</a:t>
            </a:r>
            <a:r>
              <a:rPr lang="en-ID" sz="3200" dirty="0"/>
              <a:t> demi </a:t>
            </a:r>
            <a:r>
              <a:rPr lang="en-ID" sz="3200" dirty="0" err="1"/>
              <a:t>langkah</a:t>
            </a:r>
            <a:r>
              <a:rPr lang="en-ID" sz="3200" dirty="0"/>
              <a:t> yang </a:t>
            </a:r>
            <a:r>
              <a:rPr lang="en-ID" sz="3200" dirty="0" err="1"/>
              <a:t>sangat</a:t>
            </a:r>
            <a:r>
              <a:rPr lang="en-ID" sz="3200" dirty="0"/>
              <a:t> </a:t>
            </a:r>
            <a:r>
              <a:rPr lang="en-ID" sz="3200" dirty="0" err="1"/>
              <a:t>berguna</a:t>
            </a:r>
            <a:r>
              <a:rPr lang="en-ID" sz="3200" dirty="0"/>
              <a:t> </a:t>
            </a:r>
            <a:r>
              <a:rPr lang="en-ID" sz="3200" dirty="0" err="1"/>
              <a:t>untuk</a:t>
            </a:r>
            <a:r>
              <a:rPr lang="en-ID" sz="3200" dirty="0"/>
              <a:t> </a:t>
            </a:r>
            <a:r>
              <a:rPr lang="en-ID" sz="3200" dirty="0" err="1"/>
              <a:t>menyusun</a:t>
            </a:r>
            <a:r>
              <a:rPr lang="en-ID" sz="3200" dirty="0"/>
              <a:t> (dan </a:t>
            </a:r>
            <a:r>
              <a:rPr lang="en-ID" sz="3200" dirty="0" err="1"/>
              <a:t>mengevaluasi</a:t>
            </a:r>
            <a:r>
              <a:rPr lang="en-ID" sz="3200" dirty="0"/>
              <a:t>) program</a:t>
            </a:r>
          </a:p>
          <a:p>
            <a:endParaRPr lang="en-ID" sz="3200" dirty="0"/>
          </a:p>
          <a:p>
            <a:pPr algn="ctr">
              <a:buFont typeface="Wingdings" pitchFamily="2" charset="2"/>
              <a:buNone/>
              <a:defRPr/>
            </a:pPr>
            <a:endParaRPr lang="id-ID" sz="3200" dirty="0">
              <a:latin typeface="Bahnschrift SemiLight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51ED08-8520-4535-A949-9D36C6075CD3}"/>
              </a:ext>
            </a:extLst>
          </p:cNvPr>
          <p:cNvSpPr txBox="1"/>
          <p:nvPr/>
        </p:nvSpPr>
        <p:spPr>
          <a:xfrm>
            <a:off x="9463" y="6513387"/>
            <a:ext cx="12182537" cy="33855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1600" b="1" dirty="0">
                <a:solidFill>
                  <a:srgbClr val="FFFF00"/>
                </a:solidFill>
              </a:rPr>
              <a:t>2022_Modul 05_Perencanaan Komunikasi_Sesi 5</a:t>
            </a:r>
          </a:p>
        </p:txBody>
      </p:sp>
    </p:spTree>
    <p:extLst>
      <p:ext uri="{BB962C8B-B14F-4D97-AF65-F5344CB8AC3E}">
        <p14:creationId xmlns:p14="http://schemas.microsoft.com/office/powerpoint/2010/main" val="487349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4" descr="A group of people in a room&#10;&#10;Description automatically generated">
            <a:extLst>
              <a:ext uri="{FF2B5EF4-FFF2-40B4-BE49-F238E27FC236}">
                <a16:creationId xmlns:a16="http://schemas.microsoft.com/office/drawing/2014/main" id="{62E7805C-360A-4376-9302-9DEFB2BA6A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928" b="3620"/>
          <a:stretch/>
        </p:blipFill>
        <p:spPr>
          <a:xfrm>
            <a:off x="180975" y="182880"/>
            <a:ext cx="11823637" cy="64997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082DDE-A0BE-4194-8CD5-471864F03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195"/>
            <a:ext cx="10165218" cy="75015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dirty="0">
                <a:solidFill>
                  <a:schemeClr val="tx2"/>
                </a:solidFill>
                <a:latin typeface="Bebas" panose="020B0606020202050201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4000" b="1" dirty="0" err="1">
                <a:solidFill>
                  <a:schemeClr val="tx2"/>
                </a:solidFill>
                <a:latin typeface="Bebas" panose="020B0606020202050201" pitchFamily="34" charset="0"/>
              </a:rPr>
              <a:t>Fungsi</a:t>
            </a:r>
            <a:r>
              <a:rPr lang="en-US" sz="4000" b="1" dirty="0">
                <a:solidFill>
                  <a:schemeClr val="tx2"/>
                </a:solidFill>
                <a:latin typeface="Bebas" panose="020B0606020202050201" pitchFamily="34" charset="0"/>
              </a:rPr>
              <a:t> Model </a:t>
            </a:r>
            <a:r>
              <a:rPr lang="id-ID" sz="4000" b="1" dirty="0">
                <a:solidFill>
                  <a:schemeClr val="tx2"/>
                </a:solidFill>
                <a:latin typeface="Bebas" panose="020B0606020202050201" pitchFamily="34" charset="0"/>
              </a:rPr>
              <a:t>Perencanaan </a:t>
            </a:r>
            <a:endParaRPr lang="en-US" sz="4000" b="1" dirty="0">
              <a:solidFill>
                <a:schemeClr val="tx2"/>
              </a:solidFill>
              <a:latin typeface="Bebas" panose="020B0606020202050201" pitchFamily="34" charset="0"/>
              <a:cs typeface="Aharoni" panose="02010803020104030203"/>
            </a:endParaRP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2338D2FD-1EBC-44E6-A057-FD2E1EDBE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6923"/>
            <a:ext cx="10607842" cy="4657835"/>
          </a:xfrm>
        </p:spPr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None/>
              <a:defRPr/>
            </a:pPr>
            <a:endParaRPr lang="id-ID" sz="4400" b="1" dirty="0">
              <a:latin typeface="Bahnschrift SemiLight" panose="020B0502040204020203" pitchFamily="34" charset="0"/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id-ID" sz="3200" dirty="0">
                <a:latin typeface="Bahnschrift SemiLight" panose="020B0502040204020203" pitchFamily="34" charset="0"/>
              </a:rPr>
              <a:t>fungsi utama </a:t>
            </a:r>
            <a:r>
              <a:rPr lang="en-US" sz="3200" i="1" dirty="0">
                <a:latin typeface="Bahnschrift SemiLight" panose="020B0502040204020203" pitchFamily="34" charset="0"/>
              </a:rPr>
              <a:t>model</a:t>
            </a:r>
            <a:r>
              <a:rPr lang="en-US" sz="3200" dirty="0">
                <a:latin typeface="Bahnschrift SemiLight" panose="020B0502040204020203" pitchFamily="34" charset="0"/>
              </a:rPr>
              <a:t> </a:t>
            </a:r>
            <a:r>
              <a:rPr lang="id-ID" sz="3200" i="1" dirty="0">
                <a:latin typeface="Bahnschrift SemiLight" panose="020B0502040204020203" pitchFamily="34" charset="0"/>
              </a:rPr>
              <a:t>perencanaan</a:t>
            </a:r>
            <a:r>
              <a:rPr lang="id-ID" sz="3200" dirty="0">
                <a:latin typeface="Bahnschrift SemiLight" panose="020B0502040204020203" pitchFamily="34" charset="0"/>
              </a:rPr>
              <a:t> dalam sebuah program </a:t>
            </a:r>
            <a:r>
              <a:rPr lang="en-US" sz="3200" dirty="0" err="1">
                <a:latin typeface="Bahnschrift SemiLight" panose="020B0502040204020203" pitchFamily="34" charset="0"/>
              </a:rPr>
              <a:t>komunikasi</a:t>
            </a:r>
            <a:r>
              <a:rPr lang="en-US" sz="3200" dirty="0">
                <a:latin typeface="Bahnschrift SemiLight" panose="020B0502040204020203" pitchFamily="34" charset="0"/>
              </a:rPr>
              <a:t> </a:t>
            </a:r>
            <a:r>
              <a:rPr lang="id-ID" sz="3200" dirty="0">
                <a:latin typeface="Bahnschrift SemiLight" panose="020B0502040204020203" pitchFamily="34" charset="0"/>
              </a:rPr>
              <a:t>adalah untuk menciptakan keteraturan dan kejelasan arah kegiatan</a:t>
            </a:r>
            <a:endParaRPr lang="en-US" sz="3200" dirty="0">
              <a:latin typeface="Bahnschrift SemiLight" panose="020B0502040204020203" pitchFamily="34" charset="0"/>
            </a:endParaRPr>
          </a:p>
          <a:p>
            <a:pPr algn="ctr">
              <a:buFont typeface="Wingdings" pitchFamily="2" charset="2"/>
              <a:buNone/>
              <a:defRPr/>
            </a:pPr>
            <a:endParaRPr lang="en-US" sz="3200" dirty="0">
              <a:latin typeface="Bahnschrift SemiLight" panose="020B0502040204020203" pitchFamily="34" charset="0"/>
            </a:endParaRPr>
          </a:p>
          <a:p>
            <a:pPr algn="ctr">
              <a:buNone/>
              <a:defRPr/>
            </a:pPr>
            <a:r>
              <a:rPr lang="en-ID" sz="3200" dirty="0"/>
              <a:t>model </a:t>
            </a:r>
            <a:r>
              <a:rPr lang="en-ID" sz="3200" dirty="0" err="1"/>
              <a:t>perencanaan</a:t>
            </a:r>
            <a:r>
              <a:rPr lang="en-ID" sz="3200" dirty="0"/>
              <a:t> </a:t>
            </a:r>
            <a:r>
              <a:rPr lang="en-ID" sz="3200" dirty="0" err="1"/>
              <a:t>berfungsi</a:t>
            </a:r>
            <a:r>
              <a:rPr lang="en-ID" sz="3200" dirty="0"/>
              <a:t> </a:t>
            </a:r>
            <a:r>
              <a:rPr lang="en-ID" sz="3200" dirty="0" err="1"/>
              <a:t>sebagai</a:t>
            </a:r>
            <a:r>
              <a:rPr lang="en-ID" sz="3200" dirty="0"/>
              <a:t> </a:t>
            </a:r>
            <a:r>
              <a:rPr lang="en-ID" sz="3200" dirty="0" err="1"/>
              <a:t>cetak</a:t>
            </a:r>
            <a:r>
              <a:rPr lang="en-ID" sz="3200" dirty="0"/>
              <a:t> </a:t>
            </a:r>
            <a:r>
              <a:rPr lang="en-ID" sz="3200" dirty="0" err="1"/>
              <a:t>biru</a:t>
            </a:r>
            <a:r>
              <a:rPr lang="en-ID" sz="3200" dirty="0"/>
              <a:t> </a:t>
            </a:r>
            <a:r>
              <a:rPr lang="en-ID" sz="3200" dirty="0" err="1"/>
              <a:t>untuk</a:t>
            </a:r>
            <a:r>
              <a:rPr lang="en-ID" sz="3200" dirty="0"/>
              <a:t> </a:t>
            </a:r>
            <a:r>
              <a:rPr lang="en-ID" sz="3200" dirty="0" err="1"/>
              <a:t>membangun</a:t>
            </a:r>
            <a:r>
              <a:rPr lang="en-ID" sz="3200" dirty="0"/>
              <a:t> dan </a:t>
            </a:r>
            <a:r>
              <a:rPr lang="en-ID" sz="3200" dirty="0" err="1"/>
              <a:t>meningkatkan</a:t>
            </a:r>
            <a:r>
              <a:rPr lang="en-ID" sz="3200" dirty="0"/>
              <a:t> </a:t>
            </a:r>
            <a:r>
              <a:rPr lang="en-ID" sz="3200" dirty="0" err="1"/>
              <a:t>efektifitas</a:t>
            </a:r>
            <a:r>
              <a:rPr lang="en-ID" sz="3200" dirty="0"/>
              <a:t>  program </a:t>
            </a:r>
            <a:r>
              <a:rPr lang="en-ID" sz="3200" dirty="0" err="1"/>
              <a:t>intervensi</a:t>
            </a:r>
            <a:r>
              <a:rPr lang="en-ID" sz="3200" dirty="0"/>
              <a:t>.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id-ID" sz="3200" dirty="0">
                <a:latin typeface="Bahnschrift SemiLight" panose="020B0502040204020203" pitchFamily="34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51ED08-8520-4535-A949-9D36C6075CD3}"/>
              </a:ext>
            </a:extLst>
          </p:cNvPr>
          <p:cNvSpPr txBox="1"/>
          <p:nvPr/>
        </p:nvSpPr>
        <p:spPr>
          <a:xfrm>
            <a:off x="9463" y="6513387"/>
            <a:ext cx="12182537" cy="33855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1600" b="1" dirty="0">
                <a:solidFill>
                  <a:srgbClr val="FFFF00"/>
                </a:solidFill>
              </a:rPr>
              <a:t>2022_Modul 05_Perencanaan Komunikasi_Sesi 5</a:t>
            </a:r>
          </a:p>
        </p:txBody>
      </p:sp>
    </p:spTree>
    <p:extLst>
      <p:ext uri="{BB962C8B-B14F-4D97-AF65-F5344CB8AC3E}">
        <p14:creationId xmlns:p14="http://schemas.microsoft.com/office/powerpoint/2010/main" val="4168354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22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24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Content Placeholder 4" descr="A group of people in a room&#10;&#10;Description automatically generated">
            <a:extLst>
              <a:ext uri="{FF2B5EF4-FFF2-40B4-BE49-F238E27FC236}">
                <a16:creationId xmlns:a16="http://schemas.microsoft.com/office/drawing/2014/main" id="{62E7805C-360A-4376-9302-9DEFB2BA6A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928" b="3620"/>
          <a:stretch/>
        </p:blipFill>
        <p:spPr>
          <a:xfrm>
            <a:off x="180975" y="182880"/>
            <a:ext cx="11823637" cy="64997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082DDE-A0BE-4194-8CD5-471864F03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195"/>
            <a:ext cx="10165218" cy="75015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dirty="0">
                <a:solidFill>
                  <a:schemeClr val="tx2"/>
                </a:solidFill>
                <a:latin typeface="Bebas" panose="020B0606020202050201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>
                <a:solidFill>
                  <a:schemeClr val="tx2"/>
                </a:solidFill>
                <a:latin typeface="Bebas" panose="020B0606020202050201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d-ID" sz="4000" b="1" dirty="0">
                <a:solidFill>
                  <a:schemeClr val="tx2"/>
                </a:solidFill>
                <a:latin typeface="Bebas" panose="020B0606020202050201" pitchFamily="34" charset="0"/>
              </a:rPr>
              <a:t>Arti Penting </a:t>
            </a:r>
            <a:r>
              <a:rPr lang="en-US" sz="4000" b="1" dirty="0">
                <a:solidFill>
                  <a:schemeClr val="tx2"/>
                </a:solidFill>
                <a:latin typeface="Bebas" panose="020B0606020202050201" pitchFamily="34" charset="0"/>
              </a:rPr>
              <a:t>Model </a:t>
            </a:r>
            <a:r>
              <a:rPr lang="id-ID" sz="4000" b="1" dirty="0">
                <a:solidFill>
                  <a:schemeClr val="tx2"/>
                </a:solidFill>
                <a:latin typeface="Bebas" panose="020B0606020202050201" pitchFamily="34" charset="0"/>
              </a:rPr>
              <a:t>Perencanaan </a:t>
            </a:r>
            <a:endParaRPr lang="en-US" sz="4000" b="1" dirty="0">
              <a:solidFill>
                <a:schemeClr val="tx2"/>
              </a:solidFill>
              <a:latin typeface="Bebas" panose="020B0606020202050201" pitchFamily="34" charset="0"/>
              <a:cs typeface="Aharoni" panose="02010803020104030203"/>
            </a:endParaRP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2338D2FD-1EBC-44E6-A057-FD2E1EDBE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6923"/>
            <a:ext cx="10607842" cy="4657835"/>
          </a:xfrm>
        </p:spPr>
        <p:txBody>
          <a:bodyPr>
            <a:normAutofit/>
          </a:bodyPr>
          <a:lstStyle/>
          <a:p>
            <a:pPr marL="538163" indent="-538163" algn="just">
              <a:buFont typeface="Courier New" panose="02070309020205020404" pitchFamily="49" charset="0"/>
              <a:buChar char="o"/>
            </a:pPr>
            <a:r>
              <a:rPr lang="en-US" sz="3200" dirty="0">
                <a:latin typeface="Bahnschrift SemiLight" panose="020B0502040204020203" pitchFamily="34" charset="0"/>
              </a:rPr>
              <a:t>Model </a:t>
            </a:r>
            <a:r>
              <a:rPr lang="en-US" sz="3200" dirty="0" err="1">
                <a:latin typeface="Bahnschrift SemiLight" panose="020B0502040204020203" pitchFamily="34" charset="0"/>
              </a:rPr>
              <a:t>Perencanaan</a:t>
            </a:r>
            <a:r>
              <a:rPr lang="en-US" sz="3200" dirty="0">
                <a:latin typeface="Bahnschrift SemiLight" panose="020B0502040204020203" pitchFamily="34" charset="0"/>
              </a:rPr>
              <a:t> </a:t>
            </a:r>
            <a:r>
              <a:rPr lang="en-US" sz="3200" dirty="0" err="1">
                <a:latin typeface="Bahnschrift SemiLight" panose="020B0502040204020203" pitchFamily="34" charset="0"/>
              </a:rPr>
              <a:t>merupakan</a:t>
            </a:r>
            <a:r>
              <a:rPr lang="en-US" sz="3200" dirty="0">
                <a:latin typeface="Bahnschrift SemiLight" panose="020B0502040204020203" pitchFamily="34" charset="0"/>
              </a:rPr>
              <a:t> </a:t>
            </a:r>
            <a:r>
              <a:rPr lang="en-US" sz="3200" dirty="0" err="1">
                <a:latin typeface="Bahnschrift SemiLight" panose="020B0502040204020203" pitchFamily="34" charset="0"/>
              </a:rPr>
              <a:t>tahapan</a:t>
            </a:r>
            <a:r>
              <a:rPr lang="en-US" sz="3200" dirty="0">
                <a:latin typeface="Bahnschrift SemiLight" panose="020B0502040204020203" pitchFamily="34" charset="0"/>
              </a:rPr>
              <a:t> </a:t>
            </a:r>
            <a:r>
              <a:rPr lang="en-US" sz="3200" dirty="0" err="1">
                <a:latin typeface="Bahnschrift SemiLight" panose="020B0502040204020203" pitchFamily="34" charset="0"/>
              </a:rPr>
              <a:t>sistematis</a:t>
            </a:r>
            <a:r>
              <a:rPr lang="en-US" sz="3200" dirty="0">
                <a:latin typeface="Bahnschrift SemiLight" panose="020B0502040204020203" pitchFamily="34" charset="0"/>
              </a:rPr>
              <a:t> yang </a:t>
            </a:r>
            <a:r>
              <a:rPr lang="en-US" sz="3200" dirty="0" err="1">
                <a:latin typeface="Bahnschrift SemiLight" panose="020B0502040204020203" pitchFamily="34" charset="0"/>
              </a:rPr>
              <a:t>harus</a:t>
            </a:r>
            <a:r>
              <a:rPr lang="en-US" sz="3200" dirty="0">
                <a:latin typeface="Bahnschrift SemiLight" panose="020B0502040204020203" pitchFamily="34" charset="0"/>
              </a:rPr>
              <a:t> </a:t>
            </a:r>
            <a:r>
              <a:rPr lang="en-US" sz="3200" dirty="0" err="1">
                <a:latin typeface="Bahnschrift SemiLight" panose="020B0502040204020203" pitchFamily="34" charset="0"/>
              </a:rPr>
              <a:t>dilakukan</a:t>
            </a:r>
            <a:r>
              <a:rPr lang="en-US" sz="3200" dirty="0">
                <a:latin typeface="Bahnschrift SemiLight" panose="020B0502040204020203" pitchFamily="34" charset="0"/>
              </a:rPr>
              <a:t> agar program </a:t>
            </a:r>
            <a:r>
              <a:rPr lang="en-US" sz="3200" dirty="0" err="1">
                <a:latin typeface="Bahnschrift SemiLight" panose="020B0502040204020203" pitchFamily="34" charset="0"/>
              </a:rPr>
              <a:t>komunikasi</a:t>
            </a:r>
            <a:r>
              <a:rPr lang="en-US" sz="3200" dirty="0">
                <a:latin typeface="Bahnschrift SemiLight" panose="020B0502040204020203" pitchFamily="34" charset="0"/>
              </a:rPr>
              <a:t> </a:t>
            </a:r>
            <a:r>
              <a:rPr lang="en-US" sz="3200" dirty="0" err="1">
                <a:latin typeface="Bahnschrift SemiLight" panose="020B0502040204020203" pitchFamily="34" charset="0"/>
              </a:rPr>
              <a:t>dapat</a:t>
            </a:r>
            <a:r>
              <a:rPr lang="en-US" sz="3200" dirty="0">
                <a:latin typeface="Bahnschrift SemiLight" panose="020B0502040204020203" pitchFamily="34" charset="0"/>
              </a:rPr>
              <a:t> </a:t>
            </a:r>
            <a:r>
              <a:rPr lang="en-US" sz="3200" dirty="0" err="1">
                <a:latin typeface="Bahnschrift SemiLight" panose="020B0502040204020203" pitchFamily="34" charset="0"/>
              </a:rPr>
              <a:t>mencapai</a:t>
            </a:r>
            <a:r>
              <a:rPr lang="en-US" sz="3200" dirty="0">
                <a:latin typeface="Bahnschrift SemiLight" panose="020B0502040204020203" pitchFamily="34" charset="0"/>
              </a:rPr>
              <a:t> </a:t>
            </a:r>
            <a:r>
              <a:rPr lang="en-US" sz="3200" dirty="0" err="1">
                <a:latin typeface="Bahnschrift SemiLight" panose="020B0502040204020203" pitchFamily="34" charset="0"/>
              </a:rPr>
              <a:t>tujuan</a:t>
            </a:r>
            <a:r>
              <a:rPr lang="en-US" sz="3200" dirty="0">
                <a:latin typeface="Bahnschrift SemiLight" panose="020B0502040204020203" pitchFamily="34" charset="0"/>
              </a:rPr>
              <a:t> yang </a:t>
            </a:r>
            <a:r>
              <a:rPr lang="en-US" sz="3200" dirty="0" err="1">
                <a:latin typeface="Bahnschrift SemiLight" panose="020B0502040204020203" pitchFamily="34" charset="0"/>
              </a:rPr>
              <a:t>diinginkan</a:t>
            </a:r>
            <a:r>
              <a:rPr lang="en-US" sz="3200" dirty="0">
                <a:latin typeface="Bahnschrift SemiLight" panose="020B0502040204020203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US" sz="3200" dirty="0">
                <a:latin typeface="Bahnschrift SemiLight" panose="020B0502040204020203" pitchFamily="34" charset="0"/>
              </a:rPr>
              <a:t> </a:t>
            </a:r>
            <a:endParaRPr lang="id-ID" sz="3200" dirty="0">
              <a:latin typeface="Bahnschrift SemiLight" panose="020B0502040204020203" pitchFamily="34" charset="0"/>
            </a:endParaRPr>
          </a:p>
          <a:p>
            <a:pPr marL="538163" indent="-538163" algn="just">
              <a:buFont typeface="Courier New" panose="02070309020205020404" pitchFamily="49" charset="0"/>
              <a:buChar char="o"/>
            </a:pPr>
            <a:r>
              <a:rPr lang="en-US" sz="3200" dirty="0" err="1">
                <a:latin typeface="Bahnschrift SemiLight" panose="020B0502040204020203" pitchFamily="34" charset="0"/>
              </a:rPr>
              <a:t>Alasan</a:t>
            </a:r>
            <a:r>
              <a:rPr lang="en-US" sz="3200" dirty="0">
                <a:latin typeface="Bahnschrift SemiLight" panose="020B0502040204020203" pitchFamily="34" charset="0"/>
              </a:rPr>
              <a:t> </a:t>
            </a:r>
            <a:r>
              <a:rPr lang="en-US" sz="3200" dirty="0" err="1">
                <a:latin typeface="Bahnschrift SemiLight" panose="020B0502040204020203" pitchFamily="34" charset="0"/>
              </a:rPr>
              <a:t>mengapa</a:t>
            </a:r>
            <a:r>
              <a:rPr lang="en-US" sz="3200" dirty="0">
                <a:latin typeface="Bahnschrift SemiLight" panose="020B0502040204020203" pitchFamily="34" charset="0"/>
              </a:rPr>
              <a:t> </a:t>
            </a:r>
            <a:r>
              <a:rPr lang="en-US" sz="3200" dirty="0" err="1">
                <a:latin typeface="Bahnschrift SemiLight" panose="020B0502040204020203" pitchFamily="34" charset="0"/>
              </a:rPr>
              <a:t>sebuah</a:t>
            </a:r>
            <a:r>
              <a:rPr lang="en-US" sz="3200" dirty="0">
                <a:latin typeface="Bahnschrift SemiLight" panose="020B0502040204020203" pitchFamily="34" charset="0"/>
              </a:rPr>
              <a:t> model </a:t>
            </a:r>
            <a:r>
              <a:rPr lang="en-US" sz="3200" dirty="0" err="1">
                <a:latin typeface="Bahnschrift SemiLight" panose="020B0502040204020203" pitchFamily="34" charset="0"/>
              </a:rPr>
              <a:t>perencanaan</a:t>
            </a:r>
            <a:r>
              <a:rPr lang="en-US" sz="3200" dirty="0">
                <a:latin typeface="Bahnschrift SemiLight" panose="020B0502040204020203" pitchFamily="34" charset="0"/>
              </a:rPr>
              <a:t> </a:t>
            </a:r>
            <a:r>
              <a:rPr lang="en-US" sz="3200" dirty="0" err="1">
                <a:latin typeface="Bahnschrift SemiLight" panose="020B0502040204020203" pitchFamily="34" charset="0"/>
              </a:rPr>
              <a:t>harus</a:t>
            </a:r>
            <a:r>
              <a:rPr lang="en-US" sz="3200" dirty="0">
                <a:latin typeface="Bahnschrift SemiLight" panose="020B0502040204020203" pitchFamily="34" charset="0"/>
              </a:rPr>
              <a:t> </a:t>
            </a:r>
            <a:r>
              <a:rPr lang="en-US" sz="3200" dirty="0" err="1">
                <a:latin typeface="Bahnschrift SemiLight" panose="020B0502040204020203" pitchFamily="34" charset="0"/>
              </a:rPr>
              <a:t>dilakukan</a:t>
            </a:r>
            <a:r>
              <a:rPr lang="en-US" sz="3200" dirty="0">
                <a:latin typeface="Bahnschrift SemiLight" panose="020B0502040204020203" pitchFamily="34" charset="0"/>
              </a:rPr>
              <a:t> </a:t>
            </a:r>
            <a:r>
              <a:rPr lang="id-ID" sz="3200" dirty="0">
                <a:latin typeface="Bahnschrift SemiLight" panose="020B0502040204020203" pitchFamily="34" charset="0"/>
              </a:rPr>
              <a:t>:</a:t>
            </a:r>
          </a:p>
          <a:p>
            <a:pPr marL="557213" lvl="2" indent="0" algn="just">
              <a:buFont typeface="Wingdings" pitchFamily="2" charset="2"/>
              <a:buNone/>
            </a:pPr>
            <a:r>
              <a:rPr lang="id-ID" sz="2400" dirty="0">
                <a:latin typeface="Bahnschrift SemiLight" panose="020B0502040204020203" pitchFamily="34" charset="0"/>
              </a:rPr>
              <a:t>a. </a:t>
            </a:r>
            <a:r>
              <a:rPr lang="en-US" sz="2400" dirty="0" err="1">
                <a:latin typeface="Bahnschrift SemiLight" panose="020B0502040204020203" pitchFamily="34" charset="0"/>
              </a:rPr>
              <a:t>Memembuat</a:t>
            </a:r>
            <a:r>
              <a:rPr lang="en-US" sz="2400" dirty="0">
                <a:latin typeface="Bahnschrift SemiLight" panose="020B0502040204020203" pitchFamily="34" charset="0"/>
              </a:rPr>
              <a:t> </a:t>
            </a:r>
            <a:r>
              <a:rPr lang="en-US" sz="2400" dirty="0" err="1">
                <a:latin typeface="Bahnschrift SemiLight" panose="020B0502040204020203" pitchFamily="34" charset="0"/>
              </a:rPr>
              <a:t>langkah</a:t>
            </a:r>
            <a:r>
              <a:rPr lang="en-US" sz="2400" dirty="0">
                <a:latin typeface="Bahnschrift SemiLight" panose="020B0502040204020203" pitchFamily="34" charset="0"/>
              </a:rPr>
              <a:t> </a:t>
            </a:r>
            <a:r>
              <a:rPr lang="en-US" sz="2400" dirty="0" err="1">
                <a:latin typeface="Bahnschrift SemiLight" panose="020B0502040204020203" pitchFamily="34" charset="0"/>
              </a:rPr>
              <a:t>kegiatan</a:t>
            </a:r>
            <a:r>
              <a:rPr lang="en-US" sz="2400" dirty="0">
                <a:latin typeface="Bahnschrift SemiLight" panose="020B0502040204020203" pitchFamily="34" charset="0"/>
              </a:rPr>
              <a:t> </a:t>
            </a:r>
            <a:r>
              <a:rPr lang="en-US" sz="2400" dirty="0" err="1">
                <a:latin typeface="Bahnschrift SemiLight" panose="020B0502040204020203" pitchFamily="34" charset="0"/>
              </a:rPr>
              <a:t>menjadi</a:t>
            </a:r>
            <a:r>
              <a:rPr lang="en-US" sz="2400" dirty="0">
                <a:latin typeface="Bahnschrift SemiLight" panose="020B0502040204020203" pitchFamily="34" charset="0"/>
              </a:rPr>
              <a:t> </a:t>
            </a:r>
            <a:r>
              <a:rPr lang="en-US" sz="2400" dirty="0" err="1">
                <a:latin typeface="Bahnschrift SemiLight" panose="020B0502040204020203" pitchFamily="34" charset="0"/>
              </a:rPr>
              <a:t>sistematis</a:t>
            </a:r>
            <a:endParaRPr lang="id-ID" sz="2400" dirty="0">
              <a:latin typeface="Bahnschrift SemiLight" panose="020B0502040204020203" pitchFamily="34" charset="0"/>
            </a:endParaRPr>
          </a:p>
          <a:p>
            <a:pPr marL="557213" lvl="2" indent="0" algn="just">
              <a:buFont typeface="Wingdings" pitchFamily="2" charset="2"/>
              <a:buNone/>
            </a:pPr>
            <a:r>
              <a:rPr lang="en-US" sz="2400" dirty="0">
                <a:latin typeface="Bahnschrift SemiLight" panose="020B0502040204020203" pitchFamily="34" charset="0"/>
              </a:rPr>
              <a:t>b</a:t>
            </a:r>
            <a:r>
              <a:rPr lang="id-ID" sz="2400" dirty="0">
                <a:latin typeface="Bahnschrift SemiLight" panose="020B0502040204020203" pitchFamily="34" charset="0"/>
              </a:rPr>
              <a:t>. </a:t>
            </a:r>
            <a:r>
              <a:rPr lang="en-US" sz="2400" dirty="0" err="1">
                <a:latin typeface="Bahnschrift SemiLight" panose="020B0502040204020203" pitchFamily="34" charset="0"/>
              </a:rPr>
              <a:t>Meminimali</a:t>
            </a:r>
            <a:r>
              <a:rPr lang="id-ID" sz="2400" dirty="0">
                <a:latin typeface="Bahnschrift SemiLight" panose="020B0502040204020203" pitchFamily="34" charset="0"/>
              </a:rPr>
              <a:t>sir</a:t>
            </a:r>
            <a:r>
              <a:rPr lang="en-US" sz="2400" dirty="0">
                <a:latin typeface="Bahnschrift SemiLight" panose="020B0502040204020203" pitchFamily="34" charset="0"/>
              </a:rPr>
              <a:t> </a:t>
            </a:r>
            <a:r>
              <a:rPr lang="en-US" sz="2400" dirty="0" err="1">
                <a:latin typeface="Bahnschrift SemiLight" panose="020B0502040204020203" pitchFamily="34" charset="0"/>
              </a:rPr>
              <a:t>kesalahan</a:t>
            </a:r>
            <a:r>
              <a:rPr lang="en-US" sz="2400" dirty="0">
                <a:latin typeface="Bahnschrift SemiLight" panose="020B0502040204020203" pitchFamily="34" charset="0"/>
              </a:rPr>
              <a:t>/</a:t>
            </a:r>
            <a:r>
              <a:rPr lang="en-US" sz="2400" dirty="0" err="1">
                <a:latin typeface="Bahnschrift SemiLight" panose="020B0502040204020203" pitchFamily="34" charset="0"/>
              </a:rPr>
              <a:t>kegagalan</a:t>
            </a:r>
            <a:endParaRPr lang="id-ID" sz="2400" dirty="0">
              <a:latin typeface="Bahnschrift SemiLight" panose="020B0502040204020203" pitchFamily="34" charset="0"/>
            </a:endParaRPr>
          </a:p>
          <a:p>
            <a:pPr marL="557213" lvl="2" indent="0">
              <a:buFont typeface="Wingdings" pitchFamily="2" charset="2"/>
              <a:buNone/>
            </a:pPr>
            <a:r>
              <a:rPr lang="en-US" sz="2400" dirty="0">
                <a:latin typeface="Bahnschrift SemiLight" panose="020B0502040204020203" pitchFamily="34" charset="0"/>
              </a:rPr>
              <a:t>c</a:t>
            </a:r>
            <a:r>
              <a:rPr lang="id-ID" sz="2400" dirty="0">
                <a:latin typeface="Bahnschrift SemiLight" panose="020B0502040204020203" pitchFamily="34" charset="0"/>
              </a:rPr>
              <a:t>. </a:t>
            </a:r>
            <a:r>
              <a:rPr lang="en-US" sz="2400" dirty="0" err="1">
                <a:latin typeface="Bahnschrift SemiLight" panose="020B0502040204020203" pitchFamily="34" charset="0"/>
              </a:rPr>
              <a:t>Mengoptimalkan</a:t>
            </a:r>
            <a:r>
              <a:rPr lang="en-US" sz="2400" dirty="0">
                <a:latin typeface="Bahnschrift SemiLight" panose="020B0502040204020203" pitchFamily="34" charset="0"/>
              </a:rPr>
              <a:t> </a:t>
            </a:r>
            <a:r>
              <a:rPr lang="en-US" sz="2400" dirty="0" err="1">
                <a:latin typeface="Bahnschrift SemiLight" panose="020B0502040204020203" pitchFamily="34" charset="0"/>
              </a:rPr>
              <a:t>pencapaian</a:t>
            </a:r>
            <a:r>
              <a:rPr lang="en-US" sz="2400" dirty="0">
                <a:latin typeface="Bahnschrift SemiLight" panose="020B0502040204020203" pitchFamily="34" charset="0"/>
              </a:rPr>
              <a:t> </a:t>
            </a:r>
            <a:r>
              <a:rPr lang="en-US" sz="2400" dirty="0" err="1">
                <a:latin typeface="Bahnschrift SemiLight" panose="020B0502040204020203" pitchFamily="34" charset="0"/>
              </a:rPr>
              <a:t>tujuan</a:t>
            </a:r>
            <a:endParaRPr lang="id-ID" sz="2400" dirty="0">
              <a:latin typeface="Bahnschrift SemiLight" panose="020B0502040204020203" pitchFamily="34" charset="0"/>
            </a:endParaRPr>
          </a:p>
          <a:p>
            <a:pPr marL="557213" lvl="2" indent="0">
              <a:buFont typeface="Wingdings" pitchFamily="2" charset="2"/>
              <a:buNone/>
            </a:pPr>
            <a:r>
              <a:rPr lang="id-ID" sz="2400" dirty="0">
                <a:latin typeface="Bahnschrift SemiLight" panose="020B0502040204020203" pitchFamily="34" charset="0"/>
              </a:rPr>
              <a:t>e. </a:t>
            </a:r>
            <a:r>
              <a:rPr lang="en-US" sz="2400" dirty="0" err="1">
                <a:latin typeface="Bahnschrift SemiLight" panose="020B0502040204020203" pitchFamily="34" charset="0"/>
              </a:rPr>
              <a:t>Membuat</a:t>
            </a:r>
            <a:r>
              <a:rPr lang="en-US" sz="2400" dirty="0">
                <a:latin typeface="Bahnschrift SemiLight" panose="020B0502040204020203" pitchFamily="34" charset="0"/>
              </a:rPr>
              <a:t> </a:t>
            </a:r>
            <a:r>
              <a:rPr lang="en-US" sz="2400" dirty="0" err="1">
                <a:latin typeface="Bahnschrift SemiLight" panose="020B0502040204020203" pitchFamily="34" charset="0"/>
              </a:rPr>
              <a:t>kegiatan</a:t>
            </a:r>
            <a:r>
              <a:rPr lang="en-US" sz="2400" dirty="0">
                <a:latin typeface="Bahnschrift SemiLight" panose="020B0502040204020203" pitchFamily="34" charset="0"/>
              </a:rPr>
              <a:t> </a:t>
            </a:r>
            <a:r>
              <a:rPr lang="en-US" sz="2400" dirty="0" err="1">
                <a:latin typeface="Bahnschrift SemiLight" panose="020B0502040204020203" pitchFamily="34" charset="0"/>
              </a:rPr>
              <a:t>lebih</a:t>
            </a:r>
            <a:r>
              <a:rPr lang="en-US" sz="2400" dirty="0">
                <a:latin typeface="Bahnschrift SemiLight" panose="020B0502040204020203" pitchFamily="34" charset="0"/>
              </a:rPr>
              <a:t> </a:t>
            </a:r>
            <a:r>
              <a:rPr lang="en-US" sz="2400" dirty="0" err="1">
                <a:latin typeface="Bahnschrift SemiLight" panose="020B0502040204020203" pitchFamily="34" charset="0"/>
              </a:rPr>
              <a:t>efisien</a:t>
            </a:r>
            <a:r>
              <a:rPr lang="en-US" sz="2400" dirty="0">
                <a:latin typeface="Bahnschrift SemiLight" panose="020B0502040204020203" pitchFamily="34" charset="0"/>
              </a:rPr>
              <a:t> </a:t>
            </a:r>
            <a:r>
              <a:rPr lang="en-US" sz="2400" dirty="0" err="1">
                <a:latin typeface="Bahnschrift SemiLight" panose="020B0502040204020203" pitchFamily="34" charset="0"/>
              </a:rPr>
              <a:t>dan</a:t>
            </a:r>
            <a:r>
              <a:rPr lang="en-US" sz="2400" dirty="0">
                <a:latin typeface="Bahnschrift SemiLight" panose="020B0502040204020203" pitchFamily="34" charset="0"/>
              </a:rPr>
              <a:t> </a:t>
            </a:r>
            <a:r>
              <a:rPr lang="en-US" sz="2400" dirty="0" err="1">
                <a:latin typeface="Bahnschrift SemiLight" panose="020B0502040204020203" pitchFamily="34" charset="0"/>
              </a:rPr>
              <a:t>efektif</a:t>
            </a:r>
            <a:endParaRPr lang="id-ID" sz="2400" dirty="0">
              <a:latin typeface="Bahnschrift SemiLight" panose="020B0502040204020203" pitchFamily="34" charset="0"/>
            </a:endParaRPr>
          </a:p>
          <a:p>
            <a:pPr algn="ctr">
              <a:buFont typeface="Wingdings" pitchFamily="2" charset="2"/>
              <a:buNone/>
              <a:defRPr/>
            </a:pPr>
            <a:endParaRPr lang="id-ID" sz="3200" dirty="0">
              <a:latin typeface="Bahnschrift SemiLight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51ED08-8520-4535-A949-9D36C6075CD3}"/>
              </a:ext>
            </a:extLst>
          </p:cNvPr>
          <p:cNvSpPr txBox="1"/>
          <p:nvPr/>
        </p:nvSpPr>
        <p:spPr>
          <a:xfrm>
            <a:off x="9463" y="6513387"/>
            <a:ext cx="12182537" cy="33855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1600" b="1" dirty="0">
                <a:solidFill>
                  <a:srgbClr val="FFFF00"/>
                </a:solidFill>
              </a:rPr>
              <a:t>2022_Modul 05_Perencanaan Komunikasi_Sesi 5</a:t>
            </a:r>
          </a:p>
        </p:txBody>
      </p:sp>
    </p:spTree>
    <p:extLst>
      <p:ext uri="{BB962C8B-B14F-4D97-AF65-F5344CB8AC3E}">
        <p14:creationId xmlns:p14="http://schemas.microsoft.com/office/powerpoint/2010/main" val="3748614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22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24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Content Placeholder 4" descr="A group of people in a room&#10;&#10;Description automatically generated">
            <a:extLst>
              <a:ext uri="{FF2B5EF4-FFF2-40B4-BE49-F238E27FC236}">
                <a16:creationId xmlns:a16="http://schemas.microsoft.com/office/drawing/2014/main" id="{62E7805C-360A-4376-9302-9DEFB2BA6A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928" b="3620"/>
          <a:stretch/>
        </p:blipFill>
        <p:spPr>
          <a:xfrm>
            <a:off x="180975" y="182880"/>
            <a:ext cx="11823637" cy="64997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082DDE-A0BE-4194-8CD5-471864F03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2533"/>
            <a:ext cx="10165218" cy="75015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id-ID" sz="4800" b="1" dirty="0">
                <a:latin typeface="Bebas" panose="020B0606020202050201" pitchFamily="34" charset="0"/>
              </a:rPr>
              <a:t>MODEL-MODEL PERENCANAAN PROGRAM</a:t>
            </a:r>
            <a:r>
              <a:rPr lang="en-US" sz="4800" b="1" dirty="0">
                <a:latin typeface="Bebas" panose="020B0606020202050201" pitchFamily="34" charset="0"/>
              </a:rPr>
              <a:t> KOMUNIKASI 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2338D2FD-1EBC-44E6-A057-FD2E1EDBE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4112"/>
            <a:ext cx="10607842" cy="4657835"/>
          </a:xfrm>
        </p:spPr>
        <p:txBody>
          <a:bodyPr numCol="2">
            <a:normAutofit/>
          </a:bodyPr>
          <a:lstStyle/>
          <a:p>
            <a:pPr marL="457200" indent="-457200">
              <a:buFont typeface="Arial" pitchFamily="34" charset="0"/>
              <a:buAutoNum type="arabicPeriod"/>
            </a:pPr>
            <a:r>
              <a:rPr lang="id-ID" dirty="0">
                <a:latin typeface="Bahnschrift SemiLight" panose="020B0502040204020203" pitchFamily="34" charset="0"/>
              </a:rPr>
              <a:t>Model Cultip &amp; Center </a:t>
            </a:r>
            <a:endParaRPr lang="en-US" dirty="0">
              <a:latin typeface="Bahnschrift SemiLight" panose="020B0502040204020203" pitchFamily="34" charset="0"/>
            </a:endParaRPr>
          </a:p>
          <a:p>
            <a:pPr marL="457200" indent="-457200">
              <a:buFont typeface="Arial" pitchFamily="34" charset="0"/>
              <a:buAutoNum type="arabicPeriod"/>
            </a:pPr>
            <a:r>
              <a:rPr lang="id-ID" dirty="0">
                <a:latin typeface="Bahnschrift SemiLight" panose="020B0502040204020203" pitchFamily="34" charset="0"/>
              </a:rPr>
              <a:t>Model Philip Lesly </a:t>
            </a:r>
            <a:endParaRPr lang="en-US" dirty="0">
              <a:latin typeface="Bahnschrift SemiLight" panose="020B0502040204020203" pitchFamily="34" charset="0"/>
            </a:endParaRPr>
          </a:p>
          <a:p>
            <a:pPr marL="457200" indent="-457200">
              <a:buFont typeface="Arial" pitchFamily="34" charset="0"/>
              <a:buAutoNum type="arabicPeriod"/>
            </a:pPr>
            <a:r>
              <a:rPr lang="id-ID" dirty="0">
                <a:latin typeface="Bahnschrift SemiLight" panose="020B0502040204020203" pitchFamily="34" charset="0"/>
              </a:rPr>
              <a:t>Model Lima Langkah </a:t>
            </a:r>
            <a:endParaRPr lang="en-US" dirty="0">
              <a:latin typeface="Bahnschrift SemiLight" panose="020B0502040204020203" pitchFamily="34" charset="0"/>
            </a:endParaRPr>
          </a:p>
          <a:p>
            <a:pPr marL="457200" indent="-457200">
              <a:buFont typeface="Arial" pitchFamily="34" charset="0"/>
              <a:buAutoNum type="arabicPeriod"/>
            </a:pPr>
            <a:r>
              <a:rPr lang="id-ID" dirty="0">
                <a:latin typeface="Bahnschrift SemiLight" panose="020B0502040204020203" pitchFamily="34" charset="0"/>
              </a:rPr>
              <a:t>Model Sumber Non Komunikasi/Pencitraan</a:t>
            </a:r>
            <a:endParaRPr lang="en-US" dirty="0">
              <a:latin typeface="Bahnschrift SemiLight" panose="020B0502040204020203" pitchFamily="34" charset="0"/>
            </a:endParaRPr>
          </a:p>
          <a:p>
            <a:pPr marL="457200" indent="-457200">
              <a:buFont typeface="Arial" pitchFamily="34" charset="0"/>
              <a:buAutoNum type="arabicPeriod"/>
            </a:pPr>
            <a:r>
              <a:rPr lang="id-ID" dirty="0">
                <a:latin typeface="Bahnschrift SemiLight" panose="020B0502040204020203" pitchFamily="34" charset="0"/>
              </a:rPr>
              <a:t>Model Promosi Pemasaran</a:t>
            </a:r>
            <a:endParaRPr lang="en-US" dirty="0">
              <a:latin typeface="Bahnschrift SemiLight" panose="020B0502040204020203" pitchFamily="34" charset="0"/>
            </a:endParaRPr>
          </a:p>
          <a:p>
            <a:pPr marL="457200" indent="-457200">
              <a:buFont typeface="Arial" pitchFamily="34" charset="0"/>
              <a:buAutoNum type="arabicPeriod"/>
            </a:pPr>
            <a:r>
              <a:rPr lang="id-ID" dirty="0">
                <a:latin typeface="Bahnschrift SemiLight" panose="020B0502040204020203" pitchFamily="34" charset="0"/>
              </a:rPr>
              <a:t>Model AIDDA</a:t>
            </a:r>
            <a:endParaRPr lang="en-US" dirty="0">
              <a:latin typeface="Bahnschrift SemiLight" panose="020B0502040204020203" pitchFamily="34" charset="0"/>
            </a:endParaRPr>
          </a:p>
          <a:p>
            <a:pPr marL="457200" indent="-457200">
              <a:buFont typeface="Arial" pitchFamily="34" charset="0"/>
              <a:buAutoNum type="arabicPeriod"/>
            </a:pPr>
            <a:r>
              <a:rPr lang="id-ID" dirty="0">
                <a:latin typeface="Bahnschrift SemiLight" panose="020B0502040204020203" pitchFamily="34" charset="0"/>
              </a:rPr>
              <a:t>Model John Middleton </a:t>
            </a:r>
            <a:endParaRPr lang="en-GB" dirty="0">
              <a:latin typeface="Bahnschrift SemiLight" panose="020B0502040204020203" pitchFamily="34" charset="0"/>
            </a:endParaRPr>
          </a:p>
          <a:p>
            <a:pPr marL="457200" indent="-457200">
              <a:buFont typeface="Arial" pitchFamily="34" charset="0"/>
              <a:buAutoNum type="arabicPeriod"/>
            </a:pPr>
            <a:endParaRPr lang="en-US" dirty="0"/>
          </a:p>
          <a:p>
            <a:pPr marL="457200" indent="-457200">
              <a:buFont typeface="Arial" pitchFamily="34" charset="0"/>
              <a:buAutoNum type="arabicPeriod"/>
            </a:pPr>
            <a:r>
              <a:rPr lang="en-US" dirty="0"/>
              <a:t>M</a:t>
            </a:r>
            <a:r>
              <a:rPr lang="id-ID" dirty="0"/>
              <a:t>odel “P” Proses </a:t>
            </a:r>
            <a:endParaRPr lang="en-US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 </a:t>
            </a:r>
            <a:r>
              <a:rPr lang="id-ID" dirty="0"/>
              <a:t>Model Advokasi </a:t>
            </a:r>
            <a:endParaRPr lang="en-US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id-ID" dirty="0"/>
              <a:t>Model Lingkaran </a:t>
            </a:r>
            <a:endParaRPr lang="en-US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id-ID" dirty="0"/>
              <a:t>Model K A P</a:t>
            </a:r>
            <a:endParaRPr lang="en-US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id-ID" dirty="0"/>
              <a:t>Model Divusi Inovasi</a:t>
            </a:r>
            <a:endParaRPr lang="en-US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id-ID" dirty="0"/>
              <a:t>Model ACADA</a:t>
            </a:r>
            <a:endParaRPr lang="en-US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id-ID" dirty="0"/>
              <a:t>Model Hierarchy Effect</a:t>
            </a:r>
            <a:endParaRPr lang="en-US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Model </a:t>
            </a:r>
            <a:r>
              <a:rPr lang="en-US" dirty="0" err="1"/>
              <a:t>Assifi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French</a:t>
            </a:r>
            <a:r>
              <a:rPr lang="id-ID" dirty="0"/>
              <a:t> </a:t>
            </a:r>
            <a:endParaRPr lang="en-US" dirty="0"/>
          </a:p>
          <a:p>
            <a:pPr marL="457200" indent="-457200">
              <a:buFont typeface="Arial" pitchFamily="34" charset="0"/>
              <a:buAutoNum type="arabicPeriod"/>
            </a:pPr>
            <a:endParaRPr lang="en-US" dirty="0">
              <a:latin typeface="Bahnschrift SemiLight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51ED08-8520-4535-A949-9D36C6075CD3}"/>
              </a:ext>
            </a:extLst>
          </p:cNvPr>
          <p:cNvSpPr txBox="1"/>
          <p:nvPr/>
        </p:nvSpPr>
        <p:spPr>
          <a:xfrm>
            <a:off x="9463" y="6513387"/>
            <a:ext cx="12182537" cy="33855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1600" b="1" dirty="0">
                <a:solidFill>
                  <a:srgbClr val="FFFF00"/>
                </a:solidFill>
              </a:rPr>
              <a:t>2022_Modul 05_Perencanaan Komunikasi_Sesi 5</a:t>
            </a:r>
          </a:p>
        </p:txBody>
      </p:sp>
    </p:spTree>
    <p:extLst>
      <p:ext uri="{BB962C8B-B14F-4D97-AF65-F5344CB8AC3E}">
        <p14:creationId xmlns:p14="http://schemas.microsoft.com/office/powerpoint/2010/main" val="2884972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4" descr="A group of people in a room&#10;&#10;Description automatically generated">
            <a:extLst>
              <a:ext uri="{FF2B5EF4-FFF2-40B4-BE49-F238E27FC236}">
                <a16:creationId xmlns:a16="http://schemas.microsoft.com/office/drawing/2014/main" id="{62E7805C-360A-4376-9302-9DEFB2BA6A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928" b="3620"/>
          <a:stretch/>
        </p:blipFill>
        <p:spPr>
          <a:xfrm>
            <a:off x="180975" y="182880"/>
            <a:ext cx="11823637" cy="64997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082DDE-A0BE-4194-8CD5-471864F03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195"/>
            <a:ext cx="10165218" cy="75015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endParaRPr lang="en-US" sz="4000" b="1" dirty="0">
              <a:solidFill>
                <a:schemeClr val="tx2"/>
              </a:solidFill>
              <a:latin typeface="Bebas" panose="020B0606020202050201" pitchFamily="34" charset="0"/>
              <a:cs typeface="Aharoni" panose="02010803020104030203"/>
            </a:endParaRP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2338D2FD-1EBC-44E6-A057-FD2E1EDBE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6923"/>
            <a:ext cx="10607842" cy="465783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ID" sz="3200" dirty="0"/>
              <a:t>Model </a:t>
            </a:r>
            <a:r>
              <a:rPr lang="en-ID" sz="3200" dirty="0" err="1"/>
              <a:t>Perencanaan</a:t>
            </a:r>
            <a:r>
              <a:rPr lang="en-ID" sz="3200" dirty="0"/>
              <a:t> </a:t>
            </a:r>
            <a:r>
              <a:rPr lang="en-ID" sz="3200" dirty="0" err="1"/>
              <a:t>dirancang</a:t>
            </a:r>
            <a:r>
              <a:rPr lang="en-ID" sz="3200" dirty="0"/>
              <a:t> </a:t>
            </a:r>
            <a:r>
              <a:rPr lang="en-ID" sz="3200" dirty="0" err="1"/>
              <a:t>untuk</a:t>
            </a:r>
            <a:r>
              <a:rPr lang="en-ID" sz="3200" dirty="0"/>
              <a:t> </a:t>
            </a:r>
            <a:r>
              <a:rPr lang="en-ID" sz="3200" dirty="0" err="1"/>
              <a:t>menangani</a:t>
            </a:r>
            <a:r>
              <a:rPr lang="en-ID" sz="3200" dirty="0"/>
              <a:t> </a:t>
            </a:r>
            <a:r>
              <a:rPr lang="en-ID" sz="3200" dirty="0" err="1"/>
              <a:t>perubahan</a:t>
            </a:r>
            <a:r>
              <a:rPr lang="en-ID" sz="3200" dirty="0"/>
              <a:t> </a:t>
            </a:r>
            <a:r>
              <a:rPr lang="en-ID" sz="3200" dirty="0" err="1"/>
              <a:t>sistem</a:t>
            </a:r>
            <a:r>
              <a:rPr lang="en-ID" sz="3200" dirty="0"/>
              <a:t> </a:t>
            </a:r>
            <a:r>
              <a:rPr lang="en-ID" sz="3200" dirty="0" err="1"/>
              <a:t>utama</a:t>
            </a:r>
            <a:r>
              <a:rPr lang="en-ID" sz="3200" dirty="0"/>
              <a:t>. </a:t>
            </a:r>
            <a:r>
              <a:rPr lang="en-ID" sz="3200" dirty="0" err="1"/>
              <a:t>Semakin</a:t>
            </a:r>
            <a:r>
              <a:rPr lang="en-ID" sz="3200" dirty="0"/>
              <a:t> </a:t>
            </a:r>
            <a:r>
              <a:rPr lang="en-ID" sz="3200" dirty="0" err="1"/>
              <a:t>sedikit</a:t>
            </a:r>
            <a:r>
              <a:rPr lang="en-ID" sz="3200" dirty="0"/>
              <a:t> </a:t>
            </a:r>
            <a:r>
              <a:rPr lang="en-ID" sz="3200" dirty="0" err="1"/>
              <a:t>perubahan</a:t>
            </a:r>
            <a:r>
              <a:rPr lang="en-ID" sz="3200" dirty="0"/>
              <a:t> yang </a:t>
            </a:r>
            <a:r>
              <a:rPr lang="en-ID" sz="3200" dirty="0" err="1"/>
              <a:t>terlibat</a:t>
            </a:r>
            <a:r>
              <a:rPr lang="en-ID" sz="3200" dirty="0"/>
              <a:t>, </a:t>
            </a:r>
            <a:r>
              <a:rPr lang="en-ID" sz="3200" dirty="0" err="1"/>
              <a:t>semakin</a:t>
            </a:r>
            <a:r>
              <a:rPr lang="en-ID" sz="3200" dirty="0"/>
              <a:t> </a:t>
            </a:r>
            <a:r>
              <a:rPr lang="en-ID" sz="3200" dirty="0" err="1"/>
              <a:t>banyak</a:t>
            </a:r>
            <a:r>
              <a:rPr lang="en-ID" sz="3200" dirty="0"/>
              <a:t> model yang </a:t>
            </a:r>
            <a:r>
              <a:rPr lang="en-ID" sz="3200" dirty="0" err="1"/>
              <a:t>dapat</a:t>
            </a:r>
            <a:r>
              <a:rPr lang="en-ID" sz="3200" dirty="0"/>
              <a:t> </a:t>
            </a:r>
            <a:r>
              <a:rPr lang="en-ID" sz="3200" dirty="0" err="1"/>
              <a:t>diciutkan</a:t>
            </a:r>
            <a:r>
              <a:rPr lang="en-ID" sz="3200" dirty="0"/>
              <a:t>.</a:t>
            </a:r>
          </a:p>
          <a:p>
            <a:pPr algn="just"/>
            <a:endParaRPr lang="en-ID" sz="3200" dirty="0"/>
          </a:p>
          <a:p>
            <a:pPr algn="just"/>
            <a:r>
              <a:rPr lang="en-ID" sz="3200" dirty="0" err="1"/>
              <a:t>Dalam</a:t>
            </a:r>
            <a:r>
              <a:rPr lang="en-ID" sz="3200" dirty="0"/>
              <a:t> </a:t>
            </a:r>
            <a:r>
              <a:rPr lang="en-ID" sz="3200" dirty="0" err="1"/>
              <a:t>upaya</a:t>
            </a:r>
            <a:r>
              <a:rPr lang="en-ID" sz="3200" dirty="0"/>
              <a:t> </a:t>
            </a:r>
            <a:r>
              <a:rPr lang="en-ID" sz="3200" dirty="0" err="1"/>
              <a:t>perencanaan</a:t>
            </a:r>
            <a:r>
              <a:rPr lang="en-ID" sz="3200" dirty="0"/>
              <a:t> yang </a:t>
            </a:r>
            <a:r>
              <a:rPr lang="en-ID" sz="3200" dirty="0" err="1"/>
              <a:t>ditujukan</a:t>
            </a:r>
            <a:r>
              <a:rPr lang="en-ID" sz="3200" dirty="0"/>
              <a:t> pada </a:t>
            </a:r>
            <a:r>
              <a:rPr lang="en-ID" sz="3200" dirty="0" err="1"/>
              <a:t>perubahan</a:t>
            </a:r>
            <a:r>
              <a:rPr lang="en-ID" sz="3200" dirty="0"/>
              <a:t> </a:t>
            </a:r>
            <a:r>
              <a:rPr lang="en-ID" sz="3200" dirty="0" err="1"/>
              <a:t>besar</a:t>
            </a:r>
            <a:r>
              <a:rPr lang="en-ID" sz="3200" dirty="0"/>
              <a:t>, </a:t>
            </a:r>
            <a:r>
              <a:rPr lang="en-ID" sz="3200" dirty="0" err="1"/>
              <a:t>setiap</a:t>
            </a:r>
            <a:r>
              <a:rPr lang="en-ID" sz="3200" dirty="0"/>
              <a:t> </a:t>
            </a:r>
            <a:r>
              <a:rPr lang="en-ID" sz="3200" dirty="0" err="1"/>
              <a:t>fase</a:t>
            </a:r>
            <a:r>
              <a:rPr lang="en-ID" sz="3200" dirty="0"/>
              <a:t> </a:t>
            </a:r>
            <a:r>
              <a:rPr lang="en-ID" sz="3200" dirty="0" err="1"/>
              <a:t>mungkin</a:t>
            </a:r>
            <a:r>
              <a:rPr lang="en-ID" sz="3200" dirty="0"/>
              <a:t> </a:t>
            </a:r>
            <a:r>
              <a:rPr lang="en-ID" sz="3200" dirty="0" err="1"/>
              <a:t>memerlukan</a:t>
            </a:r>
            <a:r>
              <a:rPr lang="en-ID" sz="3200" dirty="0"/>
              <a:t> </a:t>
            </a:r>
            <a:r>
              <a:rPr lang="en-ID" sz="3200" dirty="0" err="1"/>
              <a:t>penekanan</a:t>
            </a:r>
            <a:r>
              <a:rPr lang="en-ID" sz="3200" dirty="0"/>
              <a:t>/</a:t>
            </a:r>
            <a:r>
              <a:rPr lang="en-ID" sz="3200" dirty="0" err="1"/>
              <a:t>Penguatan</a:t>
            </a:r>
            <a:r>
              <a:rPr lang="en-ID" sz="3200" dirty="0"/>
              <a:t>. Tim  </a:t>
            </a:r>
            <a:r>
              <a:rPr lang="en-ID" sz="3200" dirty="0" err="1"/>
              <a:t>mungkin</a:t>
            </a:r>
            <a:r>
              <a:rPr lang="en-ID" sz="3200" dirty="0"/>
              <a:t> </a:t>
            </a:r>
            <a:r>
              <a:rPr lang="en-ID" sz="3200" dirty="0" err="1"/>
              <a:t>tidak</a:t>
            </a:r>
            <a:r>
              <a:rPr lang="en-ID" sz="3200" dirty="0"/>
              <a:t> </a:t>
            </a:r>
            <a:r>
              <a:rPr lang="en-ID" sz="3200" dirty="0" err="1"/>
              <a:t>akan</a:t>
            </a:r>
            <a:r>
              <a:rPr lang="en-ID" sz="3200" dirty="0"/>
              <a:t> </a:t>
            </a:r>
            <a:r>
              <a:rPr lang="en-ID" sz="3200" dirty="0" err="1"/>
              <a:t>berkomitmen</a:t>
            </a:r>
            <a:r>
              <a:rPr lang="en-ID" sz="3200" dirty="0"/>
              <a:t> pada </a:t>
            </a:r>
            <a:r>
              <a:rPr lang="en-ID" sz="3200" dirty="0" err="1"/>
              <a:t>awal</a:t>
            </a:r>
            <a:r>
              <a:rPr lang="en-ID" sz="3200" dirty="0"/>
              <a:t> </a:t>
            </a:r>
            <a:r>
              <a:rPr lang="en-ID" sz="3200" dirty="0" err="1"/>
              <a:t>untuk</a:t>
            </a:r>
            <a:r>
              <a:rPr lang="en-ID" sz="3200" dirty="0"/>
              <a:t> </a:t>
            </a:r>
            <a:r>
              <a:rPr lang="en-ID" sz="3200" dirty="0" err="1"/>
              <a:t>keseluruhan</a:t>
            </a:r>
            <a:r>
              <a:rPr lang="en-ID" sz="3200" dirty="0"/>
              <a:t> </a:t>
            </a:r>
            <a:r>
              <a:rPr lang="en-ID" sz="3200" dirty="0" err="1"/>
              <a:t>proyek</a:t>
            </a:r>
            <a:r>
              <a:rPr lang="en-ID" sz="3200" dirty="0"/>
              <a:t>, </a:t>
            </a:r>
            <a:r>
              <a:rPr lang="en-ID" sz="3200" dirty="0" err="1"/>
              <a:t>terutama</a:t>
            </a:r>
            <a:r>
              <a:rPr lang="en-ID" sz="3200" dirty="0"/>
              <a:t> </a:t>
            </a:r>
            <a:r>
              <a:rPr lang="en-ID" sz="3200" dirty="0" err="1"/>
              <a:t>karena</a:t>
            </a:r>
            <a:r>
              <a:rPr lang="en-ID" sz="3200" dirty="0"/>
              <a:t> </a:t>
            </a:r>
            <a:r>
              <a:rPr lang="en-ID" sz="3200" dirty="0" err="1"/>
              <a:t>ketidakpastian</a:t>
            </a:r>
            <a:r>
              <a:rPr lang="en-ID" sz="3200" dirty="0"/>
              <a:t> </a:t>
            </a:r>
            <a:r>
              <a:rPr lang="en-ID" sz="3200" dirty="0" err="1"/>
              <a:t>mereka</a:t>
            </a:r>
            <a:r>
              <a:rPr lang="en-ID" sz="3200" dirty="0"/>
              <a:t> </a:t>
            </a:r>
            <a:r>
              <a:rPr lang="en-ID" sz="3200" dirty="0" err="1"/>
              <a:t>tentang</a:t>
            </a:r>
            <a:r>
              <a:rPr lang="en-ID" sz="3200" dirty="0"/>
              <a:t> </a:t>
            </a:r>
            <a:r>
              <a:rPr lang="en-ID" sz="3200" dirty="0" err="1"/>
              <a:t>hasil</a:t>
            </a:r>
            <a:r>
              <a:rPr lang="en-ID" sz="3200" dirty="0"/>
              <a:t> </a:t>
            </a:r>
            <a:r>
              <a:rPr lang="en-ID" sz="3200" dirty="0" err="1"/>
              <a:t>akhirnya</a:t>
            </a:r>
            <a:r>
              <a:rPr lang="en-ID" sz="3200" dirty="0"/>
              <a:t>. Tim </a:t>
            </a:r>
            <a:r>
              <a:rPr lang="en-ID" sz="3200" dirty="0" err="1"/>
              <a:t>diharapkan</a:t>
            </a:r>
            <a:r>
              <a:rPr lang="en-ID" sz="3200" dirty="0"/>
              <a:t> </a:t>
            </a:r>
            <a:r>
              <a:rPr lang="en-ID" sz="3200" dirty="0" err="1"/>
              <a:t>untuk</a:t>
            </a:r>
            <a:r>
              <a:rPr lang="en-ID" sz="3200" dirty="0"/>
              <a:t> </a:t>
            </a:r>
            <a:r>
              <a:rPr lang="en-ID" sz="3200" dirty="0" err="1"/>
              <a:t>berkomitmen</a:t>
            </a:r>
            <a:r>
              <a:rPr lang="en-ID" sz="3200" dirty="0"/>
              <a:t> pada </a:t>
            </a:r>
            <a:r>
              <a:rPr lang="en-ID" sz="3200" dirty="0" err="1"/>
              <a:t>satu</a:t>
            </a:r>
            <a:r>
              <a:rPr lang="en-ID" sz="3200" dirty="0"/>
              <a:t> </a:t>
            </a:r>
            <a:r>
              <a:rPr lang="en-ID" sz="3200" dirty="0" err="1"/>
              <a:t>fase</a:t>
            </a:r>
            <a:r>
              <a:rPr lang="en-ID" sz="3200" dirty="0"/>
              <a:t> pada </a:t>
            </a:r>
            <a:r>
              <a:rPr lang="en-ID" sz="3200" dirty="0" err="1"/>
              <a:t>satu</a:t>
            </a:r>
            <a:r>
              <a:rPr lang="en-ID" sz="3200" dirty="0"/>
              <a:t> </a:t>
            </a:r>
            <a:r>
              <a:rPr lang="en-ID" sz="3200" dirty="0" err="1"/>
              <a:t>waktu</a:t>
            </a:r>
            <a:r>
              <a:rPr lang="en-ID" sz="3200" dirty="0"/>
              <a:t>, </a:t>
            </a:r>
            <a:r>
              <a:rPr lang="en-ID" sz="3200" dirty="0" err="1"/>
              <a:t>mengevaluasi</a:t>
            </a:r>
            <a:r>
              <a:rPr lang="en-ID" sz="3200" dirty="0"/>
              <a:t> </a:t>
            </a:r>
            <a:r>
              <a:rPr lang="en-ID" sz="3200" dirty="0" err="1"/>
              <a:t>hasil</a:t>
            </a:r>
            <a:r>
              <a:rPr lang="en-ID" sz="3200" dirty="0"/>
              <a:t> </a:t>
            </a:r>
            <a:r>
              <a:rPr lang="en-ID" sz="3200" dirty="0" err="1"/>
              <a:t>fase</a:t>
            </a:r>
            <a:r>
              <a:rPr lang="en-ID" sz="3200" dirty="0"/>
              <a:t> </a:t>
            </a:r>
            <a:r>
              <a:rPr lang="en-ID" sz="3200" dirty="0" err="1"/>
              <a:t>menjelang</a:t>
            </a:r>
            <a:r>
              <a:rPr lang="en-ID" sz="3200" dirty="0"/>
              <a:t> </a:t>
            </a:r>
            <a:r>
              <a:rPr lang="en-ID" sz="3200" dirty="0" err="1"/>
              <a:t>akhir</a:t>
            </a:r>
            <a:r>
              <a:rPr lang="en-ID" sz="3200" dirty="0"/>
              <a:t> </a:t>
            </a:r>
            <a:r>
              <a:rPr lang="en-ID" sz="3200" dirty="0" err="1"/>
              <a:t>setiap</a:t>
            </a:r>
            <a:r>
              <a:rPr lang="en-ID" sz="3200" dirty="0"/>
              <a:t> </a:t>
            </a:r>
            <a:r>
              <a:rPr lang="en-ID" sz="3200" dirty="0" err="1"/>
              <a:t>fase</a:t>
            </a:r>
            <a:r>
              <a:rPr lang="en-ID" sz="3200" dirty="0"/>
              <a:t> dan </a:t>
            </a:r>
            <a:r>
              <a:rPr lang="en-ID" sz="3200" dirty="0" err="1"/>
              <a:t>kemudian</a:t>
            </a:r>
            <a:r>
              <a:rPr lang="en-ID" sz="3200" dirty="0"/>
              <a:t> </a:t>
            </a:r>
            <a:r>
              <a:rPr lang="en-ID" sz="3200" dirty="0" err="1"/>
              <a:t>memutuskan</a:t>
            </a:r>
            <a:r>
              <a:rPr lang="en-ID" sz="3200" dirty="0"/>
              <a:t> </a:t>
            </a:r>
            <a:r>
              <a:rPr lang="en-ID" sz="3200" dirty="0" err="1"/>
              <a:t>apakah</a:t>
            </a:r>
            <a:r>
              <a:rPr lang="en-ID" sz="3200" dirty="0"/>
              <a:t> </a:t>
            </a:r>
            <a:r>
              <a:rPr lang="en-ID" sz="3200" dirty="0" err="1"/>
              <a:t>akan</a:t>
            </a:r>
            <a:r>
              <a:rPr lang="en-ID" sz="3200" dirty="0"/>
              <a:t> </a:t>
            </a:r>
            <a:r>
              <a:rPr lang="en-ID" sz="3200" dirty="0" err="1"/>
              <a:t>melanjutkan</a:t>
            </a:r>
            <a:r>
              <a:rPr lang="en-ID" sz="3200" dirty="0"/>
              <a:t> </a:t>
            </a:r>
            <a:r>
              <a:rPr lang="en-ID" sz="3200" dirty="0" err="1"/>
              <a:t>atau</a:t>
            </a:r>
            <a:r>
              <a:rPr lang="en-ID" sz="3200" dirty="0"/>
              <a:t> </a:t>
            </a:r>
            <a:r>
              <a:rPr lang="en-ID" sz="3200" dirty="0" err="1"/>
              <a:t>tidak</a:t>
            </a:r>
            <a:r>
              <a:rPr lang="en-ID" sz="320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51ED08-8520-4535-A949-9D36C6075CD3}"/>
              </a:ext>
            </a:extLst>
          </p:cNvPr>
          <p:cNvSpPr txBox="1"/>
          <p:nvPr/>
        </p:nvSpPr>
        <p:spPr>
          <a:xfrm>
            <a:off x="9463" y="6513387"/>
            <a:ext cx="12182537" cy="33855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1600" b="1" dirty="0">
                <a:solidFill>
                  <a:srgbClr val="FFFF00"/>
                </a:solidFill>
              </a:rPr>
              <a:t>2022_Modul 05_Perencanaan Komunikasi_Sesi 5</a:t>
            </a:r>
          </a:p>
        </p:txBody>
      </p:sp>
    </p:spTree>
    <p:extLst>
      <p:ext uri="{BB962C8B-B14F-4D97-AF65-F5344CB8AC3E}">
        <p14:creationId xmlns:p14="http://schemas.microsoft.com/office/powerpoint/2010/main" val="624660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925F3-F2A7-4832-B679-B83A9399D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04800"/>
            <a:ext cx="10591800" cy="430887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Contoh</a:t>
            </a:r>
            <a:r>
              <a:rPr lang="en-US" dirty="0"/>
              <a:t> Model </a:t>
            </a:r>
            <a:r>
              <a:rPr lang="en-US" dirty="0" err="1"/>
              <a:t>Perencanaan</a:t>
            </a:r>
            <a:r>
              <a:rPr lang="en-US" dirty="0"/>
              <a:t> Program 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1BE4C-03A8-4D0D-B460-D847C6EA7D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96D469-0369-4668-BE3D-2E3FD94C5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858" y="914400"/>
            <a:ext cx="11552896" cy="5410200"/>
          </a:xfrm>
          <a:prstGeom prst="rect">
            <a:avLst/>
          </a:prstGeom>
        </p:spPr>
      </p:pic>
      <p:sp>
        <p:nvSpPr>
          <p:cNvPr id="5" name="object 7">
            <a:extLst>
              <a:ext uri="{FF2B5EF4-FFF2-40B4-BE49-F238E27FC236}">
                <a16:creationId xmlns:a16="http://schemas.microsoft.com/office/drawing/2014/main" id="{1937F0C1-321C-4F49-894E-2111A892BF45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8188" y="6586296"/>
            <a:ext cx="413956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600" b="1" i="0" kern="1200">
                <a:solidFill>
                  <a:srgbClr val="FFFF00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614"/>
              </a:lnSpc>
            </a:pPr>
            <a:r>
              <a:rPr lang="fi-FI" spc="-10"/>
              <a:t>2021_Modul</a:t>
            </a:r>
            <a:r>
              <a:rPr lang="fi-FI" spc="50"/>
              <a:t> </a:t>
            </a:r>
            <a:r>
              <a:rPr lang="fi-FI" spc="-10"/>
              <a:t>04_Perencanaan</a:t>
            </a:r>
            <a:r>
              <a:rPr lang="fi-FI" spc="45"/>
              <a:t> </a:t>
            </a:r>
            <a:r>
              <a:rPr lang="fi-FI" spc="-10"/>
              <a:t>Komunikasi_Sesi</a:t>
            </a:r>
            <a:r>
              <a:rPr lang="fi-FI"/>
              <a:t> </a:t>
            </a:r>
            <a:r>
              <a:rPr lang="fi-FI" spc="-5"/>
              <a:t>5</a:t>
            </a:r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4218941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4" descr="A group of people in a room&#10;&#10;Description automatically generated">
            <a:extLst>
              <a:ext uri="{FF2B5EF4-FFF2-40B4-BE49-F238E27FC236}">
                <a16:creationId xmlns:a16="http://schemas.microsoft.com/office/drawing/2014/main" id="{62E7805C-360A-4376-9302-9DEFB2BA6A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928" b="3620"/>
          <a:stretch/>
        </p:blipFill>
        <p:spPr>
          <a:xfrm>
            <a:off x="180975" y="182880"/>
            <a:ext cx="11823637" cy="64997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082DDE-A0BE-4194-8CD5-471864F03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2533"/>
            <a:ext cx="10165218" cy="75015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2800" b="1" dirty="0">
                <a:latin typeface="Bebas" panose="020B0606020202050201" pitchFamily="34" charset="0"/>
              </a:rPr>
              <a:t>TUGAS KEDUA MENDESKRIPSIKAN </a:t>
            </a:r>
            <a:r>
              <a:rPr lang="id-ID" sz="2800" b="1" dirty="0">
                <a:latin typeface="Bebas" panose="020B0606020202050201" pitchFamily="34" charset="0"/>
              </a:rPr>
              <a:t>MODEL </a:t>
            </a:r>
            <a:br>
              <a:rPr lang="en-US" sz="2800" b="1" dirty="0">
                <a:latin typeface="Bebas" panose="020B0606020202050201" pitchFamily="34" charset="0"/>
              </a:rPr>
            </a:br>
            <a:r>
              <a:rPr lang="id-ID" sz="2800" b="1" dirty="0">
                <a:latin typeface="Bebas" panose="020B0606020202050201" pitchFamily="34" charset="0"/>
              </a:rPr>
              <a:t>PERENCANAAN PROGRAM</a:t>
            </a:r>
            <a:r>
              <a:rPr lang="en-US" sz="2800" b="1" dirty="0">
                <a:latin typeface="Bebas" panose="020B0606020202050201" pitchFamily="34" charset="0"/>
              </a:rPr>
              <a:t> KOMUNIKASI 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2338D2FD-1EBC-44E6-A057-FD2E1EDBE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4112"/>
            <a:ext cx="10607842" cy="4657835"/>
          </a:xfrm>
        </p:spPr>
        <p:txBody>
          <a:bodyPr numCol="2">
            <a:normAutofit/>
          </a:bodyPr>
          <a:lstStyle/>
          <a:p>
            <a:pPr marL="457200" indent="-457200">
              <a:buFont typeface="Arial" pitchFamily="34" charset="0"/>
              <a:buAutoNum type="arabicPeriod"/>
            </a:pPr>
            <a:r>
              <a:rPr lang="id-ID" dirty="0">
                <a:latin typeface="Bahnschrift SemiLight" panose="020B0502040204020203" pitchFamily="34" charset="0"/>
              </a:rPr>
              <a:t>Model Cultip &amp; Center </a:t>
            </a:r>
            <a:endParaRPr lang="en-US" dirty="0">
              <a:latin typeface="Bahnschrift SemiLight" panose="020B0502040204020203" pitchFamily="34" charset="0"/>
            </a:endParaRPr>
          </a:p>
          <a:p>
            <a:pPr marL="457200" indent="-457200">
              <a:buFont typeface="Arial" pitchFamily="34" charset="0"/>
              <a:buAutoNum type="arabicPeriod"/>
            </a:pPr>
            <a:r>
              <a:rPr lang="id-ID" dirty="0">
                <a:latin typeface="Bahnschrift SemiLight" panose="020B0502040204020203" pitchFamily="34" charset="0"/>
              </a:rPr>
              <a:t>Model Philip Lesly </a:t>
            </a:r>
            <a:endParaRPr lang="en-US" dirty="0">
              <a:latin typeface="Bahnschrift SemiLight" panose="020B0502040204020203" pitchFamily="34" charset="0"/>
            </a:endParaRPr>
          </a:p>
          <a:p>
            <a:pPr marL="457200" indent="-457200">
              <a:buFont typeface="Arial" pitchFamily="34" charset="0"/>
              <a:buAutoNum type="arabicPeriod"/>
            </a:pPr>
            <a:r>
              <a:rPr lang="id-ID" dirty="0">
                <a:latin typeface="Bahnschrift SemiLight" panose="020B0502040204020203" pitchFamily="34" charset="0"/>
              </a:rPr>
              <a:t>Model Lima Langkah </a:t>
            </a:r>
            <a:endParaRPr lang="en-US" dirty="0">
              <a:latin typeface="Bahnschrift SemiLight" panose="020B0502040204020203" pitchFamily="34" charset="0"/>
            </a:endParaRPr>
          </a:p>
          <a:p>
            <a:pPr marL="457200" indent="-457200">
              <a:buFont typeface="Arial" pitchFamily="34" charset="0"/>
              <a:buAutoNum type="arabicPeriod"/>
            </a:pPr>
            <a:r>
              <a:rPr lang="id-ID" dirty="0">
                <a:latin typeface="Bahnschrift SemiLight" panose="020B0502040204020203" pitchFamily="34" charset="0"/>
              </a:rPr>
              <a:t>Model Sumber Non Komunikasi/Pencitraan</a:t>
            </a:r>
            <a:endParaRPr lang="en-US" dirty="0">
              <a:latin typeface="Bahnschrift SemiLight" panose="020B0502040204020203" pitchFamily="34" charset="0"/>
            </a:endParaRPr>
          </a:p>
          <a:p>
            <a:pPr marL="457200" indent="-457200">
              <a:buFont typeface="Arial" pitchFamily="34" charset="0"/>
              <a:buAutoNum type="arabicPeriod"/>
            </a:pPr>
            <a:r>
              <a:rPr lang="id-ID" dirty="0">
                <a:latin typeface="Bahnschrift SemiLight" panose="020B0502040204020203" pitchFamily="34" charset="0"/>
              </a:rPr>
              <a:t>Model Promosi Pemasaran</a:t>
            </a:r>
            <a:endParaRPr lang="en-US" dirty="0">
              <a:latin typeface="Bahnschrift SemiLight" panose="020B0502040204020203" pitchFamily="34" charset="0"/>
            </a:endParaRPr>
          </a:p>
          <a:p>
            <a:pPr marL="457200" indent="-457200">
              <a:buFont typeface="Arial" pitchFamily="34" charset="0"/>
              <a:buAutoNum type="arabicPeriod"/>
            </a:pPr>
            <a:r>
              <a:rPr lang="id-ID" dirty="0">
                <a:latin typeface="Bahnschrift SemiLight" panose="020B0502040204020203" pitchFamily="34" charset="0"/>
              </a:rPr>
              <a:t>Model AIDDA</a:t>
            </a:r>
            <a:endParaRPr lang="en-US" dirty="0">
              <a:latin typeface="Bahnschrift SemiLight" panose="020B0502040204020203" pitchFamily="34" charset="0"/>
            </a:endParaRPr>
          </a:p>
          <a:p>
            <a:pPr marL="457200" indent="-457200">
              <a:buFont typeface="Arial" pitchFamily="34" charset="0"/>
              <a:buAutoNum type="arabicPeriod"/>
            </a:pPr>
            <a:r>
              <a:rPr lang="id-ID" dirty="0">
                <a:latin typeface="Bahnschrift SemiLight" panose="020B0502040204020203" pitchFamily="34" charset="0"/>
              </a:rPr>
              <a:t>Model John Middleton </a:t>
            </a:r>
            <a:endParaRPr lang="en-GB" dirty="0">
              <a:latin typeface="Bahnschrift SemiLight" panose="020B0502040204020203" pitchFamily="34" charset="0"/>
            </a:endParaRPr>
          </a:p>
          <a:p>
            <a:pPr marL="457200" indent="-457200">
              <a:buFont typeface="Arial" pitchFamily="34" charset="0"/>
              <a:buAutoNum type="arabicPeriod"/>
            </a:pPr>
            <a:endParaRPr lang="en-US" dirty="0"/>
          </a:p>
          <a:p>
            <a:pPr marL="457200" indent="-457200">
              <a:buFont typeface="Arial" pitchFamily="34" charset="0"/>
              <a:buAutoNum type="arabicPeriod"/>
            </a:pPr>
            <a:r>
              <a:rPr lang="en-US" dirty="0"/>
              <a:t>M</a:t>
            </a:r>
            <a:r>
              <a:rPr lang="id-ID" dirty="0"/>
              <a:t>odel “P” Proses </a:t>
            </a:r>
            <a:endParaRPr lang="en-US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 </a:t>
            </a:r>
            <a:r>
              <a:rPr lang="id-ID" dirty="0"/>
              <a:t>Model Advokasi </a:t>
            </a:r>
            <a:endParaRPr lang="en-US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id-ID" dirty="0"/>
              <a:t>Model Lingkaran </a:t>
            </a:r>
            <a:endParaRPr lang="en-US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id-ID" dirty="0"/>
              <a:t>Model K A P</a:t>
            </a:r>
            <a:endParaRPr lang="en-US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id-ID" dirty="0"/>
              <a:t>Model Divusi Inovasi</a:t>
            </a:r>
            <a:endParaRPr lang="en-US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id-ID" dirty="0"/>
              <a:t>Model ACADA</a:t>
            </a:r>
            <a:endParaRPr lang="en-US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id-ID" dirty="0"/>
              <a:t>Model Hierarchy Effect</a:t>
            </a:r>
            <a:endParaRPr lang="en-US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Model </a:t>
            </a:r>
            <a:r>
              <a:rPr lang="en-US" dirty="0" err="1"/>
              <a:t>Assifi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French</a:t>
            </a:r>
            <a:r>
              <a:rPr lang="id-ID" dirty="0"/>
              <a:t> </a:t>
            </a:r>
            <a:endParaRPr lang="en-US" dirty="0"/>
          </a:p>
          <a:p>
            <a:pPr marL="457200" indent="-457200">
              <a:buFont typeface="Arial" pitchFamily="34" charset="0"/>
              <a:buAutoNum type="arabicPeriod"/>
            </a:pPr>
            <a:endParaRPr lang="en-US" dirty="0">
              <a:latin typeface="Bahnschrift SemiLight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51ED08-8520-4535-A949-9D36C6075CD3}"/>
              </a:ext>
            </a:extLst>
          </p:cNvPr>
          <p:cNvSpPr txBox="1"/>
          <p:nvPr/>
        </p:nvSpPr>
        <p:spPr>
          <a:xfrm>
            <a:off x="9463" y="6513387"/>
            <a:ext cx="12182537" cy="33855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1600" b="1" dirty="0">
                <a:solidFill>
                  <a:srgbClr val="FFFF00"/>
                </a:solidFill>
              </a:rPr>
              <a:t>2022_Modul 05_Perencanaan Komunikasi_Sesi 5</a:t>
            </a:r>
          </a:p>
        </p:txBody>
      </p:sp>
    </p:spTree>
    <p:extLst>
      <p:ext uri="{BB962C8B-B14F-4D97-AF65-F5344CB8AC3E}">
        <p14:creationId xmlns:p14="http://schemas.microsoft.com/office/powerpoint/2010/main" val="1475519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670</Words>
  <Application>Microsoft Office PowerPoint</Application>
  <PresentationFormat>Widescreen</PresentationFormat>
  <Paragraphs>95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Abadi</vt:lpstr>
      <vt:lpstr>Aharoni</vt:lpstr>
      <vt:lpstr>Arial</vt:lpstr>
      <vt:lpstr>Bahnschrift SemiLight</vt:lpstr>
      <vt:lpstr>Bebas</vt:lpstr>
      <vt:lpstr>Calibri</vt:lpstr>
      <vt:lpstr>Calibri Light</vt:lpstr>
      <vt:lpstr>Courier New</vt:lpstr>
      <vt:lpstr>Wingdings</vt:lpstr>
      <vt:lpstr>Office Theme</vt:lpstr>
      <vt:lpstr>Perencanaan Komunikasi</vt:lpstr>
      <vt:lpstr>Langkah-langkah Perencanaan Program Komunikasi</vt:lpstr>
      <vt:lpstr>PowerPoint Presentation</vt:lpstr>
      <vt:lpstr>  Fungsi Model Perencanaan </vt:lpstr>
      <vt:lpstr>  Arti Penting Model Perencanaan </vt:lpstr>
      <vt:lpstr>MODEL-MODEL PERENCANAAN PROGRAM KOMUNIKASI </vt:lpstr>
      <vt:lpstr>PowerPoint Presentation</vt:lpstr>
      <vt:lpstr>Contoh Model Perencanaan Program </vt:lpstr>
      <vt:lpstr>TUGAS KEDUA MENDESKRIPSIKAN MODEL  PERENCANAAN PROGRAM KOMUNIKASI </vt:lpstr>
      <vt:lpstr>  TUGAS MENDESKRIPSIKAN MODEL PERENCANAAN KOMUNIKASI </vt:lpstr>
      <vt:lpstr>  WAKTU PENGUMPULAN TUGAS</vt:lpstr>
      <vt:lpstr>Penutup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Perencanaan Komunikasi</dc:title>
  <dc:creator>Weny Widyowati</dc:creator>
  <cp:lastModifiedBy>LENOVO</cp:lastModifiedBy>
  <cp:revision>38</cp:revision>
  <dcterms:created xsi:type="dcterms:W3CDTF">2020-09-08T15:22:21Z</dcterms:created>
  <dcterms:modified xsi:type="dcterms:W3CDTF">2022-09-28T13:08:11Z</dcterms:modified>
</cp:coreProperties>
</file>