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545" r:id="rId2"/>
    <p:sldId id="368" r:id="rId3"/>
    <p:sldId id="554" r:id="rId4"/>
    <p:sldId id="555" r:id="rId5"/>
    <p:sldId id="337" r:id="rId6"/>
    <p:sldId id="388" r:id="rId7"/>
    <p:sldId id="402" r:id="rId8"/>
    <p:sldId id="546" r:id="rId9"/>
    <p:sldId id="389" r:id="rId10"/>
    <p:sldId id="458" r:id="rId11"/>
    <p:sldId id="391" r:id="rId12"/>
    <p:sldId id="547" r:id="rId13"/>
    <p:sldId id="534" r:id="rId14"/>
    <p:sldId id="426" r:id="rId15"/>
    <p:sldId id="548" r:id="rId16"/>
    <p:sldId id="535" r:id="rId17"/>
    <p:sldId id="433" r:id="rId18"/>
    <p:sldId id="536" r:id="rId19"/>
    <p:sldId id="500" r:id="rId20"/>
    <p:sldId id="537" r:id="rId21"/>
    <p:sldId id="409" r:id="rId22"/>
    <p:sldId id="538" r:id="rId23"/>
    <p:sldId id="539" r:id="rId24"/>
    <p:sldId id="540" r:id="rId25"/>
    <p:sldId id="549" r:id="rId26"/>
    <p:sldId id="550" r:id="rId27"/>
    <p:sldId id="551" r:id="rId28"/>
    <p:sldId id="552" r:id="rId29"/>
    <p:sldId id="553" r:id="rId30"/>
    <p:sldId id="485" r:id="rId31"/>
    <p:sldId id="544" r:id="rId32"/>
    <p:sldId id="489" r:id="rId33"/>
    <p:sldId id="490" r:id="rId34"/>
    <p:sldId id="493" r:id="rId35"/>
    <p:sldId id="495" r:id="rId36"/>
    <p:sldId id="512" r:id="rId37"/>
    <p:sldId id="496" r:id="rId3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1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3" autoAdjust="0"/>
    <p:restoredTop sz="99537" autoAdjust="0"/>
  </p:normalViewPr>
  <p:slideViewPr>
    <p:cSldViewPr>
      <p:cViewPr varScale="1">
        <p:scale>
          <a:sx n="89" d="100"/>
          <a:sy n="89" d="100"/>
        </p:scale>
        <p:origin x="728" y="56"/>
      </p:cViewPr>
      <p:guideLst>
        <p:guide orient="horz" pos="1710"/>
        <p:guide pos="2832"/>
      </p:guideLst>
    </p:cSldViewPr>
  </p:slideViewPr>
  <p:outlineViewPr>
    <p:cViewPr>
      <p:scale>
        <a:sx n="33" d="100"/>
        <a:sy n="33" d="100"/>
      </p:scale>
      <p:origin x="0" y="-9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FFD9F-3D6E-A940-9E34-E1DA5566F2E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2B239D-FEE8-AD4F-A76A-997735E7250D}">
      <dgm:prSet/>
      <dgm:spPr/>
      <dgm:t>
        <a:bodyPr/>
        <a:lstStyle/>
        <a:p>
          <a:r>
            <a:rPr lang="id-ID" dirty="0"/>
            <a:t>Pemakaian bahan baku dan biaya tenaga kerja langsung diidentifikasi menurut pekerjaannya </a:t>
          </a:r>
          <a:endParaRPr lang="en-ID" dirty="0"/>
        </a:p>
      </dgm:t>
    </dgm:pt>
    <dgm:pt modelId="{84A8EBF8-84CD-DD42-8444-BD8EA6CD8E66}" type="parTrans" cxnId="{B9B5D2B9-050D-9648-B78B-8568BF29CDAD}">
      <dgm:prSet/>
      <dgm:spPr/>
      <dgm:t>
        <a:bodyPr/>
        <a:lstStyle/>
        <a:p>
          <a:endParaRPr lang="en-US"/>
        </a:p>
      </dgm:t>
    </dgm:pt>
    <dgm:pt modelId="{6D06ABDF-FC1D-944E-98C4-040CE40AA73D}" type="sibTrans" cxnId="{B9B5D2B9-050D-9648-B78B-8568BF29CDAD}">
      <dgm:prSet/>
      <dgm:spPr/>
      <dgm:t>
        <a:bodyPr/>
        <a:lstStyle/>
        <a:p>
          <a:endParaRPr lang="en-US"/>
        </a:p>
      </dgm:t>
    </dgm:pt>
    <dgm:pt modelId="{CDF7960A-D879-A148-8241-76B45221BB69}">
      <dgm:prSet/>
      <dgm:spPr/>
      <dgm:t>
        <a:bodyPr/>
        <a:lstStyle/>
        <a:p>
          <a:r>
            <a:rPr lang="id-ID" dirty="0"/>
            <a:t>Setiap pekerjaan memiliki nomor tersendiri dan unik</a:t>
          </a:r>
          <a:endParaRPr lang="en-ID" dirty="0"/>
        </a:p>
      </dgm:t>
    </dgm:pt>
    <dgm:pt modelId="{9065D431-BF13-334C-8BDC-634F19F1C419}" type="parTrans" cxnId="{9CC81228-24AA-7845-8CCC-E3296608BA5C}">
      <dgm:prSet/>
      <dgm:spPr/>
      <dgm:t>
        <a:bodyPr/>
        <a:lstStyle/>
        <a:p>
          <a:endParaRPr lang="en-US"/>
        </a:p>
      </dgm:t>
    </dgm:pt>
    <dgm:pt modelId="{D98D2965-FF3F-DF4F-AB1E-074E9E383822}" type="sibTrans" cxnId="{9CC81228-24AA-7845-8CCC-E3296608BA5C}">
      <dgm:prSet/>
      <dgm:spPr/>
      <dgm:t>
        <a:bodyPr/>
        <a:lstStyle/>
        <a:p>
          <a:endParaRPr lang="en-US"/>
        </a:p>
      </dgm:t>
    </dgm:pt>
    <dgm:pt modelId="{4810B6C4-1E58-8249-9872-B96E0ACFC117}" type="pres">
      <dgm:prSet presAssocID="{00DFFD9F-3D6E-A940-9E34-E1DA5566F2EC}" presName="diagram" presStyleCnt="0">
        <dgm:presLayoutVars>
          <dgm:dir/>
          <dgm:resizeHandles val="exact"/>
        </dgm:presLayoutVars>
      </dgm:prSet>
      <dgm:spPr/>
    </dgm:pt>
    <dgm:pt modelId="{8D3F21C2-5FD3-EA4E-A71C-E2FAA20C2117}" type="pres">
      <dgm:prSet presAssocID="{3A2B239D-FEE8-AD4F-A76A-997735E7250D}" presName="node" presStyleLbl="node1" presStyleIdx="0" presStyleCnt="2">
        <dgm:presLayoutVars>
          <dgm:bulletEnabled val="1"/>
        </dgm:presLayoutVars>
      </dgm:prSet>
      <dgm:spPr/>
    </dgm:pt>
    <dgm:pt modelId="{36C8A8D1-986C-0A41-965B-84BBC1922DFD}" type="pres">
      <dgm:prSet presAssocID="{6D06ABDF-FC1D-944E-98C4-040CE40AA73D}" presName="sibTrans" presStyleCnt="0"/>
      <dgm:spPr/>
    </dgm:pt>
    <dgm:pt modelId="{15190FDB-C20A-BB4E-ACA2-437B97E73811}" type="pres">
      <dgm:prSet presAssocID="{CDF7960A-D879-A148-8241-76B45221BB69}" presName="node" presStyleLbl="node1" presStyleIdx="1" presStyleCnt="2">
        <dgm:presLayoutVars>
          <dgm:bulletEnabled val="1"/>
        </dgm:presLayoutVars>
      </dgm:prSet>
      <dgm:spPr/>
    </dgm:pt>
  </dgm:ptLst>
  <dgm:cxnLst>
    <dgm:cxn modelId="{9CC81228-24AA-7845-8CCC-E3296608BA5C}" srcId="{00DFFD9F-3D6E-A940-9E34-E1DA5566F2EC}" destId="{CDF7960A-D879-A148-8241-76B45221BB69}" srcOrd="1" destOrd="0" parTransId="{9065D431-BF13-334C-8BDC-634F19F1C419}" sibTransId="{D98D2965-FF3F-DF4F-AB1E-074E9E383822}"/>
    <dgm:cxn modelId="{55266E83-BAAC-7246-B90F-2B8147BEE8FA}" type="presOf" srcId="{CDF7960A-D879-A148-8241-76B45221BB69}" destId="{15190FDB-C20A-BB4E-ACA2-437B97E73811}" srcOrd="0" destOrd="0" presId="urn:microsoft.com/office/officeart/2005/8/layout/default#1"/>
    <dgm:cxn modelId="{C9FCC1B3-CA2C-8A40-B67D-D1B8E3B76D2A}" type="presOf" srcId="{3A2B239D-FEE8-AD4F-A76A-997735E7250D}" destId="{8D3F21C2-5FD3-EA4E-A71C-E2FAA20C2117}" srcOrd="0" destOrd="0" presId="urn:microsoft.com/office/officeart/2005/8/layout/default#1"/>
    <dgm:cxn modelId="{B9B5D2B9-050D-9648-B78B-8568BF29CDAD}" srcId="{00DFFD9F-3D6E-A940-9E34-E1DA5566F2EC}" destId="{3A2B239D-FEE8-AD4F-A76A-997735E7250D}" srcOrd="0" destOrd="0" parTransId="{84A8EBF8-84CD-DD42-8444-BD8EA6CD8E66}" sibTransId="{6D06ABDF-FC1D-944E-98C4-040CE40AA73D}"/>
    <dgm:cxn modelId="{889DD7EA-3837-9B4B-8D47-03E262E63CF9}" type="presOf" srcId="{00DFFD9F-3D6E-A940-9E34-E1DA5566F2EC}" destId="{4810B6C4-1E58-8249-9872-B96E0ACFC117}" srcOrd="0" destOrd="0" presId="urn:microsoft.com/office/officeart/2005/8/layout/default#1"/>
    <dgm:cxn modelId="{24A1840F-3878-5742-8558-071106882557}" type="presParOf" srcId="{4810B6C4-1E58-8249-9872-B96E0ACFC117}" destId="{8D3F21C2-5FD3-EA4E-A71C-E2FAA20C2117}" srcOrd="0" destOrd="0" presId="urn:microsoft.com/office/officeart/2005/8/layout/default#1"/>
    <dgm:cxn modelId="{22647F71-6C69-B54D-B96A-8FA467733DBC}" type="presParOf" srcId="{4810B6C4-1E58-8249-9872-B96E0ACFC117}" destId="{36C8A8D1-986C-0A41-965B-84BBC1922DFD}" srcOrd="1" destOrd="0" presId="urn:microsoft.com/office/officeart/2005/8/layout/default#1"/>
    <dgm:cxn modelId="{D0EF13C7-D816-4242-BA45-EAE67436A060}" type="presParOf" srcId="{4810B6C4-1E58-8249-9872-B96E0ACFC117}" destId="{15190FDB-C20A-BB4E-ACA2-437B97E73811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C7EC91-D66F-5643-98B4-2E34411619D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3989F8-C9BB-CC4B-989E-3F7F641E53F1}">
      <dgm:prSet/>
      <dgm:spPr/>
      <dgm:t>
        <a:bodyPr/>
        <a:lstStyle/>
        <a:p>
          <a:r>
            <a:rPr lang="id-ID" dirty="0" err="1"/>
            <a:t>Overhead</a:t>
          </a:r>
          <a:r>
            <a:rPr lang="id-ID" dirty="0"/>
            <a:t> pabrik dibebankan (</a:t>
          </a:r>
          <a:r>
            <a:rPr lang="id-ID" i="1" dirty="0" err="1"/>
            <a:t>applied</a:t>
          </a:r>
          <a:r>
            <a:rPr lang="id-ID" dirty="0"/>
            <a:t>) berdasarkan suatu tarif yang ditetapkan terlebih dahulu (</a:t>
          </a:r>
          <a:r>
            <a:rPr lang="id-ID" i="1" dirty="0" err="1"/>
            <a:t>predetermined</a:t>
          </a:r>
          <a:r>
            <a:rPr lang="id-ID" i="1" dirty="0"/>
            <a:t> </a:t>
          </a:r>
          <a:r>
            <a:rPr lang="id-ID" i="1" dirty="0" err="1"/>
            <a:t>rate</a:t>
          </a:r>
          <a:r>
            <a:rPr lang="id-ID" dirty="0"/>
            <a:t>).</a:t>
          </a:r>
          <a:endParaRPr lang="en-ID" dirty="0"/>
        </a:p>
      </dgm:t>
    </dgm:pt>
    <dgm:pt modelId="{88A9383D-69EB-1D4C-88BD-2DB8634BC24E}" type="parTrans" cxnId="{423F0039-A63E-1341-B11E-0AB4109BD1B3}">
      <dgm:prSet/>
      <dgm:spPr/>
      <dgm:t>
        <a:bodyPr/>
        <a:lstStyle/>
        <a:p>
          <a:endParaRPr lang="en-US"/>
        </a:p>
      </dgm:t>
    </dgm:pt>
    <dgm:pt modelId="{5541A87D-8607-604D-9D62-CE92C1F79B85}" type="sibTrans" cxnId="{423F0039-A63E-1341-B11E-0AB4109BD1B3}">
      <dgm:prSet/>
      <dgm:spPr/>
      <dgm:t>
        <a:bodyPr/>
        <a:lstStyle/>
        <a:p>
          <a:endParaRPr lang="en-US"/>
        </a:p>
      </dgm:t>
    </dgm:pt>
    <dgm:pt modelId="{979610F8-7300-B742-86E2-9762EE672A2E}">
      <dgm:prSet/>
      <dgm:spPr/>
      <dgm:t>
        <a:bodyPr/>
        <a:lstStyle/>
        <a:p>
          <a:r>
            <a:rPr lang="id-ID" dirty="0"/>
            <a:t>Setiap pekerjaan mempunyai daftar biaya (</a:t>
          </a:r>
          <a:r>
            <a:rPr lang="id-ID" i="1" dirty="0" err="1"/>
            <a:t>job</a:t>
          </a:r>
          <a:r>
            <a:rPr lang="id-ID" i="1" dirty="0"/>
            <a:t> order </a:t>
          </a:r>
          <a:r>
            <a:rPr lang="id-ID" i="1" dirty="0" err="1"/>
            <a:t>cost</a:t>
          </a:r>
          <a:r>
            <a:rPr lang="id-ID" i="1" dirty="0"/>
            <a:t> </a:t>
          </a:r>
          <a:r>
            <a:rPr lang="id-ID" i="1" dirty="0" err="1"/>
            <a:t>sheet</a:t>
          </a:r>
          <a:r>
            <a:rPr lang="id-ID" dirty="0"/>
            <a:t>) atau kartu harga pokok yang menghimpun dan mengikhtisarkan biaya-biaya yang dibebankan.</a:t>
          </a:r>
          <a:endParaRPr lang="en-ID" dirty="0"/>
        </a:p>
      </dgm:t>
    </dgm:pt>
    <dgm:pt modelId="{A8C381B1-C3DE-714C-8ADF-8C40B01AEEF0}" type="parTrans" cxnId="{94A0375E-F5C0-EB42-A584-C468A8F03722}">
      <dgm:prSet/>
      <dgm:spPr/>
      <dgm:t>
        <a:bodyPr/>
        <a:lstStyle/>
        <a:p>
          <a:endParaRPr lang="en-US"/>
        </a:p>
      </dgm:t>
    </dgm:pt>
    <dgm:pt modelId="{A75A2929-9415-094F-98BF-1A1D32554800}" type="sibTrans" cxnId="{94A0375E-F5C0-EB42-A584-C468A8F03722}">
      <dgm:prSet/>
      <dgm:spPr/>
      <dgm:t>
        <a:bodyPr/>
        <a:lstStyle/>
        <a:p>
          <a:endParaRPr lang="en-US"/>
        </a:p>
      </dgm:t>
    </dgm:pt>
    <dgm:pt modelId="{70911311-1234-C146-9C5E-8F011EA3D720}">
      <dgm:prSet/>
      <dgm:spPr/>
      <dgm:t>
        <a:bodyPr/>
        <a:lstStyle/>
        <a:p>
          <a:r>
            <a:rPr lang="id-ID" dirty="0"/>
            <a:t>Laba atau rugi serta harga pokok per satuan produk ditentukan untuk masing-masing pekerjaan.</a:t>
          </a:r>
          <a:endParaRPr lang="en-ID" dirty="0"/>
        </a:p>
      </dgm:t>
    </dgm:pt>
    <dgm:pt modelId="{A2C2DB8F-1A58-CA4B-B8B7-44BE05AD3975}" type="parTrans" cxnId="{4B876782-458E-2549-911E-B5EC4FF0895F}">
      <dgm:prSet/>
      <dgm:spPr/>
      <dgm:t>
        <a:bodyPr/>
        <a:lstStyle/>
        <a:p>
          <a:endParaRPr lang="en-US"/>
        </a:p>
      </dgm:t>
    </dgm:pt>
    <dgm:pt modelId="{4E9FC065-834E-624A-AECE-EFFC611E2183}" type="sibTrans" cxnId="{4B876782-458E-2549-911E-B5EC4FF0895F}">
      <dgm:prSet/>
      <dgm:spPr/>
      <dgm:t>
        <a:bodyPr/>
        <a:lstStyle/>
        <a:p>
          <a:endParaRPr lang="en-US"/>
        </a:p>
      </dgm:t>
    </dgm:pt>
    <dgm:pt modelId="{206EFC45-4B43-E143-9C67-BA56A32864C9}" type="pres">
      <dgm:prSet presAssocID="{FCC7EC91-D66F-5643-98B4-2E34411619D3}" presName="diagram" presStyleCnt="0">
        <dgm:presLayoutVars>
          <dgm:dir/>
          <dgm:resizeHandles val="exact"/>
        </dgm:presLayoutVars>
      </dgm:prSet>
      <dgm:spPr/>
    </dgm:pt>
    <dgm:pt modelId="{229397B3-3C01-104C-9612-0D7E9B841277}" type="pres">
      <dgm:prSet presAssocID="{113989F8-C9BB-CC4B-989E-3F7F641E53F1}" presName="node" presStyleLbl="node1" presStyleIdx="0" presStyleCnt="3">
        <dgm:presLayoutVars>
          <dgm:bulletEnabled val="1"/>
        </dgm:presLayoutVars>
      </dgm:prSet>
      <dgm:spPr/>
    </dgm:pt>
    <dgm:pt modelId="{957CC562-0EFF-C04A-836E-A95240CD8B6B}" type="pres">
      <dgm:prSet presAssocID="{5541A87D-8607-604D-9D62-CE92C1F79B85}" presName="sibTrans" presStyleCnt="0"/>
      <dgm:spPr/>
    </dgm:pt>
    <dgm:pt modelId="{12C8D520-CCCE-0F43-825E-CC5AF8808B56}" type="pres">
      <dgm:prSet presAssocID="{979610F8-7300-B742-86E2-9762EE672A2E}" presName="node" presStyleLbl="node1" presStyleIdx="1" presStyleCnt="3">
        <dgm:presLayoutVars>
          <dgm:bulletEnabled val="1"/>
        </dgm:presLayoutVars>
      </dgm:prSet>
      <dgm:spPr/>
    </dgm:pt>
    <dgm:pt modelId="{91251B7E-D5EB-4C46-9F47-9C981CE50B3F}" type="pres">
      <dgm:prSet presAssocID="{A75A2929-9415-094F-98BF-1A1D32554800}" presName="sibTrans" presStyleCnt="0"/>
      <dgm:spPr/>
    </dgm:pt>
    <dgm:pt modelId="{7609C7ED-79BA-124F-8901-C7DE19CEE20E}" type="pres">
      <dgm:prSet presAssocID="{70911311-1234-C146-9C5E-8F011EA3D720}" presName="node" presStyleLbl="node1" presStyleIdx="2" presStyleCnt="3">
        <dgm:presLayoutVars>
          <dgm:bulletEnabled val="1"/>
        </dgm:presLayoutVars>
      </dgm:prSet>
      <dgm:spPr/>
    </dgm:pt>
  </dgm:ptLst>
  <dgm:cxnLst>
    <dgm:cxn modelId="{FB1B1F23-0703-DC44-B933-4F59006898FD}" type="presOf" srcId="{FCC7EC91-D66F-5643-98B4-2E34411619D3}" destId="{206EFC45-4B43-E143-9C67-BA56A32864C9}" srcOrd="0" destOrd="0" presId="urn:microsoft.com/office/officeart/2005/8/layout/default#2"/>
    <dgm:cxn modelId="{423F0039-A63E-1341-B11E-0AB4109BD1B3}" srcId="{FCC7EC91-D66F-5643-98B4-2E34411619D3}" destId="{113989F8-C9BB-CC4B-989E-3F7F641E53F1}" srcOrd="0" destOrd="0" parTransId="{88A9383D-69EB-1D4C-88BD-2DB8634BC24E}" sibTransId="{5541A87D-8607-604D-9D62-CE92C1F79B85}"/>
    <dgm:cxn modelId="{94A0375E-F5C0-EB42-A584-C468A8F03722}" srcId="{FCC7EC91-D66F-5643-98B4-2E34411619D3}" destId="{979610F8-7300-B742-86E2-9762EE672A2E}" srcOrd="1" destOrd="0" parTransId="{A8C381B1-C3DE-714C-8ADF-8C40B01AEEF0}" sibTransId="{A75A2929-9415-094F-98BF-1A1D32554800}"/>
    <dgm:cxn modelId="{02394482-8B16-654E-9E9C-5E36D62C2DB7}" type="presOf" srcId="{979610F8-7300-B742-86E2-9762EE672A2E}" destId="{12C8D520-CCCE-0F43-825E-CC5AF8808B56}" srcOrd="0" destOrd="0" presId="urn:microsoft.com/office/officeart/2005/8/layout/default#2"/>
    <dgm:cxn modelId="{4B876782-458E-2549-911E-B5EC4FF0895F}" srcId="{FCC7EC91-D66F-5643-98B4-2E34411619D3}" destId="{70911311-1234-C146-9C5E-8F011EA3D720}" srcOrd="2" destOrd="0" parTransId="{A2C2DB8F-1A58-CA4B-B8B7-44BE05AD3975}" sibTransId="{4E9FC065-834E-624A-AECE-EFFC611E2183}"/>
    <dgm:cxn modelId="{493BA6B5-7EC2-DD45-9591-7844ACC37A1D}" type="presOf" srcId="{113989F8-C9BB-CC4B-989E-3F7F641E53F1}" destId="{229397B3-3C01-104C-9612-0D7E9B841277}" srcOrd="0" destOrd="0" presId="urn:microsoft.com/office/officeart/2005/8/layout/default#2"/>
    <dgm:cxn modelId="{FF783BD0-B983-EA4D-A115-53882CAF277D}" type="presOf" srcId="{70911311-1234-C146-9C5E-8F011EA3D720}" destId="{7609C7ED-79BA-124F-8901-C7DE19CEE20E}" srcOrd="0" destOrd="0" presId="urn:microsoft.com/office/officeart/2005/8/layout/default#2"/>
    <dgm:cxn modelId="{B19143AA-DDCF-2B4F-8165-1393A5E5D3ED}" type="presParOf" srcId="{206EFC45-4B43-E143-9C67-BA56A32864C9}" destId="{229397B3-3C01-104C-9612-0D7E9B841277}" srcOrd="0" destOrd="0" presId="urn:microsoft.com/office/officeart/2005/8/layout/default#2"/>
    <dgm:cxn modelId="{3F18B6B6-8C22-134E-B034-AE588EBCFBAC}" type="presParOf" srcId="{206EFC45-4B43-E143-9C67-BA56A32864C9}" destId="{957CC562-0EFF-C04A-836E-A95240CD8B6B}" srcOrd="1" destOrd="0" presId="urn:microsoft.com/office/officeart/2005/8/layout/default#2"/>
    <dgm:cxn modelId="{9C8E2560-7B68-8A41-B892-DD1F75021E8F}" type="presParOf" srcId="{206EFC45-4B43-E143-9C67-BA56A32864C9}" destId="{12C8D520-CCCE-0F43-825E-CC5AF8808B56}" srcOrd="2" destOrd="0" presId="urn:microsoft.com/office/officeart/2005/8/layout/default#2"/>
    <dgm:cxn modelId="{7275A8A4-5848-9047-BB2C-8B7C9517B588}" type="presParOf" srcId="{206EFC45-4B43-E143-9C67-BA56A32864C9}" destId="{91251B7E-D5EB-4C46-9F47-9C981CE50B3F}" srcOrd="3" destOrd="0" presId="urn:microsoft.com/office/officeart/2005/8/layout/default#2"/>
    <dgm:cxn modelId="{FC7D469D-BF8E-CF48-B6FA-31F9499D287E}" type="presParOf" srcId="{206EFC45-4B43-E143-9C67-BA56A32864C9}" destId="{7609C7ED-79BA-124F-8901-C7DE19CEE20E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CA324-DED9-7748-AA4D-4EABCAC839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031FFA-1C95-AE47-8EEB-123E6748318D}">
      <dgm:prSet/>
      <dgm:spPr/>
      <dgm:t>
        <a:bodyPr/>
        <a:lstStyle/>
        <a:p>
          <a:r>
            <a:rPr lang="id-ID"/>
            <a:t>Untuk menentukan harga pokok setiap pekerjaan (</a:t>
          </a:r>
          <a:r>
            <a:rPr lang="id-ID" i="1"/>
            <a:t>job order cost sheet</a:t>
          </a:r>
          <a:r>
            <a:rPr lang="id-ID"/>
            <a:t>). </a:t>
          </a:r>
          <a:endParaRPr lang="en-ID"/>
        </a:p>
      </dgm:t>
    </dgm:pt>
    <dgm:pt modelId="{C6F35620-83A5-BB47-8B89-52E2FDE4C9BC}" type="parTrans" cxnId="{72E47DA8-8A8E-A04F-AE77-E5B5CF541988}">
      <dgm:prSet/>
      <dgm:spPr/>
      <dgm:t>
        <a:bodyPr/>
        <a:lstStyle/>
        <a:p>
          <a:endParaRPr lang="en-US"/>
        </a:p>
      </dgm:t>
    </dgm:pt>
    <dgm:pt modelId="{32C6C4A3-7CBB-114F-AED2-337765674262}" type="sibTrans" cxnId="{72E47DA8-8A8E-A04F-AE77-E5B5CF541988}">
      <dgm:prSet/>
      <dgm:spPr/>
      <dgm:t>
        <a:bodyPr/>
        <a:lstStyle/>
        <a:p>
          <a:endParaRPr lang="en-US"/>
        </a:p>
      </dgm:t>
    </dgm:pt>
    <dgm:pt modelId="{1F333472-488F-484D-81B7-AEFE1343D4A8}">
      <dgm:prSet/>
      <dgm:spPr/>
      <dgm:t>
        <a:bodyPr/>
        <a:lstStyle/>
        <a:p>
          <a:r>
            <a:rPr lang="en-US"/>
            <a:t>Kartu harga pokok adalah buku besar pembantu untuk akun Barang dalam Proses (</a:t>
          </a:r>
          <a:r>
            <a:rPr lang="en-US" i="1"/>
            <a:t>Work-in Process</a:t>
          </a:r>
          <a:r>
            <a:rPr lang="en-US"/>
            <a:t>).</a:t>
          </a:r>
          <a:endParaRPr lang="en-ID"/>
        </a:p>
      </dgm:t>
    </dgm:pt>
    <dgm:pt modelId="{8170984B-6FE3-C049-B1E9-9F1C705C93E2}" type="parTrans" cxnId="{AC420DAC-FF48-AE46-991B-FDC42C8F1E01}">
      <dgm:prSet/>
      <dgm:spPr/>
      <dgm:t>
        <a:bodyPr/>
        <a:lstStyle/>
        <a:p>
          <a:endParaRPr lang="en-US"/>
        </a:p>
      </dgm:t>
    </dgm:pt>
    <dgm:pt modelId="{34C043C6-B9D7-E947-AAC0-DF5BB4249FB9}" type="sibTrans" cxnId="{AC420DAC-FF48-AE46-991B-FDC42C8F1E01}">
      <dgm:prSet/>
      <dgm:spPr/>
      <dgm:t>
        <a:bodyPr/>
        <a:lstStyle/>
        <a:p>
          <a:endParaRPr lang="en-US"/>
        </a:p>
      </dgm:t>
    </dgm:pt>
    <dgm:pt modelId="{94366403-9B97-664C-A743-CA2A9AB660BA}" type="pres">
      <dgm:prSet presAssocID="{6ACCA324-DED9-7748-AA4D-4EABCAC83918}" presName="linear" presStyleCnt="0">
        <dgm:presLayoutVars>
          <dgm:animLvl val="lvl"/>
          <dgm:resizeHandles val="exact"/>
        </dgm:presLayoutVars>
      </dgm:prSet>
      <dgm:spPr/>
    </dgm:pt>
    <dgm:pt modelId="{5E14E65E-BDED-804C-A21A-56CD98E07092}" type="pres">
      <dgm:prSet presAssocID="{92031FFA-1C95-AE47-8EEB-123E6748318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890CF5E-1701-4649-88F7-C46F6BE29082}" type="pres">
      <dgm:prSet presAssocID="{32C6C4A3-7CBB-114F-AED2-337765674262}" presName="spacer" presStyleCnt="0"/>
      <dgm:spPr/>
    </dgm:pt>
    <dgm:pt modelId="{7EDAE0F6-E8AA-084A-94AB-0E90F9A0044B}" type="pres">
      <dgm:prSet presAssocID="{1F333472-488F-484D-81B7-AEFE1343D4A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C34E0A-079F-6347-A99E-EC6931E75A41}" type="presOf" srcId="{1F333472-488F-484D-81B7-AEFE1343D4A8}" destId="{7EDAE0F6-E8AA-084A-94AB-0E90F9A0044B}" srcOrd="0" destOrd="0" presId="urn:microsoft.com/office/officeart/2005/8/layout/vList2"/>
    <dgm:cxn modelId="{72E47DA8-8A8E-A04F-AE77-E5B5CF541988}" srcId="{6ACCA324-DED9-7748-AA4D-4EABCAC83918}" destId="{92031FFA-1C95-AE47-8EEB-123E6748318D}" srcOrd="0" destOrd="0" parTransId="{C6F35620-83A5-BB47-8B89-52E2FDE4C9BC}" sibTransId="{32C6C4A3-7CBB-114F-AED2-337765674262}"/>
    <dgm:cxn modelId="{9122C8AB-CEA2-1045-826D-832EDAFA4BE4}" type="presOf" srcId="{92031FFA-1C95-AE47-8EEB-123E6748318D}" destId="{5E14E65E-BDED-804C-A21A-56CD98E07092}" srcOrd="0" destOrd="0" presId="urn:microsoft.com/office/officeart/2005/8/layout/vList2"/>
    <dgm:cxn modelId="{AC420DAC-FF48-AE46-991B-FDC42C8F1E01}" srcId="{6ACCA324-DED9-7748-AA4D-4EABCAC83918}" destId="{1F333472-488F-484D-81B7-AEFE1343D4A8}" srcOrd="1" destOrd="0" parTransId="{8170984B-6FE3-C049-B1E9-9F1C705C93E2}" sibTransId="{34C043C6-B9D7-E947-AAC0-DF5BB4249FB9}"/>
    <dgm:cxn modelId="{11E3CDBD-1D50-BD45-B9D4-E3FF0F47E8F5}" type="presOf" srcId="{6ACCA324-DED9-7748-AA4D-4EABCAC83918}" destId="{94366403-9B97-664C-A743-CA2A9AB660BA}" srcOrd="0" destOrd="0" presId="urn:microsoft.com/office/officeart/2005/8/layout/vList2"/>
    <dgm:cxn modelId="{A3629BF8-1B2A-2642-833C-501A4919B42E}" type="presParOf" srcId="{94366403-9B97-664C-A743-CA2A9AB660BA}" destId="{5E14E65E-BDED-804C-A21A-56CD98E07092}" srcOrd="0" destOrd="0" presId="urn:microsoft.com/office/officeart/2005/8/layout/vList2"/>
    <dgm:cxn modelId="{E78C4BE6-A53D-C448-8B77-F8197C040931}" type="presParOf" srcId="{94366403-9B97-664C-A743-CA2A9AB660BA}" destId="{7890CF5E-1701-4649-88F7-C46F6BE29082}" srcOrd="1" destOrd="0" presId="urn:microsoft.com/office/officeart/2005/8/layout/vList2"/>
    <dgm:cxn modelId="{BECC7661-A622-AF41-ADBB-AAD7AE7407A5}" type="presParOf" srcId="{94366403-9B97-664C-A743-CA2A9AB660BA}" destId="{7EDAE0F6-E8AA-084A-94AB-0E90F9A004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F4CE48-17D1-5C4C-AC40-470F51D53D0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BD509-E9AC-E047-A6A5-3B7DF95EA298}">
      <dgm:prSet/>
      <dgm:spPr/>
      <dgm:t>
        <a:bodyPr/>
        <a:lstStyle/>
        <a:p>
          <a:r>
            <a:rPr lang="en-US"/>
            <a:t>Dua jenis biaya overhead pabrik.</a:t>
          </a:r>
          <a:endParaRPr lang="en-ID"/>
        </a:p>
      </dgm:t>
    </dgm:pt>
    <dgm:pt modelId="{05B13F44-24CD-6A45-A084-FCA679B58417}" type="parTrans" cxnId="{D249BA2F-F4E1-204C-A8B3-0C697EB5C159}">
      <dgm:prSet/>
      <dgm:spPr/>
      <dgm:t>
        <a:bodyPr/>
        <a:lstStyle/>
        <a:p>
          <a:endParaRPr lang="en-US"/>
        </a:p>
      </dgm:t>
    </dgm:pt>
    <dgm:pt modelId="{DD47240D-F492-CB47-B034-32F1BAA484F1}" type="sibTrans" cxnId="{D249BA2F-F4E1-204C-A8B3-0C697EB5C159}">
      <dgm:prSet/>
      <dgm:spPr/>
      <dgm:t>
        <a:bodyPr/>
        <a:lstStyle/>
        <a:p>
          <a:endParaRPr lang="en-US"/>
        </a:p>
      </dgm:t>
    </dgm:pt>
    <dgm:pt modelId="{15AD8616-FBC9-134E-B125-D5041372EFF9}">
      <dgm:prSet/>
      <dgm:spPr/>
      <dgm:t>
        <a:bodyPr/>
        <a:lstStyle/>
        <a:p>
          <a:r>
            <a:rPr lang="id-ID" b="1" dirty="0"/>
            <a:t>Biaya </a:t>
          </a:r>
          <a:r>
            <a:rPr lang="id-ID" b="1" dirty="0" err="1"/>
            <a:t>overhead</a:t>
          </a:r>
          <a:r>
            <a:rPr lang="id-ID" b="1" dirty="0"/>
            <a:t> pabrik yang sesungguhnya </a:t>
          </a:r>
          <a:r>
            <a:rPr lang="id-ID" b="0" dirty="0"/>
            <a:t>adalah </a:t>
          </a:r>
          <a:r>
            <a:rPr lang="id-ID" dirty="0"/>
            <a:t>biaya </a:t>
          </a:r>
          <a:r>
            <a:rPr lang="id-ID" dirty="0" err="1"/>
            <a:t>overhead</a:t>
          </a:r>
          <a:r>
            <a:rPr lang="id-ID" dirty="0"/>
            <a:t> pabrik yang sesungguhnya terjadi.</a:t>
          </a:r>
          <a:endParaRPr lang="en-ID" dirty="0"/>
        </a:p>
      </dgm:t>
    </dgm:pt>
    <dgm:pt modelId="{72BFA821-E15D-B94F-9273-6BA277963406}" type="parTrans" cxnId="{2CFC3B52-D50A-3448-8296-84B7F32A7085}">
      <dgm:prSet/>
      <dgm:spPr/>
      <dgm:t>
        <a:bodyPr/>
        <a:lstStyle/>
        <a:p>
          <a:endParaRPr lang="en-US"/>
        </a:p>
      </dgm:t>
    </dgm:pt>
    <dgm:pt modelId="{C9037D1B-D312-BA45-8FF2-FE358D5F3C8F}" type="sibTrans" cxnId="{2CFC3B52-D50A-3448-8296-84B7F32A7085}">
      <dgm:prSet/>
      <dgm:spPr/>
      <dgm:t>
        <a:bodyPr/>
        <a:lstStyle/>
        <a:p>
          <a:endParaRPr lang="en-US"/>
        </a:p>
      </dgm:t>
    </dgm:pt>
    <dgm:pt modelId="{69EAB1C8-7BC4-F746-A170-8229E683C654}">
      <dgm:prSet/>
      <dgm:spPr/>
      <dgm:t>
        <a:bodyPr/>
        <a:lstStyle/>
        <a:p>
          <a:r>
            <a:rPr lang="id-ID" b="1"/>
            <a:t>Biaya overhead pabrik yang dibebankan </a:t>
          </a:r>
          <a:r>
            <a:rPr lang="id-ID"/>
            <a:t>adalah biaya overhead pabrik yang dibebankan ke setiap pekerjaan yang dipesan oleh pelanggan</a:t>
          </a:r>
          <a:r>
            <a:rPr lang="en-US"/>
            <a:t>.</a:t>
          </a:r>
          <a:endParaRPr lang="en-ID"/>
        </a:p>
      </dgm:t>
    </dgm:pt>
    <dgm:pt modelId="{20C273FB-A976-A84B-96F2-D0DE2380B32A}" type="parTrans" cxnId="{F788EBAC-9EFD-7747-AC91-4C06EC282B6B}">
      <dgm:prSet/>
      <dgm:spPr/>
      <dgm:t>
        <a:bodyPr/>
        <a:lstStyle/>
        <a:p>
          <a:endParaRPr lang="en-US"/>
        </a:p>
      </dgm:t>
    </dgm:pt>
    <dgm:pt modelId="{E789E4F0-E0F7-5A4D-BE75-607398B2AF42}" type="sibTrans" cxnId="{F788EBAC-9EFD-7747-AC91-4C06EC282B6B}">
      <dgm:prSet/>
      <dgm:spPr/>
      <dgm:t>
        <a:bodyPr/>
        <a:lstStyle/>
        <a:p>
          <a:endParaRPr lang="en-US"/>
        </a:p>
      </dgm:t>
    </dgm:pt>
    <dgm:pt modelId="{21543C5A-A694-3146-9D6D-8AAE9BB54556}" type="pres">
      <dgm:prSet presAssocID="{FFF4CE48-17D1-5C4C-AC40-470F51D53D05}" presName="Name0" presStyleCnt="0">
        <dgm:presLayoutVars>
          <dgm:dir/>
          <dgm:animLvl val="lvl"/>
          <dgm:resizeHandles val="exact"/>
        </dgm:presLayoutVars>
      </dgm:prSet>
      <dgm:spPr/>
    </dgm:pt>
    <dgm:pt modelId="{9A4329CA-2549-3945-AC8F-D6C3112BC352}" type="pres">
      <dgm:prSet presAssocID="{C4FBD509-E9AC-E047-A6A5-3B7DF95EA298}" presName="composite" presStyleCnt="0"/>
      <dgm:spPr/>
    </dgm:pt>
    <dgm:pt modelId="{F355C52E-9A7B-C74C-9B37-E6A94D05FDF1}" type="pres">
      <dgm:prSet presAssocID="{C4FBD509-E9AC-E047-A6A5-3B7DF95EA29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2826B7C-3F69-C44D-B6DA-596349AAB5AC}" type="pres">
      <dgm:prSet presAssocID="{C4FBD509-E9AC-E047-A6A5-3B7DF95EA29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249BA2F-F4E1-204C-A8B3-0C697EB5C159}" srcId="{FFF4CE48-17D1-5C4C-AC40-470F51D53D05}" destId="{C4FBD509-E9AC-E047-A6A5-3B7DF95EA298}" srcOrd="0" destOrd="0" parTransId="{05B13F44-24CD-6A45-A084-FCA679B58417}" sibTransId="{DD47240D-F492-CB47-B034-32F1BAA484F1}"/>
    <dgm:cxn modelId="{5C5C725C-BA43-5D47-A46E-C7860124D3D1}" type="presOf" srcId="{15AD8616-FBC9-134E-B125-D5041372EFF9}" destId="{F2826B7C-3F69-C44D-B6DA-596349AAB5AC}" srcOrd="0" destOrd="0" presId="urn:microsoft.com/office/officeart/2005/8/layout/hList1"/>
    <dgm:cxn modelId="{A4814743-64FA-4D42-8E8A-5F81B14D9A1B}" type="presOf" srcId="{69EAB1C8-7BC4-F746-A170-8229E683C654}" destId="{F2826B7C-3F69-C44D-B6DA-596349AAB5AC}" srcOrd="0" destOrd="1" presId="urn:microsoft.com/office/officeart/2005/8/layout/hList1"/>
    <dgm:cxn modelId="{2CFC3B52-D50A-3448-8296-84B7F32A7085}" srcId="{C4FBD509-E9AC-E047-A6A5-3B7DF95EA298}" destId="{15AD8616-FBC9-134E-B125-D5041372EFF9}" srcOrd="0" destOrd="0" parTransId="{72BFA821-E15D-B94F-9273-6BA277963406}" sibTransId="{C9037D1B-D312-BA45-8FF2-FE358D5F3C8F}"/>
    <dgm:cxn modelId="{8AED3987-575D-3041-B9DF-3D3B3DF2817C}" type="presOf" srcId="{C4FBD509-E9AC-E047-A6A5-3B7DF95EA298}" destId="{F355C52E-9A7B-C74C-9B37-E6A94D05FDF1}" srcOrd="0" destOrd="0" presId="urn:microsoft.com/office/officeart/2005/8/layout/hList1"/>
    <dgm:cxn modelId="{F788EBAC-9EFD-7747-AC91-4C06EC282B6B}" srcId="{C4FBD509-E9AC-E047-A6A5-3B7DF95EA298}" destId="{69EAB1C8-7BC4-F746-A170-8229E683C654}" srcOrd="1" destOrd="0" parTransId="{20C273FB-A976-A84B-96F2-D0DE2380B32A}" sibTransId="{E789E4F0-E0F7-5A4D-BE75-607398B2AF42}"/>
    <dgm:cxn modelId="{3BE060F4-78F7-764C-B88D-A43149D29E3A}" type="presOf" srcId="{FFF4CE48-17D1-5C4C-AC40-470F51D53D05}" destId="{21543C5A-A694-3146-9D6D-8AAE9BB54556}" srcOrd="0" destOrd="0" presId="urn:microsoft.com/office/officeart/2005/8/layout/hList1"/>
    <dgm:cxn modelId="{1562B3C8-C730-E848-994F-3F71214D49B6}" type="presParOf" srcId="{21543C5A-A694-3146-9D6D-8AAE9BB54556}" destId="{9A4329CA-2549-3945-AC8F-D6C3112BC352}" srcOrd="0" destOrd="0" presId="urn:microsoft.com/office/officeart/2005/8/layout/hList1"/>
    <dgm:cxn modelId="{10196481-EA8A-D84B-895D-E8F16FE76067}" type="presParOf" srcId="{9A4329CA-2549-3945-AC8F-D6C3112BC352}" destId="{F355C52E-9A7B-C74C-9B37-E6A94D05FDF1}" srcOrd="0" destOrd="0" presId="urn:microsoft.com/office/officeart/2005/8/layout/hList1"/>
    <dgm:cxn modelId="{F2FED062-8ED6-244E-B466-24FE64A69C45}" type="presParOf" srcId="{9A4329CA-2549-3945-AC8F-D6C3112BC352}" destId="{F2826B7C-3F69-C44D-B6DA-596349AAB5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F21C2-5FD3-EA4E-A71C-E2FAA20C2117}">
      <dsp:nvSpPr>
        <dsp:cNvPr id="0" name=""/>
        <dsp:cNvSpPr/>
      </dsp:nvSpPr>
      <dsp:spPr>
        <a:xfrm>
          <a:off x="1031" y="482457"/>
          <a:ext cx="4022143" cy="2413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kern="1200" dirty="0"/>
            <a:t>Pemakaian bahan baku dan biaya tenaga kerja langsung diidentifikasi menurut pekerjaannya </a:t>
          </a:r>
          <a:endParaRPr lang="en-ID" sz="3100" kern="1200" dirty="0"/>
        </a:p>
      </dsp:txBody>
      <dsp:txXfrm>
        <a:off x="1031" y="482457"/>
        <a:ext cx="4022143" cy="2413285"/>
      </dsp:txXfrm>
    </dsp:sp>
    <dsp:sp modelId="{15190FDB-C20A-BB4E-ACA2-437B97E73811}">
      <dsp:nvSpPr>
        <dsp:cNvPr id="0" name=""/>
        <dsp:cNvSpPr/>
      </dsp:nvSpPr>
      <dsp:spPr>
        <a:xfrm>
          <a:off x="4425388" y="482457"/>
          <a:ext cx="4022143" cy="2413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kern="1200" dirty="0"/>
            <a:t>Setiap pekerjaan memiliki nomor tersendiri dan unik</a:t>
          </a:r>
          <a:endParaRPr lang="en-ID" sz="3100" kern="1200" dirty="0"/>
        </a:p>
      </dsp:txBody>
      <dsp:txXfrm>
        <a:off x="4425388" y="482457"/>
        <a:ext cx="4022143" cy="2413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397B3-3C01-104C-9612-0D7E9B841277}">
      <dsp:nvSpPr>
        <dsp:cNvPr id="0" name=""/>
        <dsp:cNvSpPr/>
      </dsp:nvSpPr>
      <dsp:spPr>
        <a:xfrm>
          <a:off x="0" y="910728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 err="1"/>
            <a:t>Overhead</a:t>
          </a:r>
          <a:r>
            <a:rPr lang="id-ID" sz="1600" kern="1200" dirty="0"/>
            <a:t> pabrik dibebankan (</a:t>
          </a:r>
          <a:r>
            <a:rPr lang="id-ID" sz="1600" i="1" kern="1200" dirty="0" err="1"/>
            <a:t>applied</a:t>
          </a:r>
          <a:r>
            <a:rPr lang="id-ID" sz="1600" kern="1200" dirty="0"/>
            <a:t>) berdasarkan suatu tarif yang ditetapkan terlebih dahulu (</a:t>
          </a:r>
          <a:r>
            <a:rPr lang="id-ID" sz="1600" i="1" kern="1200" dirty="0" err="1"/>
            <a:t>predetermined</a:t>
          </a:r>
          <a:r>
            <a:rPr lang="id-ID" sz="1600" i="1" kern="1200" dirty="0"/>
            <a:t> </a:t>
          </a:r>
          <a:r>
            <a:rPr lang="id-ID" sz="1600" i="1" kern="1200" dirty="0" err="1"/>
            <a:t>rate</a:t>
          </a:r>
          <a:r>
            <a:rPr lang="id-ID" sz="1600" kern="1200" dirty="0"/>
            <a:t>).</a:t>
          </a:r>
          <a:endParaRPr lang="en-ID" sz="1600" kern="1200" dirty="0"/>
        </a:p>
      </dsp:txBody>
      <dsp:txXfrm>
        <a:off x="0" y="910728"/>
        <a:ext cx="2594570" cy="1556742"/>
      </dsp:txXfrm>
    </dsp:sp>
    <dsp:sp modelId="{12C8D520-CCCE-0F43-825E-CC5AF8808B56}">
      <dsp:nvSpPr>
        <dsp:cNvPr id="0" name=""/>
        <dsp:cNvSpPr/>
      </dsp:nvSpPr>
      <dsp:spPr>
        <a:xfrm>
          <a:off x="2854027" y="910728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Setiap pekerjaan mempunyai daftar biaya (</a:t>
          </a:r>
          <a:r>
            <a:rPr lang="id-ID" sz="1600" i="1" kern="1200" dirty="0" err="1"/>
            <a:t>job</a:t>
          </a:r>
          <a:r>
            <a:rPr lang="id-ID" sz="1600" i="1" kern="1200" dirty="0"/>
            <a:t> order </a:t>
          </a:r>
          <a:r>
            <a:rPr lang="id-ID" sz="1600" i="1" kern="1200" dirty="0" err="1"/>
            <a:t>cost</a:t>
          </a:r>
          <a:r>
            <a:rPr lang="id-ID" sz="1600" i="1" kern="1200" dirty="0"/>
            <a:t> </a:t>
          </a:r>
          <a:r>
            <a:rPr lang="id-ID" sz="1600" i="1" kern="1200" dirty="0" err="1"/>
            <a:t>sheet</a:t>
          </a:r>
          <a:r>
            <a:rPr lang="id-ID" sz="1600" kern="1200" dirty="0"/>
            <a:t>) atau kartu harga pokok yang menghimpun dan mengikhtisarkan biaya-biaya yang dibebankan.</a:t>
          </a:r>
          <a:endParaRPr lang="en-ID" sz="1600" kern="1200" dirty="0"/>
        </a:p>
      </dsp:txBody>
      <dsp:txXfrm>
        <a:off x="2854027" y="910728"/>
        <a:ext cx="2594570" cy="1556742"/>
      </dsp:txXfrm>
    </dsp:sp>
    <dsp:sp modelId="{7609C7ED-79BA-124F-8901-C7DE19CEE20E}">
      <dsp:nvSpPr>
        <dsp:cNvPr id="0" name=""/>
        <dsp:cNvSpPr/>
      </dsp:nvSpPr>
      <dsp:spPr>
        <a:xfrm>
          <a:off x="5708054" y="910728"/>
          <a:ext cx="2594570" cy="1556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Laba atau rugi serta harga pokok per satuan produk ditentukan untuk masing-masing pekerjaan.</a:t>
          </a:r>
          <a:endParaRPr lang="en-ID" sz="1600" kern="1200" dirty="0"/>
        </a:p>
      </dsp:txBody>
      <dsp:txXfrm>
        <a:off x="5708054" y="910728"/>
        <a:ext cx="2594570" cy="1556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E65E-BDED-804C-A21A-56CD98E07092}">
      <dsp:nvSpPr>
        <dsp:cNvPr id="0" name=""/>
        <dsp:cNvSpPr/>
      </dsp:nvSpPr>
      <dsp:spPr>
        <a:xfrm>
          <a:off x="0" y="452500"/>
          <a:ext cx="8302625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/>
            <a:t>Untuk menentukan harga pokok setiap pekerjaan (</a:t>
          </a:r>
          <a:r>
            <a:rPr lang="id-ID" sz="3000" i="1" kern="1200"/>
            <a:t>job order cost sheet</a:t>
          </a:r>
          <a:r>
            <a:rPr lang="id-ID" sz="3000" kern="1200"/>
            <a:t>). </a:t>
          </a:r>
          <a:endParaRPr lang="en-ID" sz="3000" kern="1200"/>
        </a:p>
      </dsp:txBody>
      <dsp:txXfrm>
        <a:off x="58257" y="510757"/>
        <a:ext cx="8186111" cy="1076886"/>
      </dsp:txXfrm>
    </dsp:sp>
    <dsp:sp modelId="{7EDAE0F6-E8AA-084A-94AB-0E90F9A0044B}">
      <dsp:nvSpPr>
        <dsp:cNvPr id="0" name=""/>
        <dsp:cNvSpPr/>
      </dsp:nvSpPr>
      <dsp:spPr>
        <a:xfrm>
          <a:off x="0" y="1732300"/>
          <a:ext cx="8302625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Kartu harga pokok adalah buku besar pembantu untuk akun Barang dalam Proses (</a:t>
          </a:r>
          <a:r>
            <a:rPr lang="en-US" sz="3000" i="1" kern="1200"/>
            <a:t>Work-in Process</a:t>
          </a:r>
          <a:r>
            <a:rPr lang="en-US" sz="3000" kern="1200"/>
            <a:t>).</a:t>
          </a:r>
          <a:endParaRPr lang="en-ID" sz="3000" kern="1200"/>
        </a:p>
      </dsp:txBody>
      <dsp:txXfrm>
        <a:off x="58257" y="1790557"/>
        <a:ext cx="8186111" cy="1076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C52E-9A7B-C74C-9B37-E6A94D05FDF1}">
      <dsp:nvSpPr>
        <dsp:cNvPr id="0" name=""/>
        <dsp:cNvSpPr/>
      </dsp:nvSpPr>
      <dsp:spPr>
        <a:xfrm>
          <a:off x="0" y="17721"/>
          <a:ext cx="8302625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Dua jenis biaya overhead pabrik.</a:t>
          </a:r>
          <a:endParaRPr lang="en-ID" sz="2900" kern="1200"/>
        </a:p>
      </dsp:txBody>
      <dsp:txXfrm>
        <a:off x="0" y="17721"/>
        <a:ext cx="8302625" cy="835200"/>
      </dsp:txXfrm>
    </dsp:sp>
    <dsp:sp modelId="{F2826B7C-3F69-C44D-B6DA-596349AAB5AC}">
      <dsp:nvSpPr>
        <dsp:cNvPr id="0" name=""/>
        <dsp:cNvSpPr/>
      </dsp:nvSpPr>
      <dsp:spPr>
        <a:xfrm>
          <a:off x="0" y="852921"/>
          <a:ext cx="8302625" cy="25075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b="1" kern="1200" dirty="0"/>
            <a:t>Biaya </a:t>
          </a:r>
          <a:r>
            <a:rPr lang="id-ID" sz="2900" b="1" kern="1200" dirty="0" err="1"/>
            <a:t>overhead</a:t>
          </a:r>
          <a:r>
            <a:rPr lang="id-ID" sz="2900" b="1" kern="1200" dirty="0"/>
            <a:t> pabrik yang sesungguhnya </a:t>
          </a:r>
          <a:r>
            <a:rPr lang="id-ID" sz="2900" b="0" kern="1200" dirty="0"/>
            <a:t>adalah </a:t>
          </a:r>
          <a:r>
            <a:rPr lang="id-ID" sz="2900" kern="1200" dirty="0"/>
            <a:t>biaya </a:t>
          </a:r>
          <a:r>
            <a:rPr lang="id-ID" sz="2900" kern="1200" dirty="0" err="1"/>
            <a:t>overhead</a:t>
          </a:r>
          <a:r>
            <a:rPr lang="id-ID" sz="2900" kern="1200" dirty="0"/>
            <a:t> pabrik yang sesungguhnya terjadi.</a:t>
          </a:r>
          <a:endParaRPr lang="en-ID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900" b="1" kern="1200"/>
            <a:t>Biaya overhead pabrik yang dibebankan </a:t>
          </a:r>
          <a:r>
            <a:rPr lang="id-ID" sz="2900" kern="1200"/>
            <a:t>adalah biaya overhead pabrik yang dibebankan ke setiap pekerjaan yang dipesan oleh pelanggan</a:t>
          </a:r>
          <a:r>
            <a:rPr lang="en-US" sz="2900" kern="1200"/>
            <a:t>.</a:t>
          </a:r>
          <a:endParaRPr lang="en-ID" sz="2900" kern="1200"/>
        </a:p>
      </dsp:txBody>
      <dsp:txXfrm>
        <a:off x="0" y="852921"/>
        <a:ext cx="8302625" cy="2507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22B51A-2970-F74F-997A-83E04852F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CE82B-1DCB-AD48-8115-87062D657C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902902-AE09-EF4C-98D4-247F5E65BC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2561EAB-FC4D-354E-9594-6E054AF13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9DDAE-5C6F-6E4A-BAA4-F0C66E87B7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B2870-6142-0349-95F5-921A03513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fld id="{8C8EC597-0873-5D44-852F-238747CACEC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DC0B44B6-5477-5F42-B0D0-FE6AE362D7A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0D9C9D8E-8DC7-7C40-B124-2152EB2CA8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CF2163E5-3D83-FE4F-B34F-51A9329A7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3A99C7-C415-994C-AD9D-EE05E6EA4229}" type="slidenum">
              <a:rPr lang="en-US" altLang="zh-CN">
                <a:latin typeface="Calibri" panose="020F0502020204030204" pitchFamily="34" charset="0"/>
              </a:rPr>
              <a:pPr eaLnBrk="1" hangingPunct="1"/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DC0B44B6-5477-5F42-B0D0-FE6AE362D7A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0D9C9D8E-8DC7-7C40-B124-2152EB2CA8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CF2163E5-3D83-FE4F-B34F-51A9329A7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3A99C7-C415-994C-AD9D-EE05E6EA4229}" type="slidenum">
              <a:rPr lang="en-US" altLang="zh-CN">
                <a:latin typeface="Calibri" panose="020F0502020204030204" pitchFamily="34" charset="0"/>
              </a:rPr>
              <a:pPr eaLnBrk="1" hangingPunct="1"/>
              <a:t>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6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id="{DC0B44B6-5477-5F42-B0D0-FE6AE362D7A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id="{0D9C9D8E-8DC7-7C40-B124-2152EB2CA8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CF2163E5-3D83-FE4F-B34F-51A9329A7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3A99C7-C415-994C-AD9D-EE05E6EA4229}" type="slidenum">
              <a:rPr lang="en-US" altLang="zh-CN">
                <a:latin typeface="Calibri" panose="020F0502020204030204" pitchFamily="34" charset="0"/>
              </a:rPr>
              <a:pPr eaLnBrk="1" hangingPunct="1"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8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2367402B-92BD-244B-896B-812A7A71750A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3AEF9C9B-A471-7946-A882-D91233562F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9B7E0562-5934-3D47-A7F0-5F8D11040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CAFB5C-974E-4B47-A199-E566E7269A41}" type="slidenum">
              <a:rPr lang="en-US" altLang="zh-CN">
                <a:latin typeface="Calibri" panose="020F0502020204030204" pitchFamily="34" charset="0"/>
              </a:rPr>
              <a:pPr eaLnBrk="1" hangingPunct="1"/>
              <a:t>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id="{B5BDFB85-748A-6B43-9602-5A9E0A0BDC4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id="{D5575AC3-BF9B-B943-9922-6758AA9FD7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B3BE67B3-3BF4-CA40-9039-4D4082DF3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07223B-9219-8D44-BC31-5156A49FD4FD}" type="slidenum">
              <a:rPr lang="en-US" altLang="zh-CN">
                <a:latin typeface="Calibri" panose="020F0502020204030204" pitchFamily="34" charset="0"/>
              </a:rPr>
              <a:pPr eaLnBrk="1" hangingPunct="1"/>
              <a:t>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32281498-99B4-DF46-A3E1-F41F902928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3" y="2800350"/>
            <a:ext cx="1771650" cy="1447800"/>
            <a:chOff x="7372437" y="2800350"/>
            <a:chExt cx="1771564" cy="1447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1F6040-4C12-184B-B827-56E09C24B34A}"/>
                </a:ext>
              </a:extLst>
            </p:cNvPr>
            <p:cNvSpPr/>
            <p:nvPr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A15C526A-92B0-6648-B6E4-F9403ED78AF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76" y="3042277"/>
              <a:ext cx="1041850" cy="97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7F1787D-D576-4A44-AA82-48F2A04A2022}"/>
              </a:ext>
            </a:extLst>
          </p:cNvPr>
          <p:cNvSpPr/>
          <p:nvPr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5F188-CEAC-6844-9FE7-AF694043BC51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E706B3-8D97-4A40-8E54-57CF4929AA94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5B5E58F6-01EE-1D41-8DE7-0BD4AC349A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516438"/>
            <a:ext cx="1377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D5094034-B8DF-2242-AAC7-462450FA7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548FD9A-018C-D642-A5FD-908FB8CC0C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8B68084-D832-4340-98D5-3727F5A7A2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8982C68-6EF6-3C44-8F65-E29FC5C24C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880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8DCD27-A710-FC4D-8864-B38E6060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91B668-436D-8941-A591-681E2979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B1FC28-D10B-474A-B715-FC53AFF51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3DD61-2CD1-0C44-B417-F94B24B694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879308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CE066B-1540-164A-90C9-35937874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C3A1DE-EBF1-0A40-8A5B-B8158813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15547E-7578-9447-9F45-B2FE9E4F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2D0D1-7837-2C41-B618-0F56D8CEE6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89347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C4369B-DF3F-3B45-A087-D8FDD5A9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75D0C1-E747-D14D-955C-1289D39A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E145A5-0E17-DD43-9C0C-5F32D2E5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7BE13-87EA-D84F-BE4B-53F839057B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333914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A6F51C-B5E8-F74B-8B03-FFFBF6DC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DB95F9-5B9A-014B-B400-821D2558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13D187-E3F7-F148-BEEC-19FCCBB3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C8616-F326-8645-8D46-CDD270E514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828046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8CC726-8F39-AC40-AAF8-251AE967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9BB06B-7FCB-BC46-A628-EC73E8DC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DD6B59-78F3-EA45-9D43-5F684FE6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91C45-7E79-7B4E-8280-F97EE53BA9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93642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5DB77-17DB-1D42-9E59-11F352B9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6E30A-5544-8840-AC8F-F0F0D2D2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D95F-F8E8-6E4A-B1FC-FC588D78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99933-8278-FB40-BA53-961C136577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21531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5C28B-2741-6247-B541-28C816A8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6299B-9A37-494A-8359-CAD69BD5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14DEC-3CA7-0842-AE50-30A5A66C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93C0C-6F95-B246-8427-CE6D11FE456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176002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subTitle" idx="1"/>
          </p:nvPr>
        </p:nvSpPr>
        <p:spPr>
          <a:xfrm>
            <a:off x="5425" y="3947940"/>
            <a:ext cx="91440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1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0" y="3419495"/>
            <a:ext cx="9144000" cy="5333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9" name="Shape 9" descr="D:\KBM-정애\014-Fullppt\PNG이미지\paper-bul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7981" y="543613"/>
            <a:ext cx="174011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8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B120020F-FAF0-C045-8149-3E051DBADF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85750"/>
            <a:ext cx="881063" cy="704850"/>
            <a:chOff x="1" y="285750"/>
            <a:chExt cx="881270" cy="704850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6A130EA5-C210-7140-9B81-90FE1760FFF2}"/>
                </a:ext>
              </a:extLst>
            </p:cNvPr>
            <p:cNvSpPr/>
            <p:nvPr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75D2ED-A0DE-0546-9FCA-533CCA130B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1" y="349940"/>
              <a:ext cx="616226" cy="57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A964B5E-567D-5E4A-AD1C-EB45A1A4E060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05EDD-EFFD-C84D-8BBA-3A5D1BBBAAFA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4811D-E4B6-084D-82BF-CA9815909670}"/>
              </a:ext>
            </a:extLst>
          </p:cNvPr>
          <p:cNvSpPr/>
          <p:nvPr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A09FC989-0F43-1A41-BC16-5F27F701D4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88AC94A-41B3-D74B-8143-E7042009C3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71DDA77-FBD7-574A-87E2-392D095278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648B735-15E4-4B4B-BB5E-CF1AEFEAE66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5876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20C0CC7-EB2D-7B48-B32E-E5FDD214FD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85750"/>
            <a:ext cx="881063" cy="704850"/>
            <a:chOff x="1" y="285750"/>
            <a:chExt cx="881270" cy="704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6BEFFC-AF43-2F43-B8B8-0A3790795589}"/>
                </a:ext>
              </a:extLst>
            </p:cNvPr>
            <p:cNvSpPr/>
            <p:nvPr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207519D3-8B95-6540-8CCA-89CAEADB73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1" y="349940"/>
              <a:ext cx="616226" cy="57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3ED8575-C2E3-7E44-B09B-F8590F5580BA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65778-8AA7-5148-BBFD-0E23760E39B7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795CD6E-73F5-5F42-A11D-967127379463}"/>
              </a:ext>
            </a:extLst>
          </p:cNvPr>
          <p:cNvSpPr/>
          <p:nvPr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AA42530-179B-9B40-97AC-213E23362F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1E0141-AD11-E54D-9D06-79FE24C014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1610F61-AC67-334C-AC1A-09296E4FE9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DEDB570-E05D-BA4A-A987-07145BAE41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5577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FBE7AA6E-ED41-BA44-806A-35AB28F262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25688" y="3295650"/>
            <a:ext cx="4997450" cy="1189038"/>
            <a:chOff x="2325279" y="2876550"/>
            <a:chExt cx="4998013" cy="1188153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A4B3B9B6-BD95-174D-9377-948BA3CDC8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25279" y="2876550"/>
              <a:ext cx="4991140" cy="602365"/>
              <a:chOff x="1677916" y="2876550"/>
              <a:chExt cx="6932684" cy="836684"/>
            </a:xfrm>
          </p:grpSpPr>
          <p:pic>
            <p:nvPicPr>
              <p:cNvPr id="7" name="Picture 14">
                <a:extLst>
                  <a:ext uri="{FF2B5EF4-FFF2-40B4-BE49-F238E27FC236}">
                    <a16:creationId xmlns:a16="http://schemas.microsoft.com/office/drawing/2014/main" id="{FCF279DD-DED7-5D41-BF66-2E78B75AD4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7916" y="3028950"/>
                <a:ext cx="531884" cy="53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1C85A399-B5F7-1847-A5A4-6B808A24CA8A}"/>
                  </a:ext>
                </a:extLst>
              </p:cNvPr>
              <p:cNvSpPr txBox="1"/>
              <p:nvPr/>
            </p:nvSpPr>
            <p:spPr>
              <a:xfrm>
                <a:off x="2286574" y="2876550"/>
                <a:ext cx="6324751" cy="83728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r>
                  <a:rPr lang="en-US" altLang="zh-CN" sz="2000" b="1">
                    <a:solidFill>
                      <a:schemeClr val="bg1"/>
                    </a:solidFill>
                    <a:latin typeface="Myriad Pro" pitchFamily="34" charset="0"/>
                  </a:rPr>
                  <a:t>Fan Page</a:t>
                </a:r>
                <a:endParaRPr lang="id-ID" altLang="en-US" sz="2000" b="1">
                  <a:solidFill>
                    <a:schemeClr val="bg1"/>
                  </a:solidFill>
                  <a:latin typeface="Myriad Pro" pitchFamily="34" charset="0"/>
                </a:endParaRPr>
              </a:p>
              <a:p>
                <a:pPr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r>
                  <a:rPr lang="en-US" altLang="zh-CN" sz="2000">
                    <a:solidFill>
                      <a:schemeClr val="bg1"/>
                    </a:solidFill>
                    <a:latin typeface="Myriad Pro" pitchFamily="34" charset="0"/>
                  </a:rPr>
                  <a:t>www.facebook.com/</a:t>
                </a:r>
                <a:r>
                  <a:rPr lang="id-ID" altLang="en-US" sz="2000">
                    <a:solidFill>
                      <a:schemeClr val="bg1"/>
                    </a:solidFill>
                    <a:latin typeface="Myriad Pro" pitchFamily="34" charset="0"/>
                  </a:rPr>
                  <a:t>penerbit</a:t>
                </a:r>
                <a:r>
                  <a:rPr lang="en-US" altLang="zh-CN" sz="2000">
                    <a:solidFill>
                      <a:schemeClr val="bg1"/>
                    </a:solidFill>
                    <a:latin typeface="Myriad Pro" pitchFamily="34" charset="0"/>
                  </a:rPr>
                  <a:t>.</a:t>
                </a:r>
                <a:r>
                  <a:rPr lang="id-ID" altLang="en-US" sz="2000">
                    <a:solidFill>
                      <a:schemeClr val="bg1"/>
                    </a:solidFill>
                    <a:latin typeface="Myriad Pro" pitchFamily="34" charset="0"/>
                  </a:rPr>
                  <a:t>salemba</a:t>
                </a:r>
              </a:p>
            </p:txBody>
          </p:sp>
        </p:grpSp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55C51FC8-5AAB-3D49-A18F-6DA96284252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49821" y="3478915"/>
              <a:ext cx="4973471" cy="585788"/>
              <a:chOff x="1702458" y="3777628"/>
              <a:chExt cx="6908142" cy="813658"/>
            </a:xfrm>
          </p:grpSpPr>
          <p:pic>
            <p:nvPicPr>
              <p:cNvPr id="5" name="Picture 12">
                <a:extLst>
                  <a:ext uri="{FF2B5EF4-FFF2-40B4-BE49-F238E27FC236}">
                    <a16:creationId xmlns:a16="http://schemas.microsoft.com/office/drawing/2014/main" id="{2F5B4675-95A2-3C41-B0C9-71E06D2F74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458" y="3943057"/>
                <a:ext cx="482800" cy="48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Placeholder 1">
                <a:extLst>
                  <a:ext uri="{FF2B5EF4-FFF2-40B4-BE49-F238E27FC236}">
                    <a16:creationId xmlns:a16="http://schemas.microsoft.com/office/drawing/2014/main" id="{B2119BB5-33F4-8642-8954-39ECB180E1D6}"/>
                  </a:ext>
                </a:extLst>
              </p:cNvPr>
              <p:cNvSpPr txBox="1"/>
              <p:nvPr/>
            </p:nvSpPr>
            <p:spPr>
              <a:xfrm>
                <a:off x="2285849" y="3778233"/>
                <a:ext cx="6324751" cy="813053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2400" b="1" dirty="0">
                    <a:solidFill>
                      <a:schemeClr val="bg1"/>
                    </a:solidFill>
                    <a:latin typeface="Myriad Pro" pitchFamily="34" charset="0"/>
                    <a:cs typeface="+mn-cs"/>
                  </a:rPr>
                  <a:t>Follow Us 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2400" dirty="0">
                    <a:solidFill>
                      <a:schemeClr val="bg1"/>
                    </a:solidFill>
                    <a:latin typeface="Myriad Pro" pitchFamily="34" charset="0"/>
                    <a:cs typeface="+mn-cs"/>
                  </a:rPr>
                  <a:t>@penerbitsalemba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E5D6627-C726-B84B-AE3E-89CB3EC627B3}"/>
              </a:ext>
            </a:extLst>
          </p:cNvPr>
          <p:cNvSpPr txBox="1"/>
          <p:nvPr/>
        </p:nvSpPr>
        <p:spPr>
          <a:xfrm>
            <a:off x="2144713" y="2581275"/>
            <a:ext cx="4854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800" b="1">
                <a:solidFill>
                  <a:srgbClr val="002060"/>
                </a:solidFill>
                <a:latin typeface="Helvetica" pitchFamily="34" charset="0"/>
              </a:rPr>
              <a:t>www.penerbitsalemba.com</a:t>
            </a:r>
            <a:endParaRPr lang="en-US" altLang="zh-CN" sz="2400">
              <a:latin typeface="Calibri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CDE8F4-5A0B-664B-BA69-1A338087CF9A}"/>
              </a:ext>
            </a:extLst>
          </p:cNvPr>
          <p:cNvSpPr txBox="1"/>
          <p:nvPr/>
        </p:nvSpPr>
        <p:spPr>
          <a:xfrm>
            <a:off x="2371725" y="2124075"/>
            <a:ext cx="4400550" cy="3952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spc="600" dirty="0" err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CDA730-AE7C-0F46-953C-7BF0138E8410}"/>
              </a:ext>
            </a:extLst>
          </p:cNvPr>
          <p:cNvSpPr txBox="1"/>
          <p:nvPr/>
        </p:nvSpPr>
        <p:spPr>
          <a:xfrm>
            <a:off x="3998913" y="890588"/>
            <a:ext cx="185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en-US" altLang="zh-CN">
              <a:latin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F61348-24D8-EE4D-8017-70AA4B239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F3F25F7-3B7E-904E-A1E2-16A419DC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344F130-3E4C-DF48-BE1B-FBA8D22A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EF3C9D4-9F8F-6045-85C8-1169ECDF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49B6A-170C-8F43-B8ED-398ECCAEF05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897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6E6C9C-D496-E14A-8950-DF3B85278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805113"/>
            <a:ext cx="2251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12CB5-FD06-6945-9A71-A17E8106082E}"/>
              </a:ext>
            </a:extLst>
          </p:cNvPr>
          <p:cNvSpPr txBox="1"/>
          <p:nvPr/>
        </p:nvSpPr>
        <p:spPr>
          <a:xfrm>
            <a:off x="2144713" y="2281238"/>
            <a:ext cx="4854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800" b="1">
                <a:solidFill>
                  <a:schemeClr val="bg1"/>
                </a:solidFill>
                <a:latin typeface="Helvetica" pitchFamily="34" charset="0"/>
              </a:rPr>
              <a:t>Terima Kasih</a:t>
            </a:r>
            <a:endParaRPr lang="en-US" altLang="zh-CN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CD6D21B0-319F-7143-9D0B-2BD19DC4454C}"/>
              </a:ext>
            </a:extLst>
          </p:cNvPr>
          <p:cNvSpPr/>
          <p:nvPr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58ACAD1-11AA-D842-BEC5-95E6E1A9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BDF9D58-FEB7-8543-B5C8-C38F561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746D3E1-19B8-B948-B70E-729EE750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7332D-5A4A-E84B-A8A0-6B052EC2C5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249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6E623-AA67-D040-8F3C-EDF1E659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9176-8CEF-8C42-975B-0475ACF4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E787-9366-D54C-BF93-B62DC366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8B707-6C89-674B-BF4D-4F15C99F3DE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1555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1414-9232-4241-9DA5-EF99943F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3C4A-3E92-3546-B451-010CA8FB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7D36-088D-BD4B-89F0-AD9480ED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6E72-C342-E64A-B85A-FCD29159AB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36865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0C68-49A3-EB45-9D0C-6A7CFB91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FD6B-9917-6D4A-BAC6-1798AD02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59A00-C4A3-E649-8A28-4F51ABFF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8D630-D0D2-9B4B-B0D4-E5EC648A3BA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4920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50664B-DF60-2945-9EBB-D4202DAA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412148-AAB5-DD45-8FEA-486A5CDE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89A33-1004-384A-8DC1-2A402C62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6CF15-2C81-374E-92E1-CA88391228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91604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F22FC7-71BC-7441-B311-C1ADB9FABC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261000-E720-4245-BE91-0D22A3D303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CABC-351F-1440-9F32-FBCF0CFBB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96740-C1FB-4447-BDE0-E69DEA534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1DBA-D865-7947-A71C-1C49E503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C0D7345-8DD8-A14A-94F7-B4A1C993CAD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71" r:id="rId17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3333730"/>
            <a:ext cx="9144000" cy="5333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br>
              <a:rPr lang="id-ID" sz="2400" dirty="0">
                <a:solidFill>
                  <a:schemeClr val="bg2"/>
                </a:solidFill>
                <a:latin typeface="+mj-lt"/>
              </a:rPr>
            </a:br>
            <a:r>
              <a:rPr lang="en-US" altLang="en-US" sz="1200" dirty="0">
                <a:solidFill>
                  <a:schemeClr val="tx2"/>
                </a:solidFill>
              </a:rPr>
              <a:t>PERTEMUAN 3</a:t>
            </a:r>
            <a:br>
              <a:rPr lang="en-US" altLang="en-US" sz="1200" dirty="0">
                <a:solidFill>
                  <a:schemeClr val="tx2"/>
                </a:solidFill>
              </a:rPr>
            </a:br>
            <a:br>
              <a:rPr lang="en-US" altLang="en-US" sz="1200" dirty="0">
                <a:solidFill>
                  <a:schemeClr val="tx2"/>
                </a:solidFill>
              </a:rPr>
            </a:br>
            <a:r>
              <a:rPr lang="en-US" altLang="en-US" sz="1200" dirty="0">
                <a:solidFill>
                  <a:schemeClr val="tx2"/>
                </a:solidFill>
              </a:rPr>
              <a:t>METODE HARGA POKOK PESANAN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7574"/>
            <a:ext cx="1224136" cy="65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08F556-EF58-2449-9987-ECEF095C0B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Pesanan-2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E1E618-1941-7344-8813-E03335432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989287"/>
              </p:ext>
            </p:extLst>
          </p:nvPr>
        </p:nvGraphicFramePr>
        <p:xfrm>
          <a:off x="390525" y="1206500"/>
          <a:ext cx="83026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>
            <a:extLst>
              <a:ext uri="{FF2B5EF4-FFF2-40B4-BE49-F238E27FC236}">
                <a16:creationId xmlns:a16="http://schemas.microsoft.com/office/drawing/2014/main" id="{E598FDFF-FBF5-EF4F-A8AA-A48DB03F827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Kartu Harga Pokok Pesanan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2C02FA-8F26-B94E-9DC9-C96A069B66D4}"/>
              </a:ext>
            </a:extLst>
          </p:cNvPr>
          <p:cNvGraphicFramePr/>
          <p:nvPr/>
        </p:nvGraphicFramePr>
        <p:xfrm>
          <a:off x="390525" y="1206500"/>
          <a:ext cx="83026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BBAC400-00FC-47C6-87C0-7A7376AD2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Pencatatan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Arus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1CE6C23-7AC9-433E-83F7-343C3B80173E}"/>
              </a:ext>
            </a:extLst>
          </p:cNvPr>
          <p:cNvSpPr/>
          <p:nvPr/>
        </p:nvSpPr>
        <p:spPr>
          <a:xfrm>
            <a:off x="919163" y="1235075"/>
            <a:ext cx="3733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b="1" dirty="0" err="1"/>
              <a:t>Akun</a:t>
            </a:r>
            <a:r>
              <a:rPr lang="en-US" b="1" dirty="0"/>
              <a:t> 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endParaRPr lang="en-US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BA360C-CDD1-428C-9913-ABCA5152B726}"/>
              </a:ext>
            </a:extLst>
          </p:cNvPr>
          <p:cNvSpPr/>
          <p:nvPr/>
        </p:nvSpPr>
        <p:spPr>
          <a:xfrm>
            <a:off x="4419600" y="1235075"/>
            <a:ext cx="3733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Pembantu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887065-0DAE-4DFA-8892-BDF8A4C99D35}"/>
              </a:ext>
            </a:extLst>
          </p:cNvPr>
          <p:cNvSpPr/>
          <p:nvPr/>
        </p:nvSpPr>
        <p:spPr>
          <a:xfrm>
            <a:off x="919163" y="1768475"/>
            <a:ext cx="3733800" cy="4397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Persediaan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aku</a:t>
            </a:r>
            <a:endParaRPr lang="en-US" sz="16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38F9981-7AE2-475E-9671-E7174EDF6135}"/>
              </a:ext>
            </a:extLst>
          </p:cNvPr>
          <p:cNvSpPr/>
          <p:nvPr/>
        </p:nvSpPr>
        <p:spPr>
          <a:xfrm>
            <a:off x="4419600" y="1768475"/>
            <a:ext cx="3733800" cy="4397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Kartu</a:t>
            </a:r>
            <a:r>
              <a:rPr lang="en-US" sz="1600" dirty="0"/>
              <a:t> </a:t>
            </a:r>
            <a:r>
              <a:rPr lang="en-US" sz="1600" dirty="0" err="1"/>
              <a:t>Persediaan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Baku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338CCB-7E89-4161-8F64-41AD9CACD69F}"/>
              </a:ext>
            </a:extLst>
          </p:cNvPr>
          <p:cNvSpPr/>
          <p:nvPr/>
        </p:nvSpPr>
        <p:spPr>
          <a:xfrm>
            <a:off x="919163" y="2184400"/>
            <a:ext cx="3733800" cy="4397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Gaji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Upah</a:t>
            </a:r>
            <a:endParaRPr lang="en-US" sz="16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B8A51BF-80CA-457D-884D-2A33D74A05DF}"/>
              </a:ext>
            </a:extLst>
          </p:cNvPr>
          <p:cNvSpPr/>
          <p:nvPr/>
        </p:nvSpPr>
        <p:spPr>
          <a:xfrm>
            <a:off x="4419600" y="2184400"/>
            <a:ext cx="3733800" cy="4397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Daftar</a:t>
            </a:r>
            <a:r>
              <a:rPr lang="en-US" sz="1600" dirty="0"/>
              <a:t> </a:t>
            </a:r>
            <a:r>
              <a:rPr lang="en-US" sz="1600" dirty="0" err="1"/>
              <a:t>Gaji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Upah</a:t>
            </a: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E4390A-E7EE-4E91-84DC-1C49B025F9A0}"/>
              </a:ext>
            </a:extLst>
          </p:cNvPr>
          <p:cNvSpPr/>
          <p:nvPr/>
        </p:nvSpPr>
        <p:spPr>
          <a:xfrm>
            <a:off x="919163" y="2598738"/>
            <a:ext cx="3733800" cy="4381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/>
              <a:t>Overhead </a:t>
            </a:r>
            <a:r>
              <a:rPr lang="en-US" sz="1600" dirty="0" err="1"/>
              <a:t>Pabrik</a:t>
            </a:r>
            <a:endParaRPr 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B361AA-98BB-4CF9-8442-B7C6105A414B}"/>
              </a:ext>
            </a:extLst>
          </p:cNvPr>
          <p:cNvSpPr/>
          <p:nvPr/>
        </p:nvSpPr>
        <p:spPr>
          <a:xfrm>
            <a:off x="4419600" y="2598738"/>
            <a:ext cx="3733800" cy="4381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Kartu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Overhead </a:t>
            </a:r>
            <a:r>
              <a:rPr lang="en-US" sz="1600" dirty="0" err="1"/>
              <a:t>Pabrik</a:t>
            </a:r>
            <a:endParaRPr lang="en-US" sz="16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4D8291B-69D6-4820-ADD3-3DEA7980B5CE}"/>
              </a:ext>
            </a:extLst>
          </p:cNvPr>
          <p:cNvSpPr/>
          <p:nvPr/>
        </p:nvSpPr>
        <p:spPr>
          <a:xfrm>
            <a:off x="919163" y="3038475"/>
            <a:ext cx="37338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Proses</a:t>
            </a:r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4F2041B-2105-4D95-9E1B-FE8B2AD6DD6E}"/>
              </a:ext>
            </a:extLst>
          </p:cNvPr>
          <p:cNvSpPr/>
          <p:nvPr/>
        </p:nvSpPr>
        <p:spPr>
          <a:xfrm>
            <a:off x="4419600" y="3038475"/>
            <a:ext cx="37338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Kartu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Pokok</a:t>
            </a:r>
            <a:r>
              <a:rPr lang="en-US" sz="1600" dirty="0"/>
              <a:t> (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Pokok</a:t>
            </a:r>
            <a:r>
              <a:rPr lang="en-US" sz="1600" dirty="0"/>
              <a:t> </a:t>
            </a:r>
            <a:r>
              <a:rPr lang="en-US" sz="1600" dirty="0" err="1"/>
              <a:t>Pesanan</a:t>
            </a:r>
            <a:r>
              <a:rPr lang="en-US" sz="1600" dirty="0"/>
              <a:t>)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(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Pokok</a:t>
            </a:r>
            <a:r>
              <a:rPr lang="en-US" sz="1600" dirty="0"/>
              <a:t> </a:t>
            </a:r>
            <a:r>
              <a:rPr lang="en-US" sz="1600" dirty="0" err="1"/>
              <a:t>Proses</a:t>
            </a:r>
            <a:r>
              <a:rPr lang="en-US" sz="1600" dirty="0"/>
              <a:t>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4EBC3DD-B00E-4345-90EC-5B30506C95EC}"/>
              </a:ext>
            </a:extLst>
          </p:cNvPr>
          <p:cNvSpPr/>
          <p:nvPr/>
        </p:nvSpPr>
        <p:spPr>
          <a:xfrm>
            <a:off x="919163" y="4113213"/>
            <a:ext cx="3733800" cy="439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Jadi</a:t>
            </a:r>
            <a:endParaRPr lang="en-US" sz="16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A71433-D39B-4640-93C0-27F6FFD3EE23}"/>
              </a:ext>
            </a:extLst>
          </p:cNvPr>
          <p:cNvSpPr/>
          <p:nvPr/>
        </p:nvSpPr>
        <p:spPr>
          <a:xfrm>
            <a:off x="4419600" y="4113213"/>
            <a:ext cx="3733800" cy="439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en-US" sz="1600" dirty="0" err="1"/>
              <a:t>Kartu</a:t>
            </a:r>
            <a:r>
              <a:rPr lang="en-US" sz="1600" dirty="0"/>
              <a:t> </a:t>
            </a:r>
            <a:r>
              <a:rPr lang="en-US" sz="1600" dirty="0" err="1"/>
              <a:t>Persediaan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Jadi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243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972E8-596D-8B45-BA3D-1C74AD977E9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59428" y="0"/>
            <a:ext cx="5225143" cy="5143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3ACE9DB-9975-4B30-9150-565D7B323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Bahan Baku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062A9B-FDD2-4F8D-B86C-02EE86279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:</a:t>
            </a:r>
          </a:p>
          <a:p>
            <a:pPr marL="981075" indent="-620713">
              <a:buFont typeface="Wingdings" charset="2"/>
              <a:buChar char="q"/>
              <a:defRPr/>
            </a:pPr>
            <a:r>
              <a:rPr lang="id-ID" dirty="0"/>
              <a:t>pembelian dan penerimaan bahan baku, </a:t>
            </a:r>
            <a:endParaRPr lang="en-US" dirty="0"/>
          </a:p>
          <a:p>
            <a:pPr marL="981075" indent="-620713">
              <a:buFont typeface="Wingdings" charset="2"/>
              <a:buChar char="q"/>
              <a:defRPr/>
            </a:pPr>
            <a:r>
              <a:rPr lang="id-ID" dirty="0"/>
              <a:t>pengeluaran dan pemakaian bahan baku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A1A88FB-E8E3-1141-8A8C-3656E2468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pPr marL="0" indent="0">
              <a:buNone/>
            </a:pPr>
            <a:r>
              <a:rPr lang="id-ID" altLang="en-US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Sistem </a:t>
            </a:r>
            <a:r>
              <a:rPr lang="id-ID" altLang="en-US" sz="2400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perpetual</a:t>
            </a:r>
            <a:endParaRPr lang="id-ID" altLang="en-US" sz="24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Pembelian dan penerimaan bahan baku dicatat dengan mendebit akun Persediaan Bahan Baku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altLang="en-US" sz="2400" dirty="0">
                <a:latin typeface="Helvetica" pitchFamily="2" charset="0"/>
                <a:ea typeface="Helvetica" pitchFamily="2" charset="0"/>
                <a:cs typeface="Helvetica" pitchFamily="2" charset="0"/>
              </a:rPr>
              <a:t>Ayat jurnalnya:</a:t>
            </a:r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id-ID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43317A6A-8745-5240-A2F1-949AB4CE1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Bahan Baku-2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D96655-5174-BA4D-B639-84437169F0D2}"/>
              </a:ext>
            </a:extLst>
          </p:cNvPr>
          <p:cNvGraphicFramePr>
            <a:graphicFrameLocks noGrp="1"/>
          </p:cNvGraphicFramePr>
          <p:nvPr/>
        </p:nvGraphicFramePr>
        <p:xfrm>
          <a:off x="609704" y="3028938"/>
          <a:ext cx="8000790" cy="1219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995">
                  <a:extLst>
                    <a:ext uri="{9D8B030D-6E8A-4147-A177-3AD203B41FA5}">
                      <a16:colId xmlns:a16="http://schemas.microsoft.com/office/drawing/2014/main" val="1649126427"/>
                    </a:ext>
                  </a:extLst>
                </a:gridCol>
                <a:gridCol w="4163271">
                  <a:extLst>
                    <a:ext uri="{9D8B030D-6E8A-4147-A177-3AD203B41FA5}">
                      <a16:colId xmlns:a16="http://schemas.microsoft.com/office/drawing/2014/main" val="91530285"/>
                    </a:ext>
                  </a:extLst>
                </a:gridCol>
                <a:gridCol w="1523960">
                  <a:extLst>
                    <a:ext uri="{9D8B030D-6E8A-4147-A177-3AD203B41FA5}">
                      <a16:colId xmlns:a16="http://schemas.microsoft.com/office/drawing/2014/main" val="3349791634"/>
                    </a:ext>
                  </a:extLst>
                </a:gridCol>
                <a:gridCol w="1371564">
                  <a:extLst>
                    <a:ext uri="{9D8B030D-6E8A-4147-A177-3AD203B41FA5}">
                      <a16:colId xmlns:a16="http://schemas.microsoft.com/office/drawing/2014/main" val="714701073"/>
                    </a:ext>
                  </a:extLst>
                </a:gridCol>
              </a:tblGrid>
              <a:tr h="4063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Tanggal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Keterangan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Debit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Kredit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786354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Persediaan Bahan Baku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xxx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786220"/>
                  </a:ext>
                </a:extLst>
              </a:tr>
              <a:tr h="406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                                     Utang </a:t>
                      </a: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id-ID" sz="1800">
                          <a:effectLst/>
                        </a:rPr>
                        <a:t>agang/</a:t>
                      </a:r>
                      <a:r>
                        <a:rPr lang="en-US" sz="1800">
                          <a:effectLst/>
                        </a:rPr>
                        <a:t>K</a:t>
                      </a:r>
                      <a:r>
                        <a:rPr lang="id-ID" sz="1800">
                          <a:effectLst/>
                        </a:rPr>
                        <a:t>as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xxx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79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05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A1A88FB-E8E3-1141-8A8C-3656E2468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3" y="1206500"/>
            <a:ext cx="8686572" cy="3378200"/>
          </a:xfrm>
        </p:spPr>
        <p:txBody>
          <a:bodyPr/>
          <a:lstStyle/>
          <a:p>
            <a:pPr marL="0" indent="0">
              <a:buNone/>
            </a:pPr>
            <a:r>
              <a:rPr lang="id-ID" sz="2200" dirty="0"/>
              <a:t>PT </a:t>
            </a:r>
            <a:r>
              <a:rPr lang="en-US" sz="2200" dirty="0" err="1"/>
              <a:t>Persada</a:t>
            </a:r>
            <a:r>
              <a:rPr lang="en-US" sz="2200" dirty="0"/>
              <a:t> Kriya</a:t>
            </a:r>
            <a:r>
              <a:rPr lang="id-ID" sz="2200" dirty="0"/>
              <a:t> membeli bahan baku senilai Rp </a:t>
            </a:r>
            <a:r>
              <a:rPr lang="en-US" sz="2200" dirty="0"/>
              <a:t>25</a:t>
            </a:r>
            <a:r>
              <a:rPr lang="id-ID" sz="2200" dirty="0"/>
              <a:t>0.000.000 secara kredit. </a:t>
            </a:r>
            <a:endParaRPr lang="en-ID" sz="2200" dirty="0"/>
          </a:p>
          <a:p>
            <a:pPr marL="0" indent="0">
              <a:buNone/>
            </a:pPr>
            <a:r>
              <a:rPr lang="id-ID" sz="2200" dirty="0"/>
              <a:t>Ayat jurnal:</a:t>
            </a:r>
            <a:endParaRPr lang="en-US" altLang="zh-CN" sz="2400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  <a:p>
            <a:pPr marL="514350" indent="-514350">
              <a:buFont typeface="Wingdings" panose="05000000000000000000" pitchFamily="2" charset="2"/>
              <a:buNone/>
            </a:pP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43317A6A-8745-5240-A2F1-949AB4CE1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3.2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3DD5E-C763-C44C-9EC3-BE541950B80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99" y="2419354"/>
            <a:ext cx="7806242" cy="114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9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>
            <a:extLst>
              <a:ext uri="{FF2B5EF4-FFF2-40B4-BE49-F238E27FC236}">
                <a16:creationId xmlns:a16="http://schemas.microsoft.com/office/drawing/2014/main" id="{3A220D19-78F1-8042-810D-4D99EA9802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Bahan Baku-3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8D899-8572-9F47-B1D5-3B996C446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524875" cy="2203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800" dirty="0"/>
              <a:t>Ayat jurnal untuk mencatat pemakaian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id-ID" sz="2800" dirty="0"/>
              <a:t>: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SimSun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34A764-0E3B-3247-AC5B-4E7F832E1B6C}"/>
              </a:ext>
            </a:extLst>
          </p:cNvPr>
          <p:cNvSpPr/>
          <p:nvPr/>
        </p:nvSpPr>
        <p:spPr>
          <a:xfrm>
            <a:off x="2057400" y="2724150"/>
            <a:ext cx="28194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15819-1A1C-4645-AFBA-F975D75870D7}"/>
              </a:ext>
            </a:extLst>
          </p:cNvPr>
          <p:cNvSpPr/>
          <p:nvPr/>
        </p:nvSpPr>
        <p:spPr>
          <a:xfrm>
            <a:off x="5334000" y="2724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84839-F4DA-1946-9673-73BB2EDEC816}"/>
              </a:ext>
            </a:extLst>
          </p:cNvPr>
          <p:cNvSpPr/>
          <p:nvPr/>
        </p:nvSpPr>
        <p:spPr>
          <a:xfrm>
            <a:off x="6934200" y="2724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3EE96-9066-C047-8A0B-2035170A3802}"/>
              </a:ext>
            </a:extLst>
          </p:cNvPr>
          <p:cNvSpPr/>
          <p:nvPr/>
        </p:nvSpPr>
        <p:spPr>
          <a:xfrm>
            <a:off x="2057400" y="3028950"/>
            <a:ext cx="28194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r>
              <a:rPr lang="en-US" sz="1600" dirty="0" err="1">
                <a:solidFill>
                  <a:schemeClr val="tx1"/>
                </a:solidFill>
              </a:rPr>
              <a:t>Persediaan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Bahan</a:t>
            </a:r>
            <a:r>
              <a:rPr lang="en-US" sz="1600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06848-8B2F-664B-8D12-160D418209AC}"/>
              </a:ext>
            </a:extLst>
          </p:cNvPr>
          <p:cNvSpPr/>
          <p:nvPr/>
        </p:nvSpPr>
        <p:spPr>
          <a:xfrm>
            <a:off x="5334000" y="3028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F045F-C643-7244-8C2B-B4CC79E9467F}"/>
              </a:ext>
            </a:extLst>
          </p:cNvPr>
          <p:cNvSpPr/>
          <p:nvPr/>
        </p:nvSpPr>
        <p:spPr>
          <a:xfrm>
            <a:off x="6934200" y="3028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7B8E3C-D422-994C-95C0-32362FF79AC5}"/>
              </a:ext>
            </a:extLst>
          </p:cNvPr>
          <p:cNvSpPr/>
          <p:nvPr/>
        </p:nvSpPr>
        <p:spPr>
          <a:xfrm>
            <a:off x="838200" y="2724150"/>
            <a:ext cx="1219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5E3E01-FFC4-BD4D-B544-B8FE4A8C5609}"/>
              </a:ext>
            </a:extLst>
          </p:cNvPr>
          <p:cNvSpPr/>
          <p:nvPr/>
        </p:nvSpPr>
        <p:spPr>
          <a:xfrm>
            <a:off x="838200" y="3028950"/>
            <a:ext cx="1219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FCD0CF-2E22-7340-AAE3-2C81C17E659E}"/>
              </a:ext>
            </a:extLst>
          </p:cNvPr>
          <p:cNvSpPr/>
          <p:nvPr/>
        </p:nvSpPr>
        <p:spPr>
          <a:xfrm>
            <a:off x="2057400" y="2419350"/>
            <a:ext cx="28194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Keterangan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B10348-13A8-3843-8F93-55B0D76CC98C}"/>
              </a:ext>
            </a:extLst>
          </p:cNvPr>
          <p:cNvSpPr/>
          <p:nvPr/>
        </p:nvSpPr>
        <p:spPr>
          <a:xfrm>
            <a:off x="5334000" y="24193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Debit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03F79C-7C8D-C742-B05F-EBB593E2FFB1}"/>
              </a:ext>
            </a:extLst>
          </p:cNvPr>
          <p:cNvSpPr/>
          <p:nvPr/>
        </p:nvSpPr>
        <p:spPr>
          <a:xfrm>
            <a:off x="6934200" y="24193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Kredit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61B024-DE77-B74C-A952-04804CD6606F}"/>
              </a:ext>
            </a:extLst>
          </p:cNvPr>
          <p:cNvSpPr/>
          <p:nvPr/>
        </p:nvSpPr>
        <p:spPr>
          <a:xfrm>
            <a:off x="838200" y="2419350"/>
            <a:ext cx="1219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Tanggal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9ADDD6-971D-214E-957C-3475ED4ED025}"/>
              </a:ext>
            </a:extLst>
          </p:cNvPr>
          <p:cNvSpPr/>
          <p:nvPr/>
        </p:nvSpPr>
        <p:spPr>
          <a:xfrm>
            <a:off x="4876800" y="27241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F5744-2636-2A48-8B30-C43F67C3A0C3}"/>
              </a:ext>
            </a:extLst>
          </p:cNvPr>
          <p:cNvSpPr/>
          <p:nvPr/>
        </p:nvSpPr>
        <p:spPr>
          <a:xfrm>
            <a:off x="4876800" y="30289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C8579C-3F36-B949-8A0B-896FA4E217DF}"/>
              </a:ext>
            </a:extLst>
          </p:cNvPr>
          <p:cNvSpPr/>
          <p:nvPr/>
        </p:nvSpPr>
        <p:spPr>
          <a:xfrm>
            <a:off x="4876800" y="2419350"/>
            <a:ext cx="457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A1A88FB-E8E3-1141-8A8C-3656E2468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3" y="1206500"/>
            <a:ext cx="8686572" cy="337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d-ID" sz="2400" dirty="0"/>
              <a:t>PT </a:t>
            </a:r>
            <a:r>
              <a:rPr lang="en-US" sz="2400" dirty="0" err="1"/>
              <a:t>Persada</a:t>
            </a:r>
            <a:r>
              <a:rPr lang="en-US" sz="2400" dirty="0"/>
              <a:t> Kriya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Rp200.000.000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mengerjakan</a:t>
            </a:r>
            <a:r>
              <a:rPr lang="en-US" sz="2400" dirty="0"/>
              <a:t> </a:t>
            </a:r>
            <a:r>
              <a:rPr lang="en-US" sz="2400" dirty="0" err="1"/>
              <a:t>pesanan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id-ID" sz="2400" dirty="0"/>
              <a:t>. </a:t>
            </a:r>
            <a:endParaRPr lang="en-ID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d-ID" sz="2400" dirty="0"/>
              <a:t>Ayat jurnal</a:t>
            </a:r>
          </a:p>
          <a:p>
            <a:pPr marL="0" indent="0">
              <a:buNone/>
            </a:pP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43317A6A-8745-5240-A2F1-949AB4CE1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3.3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87559-F683-D049-BB06-2D8E91B59887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901" y="2893490"/>
            <a:ext cx="8001943" cy="12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72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>
            <a:extLst>
              <a:ext uri="{FF2B5EF4-FFF2-40B4-BE49-F238E27FC236}">
                <a16:creationId xmlns:a16="http://schemas.microsoft.com/office/drawing/2014/main" id="{414EFDAF-3465-FC4D-A08B-4E4E9C4E8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Bahan Baku-3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D028A-AAEB-8343-AA86-968A9BF860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524875" cy="2203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800" dirty="0"/>
              <a:t>Ayat jurnal untuk mencatat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id-ID" sz="2800" dirty="0"/>
              <a:t>: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altLang="zh-CN" dirty="0">
              <a:ea typeface="SimSun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B76E9-B684-F547-8550-608CAF49FB2F}"/>
              </a:ext>
            </a:extLst>
          </p:cNvPr>
          <p:cNvSpPr/>
          <p:nvPr/>
        </p:nvSpPr>
        <p:spPr>
          <a:xfrm>
            <a:off x="2057400" y="2724150"/>
            <a:ext cx="28194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Overhead </a:t>
            </a:r>
            <a:r>
              <a:rPr lang="en-US" sz="1600" dirty="0" err="1">
                <a:solidFill>
                  <a:schemeClr val="tx1"/>
                </a:solidFill>
              </a:rPr>
              <a:t>Pabrik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0A2F2-46B8-594C-8E77-AD102AE2E229}"/>
              </a:ext>
            </a:extLst>
          </p:cNvPr>
          <p:cNvSpPr/>
          <p:nvPr/>
        </p:nvSpPr>
        <p:spPr>
          <a:xfrm>
            <a:off x="5334000" y="2724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938FD-779B-7640-A9D3-86693E6A5343}"/>
              </a:ext>
            </a:extLst>
          </p:cNvPr>
          <p:cNvSpPr/>
          <p:nvPr/>
        </p:nvSpPr>
        <p:spPr>
          <a:xfrm>
            <a:off x="6934200" y="2724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D3127-EAB6-9C4C-BEA1-A65740F3D4D9}"/>
              </a:ext>
            </a:extLst>
          </p:cNvPr>
          <p:cNvSpPr/>
          <p:nvPr/>
        </p:nvSpPr>
        <p:spPr>
          <a:xfrm>
            <a:off x="2057400" y="3028950"/>
            <a:ext cx="28194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r>
              <a:rPr lang="en-US" sz="1600" dirty="0" err="1">
                <a:solidFill>
                  <a:schemeClr val="tx1"/>
                </a:solidFill>
              </a:rPr>
              <a:t>Persediaan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Bahan</a:t>
            </a:r>
            <a:r>
              <a:rPr lang="en-US" sz="1600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68076B-C007-1649-8DD0-DCBED906A377}"/>
              </a:ext>
            </a:extLst>
          </p:cNvPr>
          <p:cNvSpPr/>
          <p:nvPr/>
        </p:nvSpPr>
        <p:spPr>
          <a:xfrm>
            <a:off x="5334000" y="3028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C3C05A-F9A0-2540-BC66-FC6514B3BE0E}"/>
              </a:ext>
            </a:extLst>
          </p:cNvPr>
          <p:cNvSpPr/>
          <p:nvPr/>
        </p:nvSpPr>
        <p:spPr>
          <a:xfrm>
            <a:off x="6934200" y="30289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2BAEA4-BB1D-7F49-BC2E-E6ED026C9940}"/>
              </a:ext>
            </a:extLst>
          </p:cNvPr>
          <p:cNvSpPr/>
          <p:nvPr/>
        </p:nvSpPr>
        <p:spPr>
          <a:xfrm>
            <a:off x="838200" y="2724150"/>
            <a:ext cx="1219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40C48A-120B-8F49-98BD-0ACA1D95B80F}"/>
              </a:ext>
            </a:extLst>
          </p:cNvPr>
          <p:cNvSpPr/>
          <p:nvPr/>
        </p:nvSpPr>
        <p:spPr>
          <a:xfrm>
            <a:off x="838200" y="3028950"/>
            <a:ext cx="1219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6A456-A436-D645-A0E3-FAE3BB451534}"/>
              </a:ext>
            </a:extLst>
          </p:cNvPr>
          <p:cNvSpPr/>
          <p:nvPr/>
        </p:nvSpPr>
        <p:spPr>
          <a:xfrm>
            <a:off x="2057400" y="2419350"/>
            <a:ext cx="28194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Keterangan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D34AE0-FCD4-E441-BCC3-4D8B89EE0B4E}"/>
              </a:ext>
            </a:extLst>
          </p:cNvPr>
          <p:cNvSpPr/>
          <p:nvPr/>
        </p:nvSpPr>
        <p:spPr>
          <a:xfrm>
            <a:off x="5334000" y="24193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Debit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DD2DD-BD57-EA46-A666-0B02B6019EE8}"/>
              </a:ext>
            </a:extLst>
          </p:cNvPr>
          <p:cNvSpPr/>
          <p:nvPr/>
        </p:nvSpPr>
        <p:spPr>
          <a:xfrm>
            <a:off x="6934200" y="24193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Kredit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DBEE89-DCC5-1B4D-90BB-75D8A3CE3CE5}"/>
              </a:ext>
            </a:extLst>
          </p:cNvPr>
          <p:cNvSpPr/>
          <p:nvPr/>
        </p:nvSpPr>
        <p:spPr>
          <a:xfrm>
            <a:off x="838200" y="2419350"/>
            <a:ext cx="1219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Tanggal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C7F1C5-2C78-AD48-AB4C-CF3EB980D329}"/>
              </a:ext>
            </a:extLst>
          </p:cNvPr>
          <p:cNvSpPr/>
          <p:nvPr/>
        </p:nvSpPr>
        <p:spPr>
          <a:xfrm>
            <a:off x="4876800" y="27241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08CFE2-6617-C44E-860B-0EA0D8C11FC7}"/>
              </a:ext>
            </a:extLst>
          </p:cNvPr>
          <p:cNvSpPr/>
          <p:nvPr/>
        </p:nvSpPr>
        <p:spPr>
          <a:xfrm>
            <a:off x="4876800" y="30289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8F3C3B-E654-5E49-8D27-4BAA619A6C7A}"/>
              </a:ext>
            </a:extLst>
          </p:cNvPr>
          <p:cNvSpPr/>
          <p:nvPr/>
        </p:nvSpPr>
        <p:spPr>
          <a:xfrm>
            <a:off x="4876800" y="2419350"/>
            <a:ext cx="457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712B3D9F-5146-8C4D-A91C-84EE6B8957B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PENDAHULUAN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598472B-C025-D245-99E8-D0F127F1BFF0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pPr marL="0" indent="0" algn="just">
              <a:buNone/>
            </a:pPr>
            <a:endParaRPr lang="en-US" altLang="en-US" sz="1200" dirty="0">
              <a:latin typeface="Arial" panose="020B0604020202020204" pitchFamily="34" charset="0"/>
              <a:ea typeface="Helvetica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altLang="en-US" sz="1200" dirty="0">
              <a:latin typeface="Arial" panose="020B0604020202020204" pitchFamily="34" charset="0"/>
              <a:ea typeface="Helvetica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Ketika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kita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masuk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ke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dalam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sebuah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pasar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baik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tradisional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maupun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modern,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kita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akan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menemukan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berbagai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macam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yang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ditawarkan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. Kita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bisa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mendapatkan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produk-produk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tersebut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kapan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saja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tanpa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harus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memesan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sebelumnya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.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Produk-produk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tersebut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diproduksi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dan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dikirim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ke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pasar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secara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rutin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oleh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produsennya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.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Contoh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produk-produk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seperti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ini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adalah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soft drink,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mie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cepat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saji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semen,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sabun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cuci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teh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botol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makanan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dalam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kemasan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dan lain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sebagainya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.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Tetapi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ada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kalanya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yang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kita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inginkan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tidak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tersedia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di pasar.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Untuk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produk-produk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seperti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ini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kita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harus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memesan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sebelumnya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.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Produsen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tidak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akan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memproduksinya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jika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tidak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ada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yang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memesan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karena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produk-produk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seperti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itu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bersifat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unik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untuk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setiap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konsumen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n-US" altLang="en-US" sz="1200" dirty="0">
              <a:latin typeface="Arial" panose="020B0604020202020204" pitchFamily="34" charset="0"/>
              <a:ea typeface="Helvetica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Contoh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produk-produk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atau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jasa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yang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diproduksi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berdasarkan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pesanan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adalah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: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pakaian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dengan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desain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khusus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furnitur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dengan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desain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unik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yang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sesuai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dengan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tata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ruang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rumah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pemesan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gelas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keramik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atau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sejenisnya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yang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digrafir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secara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unik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sebagai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souvenir,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bengkel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reparasi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kantor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pengacara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, dan lain </a:t>
            </a:r>
            <a:r>
              <a:rPr lang="en-US" altLang="en-US" sz="1200" dirty="0" err="1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sebagainya</a:t>
            </a:r>
            <a:r>
              <a:rPr lang="en-US" altLang="en-US" sz="1200" dirty="0">
                <a:latin typeface="Arial" panose="020B0604020202020204" pitchFamily="34" charset="0"/>
                <a:ea typeface="Helvetica" pitchFamily="2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en-US" sz="1000" dirty="0">
              <a:solidFill>
                <a:srgbClr val="002060"/>
              </a:solidFill>
              <a:latin typeface="Arial" panose="020B0604020202020204" pitchFamily="34" charset="0"/>
              <a:ea typeface="Helvetica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A1A88FB-E8E3-1141-8A8C-3656E2468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3" y="1206500"/>
            <a:ext cx="8686572" cy="3378200"/>
          </a:xfrm>
        </p:spPr>
        <p:txBody>
          <a:bodyPr/>
          <a:lstStyle/>
          <a:p>
            <a:r>
              <a:rPr lang="id-ID" sz="2400" dirty="0"/>
              <a:t>PT </a:t>
            </a:r>
            <a:r>
              <a:rPr lang="en-US" sz="2400" dirty="0" err="1"/>
              <a:t>Persada</a:t>
            </a:r>
            <a:r>
              <a:rPr lang="en-US" sz="2400" dirty="0"/>
              <a:t> Kriya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baku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Rp5.000.000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mengerjakan</a:t>
            </a:r>
            <a:r>
              <a:rPr lang="en-US" sz="2400" dirty="0"/>
              <a:t> </a:t>
            </a:r>
            <a:r>
              <a:rPr lang="en-US" sz="2400" dirty="0" err="1"/>
              <a:t>pesanan</a:t>
            </a:r>
            <a:r>
              <a:rPr lang="en-US" sz="2400" dirty="0"/>
              <a:t> yang </a:t>
            </a:r>
            <a:r>
              <a:rPr lang="en-US" sz="2400" dirty="0" err="1"/>
              <a:t>diterima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id-ID" sz="2400" dirty="0"/>
              <a:t>. </a:t>
            </a:r>
            <a:endParaRPr lang="en-ID" sz="2400" dirty="0"/>
          </a:p>
          <a:p>
            <a:r>
              <a:rPr lang="id-ID" sz="2400" dirty="0"/>
              <a:t>Ayat jurnal:</a:t>
            </a:r>
          </a:p>
          <a:p>
            <a:pPr marL="0" indent="0">
              <a:buNone/>
            </a:pP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43317A6A-8745-5240-A2F1-949AB4CE1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3.4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260CC-B528-E84A-90C8-9E49432E0EB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99" y="2895600"/>
            <a:ext cx="7681483" cy="12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>
            <a:extLst>
              <a:ext uri="{FF2B5EF4-FFF2-40B4-BE49-F238E27FC236}">
                <a16:creationId xmlns:a16="http://schemas.microsoft.com/office/drawing/2014/main" id="{3875A2FA-2A17-C945-A0BD-0712C93EC86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Tenaga Kerja</a:t>
            </a:r>
          </a:p>
        </p:txBody>
      </p:sp>
      <p:sp>
        <p:nvSpPr>
          <p:cNvPr id="34819" name="Text Placeholder 2">
            <a:extLst>
              <a:ext uri="{FF2B5EF4-FFF2-40B4-BE49-F238E27FC236}">
                <a16:creationId xmlns:a16="http://schemas.microsoft.com/office/drawing/2014/main" id="{61C91AF6-3CE2-A346-94CC-7700F5BE4B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pPr>
              <a:defRPr/>
            </a:pPr>
            <a:r>
              <a:rPr lang="id-ID" sz="2400" dirty="0"/>
              <a:t>Mencatat total gaji dan upah (</a:t>
            </a:r>
            <a:r>
              <a:rPr lang="id-ID" sz="2400" i="1" dirty="0"/>
              <a:t>payroll</a:t>
            </a:r>
            <a:r>
              <a:rPr lang="id-ID" sz="2400" dirty="0"/>
              <a:t>) untuk tenaga-tenaga kerja langsung (</a:t>
            </a:r>
            <a:r>
              <a:rPr lang="id-ID" sz="2400" i="1" dirty="0"/>
              <a:t>direct labor</a:t>
            </a:r>
            <a:r>
              <a:rPr lang="id-ID" sz="2400" dirty="0"/>
              <a:t>) dan tenaga-tenaga kerja tidak langsung (</a:t>
            </a:r>
            <a:r>
              <a:rPr lang="id-ID" sz="2400" i="1" dirty="0"/>
              <a:t>indirect labor).</a:t>
            </a:r>
            <a:endParaRPr lang="id-ID" sz="2400" dirty="0"/>
          </a:p>
          <a:p>
            <a:pPr>
              <a:defRPr/>
            </a:pPr>
            <a:r>
              <a:rPr lang="id-ID" sz="2400" dirty="0"/>
              <a:t>Mengalokasikan total gaji dan upah menjadi:</a:t>
            </a:r>
          </a:p>
          <a:p>
            <a:pPr marL="808038" indent="-447675">
              <a:buFont typeface="Wingdings" charset="2"/>
              <a:buChar char="q"/>
              <a:defRPr/>
            </a:pPr>
            <a:r>
              <a:rPr lang="id-ID" sz="2400" dirty="0"/>
              <a:t>biaya tenaga kerja langsung yang akan dibebankan ke akun </a:t>
            </a:r>
            <a:r>
              <a:rPr lang="id-ID" sz="2400" b="1" dirty="0"/>
              <a:t>Barang dalam Proses, </a:t>
            </a:r>
            <a:r>
              <a:rPr lang="id-ID" sz="2400" dirty="0"/>
              <a:t>dan </a:t>
            </a:r>
          </a:p>
          <a:p>
            <a:pPr marL="808038" indent="-447675">
              <a:buFont typeface="Wingdings" charset="2"/>
              <a:buChar char="q"/>
              <a:defRPr/>
            </a:pPr>
            <a:r>
              <a:rPr lang="id-ID" sz="2400" dirty="0"/>
              <a:t>biaya tenaga kerja tidak langsung yang akan dibebankan ke akun </a:t>
            </a:r>
            <a:r>
              <a:rPr lang="id-ID" sz="2400" b="1" dirty="0"/>
              <a:t>Biaya Overhead Pabrik</a:t>
            </a:r>
            <a:r>
              <a:rPr lang="id-ID" sz="2400" dirty="0"/>
              <a:t>. 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A1A88FB-E8E3-1141-8A8C-3656E2468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3" y="1206500"/>
            <a:ext cx="8686572" cy="3378200"/>
          </a:xfrm>
        </p:spPr>
        <p:txBody>
          <a:bodyPr/>
          <a:lstStyle/>
          <a:p>
            <a:r>
              <a:rPr lang="id-ID" sz="2200" dirty="0"/>
              <a:t>PT </a:t>
            </a:r>
            <a:r>
              <a:rPr lang="en-US" sz="2200" dirty="0" err="1"/>
              <a:t>Persada</a:t>
            </a:r>
            <a:r>
              <a:rPr lang="en-US" sz="2200" dirty="0"/>
              <a:t> Kriya </a:t>
            </a:r>
            <a:r>
              <a:rPr lang="en-US" sz="2200" dirty="0" err="1"/>
              <a:t>membayarkan</a:t>
            </a:r>
            <a:r>
              <a:rPr lang="en-US" sz="2200" dirty="0"/>
              <a:t> total </a:t>
            </a:r>
            <a:r>
              <a:rPr lang="en-US" sz="2200" dirty="0" err="1"/>
              <a:t>gaji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karyawan</a:t>
            </a:r>
            <a:r>
              <a:rPr lang="en-US" sz="2200" dirty="0"/>
              <a:t> </a:t>
            </a:r>
            <a:r>
              <a:rPr lang="en-US" sz="2200" dirty="0" err="1"/>
              <a:t>pabrik</a:t>
            </a:r>
            <a:r>
              <a:rPr lang="en-US" sz="2200" dirty="0"/>
              <a:t> </a:t>
            </a:r>
            <a:r>
              <a:rPr lang="en-US" sz="2200" dirty="0" err="1"/>
              <a:t>sebesar</a:t>
            </a:r>
            <a:r>
              <a:rPr lang="en-US" sz="2200" dirty="0"/>
              <a:t> Rp25.000.000 di </a:t>
            </a:r>
            <a:r>
              <a:rPr lang="en-US" sz="2200" dirty="0" err="1"/>
              <a:t>akhir</a:t>
            </a:r>
            <a:r>
              <a:rPr lang="en-US" sz="2200" dirty="0"/>
              <a:t> </a:t>
            </a:r>
            <a:r>
              <a:rPr lang="en-US" sz="2200" dirty="0" err="1"/>
              <a:t>bulan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perincian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berikut</a:t>
            </a:r>
            <a:r>
              <a:rPr lang="en-US" sz="2200" dirty="0"/>
              <a:t>.</a:t>
            </a:r>
          </a:p>
          <a:p>
            <a:pPr marL="719138" lvl="0" indent="-355600">
              <a:buFont typeface="Wingdings" pitchFamily="2" charset="2"/>
              <a:buChar char="v"/>
            </a:pPr>
            <a:r>
              <a:rPr lang="en-US" sz="2000" dirty="0" err="1"/>
              <a:t>Gaji</a:t>
            </a:r>
            <a:r>
              <a:rPr lang="en-US" sz="2000" dirty="0"/>
              <a:t> dan </a:t>
            </a:r>
            <a:r>
              <a:rPr lang="en-US" sz="2000" dirty="0" err="1"/>
              <a:t>upah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	: Rp20.000.000</a:t>
            </a:r>
            <a:endParaRPr lang="en-ID" sz="2000" dirty="0"/>
          </a:p>
          <a:p>
            <a:pPr marL="719138" lvl="0" indent="-355600">
              <a:buFont typeface="Wingdings" pitchFamily="2" charset="2"/>
              <a:buChar char="v"/>
            </a:pPr>
            <a:r>
              <a:rPr lang="en-US" sz="2000" dirty="0" err="1"/>
              <a:t>Gaji</a:t>
            </a:r>
            <a:r>
              <a:rPr lang="en-US" sz="2000" dirty="0"/>
              <a:t> dan </a:t>
            </a:r>
            <a:r>
              <a:rPr lang="en-US" sz="2000" dirty="0" err="1"/>
              <a:t>upah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: </a:t>
            </a:r>
            <a:r>
              <a:rPr lang="en-US" sz="2000" dirty="0" err="1"/>
              <a:t>Rp</a:t>
            </a:r>
            <a:r>
              <a:rPr lang="en-US" sz="2000" dirty="0"/>
              <a:t>. 5.000.000</a:t>
            </a:r>
            <a:endParaRPr lang="en-ID" sz="2000" dirty="0"/>
          </a:p>
          <a:p>
            <a:endParaRPr lang="en-ID" sz="2200" dirty="0"/>
          </a:p>
          <a:p>
            <a:pPr marL="0" indent="0">
              <a:buNone/>
            </a:pP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43317A6A-8745-5240-A2F1-949AB4CE1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3.5</a:t>
            </a:r>
          </a:p>
        </p:txBody>
      </p:sp>
    </p:spTree>
    <p:extLst>
      <p:ext uri="{BB962C8B-B14F-4D97-AF65-F5344CB8AC3E}">
        <p14:creationId xmlns:p14="http://schemas.microsoft.com/office/powerpoint/2010/main" val="384279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A1A88FB-E8E3-1141-8A8C-3656E2468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3" y="1206500"/>
            <a:ext cx="8686572" cy="3378200"/>
          </a:xfrm>
        </p:spPr>
        <p:txBody>
          <a:bodyPr/>
          <a:lstStyle/>
          <a:p>
            <a:pPr lvl="0"/>
            <a:r>
              <a:rPr lang="en-US" sz="2200" dirty="0" err="1"/>
              <a:t>Mencatat</a:t>
            </a:r>
            <a:r>
              <a:rPr lang="en-US" sz="2200" dirty="0"/>
              <a:t> </a:t>
            </a:r>
            <a:r>
              <a:rPr lang="en-US" sz="2200" dirty="0" err="1"/>
              <a:t>pengakuan</a:t>
            </a:r>
            <a:r>
              <a:rPr lang="en-US" sz="2200" dirty="0"/>
              <a:t> </a:t>
            </a:r>
            <a:r>
              <a:rPr lang="en-US" sz="2200" dirty="0" err="1"/>
              <a:t>gaji</a:t>
            </a:r>
            <a:r>
              <a:rPr lang="en-US" sz="2200" dirty="0"/>
              <a:t> dan </a:t>
            </a:r>
            <a:r>
              <a:rPr lang="en-US" sz="2200" dirty="0" err="1"/>
              <a:t>upah</a:t>
            </a:r>
            <a:r>
              <a:rPr lang="en-US" sz="2200" dirty="0"/>
              <a:t>.</a:t>
            </a:r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r>
              <a:rPr lang="en-US" sz="2200" dirty="0" err="1"/>
              <a:t>Mencatat</a:t>
            </a:r>
            <a:r>
              <a:rPr lang="en-US" sz="2200" dirty="0"/>
              <a:t> </a:t>
            </a:r>
            <a:r>
              <a:rPr lang="en-US" sz="2200" dirty="0" err="1"/>
              <a:t>pembayaran</a:t>
            </a:r>
            <a:r>
              <a:rPr lang="en-US" sz="2200" dirty="0"/>
              <a:t> </a:t>
            </a:r>
            <a:r>
              <a:rPr lang="en-US" sz="2200" dirty="0" err="1"/>
              <a:t>gaji</a:t>
            </a:r>
            <a:r>
              <a:rPr lang="en-US" sz="2200" dirty="0"/>
              <a:t> dan </a:t>
            </a:r>
            <a:r>
              <a:rPr lang="en-US" sz="2200" dirty="0" err="1"/>
              <a:t>upah</a:t>
            </a:r>
            <a:r>
              <a:rPr lang="en-US" sz="2200" dirty="0"/>
              <a:t>.</a:t>
            </a:r>
          </a:p>
          <a:p>
            <a:pPr marL="0" lvl="0" indent="0">
              <a:buNone/>
            </a:pPr>
            <a:endParaRPr lang="en-ID" sz="2200" dirty="0"/>
          </a:p>
          <a:p>
            <a:pPr marL="0" indent="0">
              <a:buNone/>
            </a:pPr>
            <a:endParaRPr lang="en-ID" sz="2200" dirty="0"/>
          </a:p>
          <a:p>
            <a:pPr marL="0" indent="0">
              <a:buNone/>
            </a:pP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43317A6A-8745-5240-A2F1-949AB4CE1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3.5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13917-0FE9-344A-8CAE-936E562A7B8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100" y="1733572"/>
            <a:ext cx="7086414" cy="1093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72B83-E86D-5149-A551-3DE86CD9291E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8266" y="3318250"/>
            <a:ext cx="7086413" cy="11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570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Placeholder 2">
            <a:extLst>
              <a:ext uri="{FF2B5EF4-FFF2-40B4-BE49-F238E27FC236}">
                <a16:creationId xmlns:a16="http://schemas.microsoft.com/office/drawing/2014/main" id="{9A1A88FB-E8E3-1141-8A8C-3656E2468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3" y="1206500"/>
            <a:ext cx="8686572" cy="3378200"/>
          </a:xfrm>
        </p:spPr>
        <p:txBody>
          <a:bodyPr/>
          <a:lstStyle/>
          <a:p>
            <a:pPr lvl="0"/>
            <a:r>
              <a:rPr lang="en-US" sz="2200" dirty="0" err="1"/>
              <a:t>Mendistribusikan</a:t>
            </a:r>
            <a:r>
              <a:rPr lang="en-US" sz="2200" dirty="0"/>
              <a:t> </a:t>
            </a:r>
            <a:r>
              <a:rPr lang="en-US" sz="2200" dirty="0" err="1"/>
              <a:t>upah</a:t>
            </a:r>
            <a:r>
              <a:rPr lang="en-US" sz="2200" dirty="0"/>
              <a:t> dan </a:t>
            </a:r>
            <a:r>
              <a:rPr lang="en-US" sz="2200" dirty="0" err="1"/>
              <a:t>gaji</a:t>
            </a:r>
            <a:r>
              <a:rPr lang="en-US" sz="2200" dirty="0"/>
              <a:t>.</a:t>
            </a:r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lvl="0"/>
            <a:endParaRPr lang="en-US" sz="2200" dirty="0"/>
          </a:p>
          <a:p>
            <a:pPr marL="0" indent="0">
              <a:buNone/>
            </a:pPr>
            <a:endParaRPr lang="en-ID" sz="2200" dirty="0"/>
          </a:p>
          <a:p>
            <a:pPr marL="0" indent="0">
              <a:buNone/>
            </a:pPr>
            <a:endParaRPr lang="en-US" altLang="zh-CN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20487" name="Text Placeholder 1">
            <a:extLst>
              <a:ext uri="{FF2B5EF4-FFF2-40B4-BE49-F238E27FC236}">
                <a16:creationId xmlns:a16="http://schemas.microsoft.com/office/drawing/2014/main" id="{43317A6A-8745-5240-A2F1-949AB4CE1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Contoh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3.5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E8743-2920-7D4E-A793-311EC50EA98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902" y="1733572"/>
            <a:ext cx="7815444" cy="17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6107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695AAED-4C94-45B1-976A-C8FCF14A0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Biaya Overhead Pabrik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99702E7-8A3E-4F49-ACE4-9665D7A2A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8224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id-ID" dirty="0"/>
              <a:t>Pembebanan biaya overhead pabrik pada pekerjaan tidak menggunakan biaya yang sesungguhnya.</a:t>
            </a:r>
          </a:p>
          <a:p>
            <a:pPr>
              <a:lnSpc>
                <a:spcPct val="120000"/>
              </a:lnSpc>
              <a:defRPr/>
            </a:pPr>
            <a:r>
              <a:rPr lang="id-ID" dirty="0"/>
              <a:t>Menggunakan suatu </a:t>
            </a:r>
            <a:r>
              <a:rPr lang="id-ID" b="1" dirty="0"/>
              <a:t>tarif biaya overhead yang ditentukan di muka (</a:t>
            </a:r>
            <a:r>
              <a:rPr lang="id-ID" b="1" i="1" dirty="0"/>
              <a:t>predetermined overhead rate</a:t>
            </a:r>
            <a:r>
              <a:rPr lang="id-ID" b="1" dirty="0"/>
              <a:t>)</a:t>
            </a:r>
            <a:r>
              <a:rPr lang="id-ID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326A7-AD89-4C2E-AEC5-182F43C9639C}"/>
              </a:ext>
            </a:extLst>
          </p:cNvPr>
          <p:cNvSpPr txBox="1"/>
          <p:nvPr/>
        </p:nvSpPr>
        <p:spPr>
          <a:xfrm>
            <a:off x="3810020" y="3714720"/>
            <a:ext cx="441948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Basis </a:t>
            </a:r>
            <a:r>
              <a:rPr lang="en-US" sz="1400" dirty="0" err="1">
                <a:solidFill>
                  <a:schemeClr val="tx1"/>
                </a:solidFill>
              </a:rPr>
              <a:t>Alokasi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Tertentu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EBDE-E06C-4ED3-A8DB-B4681ED89BEB}"/>
              </a:ext>
            </a:extLst>
          </p:cNvPr>
          <p:cNvSpPr txBox="1"/>
          <p:nvPr/>
        </p:nvSpPr>
        <p:spPr>
          <a:xfrm>
            <a:off x="1066892" y="3365058"/>
            <a:ext cx="2514528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</a:rPr>
              <a:t>Tarif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>
                <a:solidFill>
                  <a:schemeClr val="tx1"/>
                </a:solidFill>
              </a:rPr>
              <a:t> Overhead yang </a:t>
            </a:r>
            <a:r>
              <a:rPr lang="en-US" sz="1400" dirty="0" err="1">
                <a:solidFill>
                  <a:schemeClr val="tx1"/>
                </a:solidFill>
              </a:rPr>
              <a:t>Ditentukan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Muka</a:t>
            </a:r>
            <a:endParaRPr lang="en-US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E7BD8-8B8F-4B21-80F7-6F90ECB0A209}"/>
              </a:ext>
            </a:extLst>
          </p:cNvPr>
          <p:cNvSpPr txBox="1"/>
          <p:nvPr/>
        </p:nvSpPr>
        <p:spPr>
          <a:xfrm>
            <a:off x="3810020" y="3409928"/>
            <a:ext cx="441948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Taksiran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>
                <a:solidFill>
                  <a:schemeClr val="tx1"/>
                </a:solidFill>
              </a:rPr>
              <a:t> Overhead </a:t>
            </a:r>
            <a:r>
              <a:rPr lang="en-US" sz="1400" dirty="0" err="1">
                <a:solidFill>
                  <a:schemeClr val="tx1"/>
                </a:solidFill>
              </a:rPr>
              <a:t>Pabrik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6D001B-3E8E-4423-85EA-1D2F6B44816D}"/>
              </a:ext>
            </a:extLst>
          </p:cNvPr>
          <p:cNvSpPr txBox="1"/>
          <p:nvPr/>
        </p:nvSpPr>
        <p:spPr>
          <a:xfrm>
            <a:off x="3581400" y="3448050"/>
            <a:ext cx="228600" cy="554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5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5D9D042-EBFE-41D0-A866-5DD5AFAD1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B83076-3B79-4AF3-8327-FCB3C10FD9EA}"/>
              </a:ext>
            </a:extLst>
          </p:cNvPr>
          <p:cNvGrpSpPr/>
          <p:nvPr/>
        </p:nvGrpSpPr>
        <p:grpSpPr>
          <a:xfrm>
            <a:off x="309619" y="1200186"/>
            <a:ext cx="8524761" cy="1510396"/>
            <a:chOff x="0" y="238219"/>
            <a:chExt cx="8524761" cy="151039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B793C62-94FE-4009-916F-05576B6A3CB8}"/>
                </a:ext>
              </a:extLst>
            </p:cNvPr>
            <p:cNvSpPr/>
            <p:nvPr/>
          </p:nvSpPr>
          <p:spPr>
            <a:xfrm>
              <a:off x="0" y="238219"/>
              <a:ext cx="8524761" cy="1510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D690EACD-0DA5-44AD-B031-03AF64324C4A}"/>
                </a:ext>
              </a:extLst>
            </p:cNvPr>
            <p:cNvSpPr txBox="1"/>
            <p:nvPr/>
          </p:nvSpPr>
          <p:spPr>
            <a:xfrm>
              <a:off x="73731" y="311950"/>
              <a:ext cx="8377299" cy="136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2700" kern="1200" dirty="0"/>
                <a:t>Ada biaya overhead pabrik yang belum diketahui nilainya sampai akhir periode, sedangkan pekerjaan telah selesai. </a:t>
              </a:r>
              <a:endParaRPr lang="en-ID" sz="27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BA69A0-5C36-4B4A-A307-45F4D65B73B1}"/>
              </a:ext>
            </a:extLst>
          </p:cNvPr>
          <p:cNvGrpSpPr/>
          <p:nvPr/>
        </p:nvGrpSpPr>
        <p:grpSpPr>
          <a:xfrm>
            <a:off x="309619" y="2788343"/>
            <a:ext cx="8524761" cy="1510396"/>
            <a:chOff x="0" y="1826376"/>
            <a:chExt cx="8524761" cy="151039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09D695C-E04C-445B-979A-055EFBDEEB3E}"/>
                </a:ext>
              </a:extLst>
            </p:cNvPr>
            <p:cNvSpPr/>
            <p:nvPr/>
          </p:nvSpPr>
          <p:spPr>
            <a:xfrm>
              <a:off x="0" y="1826376"/>
              <a:ext cx="8524761" cy="15103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09F321B1-CF1B-4412-92F9-7D7DE0C4254F}"/>
                </a:ext>
              </a:extLst>
            </p:cNvPr>
            <p:cNvSpPr txBox="1"/>
            <p:nvPr/>
          </p:nvSpPr>
          <p:spPr>
            <a:xfrm>
              <a:off x="73731" y="1900107"/>
              <a:ext cx="8377299" cy="1362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2700" kern="1200" dirty="0"/>
                <a:t>Ada biaya overhead pabrik yang sesungguhnya yang tidak dapat dibedakan berdasarkan pekerjaan atau produk secara tepat waktu, misalnya biaya keamanan pabrik. </a:t>
              </a:r>
              <a:endParaRPr lang="en-ID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200464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A6DFF-35EC-4F9C-8317-C580D15CE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Gambar 3.1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56885-6B42-4DFA-8C81-E64154B91FFB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505" y="1276384"/>
            <a:ext cx="8172477" cy="28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084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50ED1-6D0D-4702-8B45-1FFE5F0ED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B7F9C23-901F-4F48-AF9E-FE6977B37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/>
          <a:p>
            <a:r>
              <a:rPr lang="en-US" sz="2400" dirty="0"/>
              <a:t>Ayat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pembebanan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overhead </a:t>
            </a:r>
            <a:r>
              <a:rPr lang="en-US" sz="2400" dirty="0" err="1"/>
              <a:t>pabrik</a:t>
            </a:r>
            <a:r>
              <a:rPr lang="en-US" sz="2400" dirty="0"/>
              <a:t> yang </a:t>
            </a:r>
            <a:r>
              <a:rPr lang="en-US" sz="2400" dirty="0" err="1"/>
              <a:t>dibebankan</a:t>
            </a:r>
            <a:r>
              <a:rPr lang="en-US" sz="2400" dirty="0"/>
              <a:t>.</a:t>
            </a:r>
            <a:endParaRPr lang="en-ID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49727-F419-4A4C-B8D6-B0B4503A00B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100" y="2038364"/>
            <a:ext cx="7391206" cy="126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2999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B2E5FA-EEDA-4256-97AF-6DFC8B71C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C5DB2A5-909A-444B-A86B-AFE0597C1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/>
          <a:p>
            <a:r>
              <a:rPr lang="en-US" sz="2400" dirty="0"/>
              <a:t>Ayat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mencatat</a:t>
            </a:r>
            <a:r>
              <a:rPr lang="en-US" sz="2400" dirty="0"/>
              <a:t>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/>
              <a:t> overhead </a:t>
            </a:r>
            <a:r>
              <a:rPr lang="en-US" sz="2400" dirty="0" err="1"/>
              <a:t>pabrik</a:t>
            </a:r>
            <a:r>
              <a:rPr lang="en-US" sz="2400" dirty="0"/>
              <a:t> yang </a:t>
            </a:r>
            <a:r>
              <a:rPr lang="en-US" sz="2400" dirty="0" err="1"/>
              <a:t>sesungguhnya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CCBDC-1C6E-4FBD-BCFB-B4DD74BD4960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98" y="2114561"/>
            <a:ext cx="7772196" cy="23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65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712B3D9F-5146-8C4D-A91C-84EE6B8957B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968500" y="285810"/>
            <a:ext cx="7175500" cy="70485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Harga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Pokok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Pesanan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Job Order Costing</a:t>
            </a:r>
            <a:r>
              <a:rPr lang="en-ID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598472B-C025-D245-99E8-D0F127F1BFF0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304912" y="1809770"/>
            <a:ext cx="8534176" cy="2127230"/>
          </a:xfrm>
        </p:spPr>
        <p:txBody>
          <a:bodyPr/>
          <a:lstStyle/>
          <a:p>
            <a:pPr marL="0" indent="0" algn="just">
              <a:buNone/>
            </a:pPr>
            <a:r>
              <a:rPr lang="en-ID" sz="2000" b="1" dirty="0" err="1"/>
              <a:t>Metode</a:t>
            </a:r>
            <a:r>
              <a:rPr lang="en-ID" sz="2000" b="1" dirty="0"/>
              <a:t> </a:t>
            </a:r>
            <a:r>
              <a:rPr lang="en-ID" sz="2000" b="1" dirty="0" err="1"/>
              <a:t>harga</a:t>
            </a:r>
            <a:r>
              <a:rPr lang="en-ID" sz="2000" b="1" dirty="0"/>
              <a:t> </a:t>
            </a:r>
            <a:r>
              <a:rPr lang="en-ID" sz="2000" b="1" dirty="0" err="1"/>
              <a:t>pokok</a:t>
            </a:r>
            <a:r>
              <a:rPr lang="en-ID" sz="2000" b="1" dirty="0"/>
              <a:t> </a:t>
            </a:r>
            <a:r>
              <a:rPr lang="en-ID" sz="2000" b="1" dirty="0" err="1"/>
              <a:t>pesanan</a:t>
            </a:r>
            <a:r>
              <a:rPr lang="en-ID" sz="2000" b="1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sistem</a:t>
            </a:r>
            <a:r>
              <a:rPr lang="en-ID" sz="2000" dirty="0"/>
              <a:t> </a:t>
            </a:r>
            <a:r>
              <a:rPr lang="en-ID" sz="2000" dirty="0" err="1"/>
              <a:t>akuntansi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yang </a:t>
            </a:r>
            <a:r>
              <a:rPr lang="en-ID" sz="2000" dirty="0" err="1"/>
              <a:t>menghimpun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mengumpulkan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</a:t>
            </a:r>
            <a:r>
              <a:rPr lang="en-ID" sz="2000" dirty="0" err="1"/>
              <a:t>menurut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pesanan</a:t>
            </a:r>
            <a:r>
              <a:rPr lang="en-ID" sz="2000" dirty="0"/>
              <a:t> (job) </a:t>
            </a:r>
            <a:r>
              <a:rPr lang="en-ID" sz="2000" dirty="0" err="1"/>
              <a:t>tertentu</a:t>
            </a:r>
            <a:r>
              <a:rPr lang="en-ID" sz="2000" dirty="0"/>
              <a:t>. </a:t>
            </a:r>
            <a:r>
              <a:rPr lang="en-ID" sz="2000" dirty="0" err="1"/>
              <a:t>Sistem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cocok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pesanan</a:t>
            </a:r>
            <a:r>
              <a:rPr lang="en-ID" sz="2000" dirty="0"/>
              <a:t> yang </a:t>
            </a:r>
            <a:r>
              <a:rPr lang="en-ID" sz="2000" dirty="0" err="1"/>
              <a:t>unik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barang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jasa</a:t>
            </a:r>
            <a:r>
              <a:rPr lang="en-ID" sz="2000" dirty="0"/>
              <a:t> yang </a:t>
            </a:r>
            <a:r>
              <a:rPr lang="en-ID" sz="2000" dirty="0" err="1"/>
              <a:t>dibuat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spesifikasi</a:t>
            </a:r>
            <a:r>
              <a:rPr lang="en-ID" sz="2000" dirty="0"/>
              <a:t> yang </a:t>
            </a:r>
            <a:r>
              <a:rPr lang="en-ID" sz="2000" dirty="0" err="1"/>
              <a:t>diminta</a:t>
            </a:r>
            <a:r>
              <a:rPr lang="en-ID" sz="2000" dirty="0"/>
              <a:t> oleh para </a:t>
            </a:r>
            <a:r>
              <a:rPr lang="en-ID" sz="2000" dirty="0" err="1"/>
              <a:t>pelanggan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pemesanan</a:t>
            </a:r>
            <a:r>
              <a:rPr lang="en-ID" sz="2000" dirty="0"/>
              <a:t>.</a:t>
            </a:r>
            <a:endParaRPr lang="en-US" altLang="en-US" sz="2000" dirty="0">
              <a:solidFill>
                <a:srgbClr val="002060"/>
              </a:solidFill>
              <a:latin typeface="Arial" panose="020B0604020202020204" pitchFamily="34" charset="0"/>
              <a:ea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69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3CBF3-F379-FB42-9B28-919F540D0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82F36-AA1C-3747-9E73-8D6FA4352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441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Ayat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.</a:t>
            </a:r>
            <a:endParaRPr lang="id-ID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872E8-91A2-9847-9D6F-106F57C2C666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99" y="2343156"/>
            <a:ext cx="8062537" cy="12953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3CBF3-F379-FB42-9B28-919F540D0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82F36-AA1C-3747-9E73-8D6FA4352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2" y="1047790"/>
            <a:ext cx="8302625" cy="1441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Ayat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r>
              <a:rPr lang="en-US" sz="2400" dirty="0"/>
              <a:t> </a:t>
            </a:r>
            <a:r>
              <a:rPr lang="en-US" sz="2400" dirty="0" err="1"/>
              <a:t>dikirimkan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pemesan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endParaRPr lang="id-ID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1402F2-374F-E34A-BBE2-F41294CCB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84455"/>
              </p:ext>
            </p:extLst>
          </p:nvPr>
        </p:nvGraphicFramePr>
        <p:xfrm>
          <a:off x="762100" y="3419243"/>
          <a:ext cx="7543601" cy="1106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220">
                  <a:extLst>
                    <a:ext uri="{9D8B030D-6E8A-4147-A177-3AD203B41FA5}">
                      <a16:colId xmlns:a16="http://schemas.microsoft.com/office/drawing/2014/main" val="131785856"/>
                    </a:ext>
                  </a:extLst>
                </a:gridCol>
                <a:gridCol w="4050744">
                  <a:extLst>
                    <a:ext uri="{9D8B030D-6E8A-4147-A177-3AD203B41FA5}">
                      <a16:colId xmlns:a16="http://schemas.microsoft.com/office/drawing/2014/main" val="1566225922"/>
                    </a:ext>
                  </a:extLst>
                </a:gridCol>
                <a:gridCol w="1350537">
                  <a:extLst>
                    <a:ext uri="{9D8B030D-6E8A-4147-A177-3AD203B41FA5}">
                      <a16:colId xmlns:a16="http://schemas.microsoft.com/office/drawing/2014/main" val="282747672"/>
                    </a:ext>
                  </a:extLst>
                </a:gridCol>
                <a:gridCol w="1282100">
                  <a:extLst>
                    <a:ext uri="{9D8B030D-6E8A-4147-A177-3AD203B41FA5}">
                      <a16:colId xmlns:a16="http://schemas.microsoft.com/office/drawing/2014/main" val="2848866902"/>
                    </a:ext>
                  </a:extLst>
                </a:gridCol>
              </a:tblGrid>
              <a:tr h="352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Tanggal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Keterangan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Debit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Kredit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66936"/>
                  </a:ext>
                </a:extLst>
              </a:tr>
              <a:tr h="352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Piutang Usaha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xxx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498492"/>
                  </a:ext>
                </a:extLst>
              </a:tr>
              <a:tr h="3524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                  </a:t>
                      </a:r>
                      <a:r>
                        <a:rPr lang="en-US" sz="1800">
                          <a:effectLst/>
                        </a:rPr>
                        <a:t>Penjualan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 dirty="0">
                          <a:effectLst/>
                        </a:rPr>
                        <a:t>xxx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65368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45365E-6E93-014D-900B-D023744D0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43631"/>
              </p:ext>
            </p:extLst>
          </p:nvPr>
        </p:nvGraphicFramePr>
        <p:xfrm>
          <a:off x="745224" y="1910100"/>
          <a:ext cx="7484278" cy="1106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55">
                  <a:extLst>
                    <a:ext uri="{9D8B030D-6E8A-4147-A177-3AD203B41FA5}">
                      <a16:colId xmlns:a16="http://schemas.microsoft.com/office/drawing/2014/main" val="3004466791"/>
                    </a:ext>
                  </a:extLst>
                </a:gridCol>
                <a:gridCol w="4018889">
                  <a:extLst>
                    <a:ext uri="{9D8B030D-6E8A-4147-A177-3AD203B41FA5}">
                      <a16:colId xmlns:a16="http://schemas.microsoft.com/office/drawing/2014/main" val="873555984"/>
                    </a:ext>
                  </a:extLst>
                </a:gridCol>
                <a:gridCol w="1339916">
                  <a:extLst>
                    <a:ext uri="{9D8B030D-6E8A-4147-A177-3AD203B41FA5}">
                      <a16:colId xmlns:a16="http://schemas.microsoft.com/office/drawing/2014/main" val="406478575"/>
                    </a:ext>
                  </a:extLst>
                </a:gridCol>
                <a:gridCol w="1272018">
                  <a:extLst>
                    <a:ext uri="{9D8B030D-6E8A-4147-A177-3AD203B41FA5}">
                      <a16:colId xmlns:a16="http://schemas.microsoft.com/office/drawing/2014/main" val="3529268954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Tanggal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Keterangan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Debit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Kredit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939143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Beban Pokok Penjualan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xxx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686825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                  Barang </a:t>
                      </a:r>
                      <a:r>
                        <a:rPr lang="en-US" sz="1800">
                          <a:effectLst/>
                        </a:rPr>
                        <a:t>Jadi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d-ID" sz="1800" dirty="0">
                          <a:effectLst/>
                        </a:rPr>
                        <a:t>xxx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860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5870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47DEBA-2977-7F43-8DA4-F77910FA30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Perlakuan Akuntansi atas Biaya Overhead yang Lebih atau Kurang Pembebanannya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21FA13D-2CE8-5449-8511-86F89306D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914269"/>
              </p:ext>
            </p:extLst>
          </p:nvPr>
        </p:nvGraphicFramePr>
        <p:xfrm>
          <a:off x="390525" y="1206500"/>
          <a:ext cx="83026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266040-A721-9044-A579-ED71E1478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Perlakuan Akuntansi atas Biaya Overhead yang Lebih atau Kurang Pembebanannya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5DB33-DBF3-504A-AD0A-F3DBDA4F4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/>
              <a:t>Di akhir periode, selisih antara biaya overhead pabrik yang sesungguhnya dan biaya overhead pabrik yang dibebankan harus diakui.</a:t>
            </a:r>
          </a:p>
          <a:p>
            <a:pPr>
              <a:defRPr/>
            </a:pPr>
            <a:r>
              <a:rPr lang="id-ID" i="1" dirty="0"/>
              <a:t>Jika jumlahnya tidak signifikan </a:t>
            </a:r>
            <a:r>
              <a:rPr lang="id-ID" dirty="0"/>
              <a:t>dapat ditutup ke akun Beban Pokok Penjualan. 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0BA923-D0B3-D54F-BA42-B181F8A26D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Perlakuan Akuntansi atas Biaya Overhead yang Lebih atau Kurang Pembebanannya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6F97A-C04D-2F43-B50A-3C34A01010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448675" cy="1974850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dibebankan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err="1"/>
              <a:t>Menutup</a:t>
            </a:r>
            <a:r>
              <a:rPr lang="en-US" sz="2600" dirty="0"/>
              <a:t> </a:t>
            </a:r>
            <a:r>
              <a:rPr lang="en-US" sz="2600" dirty="0" err="1"/>
              <a:t>akun</a:t>
            </a:r>
            <a:r>
              <a:rPr lang="en-US" sz="2600" dirty="0"/>
              <a:t> </a:t>
            </a:r>
            <a:r>
              <a:rPr lang="en-US" sz="2600" dirty="0" err="1"/>
              <a:t>Biaya</a:t>
            </a:r>
            <a:r>
              <a:rPr lang="en-US" sz="2600" dirty="0"/>
              <a:t> Overhead </a:t>
            </a:r>
            <a:r>
              <a:rPr lang="en-US" sz="2600" dirty="0" err="1"/>
              <a:t>Pabrik</a:t>
            </a:r>
            <a:r>
              <a:rPr lang="en-US" sz="2600" dirty="0"/>
              <a:t> yang </a:t>
            </a:r>
            <a:r>
              <a:rPr lang="en-US" sz="2600" dirty="0" err="1"/>
              <a:t>Dibebankan</a:t>
            </a:r>
            <a:r>
              <a:rPr lang="en-US" sz="26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1D2DA-4F62-C04A-9801-4291109F3F27}"/>
              </a:ext>
            </a:extLst>
          </p:cNvPr>
          <p:cNvSpPr/>
          <p:nvPr/>
        </p:nvSpPr>
        <p:spPr>
          <a:xfrm>
            <a:off x="2057400" y="3562350"/>
            <a:ext cx="2819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Overhead </a:t>
            </a:r>
            <a:r>
              <a:rPr lang="en-US" sz="1600" dirty="0" err="1">
                <a:solidFill>
                  <a:schemeClr val="tx1"/>
                </a:solidFill>
              </a:rPr>
              <a:t>Pabrik</a:t>
            </a:r>
            <a:r>
              <a:rPr lang="en-US" sz="1600" dirty="0">
                <a:solidFill>
                  <a:schemeClr val="tx1"/>
                </a:solidFill>
              </a:rPr>
              <a:t>  yang </a:t>
            </a:r>
            <a:r>
              <a:rPr lang="en-US" sz="1600" dirty="0" err="1">
                <a:solidFill>
                  <a:schemeClr val="tx1"/>
                </a:solidFill>
              </a:rPr>
              <a:t>Dibebankan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B0694-2021-3245-B9B1-9DF3EEEFB527}"/>
              </a:ext>
            </a:extLst>
          </p:cNvPr>
          <p:cNvSpPr/>
          <p:nvPr/>
        </p:nvSpPr>
        <p:spPr>
          <a:xfrm>
            <a:off x="5334000" y="3562350"/>
            <a:ext cx="1600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E2C14-735C-9F44-B36E-A39E29F4E890}"/>
              </a:ext>
            </a:extLst>
          </p:cNvPr>
          <p:cNvSpPr/>
          <p:nvPr/>
        </p:nvSpPr>
        <p:spPr>
          <a:xfrm>
            <a:off x="6934200" y="3562350"/>
            <a:ext cx="1600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4DC7D-327B-2A40-AAD2-DE915CDD865D}"/>
              </a:ext>
            </a:extLst>
          </p:cNvPr>
          <p:cNvSpPr/>
          <p:nvPr/>
        </p:nvSpPr>
        <p:spPr>
          <a:xfrm>
            <a:off x="2057400" y="4095750"/>
            <a:ext cx="28194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Overhead </a:t>
            </a:r>
            <a:r>
              <a:rPr lang="en-US" sz="1600" dirty="0" err="1">
                <a:solidFill>
                  <a:schemeClr val="tx1"/>
                </a:solidFill>
              </a:rPr>
              <a:t>Pabrik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2A1A5-134B-8042-B74F-C6D814F12561}"/>
              </a:ext>
            </a:extLst>
          </p:cNvPr>
          <p:cNvSpPr/>
          <p:nvPr/>
        </p:nvSpPr>
        <p:spPr>
          <a:xfrm>
            <a:off x="5334000" y="4095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1EB2EB-2939-A440-90E3-FAD418A181E2}"/>
              </a:ext>
            </a:extLst>
          </p:cNvPr>
          <p:cNvSpPr/>
          <p:nvPr/>
        </p:nvSpPr>
        <p:spPr>
          <a:xfrm>
            <a:off x="6934200" y="40957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71399-F476-6646-8C98-24678C6594BE}"/>
              </a:ext>
            </a:extLst>
          </p:cNvPr>
          <p:cNvSpPr/>
          <p:nvPr/>
        </p:nvSpPr>
        <p:spPr>
          <a:xfrm>
            <a:off x="838200" y="3562350"/>
            <a:ext cx="1219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31-Jan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FFF7F-8F15-BB4F-92DB-BE6AB8906A49}"/>
              </a:ext>
            </a:extLst>
          </p:cNvPr>
          <p:cNvSpPr/>
          <p:nvPr/>
        </p:nvSpPr>
        <p:spPr>
          <a:xfrm>
            <a:off x="838200" y="4095750"/>
            <a:ext cx="1219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45F367-6D18-1E49-A559-F2D7266F01BD}"/>
              </a:ext>
            </a:extLst>
          </p:cNvPr>
          <p:cNvSpPr/>
          <p:nvPr/>
        </p:nvSpPr>
        <p:spPr>
          <a:xfrm>
            <a:off x="2057400" y="3257550"/>
            <a:ext cx="28194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Keterangan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C606A5-2A44-CC47-9EE5-98DD9B38EBC3}"/>
              </a:ext>
            </a:extLst>
          </p:cNvPr>
          <p:cNvSpPr/>
          <p:nvPr/>
        </p:nvSpPr>
        <p:spPr>
          <a:xfrm>
            <a:off x="5334000" y="32575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Debit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D59774-B17B-9B48-BAEF-8944FA3DDF10}"/>
              </a:ext>
            </a:extLst>
          </p:cNvPr>
          <p:cNvSpPr/>
          <p:nvPr/>
        </p:nvSpPr>
        <p:spPr>
          <a:xfrm>
            <a:off x="6934200" y="32575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Kredit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C3A88A-FDEA-FA4C-930B-55DA3DD20C2F}"/>
              </a:ext>
            </a:extLst>
          </p:cNvPr>
          <p:cNvSpPr/>
          <p:nvPr/>
        </p:nvSpPr>
        <p:spPr>
          <a:xfrm>
            <a:off x="838200" y="3257550"/>
            <a:ext cx="1219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Tanggal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B82DBD-8788-614B-95A1-00826467D989}"/>
              </a:ext>
            </a:extLst>
          </p:cNvPr>
          <p:cNvSpPr/>
          <p:nvPr/>
        </p:nvSpPr>
        <p:spPr>
          <a:xfrm>
            <a:off x="4876800" y="3562350"/>
            <a:ext cx="4572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D92232-3DC2-9C4F-9BEF-72D9643C816F}"/>
              </a:ext>
            </a:extLst>
          </p:cNvPr>
          <p:cNvSpPr/>
          <p:nvPr/>
        </p:nvSpPr>
        <p:spPr>
          <a:xfrm>
            <a:off x="4876800" y="40957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82F4D8-8F9A-DA42-8145-70117C630C77}"/>
              </a:ext>
            </a:extLst>
          </p:cNvPr>
          <p:cNvSpPr/>
          <p:nvPr/>
        </p:nvSpPr>
        <p:spPr>
          <a:xfrm>
            <a:off x="4876800" y="3257550"/>
            <a:ext cx="457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BD257-F93F-BF4A-89CA-010679224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Perlakuan Akuntansi atas Biaya Overhead yang Lebih atau Kurang Pembebanannya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86914-3B9C-744F-AC9D-DE8B938F20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448675" cy="197485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overhead </a:t>
            </a:r>
            <a:r>
              <a:rPr lang="en-US" dirty="0" err="1"/>
              <a:t>pabrik</a:t>
            </a:r>
            <a:r>
              <a:rPr lang="en-US" dirty="0"/>
              <a:t> yang </a:t>
            </a:r>
            <a:r>
              <a:rPr lang="en-US" dirty="0" err="1"/>
              <a:t>dibebankan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600" dirty="0" err="1"/>
              <a:t>Menutup</a:t>
            </a:r>
            <a:r>
              <a:rPr lang="en-US" sz="2600" dirty="0"/>
              <a:t> </a:t>
            </a:r>
            <a:r>
              <a:rPr lang="en-US" sz="2600" dirty="0" err="1"/>
              <a:t>varian</a:t>
            </a:r>
            <a:r>
              <a:rPr lang="en-US" sz="2600" dirty="0"/>
              <a:t> </a:t>
            </a:r>
            <a:r>
              <a:rPr lang="en-US" sz="2600" dirty="0" err="1"/>
              <a:t>biaya</a:t>
            </a:r>
            <a:r>
              <a:rPr lang="en-US" sz="2600" dirty="0"/>
              <a:t> overhead </a:t>
            </a:r>
            <a:r>
              <a:rPr lang="en-US" sz="2600" dirty="0" err="1"/>
              <a:t>pabrik</a:t>
            </a:r>
            <a:r>
              <a:rPr lang="en-US" sz="2600" dirty="0"/>
              <a:t> </a:t>
            </a:r>
            <a:r>
              <a:rPr lang="en-US" sz="2600" i="1" dirty="0"/>
              <a:t>overapplied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i="1" dirty="0"/>
              <a:t>underapplied</a:t>
            </a:r>
            <a:r>
              <a:rPr lang="en-US" sz="2600" dirty="0"/>
              <a:t>.</a:t>
            </a:r>
          </a:p>
          <a:p>
            <a:pPr marL="490538" indent="0">
              <a:buNone/>
              <a:defRPr/>
            </a:pP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yang </a:t>
            </a:r>
            <a:r>
              <a:rPr lang="en-US" sz="2600" i="1" dirty="0"/>
              <a:t>underapplied</a:t>
            </a:r>
            <a:r>
              <a:rPr lang="en-US" sz="26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15A9C-6EAD-2845-BCAF-3B5988FA6514}"/>
              </a:ext>
            </a:extLst>
          </p:cNvPr>
          <p:cNvSpPr/>
          <p:nvPr/>
        </p:nvSpPr>
        <p:spPr>
          <a:xfrm>
            <a:off x="2057400" y="3562350"/>
            <a:ext cx="28194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Beban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Pokok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Penjualan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DC177-BC5E-3547-97BA-81D3E2FE1A87}"/>
              </a:ext>
            </a:extLst>
          </p:cNvPr>
          <p:cNvSpPr/>
          <p:nvPr/>
        </p:nvSpPr>
        <p:spPr>
          <a:xfrm>
            <a:off x="5334000" y="3562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68E34-C1FF-604C-96F6-30308A3EA460}"/>
              </a:ext>
            </a:extLst>
          </p:cNvPr>
          <p:cNvSpPr/>
          <p:nvPr/>
        </p:nvSpPr>
        <p:spPr>
          <a:xfrm>
            <a:off x="6934200" y="35623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58084-33A0-A446-8393-8A441A95D60B}"/>
              </a:ext>
            </a:extLst>
          </p:cNvPr>
          <p:cNvSpPr/>
          <p:nvPr/>
        </p:nvSpPr>
        <p:spPr>
          <a:xfrm>
            <a:off x="2057400" y="3867150"/>
            <a:ext cx="28194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Biaya</a:t>
            </a:r>
            <a:r>
              <a:rPr lang="en-US" sz="1600" dirty="0">
                <a:solidFill>
                  <a:schemeClr val="tx1"/>
                </a:solidFill>
              </a:rPr>
              <a:t> Overhead </a:t>
            </a:r>
            <a:r>
              <a:rPr lang="en-US" sz="1600" dirty="0" err="1">
                <a:solidFill>
                  <a:schemeClr val="tx1"/>
                </a:solidFill>
              </a:rPr>
              <a:t>Pabrik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0DAD5-41DF-DD4A-82EA-053D3A9CDC17}"/>
              </a:ext>
            </a:extLst>
          </p:cNvPr>
          <p:cNvSpPr/>
          <p:nvPr/>
        </p:nvSpPr>
        <p:spPr>
          <a:xfrm>
            <a:off x="5334000" y="3867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17F64-6A8E-1743-ACDD-ED2D9A103C59}"/>
              </a:ext>
            </a:extLst>
          </p:cNvPr>
          <p:cNvSpPr/>
          <p:nvPr/>
        </p:nvSpPr>
        <p:spPr>
          <a:xfrm>
            <a:off x="6934200" y="3867150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600" dirty="0" err="1">
                <a:solidFill>
                  <a:schemeClr val="tx1"/>
                </a:solidFill>
              </a:rPr>
              <a:t>xxxxx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FDD19-B5DE-204A-AF63-1242FFC6274A}"/>
              </a:ext>
            </a:extLst>
          </p:cNvPr>
          <p:cNvSpPr/>
          <p:nvPr/>
        </p:nvSpPr>
        <p:spPr>
          <a:xfrm>
            <a:off x="838200" y="3562350"/>
            <a:ext cx="1219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31-Jan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11A7-C83D-F84E-97B1-C829D38606A2}"/>
              </a:ext>
            </a:extLst>
          </p:cNvPr>
          <p:cNvSpPr/>
          <p:nvPr/>
        </p:nvSpPr>
        <p:spPr>
          <a:xfrm>
            <a:off x="838200" y="3867150"/>
            <a:ext cx="1219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34F5A-EC91-6F47-97CA-F2CBF89AF2C0}"/>
              </a:ext>
            </a:extLst>
          </p:cNvPr>
          <p:cNvSpPr/>
          <p:nvPr/>
        </p:nvSpPr>
        <p:spPr>
          <a:xfrm>
            <a:off x="2057400" y="3257550"/>
            <a:ext cx="28194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Keterangan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4E3E18-0D69-3D43-90DF-5F78B8BB3F9F}"/>
              </a:ext>
            </a:extLst>
          </p:cNvPr>
          <p:cNvSpPr/>
          <p:nvPr/>
        </p:nvSpPr>
        <p:spPr>
          <a:xfrm>
            <a:off x="5334000" y="32575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Debit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3DFF28-FA12-ED48-A979-A9CE17526B25}"/>
              </a:ext>
            </a:extLst>
          </p:cNvPr>
          <p:cNvSpPr/>
          <p:nvPr/>
        </p:nvSpPr>
        <p:spPr>
          <a:xfrm>
            <a:off x="6934200" y="3257550"/>
            <a:ext cx="1600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600" b="1" dirty="0" err="1">
                <a:solidFill>
                  <a:schemeClr val="tx1"/>
                </a:solidFill>
              </a:rPr>
              <a:t>Kredit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430DF2-4800-204C-B83C-7BB6EC170269}"/>
              </a:ext>
            </a:extLst>
          </p:cNvPr>
          <p:cNvSpPr/>
          <p:nvPr/>
        </p:nvSpPr>
        <p:spPr>
          <a:xfrm>
            <a:off x="838200" y="3257550"/>
            <a:ext cx="1219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Tanggal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C39B2E-79E0-5640-8540-64359DF9D0FE}"/>
              </a:ext>
            </a:extLst>
          </p:cNvPr>
          <p:cNvSpPr/>
          <p:nvPr/>
        </p:nvSpPr>
        <p:spPr>
          <a:xfrm>
            <a:off x="4876800" y="35623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3B6F3A-AF4D-7241-A56D-E837C8FD60DF}"/>
              </a:ext>
            </a:extLst>
          </p:cNvPr>
          <p:cNvSpPr/>
          <p:nvPr/>
        </p:nvSpPr>
        <p:spPr>
          <a:xfrm>
            <a:off x="4876800" y="3867150"/>
            <a:ext cx="457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DE058D-8BAA-9F4C-90CB-2512225B8E5B}"/>
              </a:ext>
            </a:extLst>
          </p:cNvPr>
          <p:cNvSpPr/>
          <p:nvPr/>
        </p:nvSpPr>
        <p:spPr>
          <a:xfrm>
            <a:off x="4876800" y="3257550"/>
            <a:ext cx="4572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Placeholder 1">
            <a:extLst>
              <a:ext uri="{FF2B5EF4-FFF2-40B4-BE49-F238E27FC236}">
                <a16:creationId xmlns:a16="http://schemas.microsoft.com/office/drawing/2014/main" id="{E9463E9A-DE6F-AB43-BEF3-6591B35A2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untuk Barang Cacat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8C29D-BF26-2442-B0A0-FB00CA534C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1541" y="1268730"/>
            <a:ext cx="7492365" cy="3000375"/>
          </a:xfrm>
          <a:solidFill>
            <a:srgbClr val="C4D3EE"/>
          </a:solidFill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850" dirty="0"/>
              <a:t>Barang cacat (</a:t>
            </a:r>
            <a:r>
              <a:rPr lang="tr-TR" sz="2850" i="1" dirty="0"/>
              <a:t>defective goods</a:t>
            </a:r>
            <a:r>
              <a:rPr lang="tr-TR" sz="2850" dirty="0"/>
              <a:t>) adalah barang-barang yang tidak memenuhi standar produksi karena kesalahan dalam bahan baku, tenaga kerja atau mesin dan </a:t>
            </a:r>
            <a:r>
              <a:rPr lang="tr-TR" sz="2850" b="1" i="1" dirty="0"/>
              <a:t>harus diproses lebih lanjut </a:t>
            </a:r>
            <a:r>
              <a:rPr lang="tr-TR" sz="2850" dirty="0"/>
              <a:t>agar memenuhi standar mutu yang ditentukan, sehingga barang-barang tersebut dapat dijual.</a:t>
            </a:r>
            <a:endParaRPr lang="en-US" sz="285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850" dirty="0"/>
          </a:p>
        </p:txBody>
      </p:sp>
    </p:spTree>
    <p:extLst>
      <p:ext uri="{BB962C8B-B14F-4D97-AF65-F5344CB8AC3E}">
        <p14:creationId xmlns:p14="http://schemas.microsoft.com/office/powerpoint/2010/main" val="65118280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Placeholder 1">
            <a:extLst>
              <a:ext uri="{FF2B5EF4-FFF2-40B4-BE49-F238E27FC236}">
                <a16:creationId xmlns:a16="http://schemas.microsoft.com/office/drawing/2014/main" id="{234EB51E-FB12-614A-9B2D-A503322A4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Akuntansi untuk Barang Rusak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1540780A-92D8-474F-BFD6-39223405D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6" y="1206501"/>
            <a:ext cx="8302625" cy="3378200"/>
          </a:xfrm>
        </p:spPr>
        <p:txBody>
          <a:bodyPr/>
          <a:lstStyle/>
          <a:p>
            <a:r>
              <a:rPr lang="id-ID" altLang="en-US" b="1">
                <a:latin typeface="Helvetica" pitchFamily="2" charset="0"/>
                <a:ea typeface="Helvetica" pitchFamily="2" charset="0"/>
                <a:cs typeface="Helvetica" pitchFamily="2" charset="0"/>
              </a:rPr>
              <a:t>Barang rusak </a:t>
            </a:r>
            <a:r>
              <a:rPr lang="id-ID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adalah barang yang tidak memenuhi standar kualitas produksi dan tidak ekonomis untuk diperbaiki. </a:t>
            </a:r>
          </a:p>
          <a:p>
            <a:r>
              <a:rPr lang="id-ID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Barang rusak dapat dijual seharga nilai sisanya atau dibuang karena tidak mempunyai nilai sama sekali.</a:t>
            </a:r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7160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>
            <a:extLst>
              <a:ext uri="{FF2B5EF4-FFF2-40B4-BE49-F238E27FC236}">
                <a16:creationId xmlns:a16="http://schemas.microsoft.com/office/drawing/2014/main" id="{712B3D9F-5146-8C4D-A91C-84EE6B8957B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Tujuan Pembelajaran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6598472B-C025-D245-99E8-D0F127F1BFF0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390525" y="1503118"/>
            <a:ext cx="8302625" cy="3378200"/>
          </a:xfrm>
        </p:spPr>
        <p:txBody>
          <a:bodyPr/>
          <a:lstStyle/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Penggunaan Metode Harga Pokok Pesanan.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Kartu Harga Pokok Pesanan dan Penyusunannya.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Akuntansi atau Proses Pencatatan dengan Metode Harga Pokok Pesanan.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r>
              <a:rPr lang="id-ID" altLang="en-US" sz="2000" dirty="0">
                <a:solidFill>
                  <a:srgbClr val="002060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Akuntansi atau Proses Pencatatan dalam Metode Harga Pokok Pesanan.</a:t>
            </a:r>
            <a:endParaRPr lang="en-US" altLang="en-US" sz="2000" dirty="0">
              <a:solidFill>
                <a:srgbClr val="002060"/>
              </a:solidFill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>
            <a:extLst>
              <a:ext uri="{FF2B5EF4-FFF2-40B4-BE49-F238E27FC236}">
                <a16:creationId xmlns:a16="http://schemas.microsoft.com/office/drawing/2014/main" id="{33F7B86E-1485-6343-ADC5-A28083B13CB5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err="1"/>
              <a:t>Karakateristik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Pesanan</a:t>
            </a:r>
            <a:endParaRPr lang="en-US" dirty="0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CF098435-B0DC-7041-A408-00F4B7B3C348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390525" y="1206500"/>
            <a:ext cx="8524761" cy="337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000" dirty="0">
                <a:solidFill>
                  <a:srgbClr val="002060"/>
                </a:solidFill>
              </a:rPr>
              <a:t>Digunakan dalam industr</a:t>
            </a:r>
            <a:r>
              <a:rPr lang="id-ID" sz="2000" u="sng" dirty="0">
                <a:solidFill>
                  <a:srgbClr val="002060"/>
                </a:solidFill>
              </a:rPr>
              <a:t>i</a:t>
            </a:r>
            <a:r>
              <a:rPr lang="id-ID" sz="2000" dirty="0">
                <a:solidFill>
                  <a:srgbClr val="002060"/>
                </a:solidFill>
              </a:rPr>
              <a:t> konstruksi, percetakan, mebel, pembuatan kapal dan pesawat terbang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err="1">
                <a:solidFill>
                  <a:srgbClr val="002060"/>
                </a:solidFill>
              </a:rPr>
              <a:t>atau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seluruh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brang</a:t>
            </a:r>
            <a:r>
              <a:rPr lang="en-US" sz="2000" dirty="0">
                <a:solidFill>
                  <a:srgbClr val="002060"/>
                </a:solidFill>
              </a:rPr>
              <a:t> yang di </a:t>
            </a:r>
            <a:r>
              <a:rPr lang="en-US" sz="2000" dirty="0" err="1">
                <a:solidFill>
                  <a:srgbClr val="002060"/>
                </a:solidFill>
              </a:rPr>
              <a:t>buat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berdasarkan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pesanan</a:t>
            </a:r>
            <a:r>
              <a:rPr lang="en-US" sz="2000" dirty="0">
                <a:solidFill>
                  <a:srgbClr val="002060"/>
                </a:solidFill>
              </a:rPr>
              <a:t>).</a:t>
            </a:r>
          </a:p>
          <a:p>
            <a:pPr>
              <a:defRPr/>
            </a:pPr>
            <a:r>
              <a:rPr lang="id-ID" sz="2000" dirty="0">
                <a:solidFill>
                  <a:srgbClr val="002060"/>
                </a:solidFill>
              </a:rPr>
              <a:t>Biaya produksi yang dikeluarkan oleh setiap pekerjaan atau pesanan dicatat dan dibebankan ke setiap pekerjaan.</a:t>
            </a:r>
          </a:p>
          <a:p>
            <a:pPr>
              <a:defRPr/>
            </a:pPr>
            <a:r>
              <a:rPr lang="id-ID" sz="2000" dirty="0">
                <a:solidFill>
                  <a:srgbClr val="002060"/>
                </a:solidFill>
              </a:rPr>
              <a:t>Biaya produksinya terdiri dari:</a:t>
            </a:r>
          </a:p>
          <a:p>
            <a:pPr marL="804863" indent="-444500">
              <a:buFont typeface="Wingdings" charset="2"/>
              <a:buChar char="q"/>
              <a:defRPr/>
            </a:pPr>
            <a:r>
              <a:rPr lang="id-ID" sz="2000" dirty="0">
                <a:solidFill>
                  <a:srgbClr val="002060"/>
                </a:solidFill>
              </a:rPr>
              <a:t>bahan baku langsung,</a:t>
            </a:r>
          </a:p>
          <a:p>
            <a:pPr marL="804863" indent="-444500">
              <a:buFont typeface="Wingdings" charset="2"/>
              <a:buChar char="q"/>
              <a:defRPr/>
            </a:pPr>
            <a:r>
              <a:rPr lang="id-ID" sz="2000" dirty="0">
                <a:solidFill>
                  <a:srgbClr val="002060"/>
                </a:solidFill>
              </a:rPr>
              <a:t>tenaga kerja langsung, dan</a:t>
            </a:r>
          </a:p>
          <a:p>
            <a:pPr marL="804863" indent="-444500">
              <a:buFont typeface="Wingdings" charset="2"/>
              <a:buChar char="q"/>
              <a:defRPr/>
            </a:pPr>
            <a:r>
              <a:rPr lang="en-US" sz="2000" dirty="0">
                <a:solidFill>
                  <a:srgbClr val="002060"/>
                </a:solidFill>
              </a:rPr>
              <a:t>o</a:t>
            </a:r>
            <a:r>
              <a:rPr lang="id-ID" sz="2000" dirty="0">
                <a:solidFill>
                  <a:srgbClr val="002060"/>
                </a:solidFill>
              </a:rPr>
              <a:t>vehead pabrik.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322F699-2CFC-5E4C-8378-4ADFD2F7E286}"/>
              </a:ext>
            </a:extLst>
          </p:cNvPr>
          <p:cNvSpPr txBox="1"/>
          <p:nvPr/>
        </p:nvSpPr>
        <p:spPr>
          <a:xfrm>
            <a:off x="3886218" y="2706894"/>
            <a:ext cx="441948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Jumlah</a:t>
            </a:r>
            <a:r>
              <a:rPr lang="en-US" sz="2000" dirty="0">
                <a:solidFill>
                  <a:schemeClr val="tx1"/>
                </a:solidFill>
              </a:rPr>
              <a:t> Unit yang </a:t>
            </a:r>
            <a:r>
              <a:rPr lang="en-US" sz="2000" dirty="0" err="1">
                <a:solidFill>
                  <a:schemeClr val="tx1"/>
                </a:solidFill>
              </a:rPr>
              <a:t>Dihasilkan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269" name="Text Placeholder 1">
            <a:extLst>
              <a:ext uri="{FF2B5EF4-FFF2-40B4-BE49-F238E27FC236}">
                <a16:creationId xmlns:a16="http://schemas.microsoft.com/office/drawing/2014/main" id="{BD420A82-A6BD-564B-ACDE-6A673046E8C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Harga Pokok Per Unit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176DB-451C-B844-AC89-135BF458DE48}"/>
              </a:ext>
            </a:extLst>
          </p:cNvPr>
          <p:cNvSpPr txBox="1"/>
          <p:nvPr/>
        </p:nvSpPr>
        <p:spPr>
          <a:xfrm>
            <a:off x="685902" y="2263782"/>
            <a:ext cx="297171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</a:rPr>
              <a:t>Harga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Pokok</a:t>
            </a:r>
            <a:r>
              <a:rPr lang="en-US" sz="2000" dirty="0">
                <a:solidFill>
                  <a:schemeClr val="tx1"/>
                </a:solidFill>
              </a:rPr>
              <a:t> Unit </a:t>
            </a:r>
            <a:r>
              <a:rPr lang="en-US" sz="2000" dirty="0" err="1">
                <a:solidFill>
                  <a:schemeClr val="tx1"/>
                </a:solidFill>
              </a:rPr>
              <a:t>Pesanan</a:t>
            </a:r>
            <a:endParaRPr 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769399-6891-EB49-9AC5-DAC09C8D4A93}"/>
              </a:ext>
            </a:extLst>
          </p:cNvPr>
          <p:cNvSpPr txBox="1"/>
          <p:nvPr/>
        </p:nvSpPr>
        <p:spPr>
          <a:xfrm>
            <a:off x="3886218" y="2266958"/>
            <a:ext cx="441948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Total </a:t>
            </a:r>
            <a:r>
              <a:rPr lang="en-US" sz="2000" dirty="0" err="1">
                <a:solidFill>
                  <a:schemeClr val="tx1"/>
                </a:solidFill>
              </a:rPr>
              <a:t>Biaya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Produksi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Pesanan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EA402A-DE31-884A-844B-8F847B9F7BF6}"/>
              </a:ext>
            </a:extLst>
          </p:cNvPr>
          <p:cNvCxnSpPr/>
          <p:nvPr/>
        </p:nvCxnSpPr>
        <p:spPr>
          <a:xfrm>
            <a:off x="3910013" y="2673350"/>
            <a:ext cx="439578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A94109-6F6F-634D-AF90-1507AFB9A13E}"/>
              </a:ext>
            </a:extLst>
          </p:cNvPr>
          <p:cNvSpPr txBox="1"/>
          <p:nvPr/>
        </p:nvSpPr>
        <p:spPr>
          <a:xfrm>
            <a:off x="3657600" y="2284413"/>
            <a:ext cx="228600" cy="8001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  <a:p>
            <a:pPr algn="ctr">
              <a:buFont typeface="Arial" pitchFamily="34" charset="0"/>
              <a:buNone/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>
            <a:extLst>
              <a:ext uri="{FF2B5EF4-FFF2-40B4-BE49-F238E27FC236}">
                <a16:creationId xmlns:a16="http://schemas.microsoft.com/office/drawing/2014/main" id="{C82B1624-B777-D845-BD4C-C350A77DFC0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Contoh 3.1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BC8A79A6-34DB-B14D-9607-64D992DEF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448563" cy="365125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PT </a:t>
            </a:r>
            <a:r>
              <a:rPr lang="en-US" sz="2000" dirty="0" err="1"/>
              <a:t>Konveksi</a:t>
            </a:r>
            <a:r>
              <a:rPr lang="en-US" sz="2000" dirty="0"/>
              <a:t> Jaya </a:t>
            </a:r>
            <a:r>
              <a:rPr lang="en-US" sz="2000" dirty="0" err="1"/>
              <a:t>bergerak</a:t>
            </a:r>
            <a:r>
              <a:rPr lang="en-US" sz="2000" dirty="0"/>
              <a:t> di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baju </a:t>
            </a:r>
            <a:r>
              <a:rPr lang="en-US" sz="2000" dirty="0" err="1"/>
              <a:t>seragam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pesanan</a:t>
            </a:r>
            <a:r>
              <a:rPr lang="en-US" sz="2000" dirty="0"/>
              <a:t>. Pada </a:t>
            </a:r>
            <a:r>
              <a:rPr lang="en-US" sz="2000" dirty="0" err="1"/>
              <a:t>tanggal</a:t>
            </a:r>
            <a:r>
              <a:rPr lang="en-US" sz="2000" dirty="0"/>
              <a:t> 1 April 2018,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pesanan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PT </a:t>
            </a:r>
            <a:r>
              <a:rPr lang="en-US" sz="2000" dirty="0" err="1"/>
              <a:t>Persada</a:t>
            </a:r>
            <a:r>
              <a:rPr lang="en-US" sz="2000" dirty="0"/>
              <a:t> </a:t>
            </a:r>
            <a:r>
              <a:rPr lang="en-US" sz="2000" dirty="0" err="1"/>
              <a:t>Edukasi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memproduksi</a:t>
            </a:r>
            <a:r>
              <a:rPr lang="en-US" sz="2000" dirty="0"/>
              <a:t> 1.000 unit baju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murid </a:t>
            </a:r>
            <a:r>
              <a:rPr lang="en-US" sz="2000" dirty="0" err="1"/>
              <a:t>sekolah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. Total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yang </a:t>
            </a:r>
            <a:r>
              <a:rPr lang="en-US" sz="2000" dirty="0" err="1"/>
              <a:t>dikeluarkan</a:t>
            </a:r>
            <a:r>
              <a:rPr lang="en-US" sz="2000" dirty="0"/>
              <a:t> (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,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, dan </a:t>
            </a:r>
            <a:r>
              <a:rPr lang="en-US" sz="2000" dirty="0" err="1"/>
              <a:t>biaya</a:t>
            </a:r>
            <a:r>
              <a:rPr lang="en-US" sz="2000" dirty="0"/>
              <a:t> overhead </a:t>
            </a:r>
            <a:r>
              <a:rPr lang="en-US" sz="2000" dirty="0" err="1"/>
              <a:t>pabrik</a:t>
            </a:r>
            <a:r>
              <a:rPr lang="en-US" sz="2000" dirty="0"/>
              <a:t>) </a:t>
            </a:r>
            <a:r>
              <a:rPr lang="en-US" sz="2000" dirty="0" err="1"/>
              <a:t>adalah</a:t>
            </a:r>
            <a:r>
              <a:rPr lang="en-US" sz="2000" dirty="0"/>
              <a:t> Rp200.000.000.</a:t>
            </a:r>
            <a:endParaRPr lang="en-ID" sz="2000" dirty="0"/>
          </a:p>
          <a:p>
            <a:pPr marL="0" indent="0" algn="just">
              <a:lnSpc>
                <a:spcPct val="120000"/>
              </a:lnSpc>
            </a:pPr>
            <a:endParaRPr lang="en-US" altLang="zh-CN" sz="1800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800" b="1" dirty="0" err="1">
                <a:latin typeface="Helvetica" pitchFamily="2" charset="0"/>
                <a:ea typeface="宋体" panose="02010600030101010101" pitchFamily="2" charset="-122"/>
                <a:cs typeface="Helvetica" pitchFamily="2" charset="0"/>
              </a:rPr>
              <a:t>Diminta</a:t>
            </a:r>
            <a:r>
              <a:rPr lang="en-US" altLang="zh-CN" sz="1800" b="1" dirty="0">
                <a:latin typeface="Helvetica" pitchFamily="2" charset="0"/>
                <a:ea typeface="宋体" panose="02010600030101010101" pitchFamily="2" charset="-122"/>
                <a:cs typeface="Helvetica" pitchFamily="2" charset="0"/>
              </a:rPr>
              <a:t>:</a:t>
            </a:r>
            <a:endParaRPr lang="en-US" altLang="zh-CN" sz="1800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id-ID" altLang="en-US" sz="1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Berapakah harga pokok per unit dari pesanan?</a:t>
            </a:r>
            <a:endParaRPr lang="en-US" altLang="en-US" sz="18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0"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zh-CN" sz="1800" dirty="0">
              <a:latin typeface="Helvetica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>
            <a:extLst>
              <a:ext uri="{FF2B5EF4-FFF2-40B4-BE49-F238E27FC236}">
                <a16:creationId xmlns:a16="http://schemas.microsoft.com/office/drawing/2014/main" id="{C82B1624-B777-D845-BD4C-C350A77DFC0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Contoh 3.1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ACF5FE-2152-48A6-B39C-DDE9819933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8088"/>
            <a:ext cx="8302625" cy="337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400" b="1" dirty="0" err="1">
                <a:latin typeface="Helvetica" pitchFamily="2" charset="0"/>
                <a:ea typeface="宋体" panose="02010600030101010101" pitchFamily="2" charset="-122"/>
                <a:cs typeface="Helvetica" pitchFamily="2" charset="0"/>
              </a:rPr>
              <a:t>Solusi</a:t>
            </a:r>
            <a:r>
              <a:rPr lang="en-US" altLang="zh-CN" sz="2400" dirty="0">
                <a:latin typeface="Helvetica" pitchFamily="2" charset="0"/>
                <a:ea typeface="宋体" panose="02010600030101010101" pitchFamily="2" charset="-122"/>
                <a:cs typeface="Helvetica" pitchFamily="2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400" dirty="0">
              <a:latin typeface="Helvetica" pitchFamily="2" charset="0"/>
              <a:ea typeface="宋体" panose="02010600030101010101" pitchFamily="2" charset="-122"/>
              <a:cs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97327-5718-4D27-983E-62A86BD8A24E}"/>
              </a:ext>
            </a:extLst>
          </p:cNvPr>
          <p:cNvSpPr txBox="1"/>
          <p:nvPr/>
        </p:nvSpPr>
        <p:spPr>
          <a:xfrm>
            <a:off x="3733822" y="1962166"/>
            <a:ext cx="441948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Unit yang </a:t>
            </a:r>
            <a:r>
              <a:rPr lang="en-US" sz="1400" dirty="0" err="1">
                <a:solidFill>
                  <a:schemeClr val="tx1"/>
                </a:solidFill>
              </a:rPr>
              <a:t>Dihasilkan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Pesanan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AD651-E987-4C54-8220-B9EA0F20BD77}"/>
              </a:ext>
            </a:extLst>
          </p:cNvPr>
          <p:cNvSpPr txBox="1"/>
          <p:nvPr/>
        </p:nvSpPr>
        <p:spPr>
          <a:xfrm>
            <a:off x="533506" y="1688702"/>
            <a:ext cx="2971716" cy="5386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Pokok</a:t>
            </a:r>
            <a:r>
              <a:rPr lang="en-US" sz="1400" dirty="0">
                <a:solidFill>
                  <a:schemeClr val="tx1"/>
                </a:solidFill>
              </a:rPr>
              <a:t> Unit </a:t>
            </a:r>
            <a:r>
              <a:rPr lang="en-US" sz="1400" dirty="0" err="1">
                <a:solidFill>
                  <a:schemeClr val="tx1"/>
                </a:solidFill>
              </a:rPr>
              <a:t>Pesanan</a:t>
            </a:r>
            <a:endParaRPr lang="en-US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1457A-ACBA-4C0F-AA39-9D0BDDF09810}"/>
              </a:ext>
            </a:extLst>
          </p:cNvPr>
          <p:cNvSpPr txBox="1"/>
          <p:nvPr/>
        </p:nvSpPr>
        <p:spPr>
          <a:xfrm>
            <a:off x="3733822" y="1657374"/>
            <a:ext cx="441948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Total </a:t>
            </a:r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Produksi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Pesanan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A2EDB-2C1C-4603-BBC0-EC8A77F26C67}"/>
              </a:ext>
            </a:extLst>
          </p:cNvPr>
          <p:cNvCxnSpPr/>
          <p:nvPr/>
        </p:nvCxnSpPr>
        <p:spPr>
          <a:xfrm>
            <a:off x="3733800" y="1962150"/>
            <a:ext cx="4395788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8B3D35-DDCB-4B83-BCB4-86E69E0E3EB3}"/>
              </a:ext>
            </a:extLst>
          </p:cNvPr>
          <p:cNvSpPr txBox="1"/>
          <p:nvPr/>
        </p:nvSpPr>
        <p:spPr>
          <a:xfrm>
            <a:off x="3505200" y="1674813"/>
            <a:ext cx="228600" cy="5540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11454-8357-4EDC-88D4-170058BE0F17}"/>
              </a:ext>
            </a:extLst>
          </p:cNvPr>
          <p:cNvSpPr txBox="1"/>
          <p:nvPr/>
        </p:nvSpPr>
        <p:spPr>
          <a:xfrm>
            <a:off x="3505200" y="2343150"/>
            <a:ext cx="228600" cy="5540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  <a:p>
            <a:pPr algn="ctr">
              <a:buFont typeface="Arial" pitchFamily="34" charset="0"/>
              <a:buNone/>
              <a:defRPr/>
            </a:pPr>
            <a:endParaRPr lang="en-US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A99B3-F53C-44A0-BCF3-E5A39BA5CC3C}"/>
              </a:ext>
            </a:extLst>
          </p:cNvPr>
          <p:cNvSpPr txBox="1"/>
          <p:nvPr/>
        </p:nvSpPr>
        <p:spPr>
          <a:xfrm>
            <a:off x="3733822" y="2630696"/>
            <a:ext cx="175255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1.000 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77606-12D0-4781-BF08-C44260F3DD4E}"/>
              </a:ext>
            </a:extLst>
          </p:cNvPr>
          <p:cNvSpPr txBox="1"/>
          <p:nvPr/>
        </p:nvSpPr>
        <p:spPr>
          <a:xfrm>
            <a:off x="3733822" y="2325904"/>
            <a:ext cx="175255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Rp200.000.000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88AC0-5744-4E4A-9A5D-5281D1242DAA}"/>
              </a:ext>
            </a:extLst>
          </p:cNvPr>
          <p:cNvSpPr txBox="1"/>
          <p:nvPr/>
        </p:nvSpPr>
        <p:spPr>
          <a:xfrm>
            <a:off x="3505200" y="3021013"/>
            <a:ext cx="228600" cy="3063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601B04-4DDB-4634-8F11-38DD512A48FD}"/>
              </a:ext>
            </a:extLst>
          </p:cNvPr>
          <p:cNvSpPr txBox="1"/>
          <p:nvPr/>
        </p:nvSpPr>
        <p:spPr>
          <a:xfrm>
            <a:off x="3733822" y="3028938"/>
            <a:ext cx="1752554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Rp200.000/Unit</a:t>
            </a:r>
          </a:p>
        </p:txBody>
      </p:sp>
    </p:spTree>
    <p:extLst>
      <p:ext uri="{BB962C8B-B14F-4D97-AF65-F5344CB8AC3E}">
        <p14:creationId xmlns:p14="http://schemas.microsoft.com/office/powerpoint/2010/main" val="4053525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 animBg="1"/>
      <p:bldP spid="11" grpId="0" build="p" animBg="1"/>
      <p:bldP spid="1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>
            <a:extLst>
              <a:ext uri="{FF2B5EF4-FFF2-40B4-BE49-F238E27FC236}">
                <a16:creationId xmlns:a16="http://schemas.microsoft.com/office/drawing/2014/main" id="{C30040F0-2985-D741-A71B-D09B08828E1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Pesanan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F69DFF-EE9A-D447-B835-E98B1F1DA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667863"/>
              </p:ext>
            </p:extLst>
          </p:nvPr>
        </p:nvGraphicFramePr>
        <p:xfrm>
          <a:off x="390525" y="1206500"/>
          <a:ext cx="8448563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 S4</Template>
  <TotalTime>1425</TotalTime>
  <Words>1398</Words>
  <Application>Microsoft Office PowerPoint</Application>
  <PresentationFormat>On-screen Show (16:9)</PresentationFormat>
  <Paragraphs>234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Helvetica Light</vt:lpstr>
      <vt:lpstr>Myriad Pro</vt:lpstr>
      <vt:lpstr>Times New Roman</vt:lpstr>
      <vt:lpstr>Wingdings</vt:lpstr>
      <vt:lpstr>Office Theme</vt:lpstr>
      <vt:lpstr> PERTEMUAN 3  METODE HARGA POKOK PESANAN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Penerbit Salemba</dc:creator>
  <cp:lastModifiedBy>Nurul Sitio</cp:lastModifiedBy>
  <cp:revision>802</cp:revision>
  <dcterms:created xsi:type="dcterms:W3CDTF">2017-10-26T08:11:10Z</dcterms:created>
  <dcterms:modified xsi:type="dcterms:W3CDTF">2021-09-17T01:45:43Z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