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69" r:id="rId3"/>
    <p:sldId id="258" r:id="rId4"/>
    <p:sldId id="274" r:id="rId5"/>
    <p:sldId id="273" r:id="rId6"/>
    <p:sldId id="265" r:id="rId7"/>
    <p:sldId id="261" r:id="rId8"/>
    <p:sldId id="264" r:id="rId9"/>
    <p:sldId id="266" r:id="rId10"/>
    <p:sldId id="267" r:id="rId11"/>
    <p:sldId id="268" r:id="rId12"/>
    <p:sldId id="270" r:id="rId13"/>
    <p:sldId id="272" r:id="rId14"/>
    <p:sldId id="262" r:id="rId15"/>
    <p:sldId id="263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008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B40488-4A59-476A-B9D2-B186E420E881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4E72F4-3380-427E-9CF1-FC70666950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2426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98F6DEA-3D8C-4E4A-BC81-8D107D424456}" type="slidenum">
              <a:rPr lang="en-US"/>
              <a:pPr/>
              <a:t>6</a:t>
            </a:fld>
            <a:endParaRPr lang="en-US"/>
          </a:p>
        </p:txBody>
      </p:sp>
      <p:sp>
        <p:nvSpPr>
          <p:cNvPr id="146434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471" tIns="46240" rIns="92471" bIns="46240" anchor="b"/>
          <a:lstStyle/>
          <a:p>
            <a:pPr algn="r" defTabSz="925513" eaLnBrk="1" hangingPunct="1"/>
            <a:fld id="{7B373AF2-8145-43E1-A8A0-5421345518D2}" type="slidenum">
              <a:rPr lang="en-US" sz="1200">
                <a:latin typeface="Times New Roman" pitchFamily="18" charset="0"/>
              </a:rPr>
              <a:pPr algn="r" defTabSz="925513" eaLnBrk="1" hangingPunct="1"/>
              <a:t>6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46435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471" tIns="46240" rIns="92471" bIns="46240" anchor="b"/>
          <a:lstStyle/>
          <a:p>
            <a:pPr algn="r" defTabSz="925513" eaLnBrk="1" hangingPunct="1"/>
            <a:fld id="{5A5B2042-9CB6-4E76-953A-40C6DE58748F}" type="slidenum">
              <a:rPr lang="en-US" sz="1200">
                <a:latin typeface="Times New Roman" pitchFamily="18" charset="0"/>
              </a:rPr>
              <a:pPr algn="r" defTabSz="925513" eaLnBrk="1" hangingPunct="1"/>
              <a:t>6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464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4988"/>
            <a:ext cx="5029200" cy="4113212"/>
          </a:xfrm>
        </p:spPr>
        <p:txBody>
          <a:bodyPr lIns="92471" tIns="46240" rIns="92471" bIns="46240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CB53F2-9BCC-4867-804C-002BCFC75D8E}" type="slidenum">
              <a:rPr lang="en-US"/>
              <a:pPr/>
              <a:t>10</a:t>
            </a:fld>
            <a:endParaRPr lang="en-US"/>
          </a:p>
        </p:txBody>
      </p:sp>
      <p:sp>
        <p:nvSpPr>
          <p:cNvPr id="378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DAE7F-8D9D-44D0-8E75-2CE7D92E6F8D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2D57-67A2-4EEF-80B0-7EA14A80F5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DAE7F-8D9D-44D0-8E75-2CE7D92E6F8D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2D57-67A2-4EEF-80B0-7EA14A80F5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DAE7F-8D9D-44D0-8E75-2CE7D92E6F8D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2D57-67A2-4EEF-80B0-7EA14A80F5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DAE7F-8D9D-44D0-8E75-2CE7D92E6F8D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2D57-67A2-4EEF-80B0-7EA14A80F5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DAE7F-8D9D-44D0-8E75-2CE7D92E6F8D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2D57-67A2-4EEF-80B0-7EA14A80F5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DAE7F-8D9D-44D0-8E75-2CE7D92E6F8D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2D57-67A2-4EEF-80B0-7EA14A80F5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DAE7F-8D9D-44D0-8E75-2CE7D92E6F8D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2D57-67A2-4EEF-80B0-7EA14A80F5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DAE7F-8D9D-44D0-8E75-2CE7D92E6F8D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2D57-67A2-4EEF-80B0-7EA14A80F5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DAE7F-8D9D-44D0-8E75-2CE7D92E6F8D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2D57-67A2-4EEF-80B0-7EA14A80F5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DAE7F-8D9D-44D0-8E75-2CE7D92E6F8D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2D57-67A2-4EEF-80B0-7EA14A80F5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DAE7F-8D9D-44D0-8E75-2CE7D92E6F8D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2D57-67A2-4EEF-80B0-7EA14A80F5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ADAE7F-8D9D-44D0-8E75-2CE7D92E6F8D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92D57-67A2-4EEF-80B0-7EA14A80F55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10" Type="http://schemas.openxmlformats.org/officeDocument/2006/relationships/notesSlide" Target="../notesSlides/notesSlide1.xml"/><Relationship Id="rId4" Type="http://schemas.openxmlformats.org/officeDocument/2006/relationships/tags" Target="../tags/tag4.xml"/><Relationship Id="rId9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d-ID" sz="4000" b="1" dirty="0"/>
              <a:t>DASAR DAN </a:t>
            </a:r>
            <a:r>
              <a:rPr lang="en-US" sz="4000" b="1" dirty="0"/>
              <a:t>DINAMIKA PENGEMBANGAN MASYARAKAT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/>
              <a:t>COMMUNITY DEVELOPMENT AND BUSINESS: </a:t>
            </a:r>
            <a:br>
              <a:rPr lang="en-US" sz="3200" dirty="0"/>
            </a:br>
            <a:r>
              <a:rPr lang="en-US" sz="3200" b="1" dirty="0"/>
              <a:t>Why CSR?</a:t>
            </a:r>
          </a:p>
        </p:txBody>
      </p:sp>
      <p:sp>
        <p:nvSpPr>
          <p:cNvPr id="358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1"/>
            <a:ext cx="8229600" cy="4906963"/>
          </a:xfrm>
        </p:spPr>
        <p:txBody>
          <a:bodyPr/>
          <a:lstStyle/>
          <a:p>
            <a:pPr marL="533400" indent="-533400">
              <a:lnSpc>
                <a:spcPct val="80000"/>
              </a:lnSpc>
            </a:pPr>
            <a:r>
              <a:rPr lang="en-US" sz="2000" b="1" dirty="0">
                <a:solidFill>
                  <a:srgbClr val="00B050"/>
                </a:solidFill>
              </a:rPr>
              <a:t>Government’s Regulation</a:t>
            </a:r>
          </a:p>
          <a:p>
            <a:pPr marL="914400" lvl="1" indent="-457200">
              <a:lnSpc>
                <a:spcPct val="80000"/>
              </a:lnSpc>
            </a:pPr>
            <a:r>
              <a:rPr lang="en-US" sz="2000" dirty="0"/>
              <a:t>Bill passed on July 20, 2007 as Limited Liabilities Companies Act No. 40, Article 74:</a:t>
            </a:r>
          </a:p>
          <a:p>
            <a:pPr marL="1409700" lvl="2" indent="-381000">
              <a:lnSpc>
                <a:spcPct val="80000"/>
              </a:lnSpc>
              <a:buFontTx/>
              <a:buAutoNum type="arabicPeriod"/>
            </a:pPr>
            <a:r>
              <a:rPr lang="en-US" sz="2000" dirty="0"/>
              <a:t>A Limited Liability Company is obligated to conduct corporate social responsibility and environmental responsibility</a:t>
            </a:r>
          </a:p>
          <a:p>
            <a:pPr marL="1409700" lvl="2" indent="-381000">
              <a:lnSpc>
                <a:spcPct val="80000"/>
              </a:lnSpc>
              <a:buFontTx/>
              <a:buAutoNum type="arabicPeriod"/>
            </a:pPr>
            <a:r>
              <a:rPr lang="en-US" sz="2000" dirty="0"/>
              <a:t>Corporate social and environmental responsibility is an obligation for Limited Liability Companies, which is budgeted and calculated as cost or expense for Limited Liability Company</a:t>
            </a:r>
          </a:p>
          <a:p>
            <a:pPr marL="1409700" lvl="2" indent="-381000">
              <a:lnSpc>
                <a:spcPct val="80000"/>
              </a:lnSpc>
              <a:buFontTx/>
              <a:buAutoNum type="arabicPeriod"/>
            </a:pPr>
            <a:r>
              <a:rPr lang="en-US" sz="2000" dirty="0"/>
              <a:t>A Limited Liability Company that does not carry out the obligation shall be sanctioned according to regulations</a:t>
            </a:r>
          </a:p>
          <a:p>
            <a:pPr marL="533400" indent="-533400">
              <a:lnSpc>
                <a:spcPct val="80000"/>
              </a:lnSpc>
            </a:pPr>
            <a:r>
              <a:rPr lang="en-US" sz="2000" b="1" dirty="0">
                <a:solidFill>
                  <a:srgbClr val="00B050"/>
                </a:solidFill>
              </a:rPr>
              <a:t>Building and Enhancing Corporate Image</a:t>
            </a:r>
          </a:p>
          <a:p>
            <a:pPr marL="914400" lvl="1" indent="-457200">
              <a:lnSpc>
                <a:spcPct val="80000"/>
              </a:lnSpc>
            </a:pPr>
            <a:r>
              <a:rPr lang="en-US" sz="2000" dirty="0"/>
              <a:t>In 2006, 12 companies issued stand-alone sustainability CSR reports to their annual financial reports</a:t>
            </a:r>
          </a:p>
          <a:p>
            <a:pPr marL="914400" lvl="1" indent="-457200">
              <a:lnSpc>
                <a:spcPct val="80000"/>
              </a:lnSpc>
            </a:pPr>
            <a:endParaRPr lang="en-US" sz="2000" dirty="0"/>
          </a:p>
          <a:p>
            <a:pPr marL="533400" indent="-533400">
              <a:lnSpc>
                <a:spcPct val="80000"/>
              </a:lnSpc>
            </a:pPr>
            <a:r>
              <a:rPr lang="en-US" sz="2000" b="1" dirty="0">
                <a:solidFill>
                  <a:srgbClr val="00B050"/>
                </a:solidFill>
              </a:rPr>
              <a:t>Company’s Culture</a:t>
            </a:r>
            <a:endParaRPr lang="en-US" sz="2400" b="1" dirty="0">
              <a:solidFill>
                <a:srgbClr val="00B050"/>
              </a:solidFill>
            </a:endParaRPr>
          </a:p>
          <a:p>
            <a:pPr marL="914400" lvl="1" indent="-457200">
              <a:lnSpc>
                <a:spcPct val="80000"/>
              </a:lnSpc>
            </a:pPr>
            <a:endParaRPr lang="en-US" sz="2000" dirty="0"/>
          </a:p>
          <a:p>
            <a:pPr marL="533400" indent="-533400">
              <a:lnSpc>
                <a:spcPct val="80000"/>
              </a:lnSpc>
            </a:pPr>
            <a:r>
              <a:rPr lang="en-US" sz="2000" b="1" dirty="0">
                <a:solidFill>
                  <a:srgbClr val="00B050"/>
                </a:solidFill>
              </a:rPr>
              <a:t>Crisis Management</a:t>
            </a:r>
          </a:p>
          <a:p>
            <a:pPr marL="533400" indent="-533400">
              <a:lnSpc>
                <a:spcPct val="80000"/>
              </a:lnSpc>
            </a:pPr>
            <a:endParaRPr lang="en-US" sz="2000" dirty="0"/>
          </a:p>
          <a:p>
            <a:pPr marL="533400" indent="-533400">
              <a:lnSpc>
                <a:spcPct val="80000"/>
              </a:lnSpc>
            </a:pPr>
            <a:endParaRPr lang="en-US" sz="2000" dirty="0"/>
          </a:p>
          <a:p>
            <a:pPr marL="914400" lvl="1" indent="-457200">
              <a:lnSpc>
                <a:spcPct val="80000"/>
              </a:lnSpc>
              <a:buFontTx/>
              <a:buNone/>
            </a:pPr>
            <a:endParaRPr lang="en-US" sz="2000" dirty="0"/>
          </a:p>
          <a:p>
            <a:pPr marL="914400" lvl="1" indent="-457200">
              <a:lnSpc>
                <a:spcPct val="80000"/>
              </a:lnSpc>
            </a:pPr>
            <a:endParaRPr lang="en-US" sz="1200" dirty="0"/>
          </a:p>
          <a:p>
            <a:pPr marL="914400" lvl="1" indent="-457200">
              <a:lnSpc>
                <a:spcPct val="80000"/>
              </a:lnSpc>
              <a:buFontTx/>
              <a:buNone/>
            </a:pP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Autofit/>
          </a:bodyPr>
          <a:lstStyle/>
          <a:p>
            <a:r>
              <a:rPr lang="en-US" sz="3200" dirty="0"/>
              <a:t>COMMUNITY DEVELOPMENT AND BUSINESS: </a:t>
            </a:r>
            <a:br>
              <a:rPr lang="en-US" sz="3200" dirty="0"/>
            </a:br>
            <a:r>
              <a:rPr lang="id-ID" sz="3200" b="1" dirty="0"/>
              <a:t>Jebakan Aktivitas </a:t>
            </a:r>
            <a:r>
              <a:rPr lang="en-US" sz="3200" b="1" dirty="0"/>
              <a:t>CSR</a:t>
            </a:r>
            <a:r>
              <a:rPr lang="id-ID" sz="3200" b="1" dirty="0"/>
              <a:t> Perusahaan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90000"/>
              </a:lnSpc>
              <a:buFont typeface="Symbol" pitchFamily="18" charset="2"/>
              <a:buChar char="·"/>
            </a:pPr>
            <a:r>
              <a:rPr lang="en-US" b="1" i="1" dirty="0">
                <a:solidFill>
                  <a:srgbClr val="00B050"/>
                </a:solidFill>
              </a:rPr>
              <a:t>No free lunch</a:t>
            </a:r>
            <a:r>
              <a:rPr lang="en-US" dirty="0"/>
              <a:t>: image and reputation, </a:t>
            </a:r>
            <a:r>
              <a:rPr lang="id-ID" dirty="0"/>
              <a:t>jika mungkin dampak langsung untuk bisnis</a:t>
            </a:r>
            <a:endParaRPr lang="en-US" dirty="0"/>
          </a:p>
          <a:p>
            <a:pPr algn="just">
              <a:lnSpc>
                <a:spcPct val="90000"/>
              </a:lnSpc>
              <a:buFont typeface="Symbol" pitchFamily="18" charset="2"/>
              <a:buChar char="·"/>
            </a:pPr>
            <a:r>
              <a:rPr lang="en-US" b="1" i="1" dirty="0">
                <a:solidFill>
                  <a:srgbClr val="00B050"/>
                </a:solidFill>
              </a:rPr>
              <a:t>Avoid conflict</a:t>
            </a:r>
            <a:r>
              <a:rPr lang="en-US" dirty="0"/>
              <a:t>: </a:t>
            </a:r>
            <a:r>
              <a:rPr lang="id-ID" dirty="0"/>
              <a:t>cenderung akomodatif dan “mengumbar” janji</a:t>
            </a:r>
            <a:endParaRPr lang="en-US" dirty="0"/>
          </a:p>
          <a:p>
            <a:pPr algn="just">
              <a:lnSpc>
                <a:spcPct val="90000"/>
              </a:lnSpc>
              <a:buFont typeface="Symbol" pitchFamily="18" charset="2"/>
              <a:buChar char="·"/>
            </a:pPr>
            <a:r>
              <a:rPr lang="en-US" b="1" i="1" dirty="0">
                <a:solidFill>
                  <a:srgbClr val="00B050"/>
                </a:solidFill>
              </a:rPr>
              <a:t>Find the easiest way</a:t>
            </a:r>
            <a:r>
              <a:rPr lang="en-US" dirty="0"/>
              <a:t>: </a:t>
            </a:r>
            <a:r>
              <a:rPr lang="id-ID" dirty="0"/>
              <a:t>mengalokasikan uang/anggaran atau memberi </a:t>
            </a:r>
            <a:r>
              <a:rPr lang="en-US" i="1" dirty="0"/>
              <a:t>philanthropy</a:t>
            </a:r>
            <a:r>
              <a:rPr lang="id-ID" i="1" dirty="0"/>
              <a:t> </a:t>
            </a:r>
            <a:endParaRPr lang="en-US" i="1" dirty="0"/>
          </a:p>
          <a:p>
            <a:pPr algn="just">
              <a:lnSpc>
                <a:spcPct val="90000"/>
              </a:lnSpc>
              <a:buFont typeface="Symbol" pitchFamily="18" charset="2"/>
              <a:buChar char="·"/>
            </a:pPr>
            <a:r>
              <a:rPr lang="en-US" b="1" i="1" dirty="0">
                <a:solidFill>
                  <a:srgbClr val="00B050"/>
                </a:solidFill>
              </a:rPr>
              <a:t>Quick result</a:t>
            </a:r>
            <a:r>
              <a:rPr lang="en-US" dirty="0"/>
              <a:t>: </a:t>
            </a:r>
            <a:r>
              <a:rPr lang="id-ID" dirty="0"/>
              <a:t>ditujukan kepada pengembangan ekonomi individu, bukan </a:t>
            </a:r>
            <a:r>
              <a:rPr lang="id-ID" i="1" dirty="0"/>
              <a:t>community</a:t>
            </a:r>
            <a:endParaRPr lang="en-US" dirty="0"/>
          </a:p>
          <a:p>
            <a:pPr algn="just">
              <a:lnSpc>
                <a:spcPct val="90000"/>
              </a:lnSpc>
              <a:buFont typeface="Symbol" pitchFamily="18" charset="2"/>
              <a:buChar char="·"/>
            </a:pPr>
            <a:r>
              <a:rPr lang="id-ID" dirty="0"/>
              <a:t>Hanya melaporkan </a:t>
            </a:r>
            <a:r>
              <a:rPr lang="en-US" i="1" dirty="0">
                <a:solidFill>
                  <a:srgbClr val="00B050"/>
                </a:solidFill>
              </a:rPr>
              <a:t>successful story</a:t>
            </a:r>
          </a:p>
          <a:p>
            <a:pPr algn="just">
              <a:lnSpc>
                <a:spcPct val="90000"/>
              </a:lnSpc>
              <a:buFont typeface="Symbol" pitchFamily="18" charset="2"/>
              <a:buChar char="·"/>
            </a:pPr>
            <a:r>
              <a:rPr lang="en-US" i="1" dirty="0">
                <a:solidFill>
                  <a:srgbClr val="00B050"/>
                </a:solidFill>
              </a:rPr>
              <a:t>Hit and run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4000" b="1" dirty="0"/>
              <a:t>Key Actors of CSR</a:t>
            </a:r>
            <a:endParaRPr lang="en-US" sz="4000" b="1" dirty="0"/>
          </a:p>
        </p:txBody>
      </p:sp>
      <p:sp>
        <p:nvSpPr>
          <p:cNvPr id="7173" name="AutoShape 5"/>
          <p:cNvSpPr>
            <a:spLocks noChangeArrowheads="1"/>
          </p:cNvSpPr>
          <p:nvPr/>
        </p:nvSpPr>
        <p:spPr bwMode="auto">
          <a:xfrm>
            <a:off x="3581400" y="3119422"/>
            <a:ext cx="1752600" cy="1752600"/>
          </a:xfrm>
          <a:prstGeom prst="octagon">
            <a:avLst>
              <a:gd name="adj" fmla="val 29287"/>
            </a:avLst>
          </a:prstGeom>
          <a:gradFill rotWithShape="1">
            <a:gsLst>
              <a:gs pos="0">
                <a:srgbClr val="FF6600"/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6000">
                <a:latin typeface="Tw Cen MT Condensed Extra Bold" pitchFamily="34" charset="0"/>
              </a:rPr>
              <a:t>CSR</a:t>
            </a:r>
          </a:p>
        </p:txBody>
      </p:sp>
      <p:sp>
        <p:nvSpPr>
          <p:cNvPr id="7174" name="Oval 6"/>
          <p:cNvSpPr>
            <a:spLocks noChangeArrowheads="1"/>
          </p:cNvSpPr>
          <p:nvPr/>
        </p:nvSpPr>
        <p:spPr bwMode="auto">
          <a:xfrm>
            <a:off x="2133600" y="3271822"/>
            <a:ext cx="1371600" cy="1371600"/>
          </a:xfrm>
          <a:prstGeom prst="ellipse">
            <a:avLst/>
          </a:prstGeom>
          <a:gradFill rotWithShape="1">
            <a:gsLst>
              <a:gs pos="0">
                <a:srgbClr val="FFCC66"/>
              </a:gs>
              <a:gs pos="100000">
                <a:srgbClr val="6633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latin typeface="Tw Cen MT Condensed Extra Bold" pitchFamily="34" charset="0"/>
              </a:rPr>
              <a:t>Civil </a:t>
            </a:r>
          </a:p>
          <a:p>
            <a:pPr algn="ctr"/>
            <a:r>
              <a:rPr lang="en-US">
                <a:latin typeface="Tw Cen MT Condensed Extra Bold" pitchFamily="34" charset="0"/>
              </a:rPr>
              <a:t>Society</a:t>
            </a:r>
          </a:p>
        </p:txBody>
      </p:sp>
      <p:sp>
        <p:nvSpPr>
          <p:cNvPr id="7175" name="Oval 7"/>
          <p:cNvSpPr>
            <a:spLocks noChangeArrowheads="1"/>
          </p:cNvSpPr>
          <p:nvPr/>
        </p:nvSpPr>
        <p:spPr bwMode="auto">
          <a:xfrm>
            <a:off x="3776663" y="1671622"/>
            <a:ext cx="1371600" cy="1371600"/>
          </a:xfrm>
          <a:prstGeom prst="ellipse">
            <a:avLst/>
          </a:prstGeom>
          <a:gradFill rotWithShape="1">
            <a:gsLst>
              <a:gs pos="0">
                <a:srgbClr val="FF66FF"/>
              </a:gs>
              <a:gs pos="100000">
                <a:srgbClr val="660066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Tw Cen MT Condensed Extra Bold" pitchFamily="34" charset="0"/>
              </a:rPr>
              <a:t>Private </a:t>
            </a:r>
          </a:p>
          <a:p>
            <a:pPr algn="ctr"/>
            <a:r>
              <a:rPr lang="en-US">
                <a:solidFill>
                  <a:schemeClr val="bg1"/>
                </a:solidFill>
                <a:latin typeface="Tw Cen MT Condensed Extra Bold" pitchFamily="34" charset="0"/>
              </a:rPr>
              <a:t>Sector</a:t>
            </a:r>
          </a:p>
        </p:txBody>
      </p:sp>
      <p:sp>
        <p:nvSpPr>
          <p:cNvPr id="7176" name="Oval 8"/>
          <p:cNvSpPr>
            <a:spLocks noChangeArrowheads="1"/>
          </p:cNvSpPr>
          <p:nvPr/>
        </p:nvSpPr>
        <p:spPr bwMode="auto">
          <a:xfrm>
            <a:off x="5410200" y="3271822"/>
            <a:ext cx="1371600" cy="1371600"/>
          </a:xfrm>
          <a:prstGeom prst="ellipse">
            <a:avLst/>
          </a:prstGeom>
          <a:gradFill rotWithShape="1">
            <a:gsLst>
              <a:gs pos="0">
                <a:schemeClr val="folHlink"/>
              </a:gs>
              <a:gs pos="100000">
                <a:srgbClr val="0099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latin typeface="Tw Cen MT Condensed Extra Bold" pitchFamily="34" charset="0"/>
              </a:rPr>
              <a:t>Government</a:t>
            </a:r>
          </a:p>
        </p:txBody>
      </p:sp>
      <p:sp>
        <p:nvSpPr>
          <p:cNvPr id="7177" name="Oval 9"/>
          <p:cNvSpPr>
            <a:spLocks noChangeArrowheads="1"/>
          </p:cNvSpPr>
          <p:nvPr/>
        </p:nvSpPr>
        <p:spPr bwMode="auto">
          <a:xfrm>
            <a:off x="3776663" y="4948222"/>
            <a:ext cx="1371600" cy="1371600"/>
          </a:xfrm>
          <a:prstGeom prst="ellipse">
            <a:avLst/>
          </a:prstGeom>
          <a:gradFill rotWithShape="1">
            <a:gsLst>
              <a:gs pos="0">
                <a:srgbClr val="66FFFF"/>
              </a:gs>
              <a:gs pos="100000">
                <a:srgbClr val="003366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latin typeface="Tw Cen MT Condensed Extra Bold" pitchFamily="34" charset="0"/>
              </a:rPr>
              <a:t>Communities</a:t>
            </a:r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1023920" y="3819510"/>
            <a:ext cx="11191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latin typeface="Tw Cen MT Condensed Extra Bold" pitchFamily="34" charset="0"/>
              </a:rPr>
              <a:t>Watchdogs</a:t>
            </a:r>
          </a:p>
        </p:txBody>
      </p:sp>
      <p:sp>
        <p:nvSpPr>
          <p:cNvPr id="7184" name="Text Box 16"/>
          <p:cNvSpPr txBox="1">
            <a:spLocks noChangeArrowheads="1"/>
          </p:cNvSpPr>
          <p:nvPr/>
        </p:nvSpPr>
        <p:spPr bwMode="auto">
          <a:xfrm>
            <a:off x="4100515" y="6357958"/>
            <a:ext cx="8286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latin typeface="Tw Cen MT Condensed Extra Bold" pitchFamily="34" charset="0"/>
              </a:rPr>
              <a:t>Owners</a:t>
            </a:r>
          </a:p>
        </p:txBody>
      </p:sp>
      <p:sp>
        <p:nvSpPr>
          <p:cNvPr id="7185" name="Text Box 17"/>
          <p:cNvSpPr txBox="1">
            <a:spLocks noChangeArrowheads="1"/>
          </p:cNvSpPr>
          <p:nvPr/>
        </p:nvSpPr>
        <p:spPr bwMode="auto">
          <a:xfrm>
            <a:off x="4038600" y="1276337"/>
            <a:ext cx="7699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latin typeface="Tw Cen MT Condensed Extra Bold" pitchFamily="34" charset="0"/>
              </a:rPr>
              <a:t>Agents</a:t>
            </a:r>
          </a:p>
        </p:txBody>
      </p:sp>
      <p:sp>
        <p:nvSpPr>
          <p:cNvPr id="7186" name="Text Box 18"/>
          <p:cNvSpPr txBox="1">
            <a:spLocks noChangeArrowheads="1"/>
          </p:cNvSpPr>
          <p:nvPr/>
        </p:nvSpPr>
        <p:spPr bwMode="auto">
          <a:xfrm>
            <a:off x="6786578" y="3790935"/>
            <a:ext cx="12176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latin typeface="Tw Cen MT Condensed Extra Bold" pitchFamily="34" charset="0"/>
              </a:rPr>
              <a:t>Law makers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err="1"/>
              <a:t>Pergeseran</a:t>
            </a:r>
            <a:r>
              <a:rPr lang="en-US" sz="2800" dirty="0"/>
              <a:t> </a:t>
            </a:r>
            <a:r>
              <a:rPr lang="en-US" sz="2800" dirty="0" err="1"/>
              <a:t>Makna</a:t>
            </a:r>
            <a:r>
              <a:rPr lang="en-US" sz="2800" dirty="0"/>
              <a:t> </a:t>
            </a:r>
            <a:r>
              <a:rPr lang="en-US" sz="2800" dirty="0" err="1"/>
              <a:t>Partisipasi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CSR (Dari community participation </a:t>
            </a:r>
            <a:r>
              <a:rPr lang="en-US" sz="2800" dirty="0" err="1"/>
              <a:t>ke</a:t>
            </a:r>
            <a:r>
              <a:rPr lang="en-US" sz="2800" dirty="0"/>
              <a:t> stakeholder participation)</a:t>
            </a:r>
          </a:p>
        </p:txBody>
      </p:sp>
      <p:sp>
        <p:nvSpPr>
          <p:cNvPr id="4" name="Oval 3"/>
          <p:cNvSpPr/>
          <p:nvPr/>
        </p:nvSpPr>
        <p:spPr>
          <a:xfrm>
            <a:off x="1219200" y="3048000"/>
            <a:ext cx="1828800" cy="1143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Partisipasi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886200" y="2590800"/>
            <a:ext cx="1828800" cy="1143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Partisipasi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6324600" y="1981200"/>
            <a:ext cx="1828800" cy="1143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Partisipasi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rot="5400000">
            <a:off x="1485106" y="2705100"/>
            <a:ext cx="12954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>
            <a:off x="4153694" y="2247106"/>
            <a:ext cx="12954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5400000" flipH="1" flipV="1">
            <a:off x="1372394" y="4723606"/>
            <a:ext cx="15240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5400000" flipH="1" flipV="1">
            <a:off x="4000500" y="4304506"/>
            <a:ext cx="16002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5400000" flipH="1" flipV="1">
            <a:off x="6363097" y="4304903"/>
            <a:ext cx="2971800" cy="79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 flipH="1" flipV="1">
            <a:off x="5753497" y="4381103"/>
            <a:ext cx="2971800" cy="79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5400000" flipH="1" flipV="1">
            <a:off x="5220097" y="4304903"/>
            <a:ext cx="2971800" cy="79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762000" y="2362200"/>
            <a:ext cx="12192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Program CSR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62000" y="5029200"/>
            <a:ext cx="15240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tx1"/>
                </a:solidFill>
              </a:rPr>
              <a:t>Respon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Masyarakat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124200" y="4648200"/>
            <a:ext cx="15240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tx1"/>
                </a:solidFill>
              </a:rPr>
              <a:t>Swadaya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Masyarakat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505200" y="1981200"/>
            <a:ext cx="12192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tx1"/>
                </a:solidFill>
              </a:rPr>
              <a:t>KebijakanCSR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553200" y="5562600"/>
            <a:ext cx="15240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Perusahaan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867400" y="4953000"/>
            <a:ext cx="15240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tx1"/>
                </a:solidFill>
              </a:rPr>
              <a:t>Masyarakat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239000" y="4495800"/>
            <a:ext cx="15240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tx1"/>
                </a:solidFill>
              </a:rPr>
              <a:t>Pemerintah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286000" y="2362200"/>
            <a:ext cx="5334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286000" y="5105400"/>
            <a:ext cx="5334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953000" y="1905000"/>
            <a:ext cx="5334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953000" y="4572000"/>
            <a:ext cx="5334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1371600" y="6096000"/>
            <a:ext cx="15240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Community Participation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629400" y="6096000"/>
            <a:ext cx="15240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Stakeholder Participation</a:t>
            </a: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3276600" y="6248400"/>
            <a:ext cx="3048000" cy="1588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COMMUNITY DEVELOPMENT AND BUSINESS: </a:t>
            </a:r>
            <a:br>
              <a:rPr lang="en-US" sz="2800" b="1" dirty="0"/>
            </a:br>
            <a:r>
              <a:rPr lang="id-ID" sz="2800" b="1" dirty="0"/>
              <a:t>Spectrum of CSR</a:t>
            </a:r>
            <a:endParaRPr lang="en-US" sz="2800" b="1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357298"/>
            <a:ext cx="8455362" cy="5321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699358" y="1428736"/>
            <a:ext cx="7643866" cy="464347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5" name="Rounded Rectangle 24"/>
          <p:cNvSpPr/>
          <p:nvPr/>
        </p:nvSpPr>
        <p:spPr>
          <a:xfrm>
            <a:off x="2428860" y="4357694"/>
            <a:ext cx="4357718" cy="128588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3" name="Rectangle 12"/>
          <p:cNvSpPr/>
          <p:nvPr/>
        </p:nvSpPr>
        <p:spPr>
          <a:xfrm>
            <a:off x="857224" y="3357562"/>
            <a:ext cx="7286676" cy="50006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Autofit/>
          </a:bodyPr>
          <a:lstStyle/>
          <a:p>
            <a:r>
              <a:rPr lang="en-US" sz="2800" dirty="0"/>
              <a:t>COMMUNITY DEVELOPMENT AND BUSINESS: </a:t>
            </a:r>
            <a:br>
              <a:rPr lang="en-US" sz="2800" b="1" dirty="0"/>
            </a:br>
            <a:r>
              <a:rPr lang="id-ID" sz="2800" b="1" dirty="0"/>
              <a:t>ISO 26000</a:t>
            </a:r>
            <a:r>
              <a:rPr lang="en-US" sz="2800" b="1" dirty="0"/>
              <a:t> (</a:t>
            </a:r>
            <a:r>
              <a:rPr lang="id-ID" sz="2800" b="1" dirty="0"/>
              <a:t>Corporate Social Responsibility</a:t>
            </a:r>
            <a:r>
              <a:rPr lang="en-US" sz="2800" b="1" dirty="0"/>
              <a:t>)</a:t>
            </a:r>
            <a:endParaRPr lang="id-ID" sz="2800" b="1" dirty="0"/>
          </a:p>
        </p:txBody>
      </p:sp>
      <p:sp>
        <p:nvSpPr>
          <p:cNvPr id="3" name="Rectangle 2"/>
          <p:cNvSpPr/>
          <p:nvPr/>
        </p:nvSpPr>
        <p:spPr>
          <a:xfrm>
            <a:off x="3571868" y="1285860"/>
            <a:ext cx="2000264" cy="28575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dirty="0"/>
              <a:t>Stakeholder Engagement</a:t>
            </a:r>
          </a:p>
        </p:txBody>
      </p:sp>
      <p:sp>
        <p:nvSpPr>
          <p:cNvPr id="4" name="Rectangle 3"/>
          <p:cNvSpPr/>
          <p:nvPr/>
        </p:nvSpPr>
        <p:spPr>
          <a:xfrm>
            <a:off x="928662" y="1714488"/>
            <a:ext cx="7143800" cy="128588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b="1" dirty="0"/>
              <a:t>7 Principles of Social Responsibility</a:t>
            </a:r>
          </a:p>
          <a:p>
            <a:pPr algn="ctr"/>
            <a:r>
              <a:rPr lang="id-ID" sz="1400" dirty="0"/>
              <a:t>(1) Accountable for its impact on society and the environment; (2) transparent in its decision and activities that impact; (3) behave ethically at all times; (4) respect and consider the interesets of its stakeholders; (5) respect the rule of law; (6) recognize both the importance and the universality of human rights; (7) respect relevant international norms where these norms are  superior to national law and practice</a:t>
            </a:r>
          </a:p>
        </p:txBody>
      </p:sp>
      <p:sp>
        <p:nvSpPr>
          <p:cNvPr id="5" name="Rectangle 4"/>
          <p:cNvSpPr/>
          <p:nvPr/>
        </p:nvSpPr>
        <p:spPr>
          <a:xfrm>
            <a:off x="3571868" y="3000372"/>
            <a:ext cx="2000264" cy="2857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b="1" dirty="0">
                <a:solidFill>
                  <a:schemeClr val="tx1"/>
                </a:solidFill>
              </a:rPr>
              <a:t>Core Issues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928662" y="3429000"/>
            <a:ext cx="785818" cy="357190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>
                <a:solidFill>
                  <a:schemeClr val="tx1"/>
                </a:solidFill>
              </a:rPr>
              <a:t>Organizational Governance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000232" y="3429000"/>
            <a:ext cx="785818" cy="357190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>
                <a:solidFill>
                  <a:schemeClr val="tx1"/>
                </a:solidFill>
              </a:rPr>
              <a:t>Human Rights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071802" y="3429000"/>
            <a:ext cx="785818" cy="357190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>
                <a:solidFill>
                  <a:schemeClr val="tx1"/>
                </a:solidFill>
              </a:rPr>
              <a:t>Labor Practices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43372" y="3429000"/>
            <a:ext cx="785818" cy="357190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>
                <a:solidFill>
                  <a:schemeClr val="tx1"/>
                </a:solidFill>
              </a:rPr>
              <a:t>Environment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214942" y="3429000"/>
            <a:ext cx="785818" cy="357190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>
                <a:solidFill>
                  <a:schemeClr val="tx1"/>
                </a:solidFill>
              </a:rPr>
              <a:t>Fair Operating Practices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215074" y="3429000"/>
            <a:ext cx="785818" cy="357190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>
                <a:solidFill>
                  <a:schemeClr val="tx1"/>
                </a:solidFill>
              </a:rPr>
              <a:t>Consumer Issues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7286644" y="3429000"/>
            <a:ext cx="785818" cy="357190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>
                <a:solidFill>
                  <a:schemeClr val="tx1"/>
                </a:solidFill>
              </a:rPr>
              <a:t>Sos &amp; Ec Development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071802" y="3929066"/>
            <a:ext cx="2928958" cy="2143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b="1" dirty="0">
                <a:solidFill>
                  <a:schemeClr val="tx1"/>
                </a:solidFill>
              </a:rPr>
              <a:t>Implementing Social Responsibility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1643042" y="4572008"/>
            <a:ext cx="1571636" cy="285752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900" dirty="0">
                <a:solidFill>
                  <a:schemeClr val="tx1"/>
                </a:solidFill>
              </a:rPr>
              <a:t>Enhancing Credibility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1643042" y="5214950"/>
            <a:ext cx="1500198" cy="214314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900" dirty="0">
                <a:solidFill>
                  <a:schemeClr val="tx1"/>
                </a:solidFill>
              </a:rPr>
              <a:t>Assesing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3214678" y="5429264"/>
            <a:ext cx="1357322" cy="285752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900" dirty="0">
                <a:solidFill>
                  <a:schemeClr val="tx1"/>
                </a:solidFill>
              </a:rPr>
              <a:t>Communicating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714876" y="5429264"/>
            <a:ext cx="1285884" cy="285752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900" dirty="0">
                <a:solidFill>
                  <a:schemeClr val="tx1"/>
                </a:solidFill>
              </a:rPr>
              <a:t>Implementing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072198" y="5214950"/>
            <a:ext cx="1357322" cy="214314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900" dirty="0">
                <a:solidFill>
                  <a:schemeClr val="tx1"/>
                </a:solidFill>
              </a:rPr>
              <a:t>Integrating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6072198" y="4572008"/>
            <a:ext cx="1428760" cy="285752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900" dirty="0">
                <a:solidFill>
                  <a:schemeClr val="tx1"/>
                </a:solidFill>
              </a:rPr>
              <a:t>Working with Stakeholders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3857620" y="4214818"/>
            <a:ext cx="1428760" cy="285752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900" dirty="0">
                <a:solidFill>
                  <a:schemeClr val="tx1"/>
                </a:solidFill>
              </a:rPr>
              <a:t>Understanding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643306" y="4643446"/>
            <a:ext cx="1857388" cy="4286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dirty="0"/>
              <a:t>Implementing</a:t>
            </a:r>
          </a:p>
          <a:p>
            <a:pPr algn="ctr"/>
            <a:r>
              <a:rPr lang="id-ID" sz="1400" dirty="0"/>
              <a:t>Social Responsibility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643306" y="5929330"/>
            <a:ext cx="2000264" cy="28575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dirty="0"/>
              <a:t>Stakeholder Engagement</a:t>
            </a:r>
          </a:p>
        </p:txBody>
      </p:sp>
      <p:sp>
        <p:nvSpPr>
          <p:cNvPr id="27" name="Title 1"/>
          <p:cNvSpPr txBox="1">
            <a:spLocks/>
          </p:cNvSpPr>
          <p:nvPr/>
        </p:nvSpPr>
        <p:spPr>
          <a:xfrm>
            <a:off x="428596" y="6286520"/>
            <a:ext cx="8229600" cy="274654"/>
          </a:xfrm>
          <a:prstGeom prst="rect">
            <a:avLst/>
          </a:prstGeom>
        </p:spPr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2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Diadaptasi dari Prasetijo (2010)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74638"/>
            <a:ext cx="8153400" cy="1017587"/>
          </a:xfrm>
          <a:noFill/>
        </p:spPr>
        <p:txBody>
          <a:bodyPr>
            <a:normAutofit/>
          </a:bodyPr>
          <a:lstStyle/>
          <a:p>
            <a:r>
              <a:rPr lang="en-US" sz="2800" b="1" dirty="0"/>
              <a:t>PENGEMBANGAN MASYARAKAT</a:t>
            </a:r>
            <a:r>
              <a:rPr lang="id-ID" sz="2800" b="1" dirty="0"/>
              <a:t>, PENYULUHAN PERTANIAN DAN PEMBERDAYAAN</a:t>
            </a:r>
            <a:endParaRPr lang="en-US" sz="2800" b="1" dirty="0"/>
          </a:p>
        </p:txBody>
      </p:sp>
      <p:sp>
        <p:nvSpPr>
          <p:cNvPr id="86019" name="Text Box 3"/>
          <p:cNvSpPr txBox="1">
            <a:spLocks noChangeArrowheads="1"/>
          </p:cNvSpPr>
          <p:nvPr/>
        </p:nvSpPr>
        <p:spPr bwMode="auto">
          <a:xfrm>
            <a:off x="3200400" y="1568450"/>
            <a:ext cx="3657600" cy="669925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rgbClr val="FFFFFF"/>
              </a:gs>
            </a:gsLst>
            <a:lin ang="0" scaled="1"/>
          </a:gradFill>
          <a:ln w="28575">
            <a:solidFill>
              <a:srgbClr val="B2B2B2"/>
            </a:solidFill>
            <a:miter lim="800000"/>
            <a:headEnd/>
            <a:tailEnd/>
          </a:ln>
          <a:effectLst>
            <a:outerShdw dist="107763" dir="13500000" algn="ctr" rotWithShape="0">
              <a:srgbClr val="808080">
                <a:alpha val="50000"/>
              </a:srgbClr>
            </a:outerShdw>
          </a:effec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 dirty="0" err="1">
                <a:solidFill>
                  <a:schemeClr val="bg1"/>
                </a:solidFill>
                <a:latin typeface="Trebuchet MS" pitchFamily="34" charset="0"/>
              </a:rPr>
              <a:t>Pengembangan</a:t>
            </a:r>
            <a:r>
              <a:rPr lang="en-US" b="1" dirty="0">
                <a:solidFill>
                  <a:schemeClr val="bg1"/>
                </a:solidFill>
                <a:latin typeface="Trebuchet MS" pitchFamily="34" charset="0"/>
              </a:rPr>
              <a:t> </a:t>
            </a:r>
            <a:r>
              <a:rPr lang="en-US" b="1" dirty="0" err="1">
                <a:latin typeface="Trebuchet MS" pitchFamily="34" charset="0"/>
              </a:rPr>
              <a:t>Masyarakat</a:t>
            </a:r>
            <a:r>
              <a:rPr lang="en-US" b="1" dirty="0">
                <a:latin typeface="Trebuchet MS" pitchFamily="34" charset="0"/>
              </a:rPr>
              <a:t> </a:t>
            </a:r>
            <a:r>
              <a:rPr lang="en-US" b="1" dirty="0">
                <a:solidFill>
                  <a:schemeClr val="bg1"/>
                </a:solidFill>
                <a:latin typeface="Trebuchet MS" pitchFamily="34" charset="0"/>
              </a:rPr>
              <a:t>(</a:t>
            </a:r>
            <a:r>
              <a:rPr lang="en-US" b="1" i="1" dirty="0">
                <a:solidFill>
                  <a:schemeClr val="bg1"/>
                </a:solidFill>
                <a:latin typeface="Trebuchet MS" pitchFamily="34" charset="0"/>
              </a:rPr>
              <a:t>Community </a:t>
            </a:r>
            <a:r>
              <a:rPr lang="en-US" b="1" i="1" dirty="0">
                <a:latin typeface="Trebuchet MS" pitchFamily="34" charset="0"/>
              </a:rPr>
              <a:t>Development</a:t>
            </a:r>
            <a:r>
              <a:rPr lang="en-US" b="1" dirty="0">
                <a:latin typeface="Trebuchet MS" pitchFamily="34" charset="0"/>
              </a:rPr>
              <a:t>)</a:t>
            </a:r>
          </a:p>
        </p:txBody>
      </p:sp>
      <p:sp>
        <p:nvSpPr>
          <p:cNvPr id="86020" name="AutoShape 4"/>
          <p:cNvSpPr>
            <a:spLocks noChangeArrowheads="1"/>
          </p:cNvSpPr>
          <p:nvPr/>
        </p:nvSpPr>
        <p:spPr bwMode="auto">
          <a:xfrm>
            <a:off x="4235450" y="2514600"/>
            <a:ext cx="1600200" cy="6858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1"/>
              </a:gs>
              <a:gs pos="100000">
                <a:schemeClr val="tx1"/>
              </a:gs>
            </a:gsLst>
            <a:lin ang="0" scaled="1"/>
          </a:gradFill>
          <a:ln w="28575">
            <a:solidFill>
              <a:srgbClr val="B2B2B2"/>
            </a:solidFill>
            <a:round/>
            <a:headEnd/>
            <a:tailEnd/>
          </a:ln>
          <a:effectLst>
            <a:outerShdw dist="107763" dir="18900000" algn="ctr" rotWithShape="0">
              <a:schemeClr val="tx2">
                <a:alpha val="50000"/>
              </a:schemeClr>
            </a:outerShdw>
          </a:effectLst>
        </p:spPr>
        <p:txBody>
          <a:bodyPr wrap="none" anchor="ctr"/>
          <a:lstStyle/>
          <a:p>
            <a:pPr algn="ctr" eaLnBrk="0" hangingPunct="0"/>
            <a:r>
              <a:rPr lang="en-US" b="1" i="1">
                <a:solidFill>
                  <a:schemeClr val="bg1"/>
                </a:solidFill>
                <a:latin typeface="Trebuchet MS" pitchFamily="34" charset="0"/>
              </a:rPr>
              <a:t>Outreach </a:t>
            </a:r>
          </a:p>
          <a:p>
            <a:pPr algn="ctr" eaLnBrk="0" hangingPunct="0"/>
            <a:r>
              <a:rPr lang="en-US" b="1" i="1">
                <a:solidFill>
                  <a:schemeClr val="bg1"/>
                </a:solidFill>
                <a:latin typeface="Trebuchet MS" pitchFamily="34" charset="0"/>
              </a:rPr>
              <a:t>Mechanism</a:t>
            </a:r>
          </a:p>
        </p:txBody>
      </p:sp>
      <p:sp>
        <p:nvSpPr>
          <p:cNvPr id="86021" name="Oval 5"/>
          <p:cNvSpPr>
            <a:spLocks noChangeArrowheads="1"/>
          </p:cNvSpPr>
          <p:nvPr/>
        </p:nvSpPr>
        <p:spPr bwMode="auto">
          <a:xfrm>
            <a:off x="1752600" y="3352800"/>
            <a:ext cx="2057400" cy="91440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tx1"/>
              </a:gs>
            </a:gsLst>
            <a:lin ang="0" scaled="1"/>
          </a:gradFill>
          <a:ln w="28575">
            <a:solidFill>
              <a:srgbClr val="B2B2B2"/>
            </a:solidFill>
            <a:round/>
            <a:headEnd/>
            <a:tailEnd/>
          </a:ln>
          <a:effectLst>
            <a:outerShdw dist="107763" dir="18900000" algn="ctr" rotWithShape="0">
              <a:schemeClr val="tx2">
                <a:alpha val="50000"/>
              </a:schemeClr>
            </a:outerShdw>
          </a:effectLst>
        </p:spPr>
        <p:txBody>
          <a:bodyPr wrap="none" anchor="ctr"/>
          <a:lstStyle/>
          <a:p>
            <a:pPr algn="ctr" eaLnBrk="0" hangingPunct="0"/>
            <a:r>
              <a:rPr lang="en-US" b="1" i="1">
                <a:solidFill>
                  <a:schemeClr val="bg1"/>
                </a:solidFill>
                <a:latin typeface="Trebuchet MS" pitchFamily="34" charset="0"/>
              </a:rPr>
              <a:t>Agriculture </a:t>
            </a:r>
          </a:p>
          <a:p>
            <a:pPr algn="ctr" eaLnBrk="0" hangingPunct="0"/>
            <a:r>
              <a:rPr lang="en-US" b="1" i="1">
                <a:solidFill>
                  <a:schemeClr val="bg1"/>
                </a:solidFill>
                <a:latin typeface="Trebuchet MS" pitchFamily="34" charset="0"/>
              </a:rPr>
              <a:t>Extension</a:t>
            </a:r>
          </a:p>
        </p:txBody>
      </p:sp>
      <p:sp>
        <p:nvSpPr>
          <p:cNvPr id="86022" name="Oval 6"/>
          <p:cNvSpPr>
            <a:spLocks noChangeArrowheads="1"/>
          </p:cNvSpPr>
          <p:nvPr/>
        </p:nvSpPr>
        <p:spPr bwMode="auto">
          <a:xfrm>
            <a:off x="6489700" y="3349625"/>
            <a:ext cx="2057400" cy="91440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tx1"/>
              </a:gs>
            </a:gsLst>
            <a:lin ang="0" scaled="1"/>
          </a:gradFill>
          <a:ln w="28575">
            <a:solidFill>
              <a:srgbClr val="B2B2B2"/>
            </a:solidFill>
            <a:round/>
            <a:headEnd/>
            <a:tailEnd/>
          </a:ln>
          <a:effectLst>
            <a:outerShdw dist="107763" dir="18900000" algn="ctr" rotWithShape="0">
              <a:schemeClr val="tx2">
                <a:alpha val="50000"/>
              </a:schemeClr>
            </a:outerShdw>
          </a:effectLst>
        </p:spPr>
        <p:txBody>
          <a:bodyPr wrap="none" anchor="ctr"/>
          <a:lstStyle/>
          <a:p>
            <a:pPr algn="ctr" eaLnBrk="0" hangingPunct="0"/>
            <a:r>
              <a:rPr lang="en-US" b="1" i="1">
                <a:solidFill>
                  <a:schemeClr val="bg1"/>
                </a:solidFill>
                <a:latin typeface="Trebuchet MS" pitchFamily="34" charset="0"/>
              </a:rPr>
              <a:t>Empowerment</a:t>
            </a:r>
          </a:p>
        </p:txBody>
      </p:sp>
      <p:sp>
        <p:nvSpPr>
          <p:cNvPr id="86023" name="AutoShape 7"/>
          <p:cNvSpPr>
            <a:spLocks noChangeArrowheads="1"/>
          </p:cNvSpPr>
          <p:nvPr/>
        </p:nvSpPr>
        <p:spPr bwMode="auto">
          <a:xfrm>
            <a:off x="381000" y="4648200"/>
            <a:ext cx="2133600" cy="1143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1"/>
              </a:gs>
              <a:gs pos="100000">
                <a:schemeClr val="tx1"/>
              </a:gs>
            </a:gsLst>
            <a:lin ang="0" scaled="1"/>
          </a:gra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b="1" i="1">
                <a:solidFill>
                  <a:schemeClr val="bg1"/>
                </a:solidFill>
                <a:latin typeface="Trebuchet MS" pitchFamily="34" charset="0"/>
              </a:rPr>
              <a:t>Communication</a:t>
            </a:r>
          </a:p>
          <a:p>
            <a:pPr algn="ctr" eaLnBrk="0" hangingPunct="0"/>
            <a:r>
              <a:rPr lang="en-US" b="1" i="1">
                <a:solidFill>
                  <a:schemeClr val="bg1"/>
                </a:solidFill>
                <a:latin typeface="Trebuchet MS" pitchFamily="34" charset="0"/>
              </a:rPr>
              <a:t>(Disseminastion)</a:t>
            </a:r>
          </a:p>
          <a:p>
            <a:pPr algn="ctr" eaLnBrk="0" hangingPunct="0"/>
            <a:r>
              <a:rPr lang="en-US" b="1">
                <a:solidFill>
                  <a:schemeClr val="bg1"/>
                </a:solidFill>
                <a:latin typeface="Trebuchet MS" pitchFamily="34" charset="0"/>
              </a:rPr>
              <a:t>(Eropa)</a:t>
            </a:r>
          </a:p>
        </p:txBody>
      </p:sp>
      <p:sp>
        <p:nvSpPr>
          <p:cNvPr id="86024" name="AutoShape 8"/>
          <p:cNvSpPr>
            <a:spLocks noChangeArrowheads="1"/>
          </p:cNvSpPr>
          <p:nvPr/>
        </p:nvSpPr>
        <p:spPr bwMode="auto">
          <a:xfrm>
            <a:off x="3048000" y="4648200"/>
            <a:ext cx="2438400" cy="1143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1"/>
              </a:gs>
              <a:gs pos="100000">
                <a:schemeClr val="tx1"/>
              </a:gs>
            </a:gsLst>
            <a:lin ang="0" scaled="1"/>
          </a:gra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b="1" i="1">
                <a:solidFill>
                  <a:schemeClr val="bg1"/>
                </a:solidFill>
                <a:latin typeface="Trebuchet MS" pitchFamily="34" charset="0"/>
              </a:rPr>
              <a:t>Education</a:t>
            </a:r>
          </a:p>
          <a:p>
            <a:pPr algn="ctr" eaLnBrk="0" hangingPunct="0"/>
            <a:r>
              <a:rPr lang="en-US" b="1" i="1">
                <a:solidFill>
                  <a:schemeClr val="bg1"/>
                </a:solidFill>
                <a:latin typeface="Trebuchet MS" pitchFamily="34" charset="0"/>
              </a:rPr>
              <a:t>(Diffusion-Adoption)</a:t>
            </a:r>
            <a:endParaRPr lang="en-US" b="1">
              <a:solidFill>
                <a:schemeClr val="bg1"/>
              </a:solidFill>
              <a:latin typeface="Trebuchet MS" pitchFamily="34" charset="0"/>
            </a:endParaRPr>
          </a:p>
          <a:p>
            <a:pPr algn="ctr" eaLnBrk="0" hangingPunct="0"/>
            <a:r>
              <a:rPr lang="en-US" b="1">
                <a:solidFill>
                  <a:schemeClr val="bg1"/>
                </a:solidFill>
                <a:latin typeface="Trebuchet MS" pitchFamily="34" charset="0"/>
              </a:rPr>
              <a:t>(Amerika)</a:t>
            </a:r>
            <a:endParaRPr lang="en-US" b="1" i="1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86025" name="AutoShape 9"/>
          <p:cNvSpPr>
            <a:spLocks noChangeArrowheads="1"/>
          </p:cNvSpPr>
          <p:nvPr/>
        </p:nvSpPr>
        <p:spPr bwMode="auto">
          <a:xfrm>
            <a:off x="6019800" y="4648200"/>
            <a:ext cx="2971800" cy="12192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1"/>
              </a:gs>
              <a:gs pos="100000">
                <a:schemeClr val="tx1"/>
              </a:gs>
            </a:gsLst>
            <a:lin ang="0" scaled="1"/>
          </a:gra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>
                <a:solidFill>
                  <a:schemeClr val="bg1"/>
                </a:solidFill>
                <a:latin typeface="Trebuchet MS" pitchFamily="34" charset="0"/>
              </a:rPr>
              <a:t> </a:t>
            </a:r>
            <a:r>
              <a:rPr lang="en-US" b="1">
                <a:solidFill>
                  <a:schemeClr val="bg1"/>
                </a:solidFill>
                <a:latin typeface="Trebuchet MS" pitchFamily="34" charset="0"/>
              </a:rPr>
              <a:t>Fungsi dari:</a:t>
            </a:r>
          </a:p>
          <a:p>
            <a:pPr algn="ctr" eaLnBrk="0" hangingPunct="0"/>
            <a:r>
              <a:rPr lang="en-US" b="1">
                <a:solidFill>
                  <a:schemeClr val="bg1"/>
                </a:solidFill>
                <a:latin typeface="Trebuchet MS" pitchFamily="34" charset="0"/>
              </a:rPr>
              <a:t>Otoritas, Sumberdaya, </a:t>
            </a:r>
          </a:p>
          <a:p>
            <a:pPr algn="ctr" eaLnBrk="0" hangingPunct="0"/>
            <a:r>
              <a:rPr lang="en-US" b="1">
                <a:solidFill>
                  <a:schemeClr val="bg1"/>
                </a:solidFill>
                <a:latin typeface="Trebuchet MS" pitchFamily="34" charset="0"/>
              </a:rPr>
              <a:t>Informasi,</a:t>
            </a:r>
          </a:p>
          <a:p>
            <a:pPr algn="ctr" eaLnBrk="0" hangingPunct="0"/>
            <a:r>
              <a:rPr lang="en-US" b="1">
                <a:solidFill>
                  <a:schemeClr val="bg1"/>
                </a:solidFill>
                <a:latin typeface="Trebuchet MS" pitchFamily="34" charset="0"/>
              </a:rPr>
              <a:t>dan Akuntabilitas</a:t>
            </a:r>
            <a:r>
              <a:rPr lang="en-US">
                <a:solidFill>
                  <a:schemeClr val="bg1"/>
                </a:solidFill>
                <a:latin typeface="Trebuchet MS" pitchFamily="34" charset="0"/>
              </a:rPr>
              <a:t> </a:t>
            </a:r>
          </a:p>
        </p:txBody>
      </p:sp>
      <p:sp>
        <p:nvSpPr>
          <p:cNvPr id="86026" name="Oval 10"/>
          <p:cNvSpPr>
            <a:spLocks noChangeArrowheads="1"/>
          </p:cNvSpPr>
          <p:nvPr/>
        </p:nvSpPr>
        <p:spPr bwMode="auto">
          <a:xfrm>
            <a:off x="260350" y="6022975"/>
            <a:ext cx="2362200" cy="685800"/>
          </a:xfrm>
          <a:prstGeom prst="ellipse">
            <a:avLst/>
          </a:prstGeom>
          <a:solidFill>
            <a:srgbClr val="B2B2B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b="1">
                <a:solidFill>
                  <a:srgbClr val="000000"/>
                </a:solidFill>
                <a:latin typeface="Trebuchet MS" pitchFamily="34" charset="0"/>
              </a:rPr>
              <a:t>Definisi, Proses,</a:t>
            </a:r>
          </a:p>
          <a:p>
            <a:pPr algn="ctr" eaLnBrk="0" hangingPunct="0"/>
            <a:r>
              <a:rPr lang="en-US" b="1">
                <a:solidFill>
                  <a:srgbClr val="000000"/>
                </a:solidFill>
                <a:latin typeface="Trebuchet MS" pitchFamily="34" charset="0"/>
              </a:rPr>
              <a:t>Dan Falsafah</a:t>
            </a:r>
          </a:p>
        </p:txBody>
      </p:sp>
      <p:sp>
        <p:nvSpPr>
          <p:cNvPr id="86027" name="Oval 11"/>
          <p:cNvSpPr>
            <a:spLocks noChangeArrowheads="1"/>
          </p:cNvSpPr>
          <p:nvPr/>
        </p:nvSpPr>
        <p:spPr bwMode="auto">
          <a:xfrm>
            <a:off x="3006725" y="6022975"/>
            <a:ext cx="2514600" cy="685800"/>
          </a:xfrm>
          <a:prstGeom prst="ellipse">
            <a:avLst/>
          </a:prstGeom>
          <a:solidFill>
            <a:srgbClr val="B2B2B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b="1">
                <a:solidFill>
                  <a:srgbClr val="000000"/>
                </a:solidFill>
                <a:latin typeface="Trebuchet MS" pitchFamily="34" charset="0"/>
              </a:rPr>
              <a:t>Definisi, Proses,</a:t>
            </a:r>
          </a:p>
          <a:p>
            <a:pPr algn="ctr" eaLnBrk="0" hangingPunct="0"/>
            <a:r>
              <a:rPr lang="en-US" b="1">
                <a:solidFill>
                  <a:srgbClr val="000000"/>
                </a:solidFill>
                <a:latin typeface="Trebuchet MS" pitchFamily="34" charset="0"/>
              </a:rPr>
              <a:t>Dan Falsafah</a:t>
            </a:r>
          </a:p>
        </p:txBody>
      </p:sp>
      <p:sp>
        <p:nvSpPr>
          <p:cNvPr id="86028" name="Oval 12"/>
          <p:cNvSpPr>
            <a:spLocks noChangeArrowheads="1"/>
          </p:cNvSpPr>
          <p:nvPr/>
        </p:nvSpPr>
        <p:spPr bwMode="auto">
          <a:xfrm>
            <a:off x="6248400" y="6019800"/>
            <a:ext cx="2514600" cy="685800"/>
          </a:xfrm>
          <a:prstGeom prst="ellipse">
            <a:avLst/>
          </a:prstGeom>
          <a:solidFill>
            <a:srgbClr val="B2B2B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b="1">
                <a:solidFill>
                  <a:srgbClr val="000000"/>
                </a:solidFill>
                <a:latin typeface="Trebuchet MS" pitchFamily="34" charset="0"/>
              </a:rPr>
              <a:t>Definisi, Proses,</a:t>
            </a:r>
          </a:p>
          <a:p>
            <a:pPr algn="ctr" eaLnBrk="0" hangingPunct="0"/>
            <a:r>
              <a:rPr lang="en-US" b="1">
                <a:solidFill>
                  <a:srgbClr val="000000"/>
                </a:solidFill>
                <a:latin typeface="Trebuchet MS" pitchFamily="34" charset="0"/>
              </a:rPr>
              <a:t>Dan Falsafah</a:t>
            </a:r>
          </a:p>
        </p:txBody>
      </p:sp>
      <p:cxnSp>
        <p:nvCxnSpPr>
          <p:cNvPr id="86029" name="AutoShape 13"/>
          <p:cNvCxnSpPr>
            <a:cxnSpLocks noChangeShapeType="1"/>
          </p:cNvCxnSpPr>
          <p:nvPr/>
        </p:nvCxnSpPr>
        <p:spPr bwMode="auto">
          <a:xfrm>
            <a:off x="5070475" y="2252663"/>
            <a:ext cx="6350" cy="247650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ffectLst/>
        </p:spPr>
      </p:cxnSp>
      <p:cxnSp>
        <p:nvCxnSpPr>
          <p:cNvPr id="86030" name="AutoShape 14"/>
          <p:cNvCxnSpPr>
            <a:cxnSpLocks noChangeShapeType="1"/>
          </p:cNvCxnSpPr>
          <p:nvPr/>
        </p:nvCxnSpPr>
        <p:spPr bwMode="auto">
          <a:xfrm rot="5400000">
            <a:off x="4138613" y="2855913"/>
            <a:ext cx="595312" cy="1312862"/>
          </a:xfrm>
          <a:prstGeom prst="bentConnector2">
            <a:avLst/>
          </a:prstGeom>
          <a:noFill/>
          <a:ln w="28575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86031" name="AutoShape 15"/>
          <p:cNvCxnSpPr>
            <a:cxnSpLocks noChangeShapeType="1"/>
            <a:endCxn id="86022" idx="2"/>
          </p:cNvCxnSpPr>
          <p:nvPr/>
        </p:nvCxnSpPr>
        <p:spPr bwMode="auto">
          <a:xfrm>
            <a:off x="5097463" y="3214688"/>
            <a:ext cx="1377950" cy="592137"/>
          </a:xfrm>
          <a:prstGeom prst="bentConnector3">
            <a:avLst>
              <a:gd name="adj1" fmla="val -1611"/>
            </a:avLst>
          </a:prstGeom>
          <a:noFill/>
          <a:ln w="28575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86032" name="AutoShape 16"/>
          <p:cNvCxnSpPr>
            <a:cxnSpLocks noChangeShapeType="1"/>
            <a:stCxn id="86021" idx="4"/>
            <a:endCxn id="86023" idx="0"/>
          </p:cNvCxnSpPr>
          <p:nvPr/>
        </p:nvCxnSpPr>
        <p:spPr bwMode="auto">
          <a:xfrm rot="5400000">
            <a:off x="1931194" y="3798094"/>
            <a:ext cx="366712" cy="1333500"/>
          </a:xfrm>
          <a:prstGeom prst="bentConnector3">
            <a:avLst>
              <a:gd name="adj1" fmla="val 48051"/>
            </a:avLst>
          </a:prstGeom>
          <a:noFill/>
          <a:ln w="28575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86033" name="AutoShape 17"/>
          <p:cNvCxnSpPr>
            <a:cxnSpLocks noChangeShapeType="1"/>
            <a:stCxn id="86021" idx="4"/>
            <a:endCxn id="86024" idx="0"/>
          </p:cNvCxnSpPr>
          <p:nvPr/>
        </p:nvCxnSpPr>
        <p:spPr bwMode="auto">
          <a:xfrm rot="16200000" flipH="1">
            <a:off x="3340894" y="3721894"/>
            <a:ext cx="366712" cy="1485900"/>
          </a:xfrm>
          <a:prstGeom prst="bentConnector3">
            <a:avLst>
              <a:gd name="adj1" fmla="val 48051"/>
            </a:avLst>
          </a:prstGeom>
          <a:noFill/>
          <a:ln w="28575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86034" name="AutoShape 18"/>
          <p:cNvCxnSpPr>
            <a:cxnSpLocks noChangeShapeType="1"/>
            <a:stCxn id="86023" idx="2"/>
            <a:endCxn id="86026" idx="0"/>
          </p:cNvCxnSpPr>
          <p:nvPr/>
        </p:nvCxnSpPr>
        <p:spPr bwMode="auto">
          <a:xfrm flipH="1">
            <a:off x="1562100" y="5791200"/>
            <a:ext cx="6350" cy="231775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ffectLst/>
        </p:spPr>
      </p:cxnSp>
      <p:cxnSp>
        <p:nvCxnSpPr>
          <p:cNvPr id="86035" name="AutoShape 19"/>
          <p:cNvCxnSpPr>
            <a:cxnSpLocks noChangeShapeType="1"/>
          </p:cNvCxnSpPr>
          <p:nvPr/>
        </p:nvCxnSpPr>
        <p:spPr bwMode="auto">
          <a:xfrm flipH="1">
            <a:off x="4284663" y="5791200"/>
            <a:ext cx="3175" cy="231775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ffectLst/>
        </p:spPr>
      </p:cxnSp>
      <p:cxnSp>
        <p:nvCxnSpPr>
          <p:cNvPr id="86036" name="AutoShape 20"/>
          <p:cNvCxnSpPr>
            <a:cxnSpLocks noChangeShapeType="1"/>
          </p:cNvCxnSpPr>
          <p:nvPr/>
        </p:nvCxnSpPr>
        <p:spPr bwMode="auto">
          <a:xfrm flipH="1">
            <a:off x="7524750" y="4278313"/>
            <a:ext cx="14288" cy="369887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ffectLst/>
        </p:spPr>
      </p:cxnSp>
      <p:cxnSp>
        <p:nvCxnSpPr>
          <p:cNvPr id="86037" name="AutoShape 21"/>
          <p:cNvCxnSpPr>
            <a:cxnSpLocks noChangeShapeType="1"/>
          </p:cNvCxnSpPr>
          <p:nvPr/>
        </p:nvCxnSpPr>
        <p:spPr bwMode="auto">
          <a:xfrm>
            <a:off x="7524750" y="5867400"/>
            <a:ext cx="0" cy="152400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ffectLst/>
        </p:spPr>
      </p:cxn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Konteks</a:t>
            </a:r>
            <a:r>
              <a:rPr lang="en-US" dirty="0"/>
              <a:t> Pembangunan Daerah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/>
              <a:t>Tingginya</a:t>
            </a:r>
            <a:r>
              <a:rPr lang="en-US" dirty="0"/>
              <a:t> </a:t>
            </a:r>
            <a:r>
              <a:rPr lang="en-US" dirty="0" err="1"/>
              <a:t>ketergantungan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menghilangkan</a:t>
            </a:r>
            <a:r>
              <a:rPr lang="en-US" dirty="0"/>
              <a:t> </a:t>
            </a:r>
            <a:r>
              <a:rPr lang="en-US" dirty="0" err="1"/>
              <a:t>kemandirian</a:t>
            </a:r>
            <a:r>
              <a:rPr lang="en-US" dirty="0"/>
              <a:t> </a:t>
            </a:r>
            <a:r>
              <a:rPr lang="en-US" dirty="0" err="1"/>
              <a:t>daerah</a:t>
            </a:r>
            <a:endParaRPr lang="en-US" dirty="0"/>
          </a:p>
          <a:p>
            <a:r>
              <a:rPr lang="en-US" dirty="0"/>
              <a:t>Pembangunan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memerlukan</a:t>
            </a:r>
            <a:r>
              <a:rPr lang="en-US" dirty="0"/>
              <a:t> </a:t>
            </a:r>
            <a:r>
              <a:rPr lang="en-US" b="1" i="1" dirty="0">
                <a:solidFill>
                  <a:srgbClr val="00B050"/>
                </a:solidFill>
              </a:rPr>
              <a:t>importation of energy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masyarakat</a:t>
            </a:r>
            <a:endParaRPr lang="en-US" dirty="0"/>
          </a:p>
          <a:p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potensi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di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komunitas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basis </a:t>
            </a:r>
            <a:r>
              <a:rPr lang="en-US" dirty="0" err="1"/>
              <a:t>pertumbuhan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aktivitas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daerah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ID" sz="4000" b="1" dirty="0"/>
              <a:t>COMMUNITY DEVELOPMENT AND BUSINESS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7462896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COMMUNITY DEVELOPMENT AND BUSINESS:</a:t>
            </a:r>
            <a:br>
              <a:rPr lang="en-US" sz="2800" b="1" dirty="0"/>
            </a:br>
            <a:r>
              <a:rPr lang="en-US" sz="2800" b="1" dirty="0"/>
              <a:t>Business Evolution toward Sustainability</a:t>
            </a:r>
            <a:endParaRPr lang="en-US" sz="28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45445" y="1643050"/>
            <a:ext cx="8119072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4600073"/>
            <a:ext cx="7362875" cy="1972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428596" y="6286520"/>
            <a:ext cx="8229600" cy="274654"/>
          </a:xfrm>
          <a:prstGeom prst="rect">
            <a:avLst/>
          </a:prstGeom>
        </p:spPr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2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Diadaptasi dari Fajar (2006)</a:t>
            </a:r>
          </a:p>
        </p:txBody>
      </p:sp>
    </p:spTree>
    <p:extLst>
      <p:ext uri="{BB962C8B-B14F-4D97-AF65-F5344CB8AC3E}">
        <p14:creationId xmlns:p14="http://schemas.microsoft.com/office/powerpoint/2010/main" val="2533249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7D69A0-7AE6-4A22-A206-ECDB69A5157E}" type="slidenum">
              <a:rPr lang="en-US"/>
              <a:pPr/>
              <a:t>6</a:t>
            </a:fld>
            <a:endParaRPr lang="en-US"/>
          </a:p>
        </p:txBody>
      </p:sp>
      <p:sp>
        <p:nvSpPr>
          <p:cNvPr id="145410" name="Rectangle 2"/>
          <p:cNvSpPr>
            <a:spLocks noChangeArrowheads="1"/>
          </p:cNvSpPr>
          <p:nvPr/>
        </p:nvSpPr>
        <p:spPr bwMode="auto">
          <a:xfrm>
            <a:off x="5562600" y="6400800"/>
            <a:ext cx="1357313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/>
              <a:t>Source: World Vision </a:t>
            </a:r>
          </a:p>
        </p:txBody>
      </p:sp>
      <p:sp>
        <p:nvSpPr>
          <p:cNvPr id="145411" name="Rectangle 3"/>
          <p:cNvSpPr>
            <a:spLocks noChangeArrowheads="1"/>
          </p:cNvSpPr>
          <p:nvPr/>
        </p:nvSpPr>
        <p:spPr bwMode="auto">
          <a:xfrm>
            <a:off x="0" y="5661025"/>
            <a:ext cx="3492500" cy="11969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5412" name="AutoShape 4"/>
          <p:cNvSpPr>
            <a:spLocks noChangeArrowheads="1"/>
          </p:cNvSpPr>
          <p:nvPr/>
        </p:nvSpPr>
        <p:spPr bwMode="auto">
          <a:xfrm>
            <a:off x="873125" y="1809750"/>
            <a:ext cx="2978150" cy="4762500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rgbClr val="EAEAEA"/>
              </a:gs>
              <a:gs pos="100000">
                <a:srgbClr val="FFFF66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45413" name="Line 5"/>
          <p:cNvSpPr>
            <a:spLocks noChangeShapeType="1"/>
          </p:cNvSpPr>
          <p:nvPr/>
        </p:nvSpPr>
        <p:spPr bwMode="auto">
          <a:xfrm>
            <a:off x="395288" y="5445125"/>
            <a:ext cx="8353425" cy="0"/>
          </a:xfrm>
          <a:prstGeom prst="line">
            <a:avLst/>
          </a:prstGeom>
          <a:noFill/>
          <a:ln w="9525">
            <a:solidFill>
              <a:srgbClr val="80808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5414" name="Rectangle 7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28600"/>
            <a:ext cx="8229600" cy="71596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>
            <a:noAutofit/>
          </a:bodyPr>
          <a:lstStyle/>
          <a:p>
            <a:r>
              <a:rPr lang="en-US" sz="3200" dirty="0"/>
              <a:t>COMMUNITY DEVELOPMENT AND BUSINESS: </a:t>
            </a:r>
            <a:br>
              <a:rPr lang="en-US" sz="3200" b="1" dirty="0">
                <a:latin typeface="Calibri" pitchFamily="34" charset="0"/>
              </a:rPr>
            </a:br>
            <a:r>
              <a:rPr lang="en-US" sz="3200" b="1" dirty="0">
                <a:latin typeface="Calibri" pitchFamily="34" charset="0"/>
              </a:rPr>
              <a:t>Goals of Corporate Investment</a:t>
            </a:r>
          </a:p>
        </p:txBody>
      </p:sp>
      <p:sp>
        <p:nvSpPr>
          <p:cNvPr id="145415" name="Rectangle 14"/>
          <p:cNvSpPr>
            <a:spLocks noChangeArrowheads="1"/>
          </p:cNvSpPr>
          <p:nvPr/>
        </p:nvSpPr>
        <p:spPr bwMode="auto">
          <a:xfrm>
            <a:off x="533400" y="1066800"/>
            <a:ext cx="8153400" cy="660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en-US">
                <a:latin typeface="Gill Sans MT" pitchFamily="34" charset="0"/>
              </a:rPr>
              <a:t>As expectations on return on CSR investment increase, companies tend to gravitate towards transformational partnerships that leverage core business.</a:t>
            </a:r>
          </a:p>
        </p:txBody>
      </p:sp>
      <p:sp>
        <p:nvSpPr>
          <p:cNvPr id="145416" name="AcnBodyText_ID_2446357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3779838" y="2420938"/>
            <a:ext cx="2376487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79388" indent="-179388" eaLnBrk="1" hangingPunct="1">
              <a:spcBef>
                <a:spcPct val="20000"/>
              </a:spcBef>
              <a:buClr>
                <a:srgbClr val="FF6600"/>
              </a:buClr>
              <a:buFont typeface="Wingdings" pitchFamily="2" charset="2"/>
              <a:buChar char="§"/>
            </a:pPr>
            <a:r>
              <a:rPr lang="en-US" sz="1200">
                <a:latin typeface="Gill Sans MT" pitchFamily="34" charset="0"/>
              </a:rPr>
              <a:t>Improve image at community, national and employee levels</a:t>
            </a:r>
            <a:endParaRPr lang="en-GB" sz="1200">
              <a:latin typeface="Gill Sans MT" pitchFamily="34" charset="0"/>
            </a:endParaRPr>
          </a:p>
        </p:txBody>
      </p:sp>
      <p:sp>
        <p:nvSpPr>
          <p:cNvPr id="145417" name="Line 24"/>
          <p:cNvSpPr>
            <a:spLocks noChangeShapeType="1"/>
          </p:cNvSpPr>
          <p:nvPr/>
        </p:nvSpPr>
        <p:spPr bwMode="auto">
          <a:xfrm>
            <a:off x="3924300" y="2205038"/>
            <a:ext cx="4968875" cy="0"/>
          </a:xfrm>
          <a:prstGeom prst="line">
            <a:avLst/>
          </a:prstGeom>
          <a:noFill/>
          <a:ln w="25400">
            <a:solidFill>
              <a:srgbClr val="FF6600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45418" name="Text Box 25"/>
          <p:cNvSpPr txBox="1">
            <a:spLocks noChangeArrowheads="1"/>
          </p:cNvSpPr>
          <p:nvPr/>
        </p:nvSpPr>
        <p:spPr bwMode="auto">
          <a:xfrm>
            <a:off x="4356100" y="1751013"/>
            <a:ext cx="636588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600" b="1">
                <a:latin typeface="Gill Sans MT" pitchFamily="34" charset="0"/>
              </a:rPr>
              <a:t>Goal</a:t>
            </a:r>
          </a:p>
        </p:txBody>
      </p:sp>
      <p:sp>
        <p:nvSpPr>
          <p:cNvPr id="145419" name="Text Box 35"/>
          <p:cNvSpPr txBox="1">
            <a:spLocks noChangeArrowheads="1"/>
          </p:cNvSpPr>
          <p:nvPr/>
        </p:nvSpPr>
        <p:spPr bwMode="auto">
          <a:xfrm>
            <a:off x="6659563" y="1773238"/>
            <a:ext cx="9271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600" b="1">
                <a:latin typeface="Gill Sans MT" pitchFamily="34" charset="0"/>
              </a:rPr>
              <a:t>Activity</a:t>
            </a:r>
          </a:p>
        </p:txBody>
      </p:sp>
      <p:sp>
        <p:nvSpPr>
          <p:cNvPr id="145420" name="AcnBodyText_ID_2446357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779838" y="3530600"/>
            <a:ext cx="2563812" cy="584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marL="179388" indent="-179388" eaLnBrk="1" hangingPunct="1">
              <a:spcBef>
                <a:spcPct val="20000"/>
              </a:spcBef>
              <a:buClr>
                <a:srgbClr val="FF6600"/>
              </a:buClr>
              <a:buFont typeface="Wingdings" pitchFamily="2" charset="2"/>
              <a:buChar char="§"/>
            </a:pPr>
            <a:r>
              <a:rPr lang="en-US" sz="1200">
                <a:latin typeface="Gill Sans MT" pitchFamily="34" charset="0"/>
              </a:rPr>
              <a:t>Heighten employee morale and skills</a:t>
            </a:r>
          </a:p>
          <a:p>
            <a:pPr marL="179388" indent="-179388" eaLnBrk="1" hangingPunct="1">
              <a:spcBef>
                <a:spcPct val="20000"/>
              </a:spcBef>
              <a:buClr>
                <a:srgbClr val="FF6600"/>
              </a:buClr>
              <a:buFont typeface="Wingdings" pitchFamily="2" charset="2"/>
              <a:buChar char="§"/>
            </a:pPr>
            <a:r>
              <a:rPr lang="en-US" sz="1200">
                <a:latin typeface="Gill Sans MT" pitchFamily="34" charset="0"/>
              </a:rPr>
              <a:t>Contribute as a business to social goals</a:t>
            </a:r>
            <a:endParaRPr lang="en-GB" sz="1200">
              <a:latin typeface="Gill Sans MT" pitchFamily="34" charset="0"/>
            </a:endParaRPr>
          </a:p>
        </p:txBody>
      </p:sp>
      <p:sp>
        <p:nvSpPr>
          <p:cNvPr id="145421" name="AcnBodyText_ID_2446357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779838" y="4584700"/>
            <a:ext cx="2808287" cy="584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marL="179388" indent="-179388" eaLnBrk="1" hangingPunct="1">
              <a:spcBef>
                <a:spcPct val="20000"/>
              </a:spcBef>
              <a:buClr>
                <a:srgbClr val="FF6600"/>
              </a:buClr>
              <a:buFont typeface="Wingdings" pitchFamily="2" charset="2"/>
              <a:buChar char="§"/>
            </a:pPr>
            <a:r>
              <a:rPr lang="en-US" sz="1200">
                <a:latin typeface="Gill Sans MT" pitchFamily="34" charset="0"/>
              </a:rPr>
              <a:t>Reach new markets &amp; revenue streams through new products / services </a:t>
            </a:r>
          </a:p>
          <a:p>
            <a:pPr marL="179388" indent="-179388" eaLnBrk="1" hangingPunct="1">
              <a:spcBef>
                <a:spcPct val="20000"/>
              </a:spcBef>
              <a:buClr>
                <a:srgbClr val="FF6600"/>
              </a:buClr>
              <a:buFont typeface="Wingdings" pitchFamily="2" charset="2"/>
              <a:buChar char="§"/>
            </a:pPr>
            <a:r>
              <a:rPr lang="en-US" sz="1200">
                <a:latin typeface="Gill Sans MT" pitchFamily="34" charset="0"/>
              </a:rPr>
              <a:t>Increase consumer loyalty </a:t>
            </a:r>
          </a:p>
        </p:txBody>
      </p:sp>
      <p:sp>
        <p:nvSpPr>
          <p:cNvPr id="145422" name="AcnBodyText_ID_2446357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6007100" y="4610100"/>
            <a:ext cx="2668588" cy="5476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marL="598488" lvl="1" indent="-141288" eaLnBrk="1" hangingPunct="1">
              <a:spcBef>
                <a:spcPct val="20000"/>
              </a:spcBef>
              <a:buClr>
                <a:srgbClr val="FF6600"/>
              </a:buClr>
              <a:buFont typeface="Wingdings" pitchFamily="2" charset="2"/>
              <a:buChar char="§"/>
            </a:pPr>
            <a:r>
              <a:rPr lang="en-US" sz="1200">
                <a:latin typeface="Gill Sans MT" pitchFamily="34" charset="0"/>
              </a:rPr>
              <a:t>Develop pro-poor products, services and supply chains, and inclusive business models</a:t>
            </a:r>
          </a:p>
        </p:txBody>
      </p:sp>
      <p:sp>
        <p:nvSpPr>
          <p:cNvPr id="145423" name="AcnBodyText_ID_2446357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3784600" y="5524500"/>
            <a:ext cx="2736850" cy="803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marL="179388" indent="-179388" eaLnBrk="1" hangingPunct="1">
              <a:spcBef>
                <a:spcPct val="20000"/>
              </a:spcBef>
              <a:buClr>
                <a:srgbClr val="FF6600"/>
              </a:buClr>
              <a:buFont typeface="Wingdings" pitchFamily="2" charset="2"/>
              <a:buChar char="§"/>
            </a:pPr>
            <a:r>
              <a:rPr lang="en-US" sz="1200">
                <a:latin typeface="Gill Sans MT" pitchFamily="34" charset="0"/>
              </a:rPr>
              <a:t>Comply with regulations</a:t>
            </a:r>
          </a:p>
          <a:p>
            <a:pPr marL="179388" indent="-179388" eaLnBrk="1" hangingPunct="1">
              <a:spcBef>
                <a:spcPct val="20000"/>
              </a:spcBef>
              <a:buClr>
                <a:srgbClr val="FF6600"/>
              </a:buClr>
              <a:buFont typeface="Wingdings" pitchFamily="2" charset="2"/>
              <a:buChar char="§"/>
            </a:pPr>
            <a:r>
              <a:rPr lang="en-US" sz="1200">
                <a:latin typeface="Gill Sans MT" pitchFamily="34" charset="0"/>
              </a:rPr>
              <a:t>Meet requirements for ‘local content’</a:t>
            </a:r>
          </a:p>
          <a:p>
            <a:pPr marL="179388" indent="-179388" eaLnBrk="1" hangingPunct="1">
              <a:spcBef>
                <a:spcPct val="20000"/>
              </a:spcBef>
              <a:buClr>
                <a:srgbClr val="FF6600"/>
              </a:buClr>
              <a:buFont typeface="Wingdings" pitchFamily="2" charset="2"/>
              <a:buChar char="§"/>
            </a:pPr>
            <a:r>
              <a:rPr lang="en-US" sz="1200">
                <a:latin typeface="Gill Sans MT" pitchFamily="34" charset="0"/>
              </a:rPr>
              <a:t>Ensure sustainability in supply and distribution</a:t>
            </a:r>
          </a:p>
        </p:txBody>
      </p:sp>
      <p:sp>
        <p:nvSpPr>
          <p:cNvPr id="145424" name="AcnBodyText_ID_2446357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6007100" y="2401888"/>
            <a:ext cx="2957513" cy="620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marL="598488" lvl="1" indent="-141288" eaLnBrk="1" hangingPunct="1">
              <a:spcBef>
                <a:spcPct val="20000"/>
              </a:spcBef>
              <a:buClr>
                <a:srgbClr val="FF6600"/>
              </a:buClr>
              <a:buFont typeface="Wingdings" pitchFamily="2" charset="2"/>
              <a:buChar char="§"/>
            </a:pPr>
            <a:r>
              <a:rPr lang="en-US" sz="1200">
                <a:latin typeface="Gill Sans MT" pitchFamily="34" charset="0"/>
              </a:rPr>
              <a:t>Engage in times of disaster</a:t>
            </a:r>
          </a:p>
          <a:p>
            <a:pPr marL="598488" lvl="1" indent="-141288" eaLnBrk="1" hangingPunct="1">
              <a:spcBef>
                <a:spcPct val="20000"/>
              </a:spcBef>
              <a:buClr>
                <a:srgbClr val="FF6600"/>
              </a:buClr>
              <a:buFont typeface="Wingdings" pitchFamily="2" charset="2"/>
              <a:buChar char="§"/>
            </a:pPr>
            <a:r>
              <a:rPr lang="en-GB" sz="1200">
                <a:latin typeface="Gill Sans MT" pitchFamily="34" charset="0"/>
              </a:rPr>
              <a:t>Donate cash / goods</a:t>
            </a:r>
            <a:endParaRPr lang="en-US" sz="1200">
              <a:latin typeface="Gill Sans MT" pitchFamily="34" charset="0"/>
            </a:endParaRPr>
          </a:p>
          <a:p>
            <a:pPr marL="598488" lvl="1" indent="-141288" eaLnBrk="1" hangingPunct="1">
              <a:spcBef>
                <a:spcPct val="20000"/>
              </a:spcBef>
              <a:buClr>
                <a:srgbClr val="FF6600"/>
              </a:buClr>
              <a:buFont typeface="Wingdings" pitchFamily="2" charset="2"/>
              <a:buChar char="§"/>
            </a:pPr>
            <a:r>
              <a:rPr lang="en-US" sz="1200">
                <a:latin typeface="Gill Sans MT" pitchFamily="34" charset="0"/>
              </a:rPr>
              <a:t>Fund programs around operations</a:t>
            </a:r>
          </a:p>
        </p:txBody>
      </p:sp>
      <p:sp>
        <p:nvSpPr>
          <p:cNvPr id="145425" name="AcnBodyText_ID_2446357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6007100" y="3536950"/>
            <a:ext cx="2852738" cy="7755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marL="598488" lvl="1" indent="-141288" eaLnBrk="1" hangingPunct="1">
              <a:spcBef>
                <a:spcPct val="20000"/>
              </a:spcBef>
              <a:buClr>
                <a:srgbClr val="FF6600"/>
              </a:buClr>
              <a:buFont typeface="Wingdings" pitchFamily="2" charset="2"/>
              <a:buChar char="§"/>
            </a:pPr>
            <a:r>
              <a:rPr lang="en-US" sz="1200" dirty="0">
                <a:latin typeface="Gill Sans MT" pitchFamily="34" charset="0"/>
              </a:rPr>
              <a:t>Support community projects and voluntary work, offer expertise, technologies and social marketing</a:t>
            </a:r>
          </a:p>
          <a:p>
            <a:pPr marL="598488" lvl="1" indent="-141288" eaLnBrk="1" hangingPunct="1">
              <a:spcBef>
                <a:spcPct val="20000"/>
              </a:spcBef>
              <a:buClr>
                <a:srgbClr val="FF6600"/>
              </a:buClr>
              <a:buFont typeface="Wingdings" pitchFamily="2" charset="2"/>
              <a:buChar char="§"/>
            </a:pPr>
            <a:r>
              <a:rPr lang="en-US" sz="1200" dirty="0">
                <a:latin typeface="Gill Sans MT" pitchFamily="34" charset="0"/>
              </a:rPr>
              <a:t>core skills, resources</a:t>
            </a:r>
          </a:p>
        </p:txBody>
      </p:sp>
      <p:sp>
        <p:nvSpPr>
          <p:cNvPr id="145426" name="AcnBodyText_ID_2446357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6007100" y="5524500"/>
            <a:ext cx="3030538" cy="803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marL="598488" lvl="1" indent="-141288" eaLnBrk="1" hangingPunct="1">
              <a:spcBef>
                <a:spcPct val="20000"/>
              </a:spcBef>
              <a:buClr>
                <a:srgbClr val="FF6600"/>
              </a:buClr>
              <a:buFont typeface="Wingdings" pitchFamily="2" charset="2"/>
              <a:buChar char="§"/>
            </a:pPr>
            <a:r>
              <a:rPr lang="en-US" sz="1200">
                <a:latin typeface="Gill Sans MT" pitchFamily="34" charset="0"/>
              </a:rPr>
              <a:t>Local supplier enterprise development </a:t>
            </a:r>
          </a:p>
          <a:p>
            <a:pPr marL="598488" lvl="1" indent="-141288" eaLnBrk="1" hangingPunct="1">
              <a:spcBef>
                <a:spcPct val="20000"/>
              </a:spcBef>
              <a:buClr>
                <a:srgbClr val="FF6600"/>
              </a:buClr>
              <a:buFont typeface="Wingdings" pitchFamily="2" charset="2"/>
              <a:buChar char="§"/>
            </a:pPr>
            <a:r>
              <a:rPr lang="en-US" sz="1200">
                <a:latin typeface="Gill Sans MT" pitchFamily="34" charset="0"/>
              </a:rPr>
              <a:t>Ethical supply (e.g. human rights/ labor policy)</a:t>
            </a:r>
          </a:p>
          <a:p>
            <a:pPr marL="598488" lvl="1" indent="-141288" eaLnBrk="1" hangingPunct="1">
              <a:spcBef>
                <a:spcPct val="20000"/>
              </a:spcBef>
              <a:buClr>
                <a:srgbClr val="FF6600"/>
              </a:buClr>
              <a:buFont typeface="Wingdings" pitchFamily="2" charset="2"/>
              <a:buChar char="§"/>
            </a:pPr>
            <a:endParaRPr lang="en-US" sz="1200">
              <a:latin typeface="Gill Sans MT" pitchFamily="34" charset="0"/>
            </a:endParaRPr>
          </a:p>
        </p:txBody>
      </p:sp>
      <p:sp>
        <p:nvSpPr>
          <p:cNvPr id="145427" name="Line 19"/>
          <p:cNvSpPr>
            <a:spLocks noChangeShapeType="1"/>
          </p:cNvSpPr>
          <p:nvPr/>
        </p:nvSpPr>
        <p:spPr bwMode="auto">
          <a:xfrm>
            <a:off x="395288" y="3429000"/>
            <a:ext cx="8353425" cy="0"/>
          </a:xfrm>
          <a:prstGeom prst="line">
            <a:avLst/>
          </a:prstGeom>
          <a:noFill/>
          <a:ln w="9525">
            <a:solidFill>
              <a:srgbClr val="80808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5428" name="Text Box 36"/>
          <p:cNvSpPr txBox="1">
            <a:spLocks noChangeArrowheads="1"/>
          </p:cNvSpPr>
          <p:nvPr/>
        </p:nvSpPr>
        <p:spPr bwMode="auto">
          <a:xfrm rot="10800000">
            <a:off x="684213" y="3302000"/>
            <a:ext cx="488950" cy="1422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000" b="1">
                <a:solidFill>
                  <a:srgbClr val="000000"/>
                </a:solidFill>
                <a:latin typeface="Gill Sans MT" pitchFamily="34" charset="0"/>
              </a:rPr>
              <a:t>Capabilities Partnerships</a:t>
            </a:r>
          </a:p>
        </p:txBody>
      </p:sp>
      <p:sp>
        <p:nvSpPr>
          <p:cNvPr id="145429" name="Text Box 37"/>
          <p:cNvSpPr txBox="1">
            <a:spLocks noChangeArrowheads="1"/>
          </p:cNvSpPr>
          <p:nvPr/>
        </p:nvSpPr>
        <p:spPr bwMode="auto">
          <a:xfrm rot="10800000">
            <a:off x="684213" y="2305050"/>
            <a:ext cx="488950" cy="787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000" b="1">
                <a:solidFill>
                  <a:srgbClr val="000000"/>
                </a:solidFill>
                <a:latin typeface="Gill Sans MT" pitchFamily="34" charset="0"/>
              </a:rPr>
              <a:t>Grants/ GIK</a:t>
            </a:r>
          </a:p>
        </p:txBody>
      </p:sp>
      <p:sp>
        <p:nvSpPr>
          <p:cNvPr id="145430" name="Text Box 22"/>
          <p:cNvSpPr txBox="1">
            <a:spLocks noChangeArrowheads="1"/>
          </p:cNvSpPr>
          <p:nvPr/>
        </p:nvSpPr>
        <p:spPr bwMode="auto">
          <a:xfrm>
            <a:off x="1460500" y="4818063"/>
            <a:ext cx="1803400" cy="2746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200" b="1"/>
              <a:t>Commercial Initiatives</a:t>
            </a:r>
          </a:p>
        </p:txBody>
      </p:sp>
      <p:sp>
        <p:nvSpPr>
          <p:cNvPr id="145431" name="Text Box 23"/>
          <p:cNvSpPr txBox="1">
            <a:spLocks noChangeArrowheads="1"/>
          </p:cNvSpPr>
          <p:nvPr/>
        </p:nvSpPr>
        <p:spPr bwMode="auto">
          <a:xfrm>
            <a:off x="1593850" y="5797550"/>
            <a:ext cx="1536700" cy="2746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200" b="1"/>
              <a:t>Core Business</a:t>
            </a:r>
          </a:p>
        </p:txBody>
      </p:sp>
      <p:sp>
        <p:nvSpPr>
          <p:cNvPr id="145432" name="Text Box 24"/>
          <p:cNvSpPr txBox="1">
            <a:spLocks noChangeArrowheads="1"/>
          </p:cNvSpPr>
          <p:nvPr/>
        </p:nvSpPr>
        <p:spPr bwMode="auto">
          <a:xfrm>
            <a:off x="1562100" y="3854450"/>
            <a:ext cx="1600200" cy="2746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200" b="1"/>
              <a:t>Social Investment</a:t>
            </a:r>
          </a:p>
        </p:txBody>
      </p:sp>
      <p:sp>
        <p:nvSpPr>
          <p:cNvPr id="145433" name="Text Box 25"/>
          <p:cNvSpPr txBox="1">
            <a:spLocks noChangeArrowheads="1"/>
          </p:cNvSpPr>
          <p:nvPr/>
        </p:nvSpPr>
        <p:spPr bwMode="auto">
          <a:xfrm>
            <a:off x="1739900" y="3154363"/>
            <a:ext cx="1244600" cy="2746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200" b="1"/>
              <a:t>Philanthropy</a:t>
            </a:r>
          </a:p>
        </p:txBody>
      </p:sp>
      <p:sp>
        <p:nvSpPr>
          <p:cNvPr id="145434" name="AutoShape 26"/>
          <p:cNvSpPr>
            <a:spLocks noChangeArrowheads="1"/>
          </p:cNvSpPr>
          <p:nvPr/>
        </p:nvSpPr>
        <p:spPr bwMode="auto">
          <a:xfrm rot="5400000">
            <a:off x="2182018" y="4926807"/>
            <a:ext cx="315913" cy="3168650"/>
          </a:xfrm>
          <a:prstGeom prst="upDownArrow">
            <a:avLst>
              <a:gd name="adj1" fmla="val 50000"/>
              <a:gd name="adj2" fmla="val 200603"/>
            </a:avLst>
          </a:prstGeom>
          <a:solidFill>
            <a:srgbClr val="FF6600"/>
          </a:solidFill>
          <a:ln w="9525">
            <a:noFill/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145435" name="Text Box 27"/>
          <p:cNvSpPr txBox="1">
            <a:spLocks noChangeArrowheads="1"/>
          </p:cNvSpPr>
          <p:nvPr/>
        </p:nvSpPr>
        <p:spPr bwMode="auto">
          <a:xfrm>
            <a:off x="1403350" y="6381750"/>
            <a:ext cx="191293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200" b="1">
                <a:solidFill>
                  <a:srgbClr val="000000"/>
                </a:solidFill>
                <a:latin typeface="Gill Sans MT" pitchFamily="34" charset="0"/>
              </a:rPr>
              <a:t>Size of Investment</a:t>
            </a:r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684213" y="4795838"/>
            <a:ext cx="488950" cy="1296987"/>
            <a:chOff x="431" y="3021"/>
            <a:chExt cx="308" cy="817"/>
          </a:xfrm>
        </p:grpSpPr>
        <p:sp>
          <p:nvSpPr>
            <p:cNvPr id="145437" name="Rectangle 29"/>
            <p:cNvSpPr>
              <a:spLocks noChangeArrowheads="1"/>
            </p:cNvSpPr>
            <p:nvPr/>
          </p:nvSpPr>
          <p:spPr bwMode="auto">
            <a:xfrm>
              <a:off x="476" y="3339"/>
              <a:ext cx="226" cy="1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38" name="Text Box 35"/>
            <p:cNvSpPr txBox="1">
              <a:spLocks noChangeArrowheads="1"/>
            </p:cNvSpPr>
            <p:nvPr/>
          </p:nvSpPr>
          <p:spPr bwMode="auto">
            <a:xfrm rot="10800000">
              <a:off x="431" y="3021"/>
              <a:ext cx="308" cy="81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vert="eaVert"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1000" b="1">
                  <a:solidFill>
                    <a:srgbClr val="000000"/>
                  </a:solidFill>
                  <a:latin typeface="Gill Sans MT" pitchFamily="34" charset="0"/>
                </a:rPr>
                <a:t>Transformational Partnerships</a:t>
              </a:r>
            </a:p>
          </p:txBody>
        </p:sp>
      </p:grpSp>
      <p:sp>
        <p:nvSpPr>
          <p:cNvPr id="145439" name="Line 31"/>
          <p:cNvSpPr>
            <a:spLocks noChangeShapeType="1"/>
          </p:cNvSpPr>
          <p:nvPr/>
        </p:nvSpPr>
        <p:spPr bwMode="auto">
          <a:xfrm>
            <a:off x="395288" y="4508500"/>
            <a:ext cx="8353425" cy="0"/>
          </a:xfrm>
          <a:prstGeom prst="line">
            <a:avLst/>
          </a:prstGeom>
          <a:noFill/>
          <a:ln w="9525">
            <a:solidFill>
              <a:srgbClr val="80808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5440" name="AutoShape 32"/>
          <p:cNvSpPr>
            <a:spLocks noChangeArrowheads="1"/>
          </p:cNvSpPr>
          <p:nvPr/>
        </p:nvSpPr>
        <p:spPr bwMode="auto">
          <a:xfrm>
            <a:off x="250825" y="1844675"/>
            <a:ext cx="504825" cy="4824413"/>
          </a:xfrm>
          <a:prstGeom prst="upDownArrow">
            <a:avLst>
              <a:gd name="adj1" fmla="val 50000"/>
              <a:gd name="adj2" fmla="val 191132"/>
            </a:avLst>
          </a:prstGeom>
          <a:solidFill>
            <a:srgbClr val="FF6600"/>
          </a:solidFill>
          <a:ln w="9525">
            <a:noFill/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145441" name="Text Box 58"/>
          <p:cNvSpPr txBox="1">
            <a:spLocks noChangeArrowheads="1"/>
          </p:cNvSpPr>
          <p:nvPr/>
        </p:nvSpPr>
        <p:spPr bwMode="auto">
          <a:xfrm rot="10800000">
            <a:off x="317500" y="2332038"/>
            <a:ext cx="366713" cy="9525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200" b="1">
                <a:solidFill>
                  <a:srgbClr val="000000"/>
                </a:solidFill>
                <a:latin typeface="Gill Sans MT" pitchFamily="34" charset="0"/>
              </a:rPr>
              <a:t>Doing good</a:t>
            </a:r>
          </a:p>
        </p:txBody>
      </p:sp>
      <p:sp>
        <p:nvSpPr>
          <p:cNvPr id="145442" name="Text Box 59"/>
          <p:cNvSpPr txBox="1">
            <a:spLocks noChangeArrowheads="1"/>
          </p:cNvSpPr>
          <p:nvPr/>
        </p:nvSpPr>
        <p:spPr bwMode="auto">
          <a:xfrm rot="10800000">
            <a:off x="317500" y="4933950"/>
            <a:ext cx="366713" cy="12573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200" b="1">
                <a:solidFill>
                  <a:srgbClr val="000000"/>
                </a:solidFill>
                <a:latin typeface="Gill Sans MT" pitchFamily="34" charset="0"/>
              </a:rPr>
              <a:t>Doing business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COMMUNITY DEVELOPMENT AND BUSINESS: </a:t>
            </a:r>
            <a:br>
              <a:rPr lang="en-US" sz="2800" b="1" dirty="0"/>
            </a:br>
            <a:r>
              <a:rPr lang="en-US" sz="2800" b="1" dirty="0"/>
              <a:t>C</a:t>
            </a:r>
            <a:r>
              <a:rPr lang="id-ID" sz="2800" b="1" dirty="0"/>
              <a:t>SR</a:t>
            </a:r>
            <a:r>
              <a:rPr lang="en-US" sz="2800" b="1" dirty="0"/>
              <a:t> : </a:t>
            </a:r>
            <a:r>
              <a:rPr lang="id-ID" sz="2800" b="1" dirty="0"/>
              <a:t>T</a:t>
            </a:r>
            <a:r>
              <a:rPr lang="en-US" sz="2800" b="1" dirty="0"/>
              <a:t>he </a:t>
            </a:r>
            <a:r>
              <a:rPr lang="id-ID" sz="2800" b="1" dirty="0"/>
              <a:t>Triple</a:t>
            </a:r>
            <a:r>
              <a:rPr lang="en-US" sz="2800" b="1" dirty="0"/>
              <a:t> </a:t>
            </a:r>
            <a:r>
              <a:rPr lang="id-ID" sz="2800" b="1" dirty="0"/>
              <a:t>Bottom-line Approach</a:t>
            </a:r>
            <a:endParaRPr lang="en-US" sz="2800" b="1" dirty="0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048000" y="3429000"/>
            <a:ext cx="2209800" cy="5334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rgbClr val="FFFFFF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r>
              <a:rPr lang="en-US" sz="1600">
                <a:effectLst>
                  <a:outerShdw blurRad="38100" dist="38100" dir="2700000" algn="tl">
                    <a:srgbClr val="FFFFFF"/>
                  </a:outerShdw>
                </a:effectLst>
                <a:latin typeface="Tw Cen MT Condensed Extra Bold" pitchFamily="34" charset="0"/>
              </a:rPr>
              <a:t>Harmonizing</a:t>
            </a:r>
          </a:p>
          <a:p>
            <a:pPr algn="ctr"/>
            <a:r>
              <a:rPr lang="en-US" sz="1600">
                <a:effectLst>
                  <a:outerShdw blurRad="38100" dist="38100" dir="2700000" algn="tl">
                    <a:srgbClr val="FFFFFF"/>
                  </a:outerShdw>
                </a:effectLst>
                <a:latin typeface="Tw Cen MT Condensed Extra Bold" pitchFamily="34" charset="0"/>
              </a:rPr>
              <a:t>Environmental Factors</a:t>
            </a: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5746750" y="3429000"/>
            <a:ext cx="2178050" cy="533400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100000">
                <a:srgbClr val="FFFFFF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r>
              <a:rPr lang="en-US" sz="1600">
                <a:effectLst>
                  <a:outerShdw blurRad="38100" dist="38100" dir="2700000" algn="tl">
                    <a:srgbClr val="FFFFFF"/>
                  </a:outerShdw>
                </a:effectLst>
                <a:latin typeface="Tw Cen MT Condensed Extra Bold" pitchFamily="34" charset="0"/>
              </a:rPr>
              <a:t>Building Social</a:t>
            </a:r>
          </a:p>
          <a:p>
            <a:pPr algn="ctr"/>
            <a:r>
              <a:rPr lang="en-US" sz="1600">
                <a:effectLst>
                  <a:outerShdw blurRad="38100" dist="38100" dir="2700000" algn="tl">
                    <a:srgbClr val="FFFFFF"/>
                  </a:outerShdw>
                </a:effectLst>
                <a:latin typeface="Tw Cen MT Condensed Extra Bold" pitchFamily="34" charset="0"/>
              </a:rPr>
              <a:t>Capital in the Community</a:t>
            </a: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685800" y="3429000"/>
            <a:ext cx="1981200" cy="533400"/>
          </a:xfrm>
          <a:prstGeom prst="rect">
            <a:avLst/>
          </a:prstGeom>
          <a:gradFill rotWithShape="1">
            <a:gsLst>
              <a:gs pos="0">
                <a:srgbClr val="33CCFF"/>
              </a:gs>
              <a:gs pos="100000">
                <a:srgbClr val="FFFFFF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r>
              <a:rPr lang="en-US" sz="1600">
                <a:effectLst>
                  <a:outerShdw blurRad="38100" dist="38100" dir="2700000" algn="tl">
                    <a:srgbClr val="FFFFFF"/>
                  </a:outerShdw>
                </a:effectLst>
                <a:latin typeface="Tw Cen MT Condensed Extra Bold" pitchFamily="34" charset="0"/>
              </a:rPr>
              <a:t>Adding </a:t>
            </a:r>
          </a:p>
          <a:p>
            <a:pPr algn="ctr"/>
            <a:r>
              <a:rPr lang="en-US" sz="1600">
                <a:effectLst>
                  <a:outerShdw blurRad="38100" dist="38100" dir="2700000" algn="tl">
                    <a:srgbClr val="FFFFFF"/>
                  </a:outerShdw>
                </a:effectLst>
                <a:latin typeface="Tw Cen MT Condensed Extra Bold" pitchFamily="34" charset="0"/>
              </a:rPr>
              <a:t>Economic Value</a:t>
            </a:r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1654175" y="2209800"/>
            <a:ext cx="5159375" cy="1219200"/>
            <a:chOff x="1042" y="1392"/>
            <a:chExt cx="3250" cy="768"/>
          </a:xfrm>
        </p:grpSpPr>
        <p:sp>
          <p:nvSpPr>
            <p:cNvPr id="16391" name="Rectangle 7"/>
            <p:cNvSpPr>
              <a:spLocks noChangeArrowheads="1"/>
            </p:cNvSpPr>
            <p:nvPr/>
          </p:nvSpPr>
          <p:spPr bwMode="auto">
            <a:xfrm>
              <a:off x="1778" y="1392"/>
              <a:ext cx="1536" cy="480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/>
              <a:r>
                <a:rPr lang="en-US" sz="1600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Tw Cen MT Condensed Extra Bold" pitchFamily="34" charset="0"/>
                </a:rPr>
                <a:t>Synchronizing</a:t>
              </a:r>
            </a:p>
            <a:p>
              <a:pPr algn="ctr"/>
              <a:r>
                <a:rPr lang="en-US" sz="1600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Tw Cen MT Condensed Extra Bold" pitchFamily="34" charset="0"/>
                </a:rPr>
                <a:t>Triple bottom line for </a:t>
              </a:r>
            </a:p>
            <a:p>
              <a:pPr algn="ctr"/>
              <a:r>
                <a:rPr lang="en-US" sz="1600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Tw Cen MT Condensed Extra Bold" pitchFamily="34" charset="0"/>
                </a:rPr>
                <a:t>Sustainable Development</a:t>
              </a:r>
            </a:p>
          </p:txBody>
        </p:sp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1042" y="1632"/>
              <a:ext cx="3250" cy="528"/>
              <a:chOff x="1200" y="1248"/>
              <a:chExt cx="3250" cy="528"/>
            </a:xfrm>
          </p:grpSpPr>
          <p:grpSp>
            <p:nvGrpSpPr>
              <p:cNvPr id="4" name="Group 10"/>
              <p:cNvGrpSpPr>
                <a:grpSpLocks/>
              </p:cNvGrpSpPr>
              <p:nvPr/>
            </p:nvGrpSpPr>
            <p:grpSpPr bwMode="auto">
              <a:xfrm>
                <a:off x="1200" y="1248"/>
                <a:ext cx="720" cy="528"/>
                <a:chOff x="1200" y="1248"/>
                <a:chExt cx="720" cy="528"/>
              </a:xfrm>
            </p:grpSpPr>
            <p:sp>
              <p:nvSpPr>
                <p:cNvPr id="16395" name="Line 11"/>
                <p:cNvSpPr>
                  <a:spLocks noChangeShapeType="1"/>
                </p:cNvSpPr>
                <p:nvPr/>
              </p:nvSpPr>
              <p:spPr bwMode="auto">
                <a:xfrm flipV="1">
                  <a:off x="1200" y="1248"/>
                  <a:ext cx="0" cy="528"/>
                </a:xfrm>
                <a:prstGeom prst="line">
                  <a:avLst/>
                </a:prstGeom>
                <a:noFill/>
                <a:ln w="28575">
                  <a:solidFill>
                    <a:srgbClr val="CC33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396" name="Line 12"/>
                <p:cNvSpPr>
                  <a:spLocks noChangeShapeType="1"/>
                </p:cNvSpPr>
                <p:nvPr/>
              </p:nvSpPr>
              <p:spPr bwMode="auto">
                <a:xfrm>
                  <a:off x="1200" y="1248"/>
                  <a:ext cx="720" cy="0"/>
                </a:xfrm>
                <a:prstGeom prst="line">
                  <a:avLst/>
                </a:prstGeom>
                <a:noFill/>
                <a:ln w="28575">
                  <a:solidFill>
                    <a:srgbClr val="CC3300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6397" name="Line 13"/>
              <p:cNvSpPr>
                <a:spLocks noChangeShapeType="1"/>
              </p:cNvSpPr>
              <p:nvPr/>
            </p:nvSpPr>
            <p:spPr bwMode="auto">
              <a:xfrm flipV="1">
                <a:off x="2784" y="1536"/>
                <a:ext cx="0" cy="240"/>
              </a:xfrm>
              <a:prstGeom prst="line">
                <a:avLst/>
              </a:prstGeom>
              <a:noFill/>
              <a:ln w="28575">
                <a:solidFill>
                  <a:srgbClr val="CC33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5" name="Group 14"/>
              <p:cNvGrpSpPr>
                <a:grpSpLocks/>
              </p:cNvGrpSpPr>
              <p:nvPr/>
            </p:nvGrpSpPr>
            <p:grpSpPr bwMode="auto">
              <a:xfrm>
                <a:off x="3490" y="1248"/>
                <a:ext cx="960" cy="528"/>
                <a:chOff x="3490" y="1248"/>
                <a:chExt cx="960" cy="528"/>
              </a:xfrm>
            </p:grpSpPr>
            <p:sp>
              <p:nvSpPr>
                <p:cNvPr id="16399" name="Line 15"/>
                <p:cNvSpPr>
                  <a:spLocks noChangeShapeType="1"/>
                </p:cNvSpPr>
                <p:nvPr/>
              </p:nvSpPr>
              <p:spPr bwMode="auto">
                <a:xfrm flipV="1">
                  <a:off x="4450" y="1248"/>
                  <a:ext cx="0" cy="528"/>
                </a:xfrm>
                <a:prstGeom prst="line">
                  <a:avLst/>
                </a:prstGeom>
                <a:noFill/>
                <a:ln w="28575">
                  <a:solidFill>
                    <a:srgbClr val="CC33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00" name="Line 16"/>
                <p:cNvSpPr>
                  <a:spLocks noChangeShapeType="1"/>
                </p:cNvSpPr>
                <p:nvPr/>
              </p:nvSpPr>
              <p:spPr bwMode="auto">
                <a:xfrm flipH="1">
                  <a:off x="3490" y="1248"/>
                  <a:ext cx="960" cy="0"/>
                </a:xfrm>
                <a:prstGeom prst="line">
                  <a:avLst/>
                </a:prstGeom>
                <a:noFill/>
                <a:ln w="28575">
                  <a:solidFill>
                    <a:srgbClr val="CC3300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6" name="Group 17"/>
          <p:cNvGrpSpPr>
            <a:grpSpLocks/>
          </p:cNvGrpSpPr>
          <p:nvPr/>
        </p:nvGrpSpPr>
        <p:grpSpPr bwMode="auto">
          <a:xfrm>
            <a:off x="4168775" y="1371600"/>
            <a:ext cx="4114800" cy="838200"/>
            <a:chOff x="2784" y="480"/>
            <a:chExt cx="2592" cy="528"/>
          </a:xfrm>
        </p:grpSpPr>
        <p:grpSp>
          <p:nvGrpSpPr>
            <p:cNvPr id="7" name="Group 18"/>
            <p:cNvGrpSpPr>
              <a:grpSpLocks/>
            </p:cNvGrpSpPr>
            <p:nvPr/>
          </p:nvGrpSpPr>
          <p:grpSpPr bwMode="auto">
            <a:xfrm>
              <a:off x="3604" y="576"/>
              <a:ext cx="1679" cy="427"/>
              <a:chOff x="2714" y="101"/>
              <a:chExt cx="1679" cy="427"/>
            </a:xfrm>
          </p:grpSpPr>
          <p:sp>
            <p:nvSpPr>
              <p:cNvPr id="16403" name="Text Box 19"/>
              <p:cNvSpPr txBox="1">
                <a:spLocks noChangeArrowheads="1"/>
              </p:cNvSpPr>
              <p:nvPr/>
            </p:nvSpPr>
            <p:spPr bwMode="auto">
              <a:xfrm>
                <a:off x="3041" y="101"/>
                <a:ext cx="81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b="1">
                    <a:solidFill>
                      <a:srgbClr val="6699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w Cen MT Condensed Extra Bold" pitchFamily="34" charset="0"/>
                  </a:rPr>
                  <a:t>Brand Equity</a:t>
                </a:r>
              </a:p>
            </p:txBody>
          </p:sp>
          <p:sp>
            <p:nvSpPr>
              <p:cNvPr id="16404" name="Text Box 20"/>
              <p:cNvSpPr txBox="1">
                <a:spLocks noChangeArrowheads="1"/>
              </p:cNvSpPr>
              <p:nvPr/>
            </p:nvSpPr>
            <p:spPr bwMode="auto">
              <a:xfrm>
                <a:off x="2714" y="297"/>
                <a:ext cx="1679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b="1" i="1">
                    <a:solidFill>
                      <a:srgbClr val="008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w Cen MT Condensed Extra Bold" pitchFamily="34" charset="0"/>
                  </a:rPr>
                  <a:t>Improving the Quality of Life</a:t>
                </a:r>
              </a:p>
            </p:txBody>
          </p:sp>
        </p:grpSp>
        <p:grpSp>
          <p:nvGrpSpPr>
            <p:cNvPr id="8" name="Group 21"/>
            <p:cNvGrpSpPr>
              <a:grpSpLocks/>
            </p:cNvGrpSpPr>
            <p:nvPr/>
          </p:nvGrpSpPr>
          <p:grpSpPr bwMode="auto">
            <a:xfrm>
              <a:off x="2784" y="480"/>
              <a:ext cx="2592" cy="528"/>
              <a:chOff x="2784" y="480"/>
              <a:chExt cx="2592" cy="528"/>
            </a:xfrm>
          </p:grpSpPr>
          <p:sp>
            <p:nvSpPr>
              <p:cNvPr id="16406" name="Line 22"/>
              <p:cNvSpPr>
                <a:spLocks noChangeShapeType="1"/>
              </p:cNvSpPr>
              <p:nvPr/>
            </p:nvSpPr>
            <p:spPr bwMode="auto">
              <a:xfrm flipV="1">
                <a:off x="2784" y="816"/>
                <a:ext cx="0" cy="192"/>
              </a:xfrm>
              <a:prstGeom prst="line">
                <a:avLst/>
              </a:prstGeom>
              <a:noFill/>
              <a:ln w="38100">
                <a:solidFill>
                  <a:srgbClr val="CC3300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6407" name="Line 23"/>
              <p:cNvSpPr>
                <a:spLocks noChangeShapeType="1"/>
              </p:cNvSpPr>
              <p:nvPr/>
            </p:nvSpPr>
            <p:spPr bwMode="auto">
              <a:xfrm>
                <a:off x="2784" y="816"/>
                <a:ext cx="2592" cy="0"/>
              </a:xfrm>
              <a:prstGeom prst="line">
                <a:avLst/>
              </a:prstGeom>
              <a:noFill/>
              <a:ln w="38100">
                <a:solidFill>
                  <a:srgbClr val="CC3300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6408" name="Line 24"/>
              <p:cNvSpPr>
                <a:spLocks noChangeShapeType="1"/>
              </p:cNvSpPr>
              <p:nvPr/>
            </p:nvSpPr>
            <p:spPr bwMode="auto">
              <a:xfrm flipV="1">
                <a:off x="5376" y="480"/>
                <a:ext cx="0" cy="336"/>
              </a:xfrm>
              <a:prstGeom prst="line">
                <a:avLst/>
              </a:prstGeom>
              <a:noFill/>
              <a:ln w="38100">
                <a:solidFill>
                  <a:srgbClr val="CC3300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</p:grpSp>
      </p:grpSp>
      <p:sp>
        <p:nvSpPr>
          <p:cNvPr id="16409" name="Rectangle 25"/>
          <p:cNvSpPr>
            <a:spLocks noChangeArrowheads="1"/>
          </p:cNvSpPr>
          <p:nvPr/>
        </p:nvSpPr>
        <p:spPr bwMode="auto">
          <a:xfrm>
            <a:off x="685800" y="4038600"/>
            <a:ext cx="1981200" cy="1524000"/>
          </a:xfrm>
          <a:prstGeom prst="rect">
            <a:avLst/>
          </a:prstGeom>
          <a:gradFill rotWithShape="1">
            <a:gsLst>
              <a:gs pos="0">
                <a:srgbClr val="B5D0E9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Tw Cen MT Condensed Extra Bold" pitchFamily="34" charset="0"/>
              </a:rPr>
              <a:t>INCOME </a:t>
            </a:r>
          </a:p>
          <a:p>
            <a:pPr algn="ctr"/>
            <a:r>
              <a:rPr lang="en-US" sz="1400">
                <a:latin typeface="Tw Cen MT Condensed Extra Bold" pitchFamily="34" charset="0"/>
              </a:rPr>
              <a:t>GENERATION</a:t>
            </a:r>
          </a:p>
        </p:txBody>
      </p:sp>
      <p:sp>
        <p:nvSpPr>
          <p:cNvPr id="16410" name="Rectangle 26"/>
          <p:cNvSpPr>
            <a:spLocks noChangeArrowheads="1"/>
          </p:cNvSpPr>
          <p:nvPr/>
        </p:nvSpPr>
        <p:spPr bwMode="auto">
          <a:xfrm>
            <a:off x="3054350" y="4038600"/>
            <a:ext cx="2203450" cy="15240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Tw Cen MT Condensed Extra Bold" pitchFamily="34" charset="0"/>
              </a:rPr>
              <a:t>ENERGY</a:t>
            </a:r>
          </a:p>
          <a:p>
            <a:pPr algn="ctr"/>
            <a:r>
              <a:rPr lang="en-US" sz="1400" dirty="0">
                <a:latin typeface="Tw Cen MT Condensed Extra Bold" pitchFamily="34" charset="0"/>
              </a:rPr>
              <a:t> MANAGEMENT</a:t>
            </a:r>
          </a:p>
          <a:p>
            <a:pPr algn="ctr"/>
            <a:r>
              <a:rPr lang="en-US" sz="1400" dirty="0">
                <a:latin typeface="Tw Cen MT Condensed Extra Bold" pitchFamily="34" charset="0"/>
              </a:rPr>
              <a:t>NR MANAGEMENT</a:t>
            </a:r>
          </a:p>
          <a:p>
            <a:pPr algn="ctr"/>
            <a:r>
              <a:rPr lang="en-US" sz="1400" dirty="0">
                <a:latin typeface="Tw Cen MT Condensed Extra Bold" pitchFamily="34" charset="0"/>
              </a:rPr>
              <a:t>ENVIRONMENT</a:t>
            </a:r>
          </a:p>
          <a:p>
            <a:pPr algn="ctr"/>
            <a:r>
              <a:rPr lang="en-US" sz="1400" dirty="0">
                <a:latin typeface="Tw Cen MT Condensed Extra Bold" pitchFamily="34" charset="0"/>
              </a:rPr>
              <a:t> CONSERVATION</a:t>
            </a:r>
          </a:p>
        </p:txBody>
      </p:sp>
      <p:sp>
        <p:nvSpPr>
          <p:cNvPr id="16411" name="Rectangle 27"/>
          <p:cNvSpPr>
            <a:spLocks noChangeArrowheads="1"/>
          </p:cNvSpPr>
          <p:nvPr/>
        </p:nvSpPr>
        <p:spPr bwMode="auto">
          <a:xfrm>
            <a:off x="5768975" y="4038600"/>
            <a:ext cx="2155825" cy="152400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Tw Cen MT Condensed Extra Bold" pitchFamily="34" charset="0"/>
              </a:rPr>
              <a:t>HEALTH ,</a:t>
            </a:r>
          </a:p>
          <a:p>
            <a:pPr algn="ctr"/>
            <a:r>
              <a:rPr lang="en-US" sz="1400">
                <a:latin typeface="Tw Cen MT Condensed Extra Bold" pitchFamily="34" charset="0"/>
              </a:rPr>
              <a:t>EDUCATION </a:t>
            </a:r>
          </a:p>
          <a:p>
            <a:pPr algn="ctr"/>
            <a:r>
              <a:rPr lang="en-US" sz="1400">
                <a:latin typeface="Tw Cen MT Condensed Extra Bold" pitchFamily="34" charset="0"/>
              </a:rPr>
              <a:t>&amp; </a:t>
            </a:r>
          </a:p>
          <a:p>
            <a:pPr algn="ctr"/>
            <a:r>
              <a:rPr lang="en-US" sz="1400">
                <a:latin typeface="Tw Cen MT Condensed Extra Bold" pitchFamily="34" charset="0"/>
              </a:rPr>
              <a:t>INFRASTRUCTURE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animBg="1"/>
      <p:bldP spid="16389" grpId="0" animBg="1"/>
      <p:bldP spid="16392" grpId="0" animBg="1"/>
      <p:bldP spid="16409" grpId="0" animBg="1"/>
      <p:bldP spid="16410" grpId="0" animBg="1"/>
      <p:bldP spid="164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52" y="176213"/>
            <a:ext cx="8501090" cy="585787"/>
          </a:xfrm>
        </p:spPr>
        <p:txBody>
          <a:bodyPr>
            <a:noAutofit/>
          </a:bodyPr>
          <a:lstStyle/>
          <a:p>
            <a:r>
              <a:rPr lang="en-US" sz="2800" dirty="0"/>
              <a:t>COMMUNITY DEVELOPMENT AND BUSINESS: </a:t>
            </a:r>
            <a:br>
              <a:rPr lang="en-US" sz="2800" b="1" dirty="0"/>
            </a:br>
            <a:r>
              <a:rPr lang="en-US" sz="2800" b="1" dirty="0"/>
              <a:t>Convergence of </a:t>
            </a:r>
            <a:r>
              <a:rPr lang="id-ID" sz="2800" b="1" dirty="0"/>
              <a:t>Interests</a:t>
            </a:r>
            <a:endParaRPr lang="en-US" sz="2800" b="1" dirty="0"/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981200" y="1600200"/>
            <a:ext cx="4791075" cy="4800600"/>
            <a:chOff x="1248" y="1008"/>
            <a:chExt cx="3018" cy="3024"/>
          </a:xfrm>
        </p:grpSpPr>
        <p:sp>
          <p:nvSpPr>
            <p:cNvPr id="40965" name="Line 5"/>
            <p:cNvSpPr>
              <a:spLocks noChangeShapeType="1"/>
            </p:cNvSpPr>
            <p:nvPr/>
          </p:nvSpPr>
          <p:spPr bwMode="auto">
            <a:xfrm>
              <a:off x="1605" y="1008"/>
              <a:ext cx="0" cy="282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stealth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66" name="Line 6"/>
            <p:cNvSpPr>
              <a:spLocks noChangeShapeType="1"/>
            </p:cNvSpPr>
            <p:nvPr/>
          </p:nvSpPr>
          <p:spPr bwMode="auto">
            <a:xfrm>
              <a:off x="1605" y="3832"/>
              <a:ext cx="266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stealth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67" name="AutoShape 7"/>
            <p:cNvSpPr>
              <a:spLocks noChangeArrowheads="1"/>
            </p:cNvSpPr>
            <p:nvPr/>
          </p:nvSpPr>
          <p:spPr bwMode="auto">
            <a:xfrm rot="13625902">
              <a:off x="1492" y="1507"/>
              <a:ext cx="2281" cy="2769"/>
            </a:xfrm>
            <a:prstGeom prst="flowChartExtract">
              <a:avLst/>
            </a:prstGeom>
            <a:gradFill rotWithShape="1">
              <a:gsLst>
                <a:gs pos="0">
                  <a:srgbClr val="285C8C"/>
                </a:gs>
                <a:gs pos="100000">
                  <a:srgbClr val="81B0DB"/>
                </a:gs>
              </a:gsLst>
              <a:lin ang="5400000" scaled="1"/>
            </a:gradFill>
            <a:ln w="38100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0970" name="Rectangle 10"/>
          <p:cNvSpPr>
            <a:spLocks noChangeArrowheads="1"/>
          </p:cNvSpPr>
          <p:nvPr/>
        </p:nvSpPr>
        <p:spPr bwMode="auto">
          <a:xfrm>
            <a:off x="3733800" y="6096000"/>
            <a:ext cx="1905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>
                <a:latin typeface="Tw Cen MT" pitchFamily="34" charset="0"/>
              </a:rPr>
              <a:t>Economic Benefits</a:t>
            </a:r>
          </a:p>
        </p:txBody>
      </p:sp>
      <p:sp>
        <p:nvSpPr>
          <p:cNvPr id="40971" name="Rectangle 11"/>
          <p:cNvSpPr>
            <a:spLocks noChangeArrowheads="1"/>
          </p:cNvSpPr>
          <p:nvPr/>
        </p:nvSpPr>
        <p:spPr bwMode="auto">
          <a:xfrm>
            <a:off x="3630613" y="3581400"/>
            <a:ext cx="2465387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solidFill>
                  <a:schemeClr val="bg1"/>
                </a:solidFill>
                <a:latin typeface="Tw Cen MT" pitchFamily="34" charset="0"/>
              </a:rPr>
              <a:t>Combined Social </a:t>
            </a:r>
          </a:p>
          <a:p>
            <a:pPr algn="ctr"/>
            <a:r>
              <a:rPr lang="en-US" sz="2400" b="1">
                <a:solidFill>
                  <a:schemeClr val="bg1"/>
                </a:solidFill>
                <a:latin typeface="Tw Cen MT" pitchFamily="34" charset="0"/>
              </a:rPr>
              <a:t>and </a:t>
            </a:r>
          </a:p>
          <a:p>
            <a:pPr algn="ctr"/>
            <a:r>
              <a:rPr lang="en-US" sz="2400" b="1">
                <a:solidFill>
                  <a:schemeClr val="bg1"/>
                </a:solidFill>
                <a:latin typeface="Tw Cen MT" pitchFamily="34" charset="0"/>
              </a:rPr>
              <a:t>Economic benefits</a:t>
            </a:r>
          </a:p>
        </p:txBody>
      </p:sp>
      <p:sp>
        <p:nvSpPr>
          <p:cNvPr id="40972" name="Rectangle 12"/>
          <p:cNvSpPr>
            <a:spLocks noChangeArrowheads="1"/>
          </p:cNvSpPr>
          <p:nvPr/>
        </p:nvSpPr>
        <p:spPr bwMode="auto">
          <a:xfrm>
            <a:off x="1524000" y="1143000"/>
            <a:ext cx="187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latin typeface="Tw Cen MT" pitchFamily="34" charset="0"/>
              </a:rPr>
              <a:t>Pure Philanthropy</a:t>
            </a:r>
          </a:p>
        </p:txBody>
      </p:sp>
      <p:sp>
        <p:nvSpPr>
          <p:cNvPr id="40973" name="Rectangle 13"/>
          <p:cNvSpPr>
            <a:spLocks noChangeArrowheads="1"/>
          </p:cNvSpPr>
          <p:nvPr/>
        </p:nvSpPr>
        <p:spPr bwMode="auto">
          <a:xfrm>
            <a:off x="6781800" y="5867400"/>
            <a:ext cx="14874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latin typeface="Tw Cen MT" pitchFamily="34" charset="0"/>
              </a:rPr>
              <a:t>Pure Business</a:t>
            </a:r>
          </a:p>
        </p:txBody>
      </p:sp>
      <p:sp>
        <p:nvSpPr>
          <p:cNvPr id="40974" name="Rectangle 14"/>
          <p:cNvSpPr>
            <a:spLocks noChangeArrowheads="1"/>
          </p:cNvSpPr>
          <p:nvPr/>
        </p:nvSpPr>
        <p:spPr bwMode="auto">
          <a:xfrm rot="16200000">
            <a:off x="1374775" y="3806826"/>
            <a:ext cx="15509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latin typeface="Tw Cen MT" pitchFamily="34" charset="0"/>
              </a:rPr>
              <a:t>Social Benefits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COMMUNITY DEVELOPMENT AND BUSINESS: </a:t>
            </a:r>
            <a:r>
              <a:rPr lang="en-US" sz="3200" b="1" dirty="0"/>
              <a:t>C</a:t>
            </a:r>
            <a:r>
              <a:rPr lang="id-ID" sz="3200" b="1" dirty="0"/>
              <a:t>orporate </a:t>
            </a:r>
            <a:r>
              <a:rPr lang="en-US" sz="3200" b="1" dirty="0"/>
              <a:t>Social</a:t>
            </a:r>
            <a:r>
              <a:rPr lang="id-ID" sz="3200" b="1" dirty="0"/>
              <a:t> </a:t>
            </a:r>
            <a:r>
              <a:rPr lang="en-US" sz="3200" b="1" dirty="0"/>
              <a:t>Responsibility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400" b="1" dirty="0">
                <a:solidFill>
                  <a:srgbClr val="00B050"/>
                </a:solidFill>
              </a:rPr>
              <a:t>The World Business Council for Sustainable Development</a:t>
            </a:r>
          </a:p>
          <a:p>
            <a:pPr>
              <a:buNone/>
            </a:pPr>
            <a:r>
              <a:rPr lang="id-ID" sz="1400" i="1" dirty="0"/>
              <a:t>	</a:t>
            </a:r>
            <a:r>
              <a:rPr lang="en-US" sz="1400" i="1" dirty="0"/>
              <a:t>"Corporate Social Responsibility “is </a:t>
            </a:r>
            <a:r>
              <a:rPr lang="en-US" sz="1400" b="1" i="1" dirty="0"/>
              <a:t>the continuing commitment by business to behave</a:t>
            </a:r>
            <a:r>
              <a:rPr lang="id-ID" sz="1400" b="1" i="1" dirty="0"/>
              <a:t> </a:t>
            </a:r>
            <a:r>
              <a:rPr lang="en-US" sz="1400" b="1" i="1" dirty="0"/>
              <a:t>ethically and contribute to economic development while improving the quality of life of</a:t>
            </a:r>
            <a:r>
              <a:rPr lang="id-ID" sz="1400" b="1" i="1" dirty="0"/>
              <a:t> </a:t>
            </a:r>
            <a:r>
              <a:rPr lang="en-US" sz="1400" i="1" dirty="0"/>
              <a:t>the workforce and their families as well as of the local community and society at large.</a:t>
            </a:r>
            <a:endParaRPr lang="id-ID" sz="1400" i="1" dirty="0"/>
          </a:p>
          <a:p>
            <a:pPr>
              <a:buNone/>
            </a:pPr>
            <a:endParaRPr lang="en-US" sz="1400" i="1" dirty="0"/>
          </a:p>
          <a:p>
            <a:r>
              <a:rPr lang="en-US" sz="1400" b="1" dirty="0">
                <a:solidFill>
                  <a:srgbClr val="00B050"/>
                </a:solidFill>
              </a:rPr>
              <a:t>The World Bank Group</a:t>
            </a:r>
            <a:endParaRPr lang="id-ID" sz="1400" b="1" dirty="0">
              <a:solidFill>
                <a:srgbClr val="00B050"/>
              </a:solidFill>
            </a:endParaRPr>
          </a:p>
          <a:p>
            <a:pPr>
              <a:buNone/>
            </a:pPr>
            <a:r>
              <a:rPr lang="id-ID" sz="1400" b="1" dirty="0"/>
              <a:t>	</a:t>
            </a:r>
            <a:r>
              <a:rPr lang="en-US" sz="1400" dirty="0"/>
              <a:t>“</a:t>
            </a:r>
            <a:r>
              <a:rPr lang="en-US" sz="1400" i="1" dirty="0"/>
              <a:t>Is the commitment of business to contribute to sustainable economic development</a:t>
            </a:r>
            <a:r>
              <a:rPr lang="id-ID" sz="1400" i="1" dirty="0"/>
              <a:t> </a:t>
            </a:r>
            <a:r>
              <a:rPr lang="en-US" sz="1400" i="1" dirty="0"/>
              <a:t>working with employees and their representatives, their families, the local community and</a:t>
            </a:r>
            <a:r>
              <a:rPr lang="id-ID" sz="1400" i="1" dirty="0"/>
              <a:t> </a:t>
            </a:r>
            <a:r>
              <a:rPr lang="en-US" sz="1400" i="1" dirty="0"/>
              <a:t>society at large to improve quality of life, in ways that are both </a:t>
            </a:r>
            <a:r>
              <a:rPr lang="en-US" sz="1400" b="1" i="1" dirty="0"/>
              <a:t>good for business and</a:t>
            </a:r>
            <a:r>
              <a:rPr lang="id-ID" sz="1400" b="1" i="1" dirty="0"/>
              <a:t> </a:t>
            </a:r>
            <a:r>
              <a:rPr lang="en-US" sz="1400" b="1" i="1" dirty="0"/>
              <a:t>good for development”</a:t>
            </a:r>
            <a:endParaRPr lang="id-ID" sz="1400" b="1" i="1" dirty="0"/>
          </a:p>
          <a:p>
            <a:pPr>
              <a:buNone/>
            </a:pPr>
            <a:endParaRPr lang="en-US" sz="1400" b="1" i="1" dirty="0"/>
          </a:p>
          <a:p>
            <a:r>
              <a:rPr lang="en-US" sz="1400" b="1" dirty="0">
                <a:solidFill>
                  <a:srgbClr val="00B050"/>
                </a:solidFill>
              </a:rPr>
              <a:t>Indonesian Business Link</a:t>
            </a:r>
          </a:p>
          <a:p>
            <a:pPr>
              <a:buNone/>
            </a:pPr>
            <a:r>
              <a:rPr lang="id-ID" sz="1400" dirty="0"/>
              <a:t>	</a:t>
            </a:r>
            <a:r>
              <a:rPr lang="en-US" sz="1400" dirty="0"/>
              <a:t>“</a:t>
            </a:r>
            <a:r>
              <a:rPr lang="en-US" sz="1400" i="1" dirty="0"/>
              <a:t>CSR is a concept whereby companies </a:t>
            </a:r>
            <a:r>
              <a:rPr lang="en-US" sz="1400" b="1" i="1" dirty="0"/>
              <a:t>integrate social and environmental concerns in</a:t>
            </a:r>
            <a:r>
              <a:rPr lang="id-ID" sz="1400" b="1" i="1" dirty="0"/>
              <a:t> </a:t>
            </a:r>
            <a:r>
              <a:rPr lang="en-US" sz="1400" b="1" i="1" dirty="0"/>
              <a:t>their business operations and in their interaction with their stakeholders on a voluntary</a:t>
            </a:r>
            <a:r>
              <a:rPr lang="id-ID" sz="1400" b="1" i="1" dirty="0"/>
              <a:t> </a:t>
            </a:r>
            <a:r>
              <a:rPr lang="en-US" sz="1400" i="1" dirty="0"/>
              <a:t>basis</a:t>
            </a:r>
            <a:endParaRPr lang="id-ID" sz="1400" i="1" dirty="0"/>
          </a:p>
          <a:p>
            <a:pPr>
              <a:buNone/>
            </a:pPr>
            <a:endParaRPr lang="en-US" sz="1400" i="1" dirty="0"/>
          </a:p>
          <a:p>
            <a:r>
              <a:rPr lang="en-US" sz="1400" b="1" dirty="0">
                <a:solidFill>
                  <a:srgbClr val="00B050"/>
                </a:solidFill>
              </a:rPr>
              <a:t>CEO Forum on CSR in Indonesia</a:t>
            </a:r>
          </a:p>
          <a:p>
            <a:pPr>
              <a:buNone/>
            </a:pPr>
            <a:r>
              <a:rPr lang="id-ID" sz="1400" dirty="0"/>
              <a:t>	</a:t>
            </a:r>
            <a:r>
              <a:rPr lang="en-US" sz="1400" dirty="0"/>
              <a:t>“</a:t>
            </a:r>
            <a:r>
              <a:rPr lang="en-US" sz="1400" i="1" dirty="0"/>
              <a:t>The concept of CSR goes beyond philanthropy and paying taxes, it is about </a:t>
            </a:r>
            <a:r>
              <a:rPr lang="en-US" sz="1400" b="1" i="1" dirty="0"/>
              <a:t>investing in</a:t>
            </a:r>
            <a:r>
              <a:rPr lang="id-ID" sz="1400" b="1" i="1" dirty="0"/>
              <a:t> </a:t>
            </a:r>
            <a:r>
              <a:rPr lang="en-US" sz="1400" b="1" i="1" dirty="0"/>
              <a:t>sustainable development and the empowerment of communities. It is not only about</a:t>
            </a:r>
            <a:r>
              <a:rPr lang="id-ID" sz="1400" b="1" i="1" dirty="0"/>
              <a:t> </a:t>
            </a:r>
            <a:r>
              <a:rPr lang="en-US" sz="1400" b="1" i="1" dirty="0"/>
              <a:t>external stakeholders but actively involves the internal stakeholders as well.”</a:t>
            </a:r>
            <a:endParaRPr lang="id-ID" sz="1400" b="1" i="1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BodyText"/>
  <p:tag name="DATE" val="02/04/2008 11:59:1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BodyText"/>
  <p:tag name="DATE" val="02/04/2008 11:59:1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BodyText"/>
  <p:tag name="DATE" val="02/04/2008 11:59:1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BodyText"/>
  <p:tag name="DATE" val="02/04/2008 11:59:1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BodyText"/>
  <p:tag name="DATE" val="02/04/2008 11:59:1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BodyText"/>
  <p:tag name="DATE" val="02/04/2008 11:59:1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BodyText"/>
  <p:tag name="DATE" val="02/04/2008 11:59:1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BodyText"/>
  <p:tag name="DATE" val="02/04/2008 11:59:17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521</TotalTime>
  <Words>960</Words>
  <Application>Microsoft Office PowerPoint</Application>
  <PresentationFormat>On-screen Show (4:3)</PresentationFormat>
  <Paragraphs>186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5" baseType="lpstr">
      <vt:lpstr>Arial</vt:lpstr>
      <vt:lpstr>Calibri</vt:lpstr>
      <vt:lpstr>Gill Sans MT</vt:lpstr>
      <vt:lpstr>Symbol</vt:lpstr>
      <vt:lpstr>Times New Roman</vt:lpstr>
      <vt:lpstr>Trebuchet MS</vt:lpstr>
      <vt:lpstr>Tw Cen MT</vt:lpstr>
      <vt:lpstr>Tw Cen MT Condensed Extra Bold</vt:lpstr>
      <vt:lpstr>Wingdings</vt:lpstr>
      <vt:lpstr>Office Theme</vt:lpstr>
      <vt:lpstr>DASAR DAN DINAMIKA PENGEMBANGAN MASYARAKAT</vt:lpstr>
      <vt:lpstr>PENGEMBANGAN MASYARAKAT, PENYULUHAN PERTANIAN DAN PEMBERDAYAAN</vt:lpstr>
      <vt:lpstr>Pengembangan Masyarakat dalam Konteks Pembangunan Daerah </vt:lpstr>
      <vt:lpstr>COMMUNITY DEVELOPMENT AND BUSINESS</vt:lpstr>
      <vt:lpstr>COMMUNITY DEVELOPMENT AND BUSINESS: Business Evolution toward Sustainability</vt:lpstr>
      <vt:lpstr>COMMUNITY DEVELOPMENT AND BUSINESS:  Goals of Corporate Investment</vt:lpstr>
      <vt:lpstr>COMMUNITY DEVELOPMENT AND BUSINESS:  CSR : The Triple Bottom-line Approach</vt:lpstr>
      <vt:lpstr>COMMUNITY DEVELOPMENT AND BUSINESS:  Convergence of Interests</vt:lpstr>
      <vt:lpstr>COMMUNITY DEVELOPMENT AND BUSINESS: Corporate Social Responsibility</vt:lpstr>
      <vt:lpstr>COMMUNITY DEVELOPMENT AND BUSINESS:  Why CSR?</vt:lpstr>
      <vt:lpstr>COMMUNITY DEVELOPMENT AND BUSINESS:  Jebakan Aktivitas CSR Perusahaan</vt:lpstr>
      <vt:lpstr>Key Actors of CSR</vt:lpstr>
      <vt:lpstr>Pergeseran Makna Partisipasi dalam CSR (Dari community participation ke stakeholder participation)</vt:lpstr>
      <vt:lpstr>COMMUNITY DEVELOPMENT AND BUSINESS:  Spectrum of CSR</vt:lpstr>
      <vt:lpstr>COMMUNITY DEVELOPMENT AND BUSINESS:  ISO 26000 (Corporate Social Responsibility)</vt:lpstr>
    </vt:vector>
  </TitlesOfParts>
  <Company>Lenovo (Beijing)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DINAMIKA PENGEMBANGAN MASYARAKAT</dc:title>
  <dc:creator>Lenovo User</dc:creator>
  <cp:lastModifiedBy>Dika Supyandi</cp:lastModifiedBy>
  <cp:revision>16</cp:revision>
  <dcterms:created xsi:type="dcterms:W3CDTF">2014-09-16T00:41:18Z</dcterms:created>
  <dcterms:modified xsi:type="dcterms:W3CDTF">2020-09-18T02:59:25Z</dcterms:modified>
</cp:coreProperties>
</file>