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sldIdLst>
    <p:sldId id="256" r:id="rId2"/>
    <p:sldId id="592" r:id="rId3"/>
    <p:sldId id="368" r:id="rId4"/>
    <p:sldId id="593" r:id="rId5"/>
    <p:sldId id="594" r:id="rId6"/>
    <p:sldId id="595" r:id="rId7"/>
    <p:sldId id="596" r:id="rId8"/>
    <p:sldId id="539" r:id="rId9"/>
    <p:sldId id="540" r:id="rId10"/>
    <p:sldId id="541" r:id="rId11"/>
    <p:sldId id="589" r:id="rId12"/>
    <p:sldId id="426" r:id="rId13"/>
    <p:sldId id="542" r:id="rId14"/>
    <p:sldId id="543" r:id="rId15"/>
    <p:sldId id="544" r:id="rId16"/>
    <p:sldId id="548" r:id="rId17"/>
    <p:sldId id="550" r:id="rId18"/>
    <p:sldId id="545" r:id="rId19"/>
    <p:sldId id="547" r:id="rId20"/>
    <p:sldId id="549" r:id="rId21"/>
    <p:sldId id="551" r:id="rId22"/>
    <p:sldId id="552" r:id="rId23"/>
    <p:sldId id="597" r:id="rId24"/>
    <p:sldId id="388" r:id="rId25"/>
    <p:sldId id="554" r:id="rId26"/>
    <p:sldId id="555" r:id="rId27"/>
    <p:sldId id="557" r:id="rId28"/>
    <p:sldId id="558" r:id="rId29"/>
    <p:sldId id="559" r:id="rId3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1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62" autoAdjust="0"/>
    <p:restoredTop sz="50000" autoAdjust="0"/>
  </p:normalViewPr>
  <p:slideViewPr>
    <p:cSldViewPr>
      <p:cViewPr varScale="1">
        <p:scale>
          <a:sx n="114" d="100"/>
          <a:sy n="114" d="100"/>
        </p:scale>
        <p:origin x="696" y="86"/>
      </p:cViewPr>
      <p:guideLst>
        <p:guide orient="horz" pos="1710"/>
        <p:guide pos="2832"/>
      </p:guideLst>
    </p:cSldViewPr>
  </p:slideViewPr>
  <p:outlineViewPr>
    <p:cViewPr>
      <p:scale>
        <a:sx n="33" d="100"/>
        <a:sy n="33" d="100"/>
      </p:scale>
      <p:origin x="0" y="-9120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28DD8-C654-1842-A19E-4C664E6500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CA5DD1-5826-3141-B8D7-86F8C04DF9B3}">
      <dgm:prSet/>
      <dgm:spPr/>
      <dgm:t>
        <a:bodyPr/>
        <a:lstStyle/>
        <a:p>
          <a:r>
            <a:rPr lang="tr-TR"/>
            <a:t>Terfokus pada departemen-departemen dalam pabrik atau pusat-pusat biaya dan proses produksi.</a:t>
          </a:r>
          <a:r>
            <a:rPr lang="en-US"/>
            <a:t> </a:t>
          </a:r>
          <a:endParaRPr lang="en-ID"/>
        </a:p>
      </dgm:t>
    </dgm:pt>
    <dgm:pt modelId="{A7F67D37-866F-5043-8645-EF541CAE55C1}" type="parTrans" cxnId="{7E00B9E3-E249-5545-804E-17DEB41D83C6}">
      <dgm:prSet/>
      <dgm:spPr/>
      <dgm:t>
        <a:bodyPr/>
        <a:lstStyle/>
        <a:p>
          <a:endParaRPr lang="en-US"/>
        </a:p>
      </dgm:t>
    </dgm:pt>
    <dgm:pt modelId="{CCA30E22-EAE5-A941-B79E-8D36315C1733}" type="sibTrans" cxnId="{7E00B9E3-E249-5545-804E-17DEB41D83C6}">
      <dgm:prSet/>
      <dgm:spPr/>
      <dgm:t>
        <a:bodyPr/>
        <a:lstStyle/>
        <a:p>
          <a:endParaRPr lang="en-US"/>
        </a:p>
      </dgm:t>
    </dgm:pt>
    <dgm:pt modelId="{493F5BB7-B7D3-E84C-8CD7-BF20A19E9AEA}">
      <dgm:prSet/>
      <dgm:spPr/>
      <dgm:t>
        <a:bodyPr/>
        <a:lstStyle/>
        <a:p>
          <a:r>
            <a:rPr lang="en-US" dirty="0" err="1"/>
            <a:t>Untuk</a:t>
          </a:r>
          <a:r>
            <a:rPr lang="en-US" dirty="0"/>
            <a:t> </a:t>
          </a:r>
          <a:r>
            <a:rPr lang="id-ID" dirty="0"/>
            <a:t>perusahan yang menghasilkan  produk secara ma</a:t>
          </a:r>
          <a:r>
            <a:rPr lang="en-US" dirty="0"/>
            <a:t>s</a:t>
          </a:r>
          <a:r>
            <a:rPr lang="id-ID" dirty="0"/>
            <a:t>al</a:t>
          </a:r>
          <a:r>
            <a:rPr lang="en-US" dirty="0"/>
            <a:t>, </a:t>
          </a:r>
          <a:r>
            <a:rPr lang="en-US" dirty="0" err="1"/>
            <a:t>berkarakteristik</a:t>
          </a:r>
          <a:r>
            <a:rPr lang="en-US" dirty="0"/>
            <a:t> </a:t>
          </a:r>
          <a:r>
            <a:rPr lang="en-US" dirty="0" err="1"/>
            <a:t>sama</a:t>
          </a:r>
          <a:r>
            <a:rPr lang="en-US" dirty="0"/>
            <a:t> </a:t>
          </a:r>
          <a:r>
            <a:rPr lang="id-ID" dirty="0"/>
            <a:t>dan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rangkaian</a:t>
          </a:r>
          <a:r>
            <a:rPr lang="en-US" dirty="0"/>
            <a:t> yang </a:t>
          </a:r>
          <a:r>
            <a:rPr lang="en-US" dirty="0" err="1"/>
            <a:t>berkelanjutan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proses </a:t>
          </a:r>
          <a:r>
            <a:rPr lang="en-US" dirty="0" err="1"/>
            <a:t>produksinya</a:t>
          </a:r>
          <a:r>
            <a:rPr lang="id-ID" dirty="0"/>
            <a:t>.</a:t>
          </a:r>
          <a:endParaRPr lang="en-ID" dirty="0"/>
        </a:p>
      </dgm:t>
    </dgm:pt>
    <dgm:pt modelId="{77DBBDD8-4C6F-124C-9C28-09E5DBEB6DB2}" type="parTrans" cxnId="{E43E6B4D-1923-CF40-8A8E-7F1FA74D26D3}">
      <dgm:prSet/>
      <dgm:spPr/>
      <dgm:t>
        <a:bodyPr/>
        <a:lstStyle/>
        <a:p>
          <a:endParaRPr lang="en-US"/>
        </a:p>
      </dgm:t>
    </dgm:pt>
    <dgm:pt modelId="{CF2F1561-30EF-8446-95C2-A505175F392C}" type="sibTrans" cxnId="{E43E6B4D-1923-CF40-8A8E-7F1FA74D26D3}">
      <dgm:prSet/>
      <dgm:spPr/>
      <dgm:t>
        <a:bodyPr/>
        <a:lstStyle/>
        <a:p>
          <a:endParaRPr lang="en-US"/>
        </a:p>
      </dgm:t>
    </dgm:pt>
    <dgm:pt modelId="{63AB873E-EE69-E64E-8B41-5FAC707CDB08}">
      <dgm:prSet/>
      <dgm:spPr/>
      <dgm:t>
        <a:bodyPr/>
        <a:lstStyle/>
        <a:p>
          <a:r>
            <a:rPr lang="id-ID" dirty="0"/>
            <a:t>Industri baja, semen, bahan kimia, kertas, tekstil</a:t>
          </a:r>
          <a:r>
            <a:rPr lang="en-US" dirty="0"/>
            <a:t>, </a:t>
          </a:r>
          <a:r>
            <a:rPr lang="en-US" dirty="0" err="1"/>
            <a:t>dll</a:t>
          </a:r>
          <a:r>
            <a:rPr lang="id-ID" dirty="0"/>
            <a:t>.</a:t>
          </a:r>
          <a:r>
            <a:rPr lang="en-US" dirty="0"/>
            <a:t> </a:t>
          </a:r>
          <a:endParaRPr lang="en-ID" dirty="0"/>
        </a:p>
      </dgm:t>
    </dgm:pt>
    <dgm:pt modelId="{518C313D-90A9-524F-A642-2A98B2186630}" type="parTrans" cxnId="{959B73B3-8A09-C14F-B7CC-FE8A84691AB9}">
      <dgm:prSet/>
      <dgm:spPr/>
      <dgm:t>
        <a:bodyPr/>
        <a:lstStyle/>
        <a:p>
          <a:endParaRPr lang="en-US"/>
        </a:p>
      </dgm:t>
    </dgm:pt>
    <dgm:pt modelId="{A9EFBEE3-3A8E-6749-AE4E-D28992130CC2}" type="sibTrans" cxnId="{959B73B3-8A09-C14F-B7CC-FE8A84691AB9}">
      <dgm:prSet/>
      <dgm:spPr/>
      <dgm:t>
        <a:bodyPr/>
        <a:lstStyle/>
        <a:p>
          <a:endParaRPr lang="en-US"/>
        </a:p>
      </dgm:t>
    </dgm:pt>
    <dgm:pt modelId="{336C57EA-9BC7-904F-ADF0-DF6E41CBB782}" type="pres">
      <dgm:prSet presAssocID="{29628DD8-C654-1842-A19E-4C664E6500DE}" presName="linear" presStyleCnt="0">
        <dgm:presLayoutVars>
          <dgm:animLvl val="lvl"/>
          <dgm:resizeHandles val="exact"/>
        </dgm:presLayoutVars>
      </dgm:prSet>
      <dgm:spPr/>
    </dgm:pt>
    <dgm:pt modelId="{7A5149C3-97EC-0240-B0EE-598B107A094F}" type="pres">
      <dgm:prSet presAssocID="{E7CA5DD1-5826-3141-B8D7-86F8C04DF9B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4F5131A-E2C6-734B-AA54-BA3E4B8E12C4}" type="pres">
      <dgm:prSet presAssocID="{CCA30E22-EAE5-A941-B79E-8D36315C1733}" presName="spacer" presStyleCnt="0"/>
      <dgm:spPr/>
    </dgm:pt>
    <dgm:pt modelId="{4B0FB8A0-FC6B-D245-A3FE-31B8AF0BD835}" type="pres">
      <dgm:prSet presAssocID="{493F5BB7-B7D3-E84C-8CD7-BF20A19E9AE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1983DA1-B5BC-6A44-A32F-922AB294B853}" type="pres">
      <dgm:prSet presAssocID="{CF2F1561-30EF-8446-95C2-A505175F392C}" presName="spacer" presStyleCnt="0"/>
      <dgm:spPr/>
    </dgm:pt>
    <dgm:pt modelId="{0A1EB4B8-B81D-344A-A378-C3FCB35485A6}" type="pres">
      <dgm:prSet presAssocID="{63AB873E-EE69-E64E-8B41-5FAC707CDB0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CDAE43-4E74-C745-AC4D-3A41D4A43090}" type="presOf" srcId="{29628DD8-C654-1842-A19E-4C664E6500DE}" destId="{336C57EA-9BC7-904F-ADF0-DF6E41CBB782}" srcOrd="0" destOrd="0" presId="urn:microsoft.com/office/officeart/2005/8/layout/vList2"/>
    <dgm:cxn modelId="{BE1D9F49-06D9-9249-BB1F-27BA723155EB}" type="presOf" srcId="{493F5BB7-B7D3-E84C-8CD7-BF20A19E9AEA}" destId="{4B0FB8A0-FC6B-D245-A3FE-31B8AF0BD835}" srcOrd="0" destOrd="0" presId="urn:microsoft.com/office/officeart/2005/8/layout/vList2"/>
    <dgm:cxn modelId="{E43E6B4D-1923-CF40-8A8E-7F1FA74D26D3}" srcId="{29628DD8-C654-1842-A19E-4C664E6500DE}" destId="{493F5BB7-B7D3-E84C-8CD7-BF20A19E9AEA}" srcOrd="1" destOrd="0" parTransId="{77DBBDD8-4C6F-124C-9C28-09E5DBEB6DB2}" sibTransId="{CF2F1561-30EF-8446-95C2-A505175F392C}"/>
    <dgm:cxn modelId="{959B73B3-8A09-C14F-B7CC-FE8A84691AB9}" srcId="{29628DD8-C654-1842-A19E-4C664E6500DE}" destId="{63AB873E-EE69-E64E-8B41-5FAC707CDB08}" srcOrd="2" destOrd="0" parTransId="{518C313D-90A9-524F-A642-2A98B2186630}" sibTransId="{A9EFBEE3-3A8E-6749-AE4E-D28992130CC2}"/>
    <dgm:cxn modelId="{0AC69AD4-56CF-E14C-BF40-2ABCCCF87EE6}" type="presOf" srcId="{63AB873E-EE69-E64E-8B41-5FAC707CDB08}" destId="{0A1EB4B8-B81D-344A-A378-C3FCB35485A6}" srcOrd="0" destOrd="0" presId="urn:microsoft.com/office/officeart/2005/8/layout/vList2"/>
    <dgm:cxn modelId="{ADFCB3E0-D53F-B646-9CDC-4AECEED53167}" type="presOf" srcId="{E7CA5DD1-5826-3141-B8D7-86F8C04DF9B3}" destId="{7A5149C3-97EC-0240-B0EE-598B107A094F}" srcOrd="0" destOrd="0" presId="urn:microsoft.com/office/officeart/2005/8/layout/vList2"/>
    <dgm:cxn modelId="{7E00B9E3-E249-5545-804E-17DEB41D83C6}" srcId="{29628DD8-C654-1842-A19E-4C664E6500DE}" destId="{E7CA5DD1-5826-3141-B8D7-86F8C04DF9B3}" srcOrd="0" destOrd="0" parTransId="{A7F67D37-866F-5043-8645-EF541CAE55C1}" sibTransId="{CCA30E22-EAE5-A941-B79E-8D36315C1733}"/>
    <dgm:cxn modelId="{802D6D85-08CA-5C44-9FC3-AB46B2495001}" type="presParOf" srcId="{336C57EA-9BC7-904F-ADF0-DF6E41CBB782}" destId="{7A5149C3-97EC-0240-B0EE-598B107A094F}" srcOrd="0" destOrd="0" presId="urn:microsoft.com/office/officeart/2005/8/layout/vList2"/>
    <dgm:cxn modelId="{8D6E2496-CDCC-4D4D-B213-76405FEF6C17}" type="presParOf" srcId="{336C57EA-9BC7-904F-ADF0-DF6E41CBB782}" destId="{D4F5131A-E2C6-734B-AA54-BA3E4B8E12C4}" srcOrd="1" destOrd="0" presId="urn:microsoft.com/office/officeart/2005/8/layout/vList2"/>
    <dgm:cxn modelId="{8AC20C04-D99A-9245-A14D-EE8A1176B8ED}" type="presParOf" srcId="{336C57EA-9BC7-904F-ADF0-DF6E41CBB782}" destId="{4B0FB8A0-FC6B-D245-A3FE-31B8AF0BD835}" srcOrd="2" destOrd="0" presId="urn:microsoft.com/office/officeart/2005/8/layout/vList2"/>
    <dgm:cxn modelId="{6FDEA548-4DBE-EA4F-AF69-DAC4157D3A07}" type="presParOf" srcId="{336C57EA-9BC7-904F-ADF0-DF6E41CBB782}" destId="{11983DA1-B5BC-6A44-A32F-922AB294B853}" srcOrd="3" destOrd="0" presId="urn:microsoft.com/office/officeart/2005/8/layout/vList2"/>
    <dgm:cxn modelId="{EA509996-68C0-D642-B797-4EE8C668363A}" type="presParOf" srcId="{336C57EA-9BC7-904F-ADF0-DF6E41CBB782}" destId="{0A1EB4B8-B81D-344A-A378-C3FCB35485A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E8642-53E0-8E49-B462-376545A74FD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8B4F0D7-F7B9-ED4B-BC32-820C9B743C3E}">
      <dgm:prSet/>
      <dgm:spPr/>
      <dgm:t>
        <a:bodyPr/>
        <a:lstStyle/>
        <a:p>
          <a:r>
            <a:rPr lang="id-ID"/>
            <a:t>Menentukan harga pokok atau biaya per unit </a:t>
          </a:r>
          <a:endParaRPr lang="en-ID" dirty="0"/>
        </a:p>
      </dgm:t>
    </dgm:pt>
    <dgm:pt modelId="{EE9515F6-602D-8A48-8B64-806C0344F8C3}" type="parTrans" cxnId="{8CABE3F4-27ED-C042-B18D-1780F50BA8B7}">
      <dgm:prSet/>
      <dgm:spPr/>
      <dgm:t>
        <a:bodyPr/>
        <a:lstStyle/>
        <a:p>
          <a:endParaRPr lang="en-US"/>
        </a:p>
      </dgm:t>
    </dgm:pt>
    <dgm:pt modelId="{375D1702-02D1-AB4B-8C45-70926EDAD288}" type="sibTrans" cxnId="{8CABE3F4-27ED-C042-B18D-1780F50BA8B7}">
      <dgm:prSet/>
      <dgm:spPr/>
      <dgm:t>
        <a:bodyPr/>
        <a:lstStyle/>
        <a:p>
          <a:endParaRPr lang="en-US"/>
        </a:p>
      </dgm:t>
    </dgm:pt>
    <dgm:pt modelId="{4FAE4AAF-42AB-2A4C-B552-ED986C517857}">
      <dgm:prSet/>
      <dgm:spPr/>
      <dgm:t>
        <a:bodyPr/>
        <a:lstStyle/>
        <a:p>
          <a:r>
            <a:rPr lang="id-ID"/>
            <a:t>membagi jumlah biaya dengan jumlah unit yang dihasilkan.</a:t>
          </a:r>
          <a:r>
            <a:rPr lang="id-ID" b="1"/>
            <a:t> </a:t>
          </a:r>
          <a:endParaRPr lang="en-ID"/>
        </a:p>
      </dgm:t>
    </dgm:pt>
    <dgm:pt modelId="{C7A0A188-8E29-0F4B-A22A-368E437BA469}" type="parTrans" cxnId="{502C6BF3-265C-814A-9D1D-FFB1BED582E2}">
      <dgm:prSet/>
      <dgm:spPr/>
      <dgm:t>
        <a:bodyPr/>
        <a:lstStyle/>
        <a:p>
          <a:endParaRPr lang="en-US"/>
        </a:p>
      </dgm:t>
    </dgm:pt>
    <dgm:pt modelId="{37BA1D51-7512-EF48-AA4C-5CDD1C1F0E6B}" type="sibTrans" cxnId="{502C6BF3-265C-814A-9D1D-FFB1BED582E2}">
      <dgm:prSet/>
      <dgm:spPr/>
      <dgm:t>
        <a:bodyPr/>
        <a:lstStyle/>
        <a:p>
          <a:endParaRPr lang="en-US"/>
        </a:p>
      </dgm:t>
    </dgm:pt>
    <dgm:pt modelId="{49EEA2EB-0E12-C54A-AF06-65BAAD1B8FAD}">
      <dgm:prSet/>
      <dgm:spPr/>
      <dgm:t>
        <a:bodyPr/>
        <a:lstStyle/>
        <a:p>
          <a:r>
            <a:rPr lang="id-ID"/>
            <a:t>Laporan biaya produksi (</a:t>
          </a:r>
          <a:r>
            <a:rPr lang="id-ID" i="1"/>
            <a:t>cost of production report</a:t>
          </a:r>
          <a:r>
            <a:rPr lang="id-ID"/>
            <a:t>)</a:t>
          </a:r>
          <a:r>
            <a:rPr lang="en-US"/>
            <a:t> </a:t>
          </a:r>
          <a:endParaRPr lang="en-ID"/>
        </a:p>
      </dgm:t>
    </dgm:pt>
    <dgm:pt modelId="{DA33611D-4BDC-0E4E-8629-C02181A69082}" type="parTrans" cxnId="{1A3CB863-7B7E-614D-984E-759C481C3DF7}">
      <dgm:prSet/>
      <dgm:spPr/>
      <dgm:t>
        <a:bodyPr/>
        <a:lstStyle/>
        <a:p>
          <a:endParaRPr lang="en-US"/>
        </a:p>
      </dgm:t>
    </dgm:pt>
    <dgm:pt modelId="{84DF751E-38D8-A546-91D1-5C421C4E91BC}" type="sibTrans" cxnId="{1A3CB863-7B7E-614D-984E-759C481C3DF7}">
      <dgm:prSet/>
      <dgm:spPr/>
      <dgm:t>
        <a:bodyPr/>
        <a:lstStyle/>
        <a:p>
          <a:endParaRPr lang="en-US"/>
        </a:p>
      </dgm:t>
    </dgm:pt>
    <dgm:pt modelId="{C64774C6-9BBF-0642-ACF9-645804E186AC}" type="pres">
      <dgm:prSet presAssocID="{4C9E8642-53E0-8E49-B462-376545A74FD4}" presName="CompostProcess" presStyleCnt="0">
        <dgm:presLayoutVars>
          <dgm:dir/>
          <dgm:resizeHandles val="exact"/>
        </dgm:presLayoutVars>
      </dgm:prSet>
      <dgm:spPr/>
    </dgm:pt>
    <dgm:pt modelId="{9B9684A5-57F6-2C46-B011-4544141C2197}" type="pres">
      <dgm:prSet presAssocID="{4C9E8642-53E0-8E49-B462-376545A74FD4}" presName="arrow" presStyleLbl="bgShp" presStyleIdx="0" presStyleCnt="1"/>
      <dgm:spPr/>
    </dgm:pt>
    <dgm:pt modelId="{C7C83DDC-465F-7341-9F62-E5E1DAE37079}" type="pres">
      <dgm:prSet presAssocID="{4C9E8642-53E0-8E49-B462-376545A74FD4}" presName="linearProcess" presStyleCnt="0"/>
      <dgm:spPr/>
    </dgm:pt>
    <dgm:pt modelId="{389E0E8D-8240-0D47-A9F4-94836E8BF92C}" type="pres">
      <dgm:prSet presAssocID="{D8B4F0D7-F7B9-ED4B-BC32-820C9B743C3E}" presName="textNode" presStyleLbl="node1" presStyleIdx="0" presStyleCnt="3">
        <dgm:presLayoutVars>
          <dgm:bulletEnabled val="1"/>
        </dgm:presLayoutVars>
      </dgm:prSet>
      <dgm:spPr/>
    </dgm:pt>
    <dgm:pt modelId="{8F6D16EE-6730-0642-8F9E-52A49ECEBB20}" type="pres">
      <dgm:prSet presAssocID="{375D1702-02D1-AB4B-8C45-70926EDAD288}" presName="sibTrans" presStyleCnt="0"/>
      <dgm:spPr/>
    </dgm:pt>
    <dgm:pt modelId="{60CB925A-0BBC-4045-9B2C-5B61EC62E84F}" type="pres">
      <dgm:prSet presAssocID="{4FAE4AAF-42AB-2A4C-B552-ED986C517857}" presName="textNode" presStyleLbl="node1" presStyleIdx="1" presStyleCnt="3">
        <dgm:presLayoutVars>
          <dgm:bulletEnabled val="1"/>
        </dgm:presLayoutVars>
      </dgm:prSet>
      <dgm:spPr/>
    </dgm:pt>
    <dgm:pt modelId="{BCA28F5B-BDD1-C54E-A763-154B66357100}" type="pres">
      <dgm:prSet presAssocID="{37BA1D51-7512-EF48-AA4C-5CDD1C1F0E6B}" presName="sibTrans" presStyleCnt="0"/>
      <dgm:spPr/>
    </dgm:pt>
    <dgm:pt modelId="{D8660B09-00BE-D34B-87D6-CFFEC7243FDA}" type="pres">
      <dgm:prSet presAssocID="{49EEA2EB-0E12-C54A-AF06-65BAAD1B8FAD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29EFB34-888B-C841-809D-763DCDDC4E7C}" type="presOf" srcId="{49EEA2EB-0E12-C54A-AF06-65BAAD1B8FAD}" destId="{D8660B09-00BE-D34B-87D6-CFFEC7243FDA}" srcOrd="0" destOrd="0" presId="urn:microsoft.com/office/officeart/2005/8/layout/hProcess9"/>
    <dgm:cxn modelId="{1A3CB863-7B7E-614D-984E-759C481C3DF7}" srcId="{4C9E8642-53E0-8E49-B462-376545A74FD4}" destId="{49EEA2EB-0E12-C54A-AF06-65BAAD1B8FAD}" srcOrd="2" destOrd="0" parTransId="{DA33611D-4BDC-0E4E-8629-C02181A69082}" sibTransId="{84DF751E-38D8-A546-91D1-5C421C4E91BC}"/>
    <dgm:cxn modelId="{F6A3E986-EF51-2B44-B9CB-D8046F0FF5EA}" type="presOf" srcId="{D8B4F0D7-F7B9-ED4B-BC32-820C9B743C3E}" destId="{389E0E8D-8240-0D47-A9F4-94836E8BF92C}" srcOrd="0" destOrd="0" presId="urn:microsoft.com/office/officeart/2005/8/layout/hProcess9"/>
    <dgm:cxn modelId="{70602591-9DE0-7A4A-A30B-EF7AA4B692D8}" type="presOf" srcId="{4C9E8642-53E0-8E49-B462-376545A74FD4}" destId="{C64774C6-9BBF-0642-ACF9-645804E186AC}" srcOrd="0" destOrd="0" presId="urn:microsoft.com/office/officeart/2005/8/layout/hProcess9"/>
    <dgm:cxn modelId="{CAE675D7-5EFF-284D-A6D6-880CCFACF1CD}" type="presOf" srcId="{4FAE4AAF-42AB-2A4C-B552-ED986C517857}" destId="{60CB925A-0BBC-4045-9B2C-5B61EC62E84F}" srcOrd="0" destOrd="0" presId="urn:microsoft.com/office/officeart/2005/8/layout/hProcess9"/>
    <dgm:cxn modelId="{502C6BF3-265C-814A-9D1D-FFB1BED582E2}" srcId="{4C9E8642-53E0-8E49-B462-376545A74FD4}" destId="{4FAE4AAF-42AB-2A4C-B552-ED986C517857}" srcOrd="1" destOrd="0" parTransId="{C7A0A188-8E29-0F4B-A22A-368E437BA469}" sibTransId="{37BA1D51-7512-EF48-AA4C-5CDD1C1F0E6B}"/>
    <dgm:cxn modelId="{8CABE3F4-27ED-C042-B18D-1780F50BA8B7}" srcId="{4C9E8642-53E0-8E49-B462-376545A74FD4}" destId="{D8B4F0D7-F7B9-ED4B-BC32-820C9B743C3E}" srcOrd="0" destOrd="0" parTransId="{EE9515F6-602D-8A48-8B64-806C0344F8C3}" sibTransId="{375D1702-02D1-AB4B-8C45-70926EDAD288}"/>
    <dgm:cxn modelId="{2CBEB3A1-E1AC-5640-9044-FA7395748D2F}" type="presParOf" srcId="{C64774C6-9BBF-0642-ACF9-645804E186AC}" destId="{9B9684A5-57F6-2C46-B011-4544141C2197}" srcOrd="0" destOrd="0" presId="urn:microsoft.com/office/officeart/2005/8/layout/hProcess9"/>
    <dgm:cxn modelId="{50B34D99-5860-3C4B-BDA1-7D7438C7CF6B}" type="presParOf" srcId="{C64774C6-9BBF-0642-ACF9-645804E186AC}" destId="{C7C83DDC-465F-7341-9F62-E5E1DAE37079}" srcOrd="1" destOrd="0" presId="urn:microsoft.com/office/officeart/2005/8/layout/hProcess9"/>
    <dgm:cxn modelId="{ECF04A14-0C81-FB45-85F6-E8148EDAC760}" type="presParOf" srcId="{C7C83DDC-465F-7341-9F62-E5E1DAE37079}" destId="{389E0E8D-8240-0D47-A9F4-94836E8BF92C}" srcOrd="0" destOrd="0" presId="urn:microsoft.com/office/officeart/2005/8/layout/hProcess9"/>
    <dgm:cxn modelId="{92AEB53D-4019-724B-A4F8-A066AA12E81C}" type="presParOf" srcId="{C7C83DDC-465F-7341-9F62-E5E1DAE37079}" destId="{8F6D16EE-6730-0642-8F9E-52A49ECEBB20}" srcOrd="1" destOrd="0" presId="urn:microsoft.com/office/officeart/2005/8/layout/hProcess9"/>
    <dgm:cxn modelId="{F25A1F97-3577-AF43-8000-166BB568B3DB}" type="presParOf" srcId="{C7C83DDC-465F-7341-9F62-E5E1DAE37079}" destId="{60CB925A-0BBC-4045-9B2C-5B61EC62E84F}" srcOrd="2" destOrd="0" presId="urn:microsoft.com/office/officeart/2005/8/layout/hProcess9"/>
    <dgm:cxn modelId="{3C767BFC-D825-2148-A4BA-C6779B2AFC12}" type="presParOf" srcId="{C7C83DDC-465F-7341-9F62-E5E1DAE37079}" destId="{BCA28F5B-BDD1-C54E-A763-154B66357100}" srcOrd="3" destOrd="0" presId="urn:microsoft.com/office/officeart/2005/8/layout/hProcess9"/>
    <dgm:cxn modelId="{B8C2DB8F-6B4B-FC4E-9841-70E7561AF09C}" type="presParOf" srcId="{C7C83DDC-465F-7341-9F62-E5E1DAE37079}" destId="{D8660B09-00BE-D34B-87D6-CFFEC7243FD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8F474B-A0FB-A44F-AAE6-1CE9445BF28A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159A78-4F1B-EE4F-91E3-6A7E1E80305A}">
      <dgm:prSet/>
      <dgm:spPr/>
      <dgm:t>
        <a:bodyPr/>
        <a:lstStyle/>
        <a:p>
          <a:r>
            <a:rPr lang="id-ID" dirty="0"/>
            <a:t>Biaya-biaya diakumulasikan menurut departemen atau pusat biaya.</a:t>
          </a:r>
          <a:endParaRPr lang="en-ID" dirty="0"/>
        </a:p>
      </dgm:t>
    </dgm:pt>
    <dgm:pt modelId="{C90944E4-EE8F-7142-9132-E887EEF3C4D6}" type="parTrans" cxnId="{E1E79C0E-9DC1-0B4C-8489-D443E365FE97}">
      <dgm:prSet/>
      <dgm:spPr/>
      <dgm:t>
        <a:bodyPr/>
        <a:lstStyle/>
        <a:p>
          <a:endParaRPr lang="en-US"/>
        </a:p>
      </dgm:t>
    </dgm:pt>
    <dgm:pt modelId="{049FA8E3-EB76-EA41-8E6B-6059351B0861}" type="sibTrans" cxnId="{E1E79C0E-9DC1-0B4C-8489-D443E365FE97}">
      <dgm:prSet/>
      <dgm:spPr/>
      <dgm:t>
        <a:bodyPr/>
        <a:lstStyle/>
        <a:p>
          <a:endParaRPr lang="en-US"/>
        </a:p>
      </dgm:t>
    </dgm:pt>
    <dgm:pt modelId="{3032F571-F24F-B245-8499-F2408CE17997}">
      <dgm:prSet/>
      <dgm:spPr/>
      <dgm:t>
        <a:bodyPr/>
        <a:lstStyle/>
        <a:p>
          <a:r>
            <a:rPr lang="id-ID" dirty="0"/>
            <a:t>Biaya produksi dibebankan kepada akun Barang </a:t>
          </a:r>
          <a:r>
            <a:rPr lang="en-US" dirty="0"/>
            <a:t>d</a:t>
          </a:r>
          <a:r>
            <a:rPr lang="id-ID" dirty="0"/>
            <a:t>alam Proses dari setiap departemen.</a:t>
          </a:r>
          <a:endParaRPr lang="en-ID" dirty="0"/>
        </a:p>
      </dgm:t>
    </dgm:pt>
    <dgm:pt modelId="{FE24E5B8-F579-5746-B04A-64323CA64310}" type="parTrans" cxnId="{5B783D8B-440D-DA44-9514-4ECDCC2FA51A}">
      <dgm:prSet/>
      <dgm:spPr/>
      <dgm:t>
        <a:bodyPr/>
        <a:lstStyle/>
        <a:p>
          <a:endParaRPr lang="en-US"/>
        </a:p>
      </dgm:t>
    </dgm:pt>
    <dgm:pt modelId="{E58F7D5A-C5A7-D642-ABC3-7CE7AD56C388}" type="sibTrans" cxnId="{5B783D8B-440D-DA44-9514-4ECDCC2FA51A}">
      <dgm:prSet/>
      <dgm:spPr/>
      <dgm:t>
        <a:bodyPr/>
        <a:lstStyle/>
        <a:p>
          <a:endParaRPr lang="en-US"/>
        </a:p>
      </dgm:t>
    </dgm:pt>
    <dgm:pt modelId="{AF76AA4E-35EF-224F-B21C-2BD732F9E3EA}">
      <dgm:prSet/>
      <dgm:spPr/>
      <dgm:t>
        <a:bodyPr/>
        <a:lstStyle/>
        <a:p>
          <a:r>
            <a:rPr lang="id-ID" dirty="0"/>
            <a:t>Jumlah unit dari barang dalam proses dalam setiap departemen harus dinyatakan dalam bentuk tingkat penyelesaiannya dan unit yang dianggap selesai</a:t>
          </a:r>
          <a:endParaRPr lang="en-ID" dirty="0"/>
        </a:p>
      </dgm:t>
    </dgm:pt>
    <dgm:pt modelId="{4FBCC4A0-ABF0-7F42-8FBA-9D3585721566}" type="parTrans" cxnId="{7B0F9BE5-6E89-8B4E-9B15-C2E7F41296A0}">
      <dgm:prSet/>
      <dgm:spPr/>
      <dgm:t>
        <a:bodyPr/>
        <a:lstStyle/>
        <a:p>
          <a:endParaRPr lang="en-US"/>
        </a:p>
      </dgm:t>
    </dgm:pt>
    <dgm:pt modelId="{693281BC-2C74-DC40-98FA-8011EC1C92C7}" type="sibTrans" cxnId="{7B0F9BE5-6E89-8B4E-9B15-C2E7F41296A0}">
      <dgm:prSet/>
      <dgm:spPr/>
      <dgm:t>
        <a:bodyPr/>
        <a:lstStyle/>
        <a:p>
          <a:endParaRPr lang="en-US"/>
        </a:p>
      </dgm:t>
    </dgm:pt>
    <dgm:pt modelId="{5B7D9016-D1E3-A148-8238-99FADAA24259}">
      <dgm:prSet/>
      <dgm:spPr/>
      <dgm:t>
        <a:bodyPr/>
        <a:lstStyle/>
        <a:p>
          <a:r>
            <a:rPr lang="id-ID"/>
            <a:t>Biaya per unit dihitung menurut departemen atau pusat biaya.</a:t>
          </a:r>
          <a:endParaRPr lang="en-ID"/>
        </a:p>
      </dgm:t>
    </dgm:pt>
    <dgm:pt modelId="{47C5242B-08AA-6A43-96FB-813D17285563}" type="parTrans" cxnId="{76713CAE-986A-A449-B67C-52CAB40F0052}">
      <dgm:prSet/>
      <dgm:spPr/>
      <dgm:t>
        <a:bodyPr/>
        <a:lstStyle/>
        <a:p>
          <a:endParaRPr lang="en-US"/>
        </a:p>
      </dgm:t>
    </dgm:pt>
    <dgm:pt modelId="{9F75782B-F761-3F47-A19D-9CCC3F5C37B1}" type="sibTrans" cxnId="{76713CAE-986A-A449-B67C-52CAB40F0052}">
      <dgm:prSet/>
      <dgm:spPr/>
      <dgm:t>
        <a:bodyPr/>
        <a:lstStyle/>
        <a:p>
          <a:endParaRPr lang="en-US"/>
        </a:p>
      </dgm:t>
    </dgm:pt>
    <dgm:pt modelId="{1B7B57DE-4C98-CF4F-A431-34AA25F81364}">
      <dgm:prSet/>
      <dgm:spPr/>
      <dgm:t>
        <a:bodyPr/>
        <a:lstStyle/>
        <a:p>
          <a:r>
            <a:rPr lang="id-ID"/>
            <a:t>Pada saat produksi selesai dalam suatu departemen, jumlah unit yang selesai dan biayanya dipindahkan ke departemen berikutnya atau gudang barang jadi.</a:t>
          </a:r>
          <a:endParaRPr lang="en-ID"/>
        </a:p>
      </dgm:t>
    </dgm:pt>
    <dgm:pt modelId="{BC8D219B-5A2D-0A4A-9D7E-DA683E4507FC}" type="parTrans" cxnId="{004EBF65-D782-634A-87E6-3FE6FC978CB1}">
      <dgm:prSet/>
      <dgm:spPr/>
      <dgm:t>
        <a:bodyPr/>
        <a:lstStyle/>
        <a:p>
          <a:endParaRPr lang="en-US"/>
        </a:p>
      </dgm:t>
    </dgm:pt>
    <dgm:pt modelId="{20B95569-EDAE-4E41-B096-25B61E80DD39}" type="sibTrans" cxnId="{004EBF65-D782-634A-87E6-3FE6FC978CB1}">
      <dgm:prSet/>
      <dgm:spPr/>
      <dgm:t>
        <a:bodyPr/>
        <a:lstStyle/>
        <a:p>
          <a:endParaRPr lang="en-US"/>
        </a:p>
      </dgm:t>
    </dgm:pt>
    <dgm:pt modelId="{FA06AC2B-2025-7249-B72A-4C83327411E5}">
      <dgm:prSet/>
      <dgm:spPr/>
      <dgm:t>
        <a:bodyPr/>
        <a:lstStyle/>
        <a:p>
          <a:r>
            <a:rPr lang="id-ID"/>
            <a:t>Untuk mengumpulkan, mengikhtisarkan, dan menghitung biaya baik secara keseluruhan maupun per unit menurut setiap departemen digunakan </a:t>
          </a:r>
          <a:r>
            <a:rPr lang="id-ID" b="1"/>
            <a:t>formulir laporan biaya produksi</a:t>
          </a:r>
          <a:r>
            <a:rPr lang="id-ID"/>
            <a:t>.</a:t>
          </a:r>
          <a:endParaRPr lang="en-ID"/>
        </a:p>
      </dgm:t>
    </dgm:pt>
    <dgm:pt modelId="{0C83E199-8DD7-B940-878E-163E3EAE0678}" type="parTrans" cxnId="{B4B19353-03B0-3746-BC56-F61FDBEE6B5E}">
      <dgm:prSet/>
      <dgm:spPr/>
      <dgm:t>
        <a:bodyPr/>
        <a:lstStyle/>
        <a:p>
          <a:endParaRPr lang="en-US"/>
        </a:p>
      </dgm:t>
    </dgm:pt>
    <dgm:pt modelId="{9871CD32-E93E-A44D-87A5-769231E5F0ED}" type="sibTrans" cxnId="{B4B19353-03B0-3746-BC56-F61FDBEE6B5E}">
      <dgm:prSet/>
      <dgm:spPr/>
      <dgm:t>
        <a:bodyPr/>
        <a:lstStyle/>
        <a:p>
          <a:endParaRPr lang="en-US"/>
        </a:p>
      </dgm:t>
    </dgm:pt>
    <dgm:pt modelId="{C58A2651-4FC3-B94E-A1F9-D7AFC6FEEFE9}" type="pres">
      <dgm:prSet presAssocID="{3C8F474B-A0FB-A44F-AAE6-1CE9445BF28A}" presName="diagram" presStyleCnt="0">
        <dgm:presLayoutVars>
          <dgm:dir/>
          <dgm:resizeHandles val="exact"/>
        </dgm:presLayoutVars>
      </dgm:prSet>
      <dgm:spPr/>
    </dgm:pt>
    <dgm:pt modelId="{D24EB41F-8907-774D-B898-F1B9BBD0B52C}" type="pres">
      <dgm:prSet presAssocID="{18159A78-4F1B-EE4F-91E3-6A7E1E80305A}" presName="node" presStyleLbl="node1" presStyleIdx="0" presStyleCnt="6">
        <dgm:presLayoutVars>
          <dgm:bulletEnabled val="1"/>
        </dgm:presLayoutVars>
      </dgm:prSet>
      <dgm:spPr/>
    </dgm:pt>
    <dgm:pt modelId="{998FCAC6-8A87-2F44-B83D-9E1D5EE8E1A8}" type="pres">
      <dgm:prSet presAssocID="{049FA8E3-EB76-EA41-8E6B-6059351B0861}" presName="sibTrans" presStyleCnt="0"/>
      <dgm:spPr/>
    </dgm:pt>
    <dgm:pt modelId="{EB7149F4-DB98-1A40-82F9-A98176131E53}" type="pres">
      <dgm:prSet presAssocID="{3032F571-F24F-B245-8499-F2408CE17997}" presName="node" presStyleLbl="node1" presStyleIdx="1" presStyleCnt="6" custLinFactNeighborY="-574">
        <dgm:presLayoutVars>
          <dgm:bulletEnabled val="1"/>
        </dgm:presLayoutVars>
      </dgm:prSet>
      <dgm:spPr/>
    </dgm:pt>
    <dgm:pt modelId="{45264828-CDF8-4941-8A53-D8516272C4E5}" type="pres">
      <dgm:prSet presAssocID="{E58F7D5A-C5A7-D642-ABC3-7CE7AD56C388}" presName="sibTrans" presStyleCnt="0"/>
      <dgm:spPr/>
    </dgm:pt>
    <dgm:pt modelId="{A23B0191-1534-CE42-8F1E-8C6803B8BC17}" type="pres">
      <dgm:prSet presAssocID="{AF76AA4E-35EF-224F-B21C-2BD732F9E3EA}" presName="node" presStyleLbl="node1" presStyleIdx="2" presStyleCnt="6">
        <dgm:presLayoutVars>
          <dgm:bulletEnabled val="1"/>
        </dgm:presLayoutVars>
      </dgm:prSet>
      <dgm:spPr/>
    </dgm:pt>
    <dgm:pt modelId="{6E71A648-97B8-8643-A421-0F97EAAD0516}" type="pres">
      <dgm:prSet presAssocID="{693281BC-2C74-DC40-98FA-8011EC1C92C7}" presName="sibTrans" presStyleCnt="0"/>
      <dgm:spPr/>
    </dgm:pt>
    <dgm:pt modelId="{4840170C-74C9-F74F-A7AA-280D095B2E24}" type="pres">
      <dgm:prSet presAssocID="{5B7D9016-D1E3-A148-8238-99FADAA24259}" presName="node" presStyleLbl="node1" presStyleIdx="3" presStyleCnt="6">
        <dgm:presLayoutVars>
          <dgm:bulletEnabled val="1"/>
        </dgm:presLayoutVars>
      </dgm:prSet>
      <dgm:spPr/>
    </dgm:pt>
    <dgm:pt modelId="{63C68291-59F7-2145-851D-4F1AC2EC404F}" type="pres">
      <dgm:prSet presAssocID="{9F75782B-F761-3F47-A19D-9CCC3F5C37B1}" presName="sibTrans" presStyleCnt="0"/>
      <dgm:spPr/>
    </dgm:pt>
    <dgm:pt modelId="{F1EA5781-D6CD-3D4B-ACB3-22CF2FF8271F}" type="pres">
      <dgm:prSet presAssocID="{1B7B57DE-4C98-CF4F-A431-34AA25F81364}" presName="node" presStyleLbl="node1" presStyleIdx="4" presStyleCnt="6">
        <dgm:presLayoutVars>
          <dgm:bulletEnabled val="1"/>
        </dgm:presLayoutVars>
      </dgm:prSet>
      <dgm:spPr/>
    </dgm:pt>
    <dgm:pt modelId="{3A756E08-D45C-0541-A113-BE3B0361949F}" type="pres">
      <dgm:prSet presAssocID="{20B95569-EDAE-4E41-B096-25B61E80DD39}" presName="sibTrans" presStyleCnt="0"/>
      <dgm:spPr/>
    </dgm:pt>
    <dgm:pt modelId="{A04088B1-EB2A-A744-A11F-51B63A6AAC78}" type="pres">
      <dgm:prSet presAssocID="{FA06AC2B-2025-7249-B72A-4C83327411E5}" presName="node" presStyleLbl="node1" presStyleIdx="5" presStyleCnt="6">
        <dgm:presLayoutVars>
          <dgm:bulletEnabled val="1"/>
        </dgm:presLayoutVars>
      </dgm:prSet>
      <dgm:spPr/>
    </dgm:pt>
  </dgm:ptLst>
  <dgm:cxnLst>
    <dgm:cxn modelId="{E1E79C0E-9DC1-0B4C-8489-D443E365FE97}" srcId="{3C8F474B-A0FB-A44F-AAE6-1CE9445BF28A}" destId="{18159A78-4F1B-EE4F-91E3-6A7E1E80305A}" srcOrd="0" destOrd="0" parTransId="{C90944E4-EE8F-7142-9132-E887EEF3C4D6}" sibTransId="{049FA8E3-EB76-EA41-8E6B-6059351B0861}"/>
    <dgm:cxn modelId="{D03A7838-5DBE-F847-ADF3-5CCE960B982C}" type="presOf" srcId="{FA06AC2B-2025-7249-B72A-4C83327411E5}" destId="{A04088B1-EB2A-A744-A11F-51B63A6AAC78}" srcOrd="0" destOrd="0" presId="urn:microsoft.com/office/officeart/2005/8/layout/default#4"/>
    <dgm:cxn modelId="{EE828F3B-A76C-CE41-BE6A-656EB61EC19B}" type="presOf" srcId="{3C8F474B-A0FB-A44F-AAE6-1CE9445BF28A}" destId="{C58A2651-4FC3-B94E-A1F9-D7AFC6FEEFE9}" srcOrd="0" destOrd="0" presId="urn:microsoft.com/office/officeart/2005/8/layout/default#4"/>
    <dgm:cxn modelId="{004EBF65-D782-634A-87E6-3FE6FC978CB1}" srcId="{3C8F474B-A0FB-A44F-AAE6-1CE9445BF28A}" destId="{1B7B57DE-4C98-CF4F-A431-34AA25F81364}" srcOrd="4" destOrd="0" parTransId="{BC8D219B-5A2D-0A4A-9D7E-DA683E4507FC}" sibTransId="{20B95569-EDAE-4E41-B096-25B61E80DD39}"/>
    <dgm:cxn modelId="{ADB65F53-3978-034C-B2D3-872283EA6C5E}" type="presOf" srcId="{AF76AA4E-35EF-224F-B21C-2BD732F9E3EA}" destId="{A23B0191-1534-CE42-8F1E-8C6803B8BC17}" srcOrd="0" destOrd="0" presId="urn:microsoft.com/office/officeart/2005/8/layout/default#4"/>
    <dgm:cxn modelId="{B4B19353-03B0-3746-BC56-F61FDBEE6B5E}" srcId="{3C8F474B-A0FB-A44F-AAE6-1CE9445BF28A}" destId="{FA06AC2B-2025-7249-B72A-4C83327411E5}" srcOrd="5" destOrd="0" parTransId="{0C83E199-8DD7-B940-878E-163E3EAE0678}" sibTransId="{9871CD32-E93E-A44D-87A5-769231E5F0ED}"/>
    <dgm:cxn modelId="{D8867789-51B8-E746-B797-451C1F99BBC7}" type="presOf" srcId="{5B7D9016-D1E3-A148-8238-99FADAA24259}" destId="{4840170C-74C9-F74F-A7AA-280D095B2E24}" srcOrd="0" destOrd="0" presId="urn:microsoft.com/office/officeart/2005/8/layout/default#4"/>
    <dgm:cxn modelId="{5B783D8B-440D-DA44-9514-4ECDCC2FA51A}" srcId="{3C8F474B-A0FB-A44F-AAE6-1CE9445BF28A}" destId="{3032F571-F24F-B245-8499-F2408CE17997}" srcOrd="1" destOrd="0" parTransId="{FE24E5B8-F579-5746-B04A-64323CA64310}" sibTransId="{E58F7D5A-C5A7-D642-ABC3-7CE7AD56C388}"/>
    <dgm:cxn modelId="{76713CAE-986A-A449-B67C-52CAB40F0052}" srcId="{3C8F474B-A0FB-A44F-AAE6-1CE9445BF28A}" destId="{5B7D9016-D1E3-A148-8238-99FADAA24259}" srcOrd="3" destOrd="0" parTransId="{47C5242B-08AA-6A43-96FB-813D17285563}" sibTransId="{9F75782B-F761-3F47-A19D-9CCC3F5C37B1}"/>
    <dgm:cxn modelId="{763546CC-59A4-1249-80FD-DCCDA102CA87}" type="presOf" srcId="{3032F571-F24F-B245-8499-F2408CE17997}" destId="{EB7149F4-DB98-1A40-82F9-A98176131E53}" srcOrd="0" destOrd="0" presId="urn:microsoft.com/office/officeart/2005/8/layout/default#4"/>
    <dgm:cxn modelId="{56BB45D0-5DE5-4E4B-A256-733F19166E8D}" type="presOf" srcId="{18159A78-4F1B-EE4F-91E3-6A7E1E80305A}" destId="{D24EB41F-8907-774D-B898-F1B9BBD0B52C}" srcOrd="0" destOrd="0" presId="urn:microsoft.com/office/officeart/2005/8/layout/default#4"/>
    <dgm:cxn modelId="{7B0F9BE5-6E89-8B4E-9B15-C2E7F41296A0}" srcId="{3C8F474B-A0FB-A44F-AAE6-1CE9445BF28A}" destId="{AF76AA4E-35EF-224F-B21C-2BD732F9E3EA}" srcOrd="2" destOrd="0" parTransId="{4FBCC4A0-ABF0-7F42-8FBA-9D3585721566}" sibTransId="{693281BC-2C74-DC40-98FA-8011EC1C92C7}"/>
    <dgm:cxn modelId="{4D3FA3ED-CE8C-C445-A936-66AFA6D53AF1}" type="presOf" srcId="{1B7B57DE-4C98-CF4F-A431-34AA25F81364}" destId="{F1EA5781-D6CD-3D4B-ACB3-22CF2FF8271F}" srcOrd="0" destOrd="0" presId="urn:microsoft.com/office/officeart/2005/8/layout/default#4"/>
    <dgm:cxn modelId="{560F4F31-C8B6-B940-BF04-E717CE87951F}" type="presParOf" srcId="{C58A2651-4FC3-B94E-A1F9-D7AFC6FEEFE9}" destId="{D24EB41F-8907-774D-B898-F1B9BBD0B52C}" srcOrd="0" destOrd="0" presId="urn:microsoft.com/office/officeart/2005/8/layout/default#4"/>
    <dgm:cxn modelId="{C1BB2345-973B-1F4F-B436-A6914DB7563E}" type="presParOf" srcId="{C58A2651-4FC3-B94E-A1F9-D7AFC6FEEFE9}" destId="{998FCAC6-8A87-2F44-B83D-9E1D5EE8E1A8}" srcOrd="1" destOrd="0" presId="urn:microsoft.com/office/officeart/2005/8/layout/default#4"/>
    <dgm:cxn modelId="{B57B91BC-0236-CC4A-9757-FB29021CCA71}" type="presParOf" srcId="{C58A2651-4FC3-B94E-A1F9-D7AFC6FEEFE9}" destId="{EB7149F4-DB98-1A40-82F9-A98176131E53}" srcOrd="2" destOrd="0" presId="urn:microsoft.com/office/officeart/2005/8/layout/default#4"/>
    <dgm:cxn modelId="{7477DD1C-3C5C-2549-B808-CFB465043E5D}" type="presParOf" srcId="{C58A2651-4FC3-B94E-A1F9-D7AFC6FEEFE9}" destId="{45264828-CDF8-4941-8A53-D8516272C4E5}" srcOrd="3" destOrd="0" presId="urn:microsoft.com/office/officeart/2005/8/layout/default#4"/>
    <dgm:cxn modelId="{3CEEA54F-0E8D-AD44-882E-5173564776F3}" type="presParOf" srcId="{C58A2651-4FC3-B94E-A1F9-D7AFC6FEEFE9}" destId="{A23B0191-1534-CE42-8F1E-8C6803B8BC17}" srcOrd="4" destOrd="0" presId="urn:microsoft.com/office/officeart/2005/8/layout/default#4"/>
    <dgm:cxn modelId="{E54121E4-5C27-D542-8782-F4A89E877433}" type="presParOf" srcId="{C58A2651-4FC3-B94E-A1F9-D7AFC6FEEFE9}" destId="{6E71A648-97B8-8643-A421-0F97EAAD0516}" srcOrd="5" destOrd="0" presId="urn:microsoft.com/office/officeart/2005/8/layout/default#4"/>
    <dgm:cxn modelId="{4FAF3636-41CA-2C41-8E7A-0AD82EE9EA3A}" type="presParOf" srcId="{C58A2651-4FC3-B94E-A1F9-D7AFC6FEEFE9}" destId="{4840170C-74C9-F74F-A7AA-280D095B2E24}" srcOrd="6" destOrd="0" presId="urn:microsoft.com/office/officeart/2005/8/layout/default#4"/>
    <dgm:cxn modelId="{53C9958E-DFA1-024C-9E0C-D7C44621C217}" type="presParOf" srcId="{C58A2651-4FC3-B94E-A1F9-D7AFC6FEEFE9}" destId="{63C68291-59F7-2145-851D-4F1AC2EC404F}" srcOrd="7" destOrd="0" presId="urn:microsoft.com/office/officeart/2005/8/layout/default#4"/>
    <dgm:cxn modelId="{E238F27A-9F61-804E-96C4-B72AFD3B436E}" type="presParOf" srcId="{C58A2651-4FC3-B94E-A1F9-D7AFC6FEEFE9}" destId="{F1EA5781-D6CD-3D4B-ACB3-22CF2FF8271F}" srcOrd="8" destOrd="0" presId="urn:microsoft.com/office/officeart/2005/8/layout/default#4"/>
    <dgm:cxn modelId="{5692BB33-9032-0549-A830-BF558AF51B48}" type="presParOf" srcId="{C58A2651-4FC3-B94E-A1F9-D7AFC6FEEFE9}" destId="{3A756E08-D45C-0541-A113-BE3B0361949F}" srcOrd="9" destOrd="0" presId="urn:microsoft.com/office/officeart/2005/8/layout/default#4"/>
    <dgm:cxn modelId="{FA8BD226-8DF9-E448-ADD2-7DF76B8912D8}" type="presParOf" srcId="{C58A2651-4FC3-B94E-A1F9-D7AFC6FEEFE9}" destId="{A04088B1-EB2A-A744-A11F-51B63A6AAC78}" srcOrd="10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D594C7-9328-CF4E-A88C-24CC773C7E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F669AA-4251-D54B-91E1-8F701FA38276}">
      <dgm:prSet/>
      <dgm:spPr/>
      <dgm:t>
        <a:bodyPr/>
        <a:lstStyle/>
        <a:p>
          <a:r>
            <a:rPr lang="id-ID"/>
            <a:t>Otomatisasi membuat:</a:t>
          </a:r>
          <a:endParaRPr lang="en-ID"/>
        </a:p>
      </dgm:t>
    </dgm:pt>
    <dgm:pt modelId="{07E555BF-26F1-B040-9E32-B2552DC06845}" type="parTrans" cxnId="{F9EA5D30-9B80-FE44-9E4D-0E3D7471A71D}">
      <dgm:prSet/>
      <dgm:spPr/>
      <dgm:t>
        <a:bodyPr/>
        <a:lstStyle/>
        <a:p>
          <a:endParaRPr lang="en-US"/>
        </a:p>
      </dgm:t>
    </dgm:pt>
    <dgm:pt modelId="{007AB691-8BA1-2741-87B6-886BA3F30F10}" type="sibTrans" cxnId="{F9EA5D30-9B80-FE44-9E4D-0E3D7471A71D}">
      <dgm:prSet/>
      <dgm:spPr/>
      <dgm:t>
        <a:bodyPr/>
        <a:lstStyle/>
        <a:p>
          <a:endParaRPr lang="en-US"/>
        </a:p>
      </dgm:t>
    </dgm:pt>
    <dgm:pt modelId="{7B931599-1851-0541-B098-B9F25B1E5C01}">
      <dgm:prSet/>
      <dgm:spPr/>
      <dgm:t>
        <a:bodyPr/>
        <a:lstStyle/>
        <a:p>
          <a:r>
            <a:rPr lang="id-ID"/>
            <a:t>Biaya tenaga kerja langsung menurun,</a:t>
          </a:r>
          <a:endParaRPr lang="en-ID"/>
        </a:p>
      </dgm:t>
    </dgm:pt>
    <dgm:pt modelId="{B1F03788-C7E3-BC41-9734-4616DF1FC8D1}" type="parTrans" cxnId="{68192A87-DFCE-9B43-BEDF-3BB912704085}">
      <dgm:prSet/>
      <dgm:spPr/>
      <dgm:t>
        <a:bodyPr/>
        <a:lstStyle/>
        <a:p>
          <a:endParaRPr lang="en-US"/>
        </a:p>
      </dgm:t>
    </dgm:pt>
    <dgm:pt modelId="{EBE266A5-4B5B-C44D-9E3C-C77BBE638AC6}" type="sibTrans" cxnId="{68192A87-DFCE-9B43-BEDF-3BB912704085}">
      <dgm:prSet/>
      <dgm:spPr/>
      <dgm:t>
        <a:bodyPr/>
        <a:lstStyle/>
        <a:p>
          <a:endParaRPr lang="en-US"/>
        </a:p>
      </dgm:t>
    </dgm:pt>
    <dgm:pt modelId="{10BB1D22-CA77-A347-967C-7D95C35DDF15}">
      <dgm:prSet/>
      <dgm:spPr/>
      <dgm:t>
        <a:bodyPr/>
        <a:lstStyle/>
        <a:p>
          <a:r>
            <a:rPr lang="id-ID"/>
            <a:t>Biaya overhead pabrik akan meningkat.</a:t>
          </a:r>
          <a:endParaRPr lang="en-ID"/>
        </a:p>
      </dgm:t>
    </dgm:pt>
    <dgm:pt modelId="{D3B452C1-0F9B-D843-B973-4134894899A7}" type="parTrans" cxnId="{247C2F3A-2864-9348-B0CB-2F560C79210F}">
      <dgm:prSet/>
      <dgm:spPr/>
      <dgm:t>
        <a:bodyPr/>
        <a:lstStyle/>
        <a:p>
          <a:endParaRPr lang="en-US"/>
        </a:p>
      </dgm:t>
    </dgm:pt>
    <dgm:pt modelId="{BEBB9460-9354-A54B-9462-610AA5DB1F01}" type="sibTrans" cxnId="{247C2F3A-2864-9348-B0CB-2F560C79210F}">
      <dgm:prSet/>
      <dgm:spPr/>
      <dgm:t>
        <a:bodyPr/>
        <a:lstStyle/>
        <a:p>
          <a:endParaRPr lang="en-US"/>
        </a:p>
      </dgm:t>
    </dgm:pt>
    <dgm:pt modelId="{E41BA19E-4C74-9443-818E-04D188E7F828}">
      <dgm:prSet/>
      <dgm:spPr/>
      <dgm:t>
        <a:bodyPr/>
        <a:lstStyle/>
        <a:p>
          <a:endParaRPr lang="en-ID"/>
        </a:p>
      </dgm:t>
    </dgm:pt>
    <dgm:pt modelId="{B23B324B-C9B4-B640-BDEA-420A583B3245}" type="parTrans" cxnId="{9287AC39-3653-E041-BC13-8CA1239D516D}">
      <dgm:prSet/>
      <dgm:spPr/>
      <dgm:t>
        <a:bodyPr/>
        <a:lstStyle/>
        <a:p>
          <a:endParaRPr lang="en-US"/>
        </a:p>
      </dgm:t>
    </dgm:pt>
    <dgm:pt modelId="{2557A48F-E6EB-6C4B-A275-AD7C296ABBB9}" type="sibTrans" cxnId="{9287AC39-3653-E041-BC13-8CA1239D516D}">
      <dgm:prSet/>
      <dgm:spPr/>
      <dgm:t>
        <a:bodyPr/>
        <a:lstStyle/>
        <a:p>
          <a:endParaRPr lang="en-US"/>
        </a:p>
      </dgm:t>
    </dgm:pt>
    <dgm:pt modelId="{056A6A24-9719-6F46-9E19-381399E718CE}" type="pres">
      <dgm:prSet presAssocID="{E1D594C7-9328-CF4E-A88C-24CC773C7EA0}" presName="linear" presStyleCnt="0">
        <dgm:presLayoutVars>
          <dgm:animLvl val="lvl"/>
          <dgm:resizeHandles val="exact"/>
        </dgm:presLayoutVars>
      </dgm:prSet>
      <dgm:spPr/>
    </dgm:pt>
    <dgm:pt modelId="{41CDD7E7-01F2-334A-94FA-C9B9E4A83E13}" type="pres">
      <dgm:prSet presAssocID="{66F669AA-4251-D54B-91E1-8F701FA3827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BC09E9A-E911-B940-B1B6-992A5E584F1E}" type="pres">
      <dgm:prSet presAssocID="{66F669AA-4251-D54B-91E1-8F701FA3827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BA49607-90F4-A74E-BB9A-B2F2B29CF228}" type="presOf" srcId="{66F669AA-4251-D54B-91E1-8F701FA38276}" destId="{41CDD7E7-01F2-334A-94FA-C9B9E4A83E13}" srcOrd="0" destOrd="0" presId="urn:microsoft.com/office/officeart/2005/8/layout/vList2"/>
    <dgm:cxn modelId="{F9EA5D30-9B80-FE44-9E4D-0E3D7471A71D}" srcId="{E1D594C7-9328-CF4E-A88C-24CC773C7EA0}" destId="{66F669AA-4251-D54B-91E1-8F701FA38276}" srcOrd="0" destOrd="0" parTransId="{07E555BF-26F1-B040-9E32-B2552DC06845}" sibTransId="{007AB691-8BA1-2741-87B6-886BA3F30F10}"/>
    <dgm:cxn modelId="{9287AC39-3653-E041-BC13-8CA1239D516D}" srcId="{10BB1D22-CA77-A347-967C-7D95C35DDF15}" destId="{E41BA19E-4C74-9443-818E-04D188E7F828}" srcOrd="0" destOrd="0" parTransId="{B23B324B-C9B4-B640-BDEA-420A583B3245}" sibTransId="{2557A48F-E6EB-6C4B-A275-AD7C296ABBB9}"/>
    <dgm:cxn modelId="{247C2F3A-2864-9348-B0CB-2F560C79210F}" srcId="{66F669AA-4251-D54B-91E1-8F701FA38276}" destId="{10BB1D22-CA77-A347-967C-7D95C35DDF15}" srcOrd="1" destOrd="0" parTransId="{D3B452C1-0F9B-D843-B973-4134894899A7}" sibTransId="{BEBB9460-9354-A54B-9462-610AA5DB1F01}"/>
    <dgm:cxn modelId="{C72BF73B-AC6C-2E43-B046-0A3786C3B376}" type="presOf" srcId="{10BB1D22-CA77-A347-967C-7D95C35DDF15}" destId="{5BC09E9A-E911-B940-B1B6-992A5E584F1E}" srcOrd="0" destOrd="1" presId="urn:microsoft.com/office/officeart/2005/8/layout/vList2"/>
    <dgm:cxn modelId="{5A9CD682-13D3-0448-BF82-34B8668DDB09}" type="presOf" srcId="{7B931599-1851-0541-B098-B9F25B1E5C01}" destId="{5BC09E9A-E911-B940-B1B6-992A5E584F1E}" srcOrd="0" destOrd="0" presId="urn:microsoft.com/office/officeart/2005/8/layout/vList2"/>
    <dgm:cxn modelId="{68192A87-DFCE-9B43-BEDF-3BB912704085}" srcId="{66F669AA-4251-D54B-91E1-8F701FA38276}" destId="{7B931599-1851-0541-B098-B9F25B1E5C01}" srcOrd="0" destOrd="0" parTransId="{B1F03788-C7E3-BC41-9734-4616DF1FC8D1}" sibTransId="{EBE266A5-4B5B-C44D-9E3C-C77BBE638AC6}"/>
    <dgm:cxn modelId="{453543E5-5CA7-6441-82A6-7085D427B965}" type="presOf" srcId="{E1D594C7-9328-CF4E-A88C-24CC773C7EA0}" destId="{056A6A24-9719-6F46-9E19-381399E718CE}" srcOrd="0" destOrd="0" presId="urn:microsoft.com/office/officeart/2005/8/layout/vList2"/>
    <dgm:cxn modelId="{67E277EA-305E-DB4B-BE6D-0E874A91B25B}" type="presOf" srcId="{E41BA19E-4C74-9443-818E-04D188E7F828}" destId="{5BC09E9A-E911-B940-B1B6-992A5E584F1E}" srcOrd="0" destOrd="2" presId="urn:microsoft.com/office/officeart/2005/8/layout/vList2"/>
    <dgm:cxn modelId="{DE3E2B5B-41BE-C546-B63A-B2A6A143B122}" type="presParOf" srcId="{056A6A24-9719-6F46-9E19-381399E718CE}" destId="{41CDD7E7-01F2-334A-94FA-C9B9E4A83E13}" srcOrd="0" destOrd="0" presId="urn:microsoft.com/office/officeart/2005/8/layout/vList2"/>
    <dgm:cxn modelId="{F3F9D51E-47C1-5D4B-8DF6-B2663FDD0E09}" type="presParOf" srcId="{056A6A24-9719-6F46-9E19-381399E718CE}" destId="{5BC09E9A-E911-B940-B1B6-992A5E584F1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149C3-97EC-0240-B0EE-598B107A094F}">
      <dsp:nvSpPr>
        <dsp:cNvPr id="0" name=""/>
        <dsp:cNvSpPr/>
      </dsp:nvSpPr>
      <dsp:spPr>
        <a:xfrm>
          <a:off x="0" y="438100"/>
          <a:ext cx="830262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Terfokus pada departemen-departemen dalam pabrik atau pusat-pusat biaya dan proses produksi.</a:t>
          </a:r>
          <a:r>
            <a:rPr lang="en-US" sz="2000" kern="1200"/>
            <a:t> </a:t>
          </a:r>
          <a:endParaRPr lang="en-ID" sz="2000" kern="1200"/>
        </a:p>
      </dsp:txBody>
      <dsp:txXfrm>
        <a:off x="38838" y="476938"/>
        <a:ext cx="8224949" cy="717924"/>
      </dsp:txXfrm>
    </dsp:sp>
    <dsp:sp modelId="{4B0FB8A0-FC6B-D245-A3FE-31B8AF0BD835}">
      <dsp:nvSpPr>
        <dsp:cNvPr id="0" name=""/>
        <dsp:cNvSpPr/>
      </dsp:nvSpPr>
      <dsp:spPr>
        <a:xfrm>
          <a:off x="0" y="1291300"/>
          <a:ext cx="830262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id-ID" sz="2000" kern="1200" dirty="0"/>
            <a:t>perusahan yang menghasilkan  produk secara ma</a:t>
          </a:r>
          <a:r>
            <a:rPr lang="en-US" sz="2000" kern="1200" dirty="0"/>
            <a:t>s</a:t>
          </a:r>
          <a:r>
            <a:rPr lang="id-ID" sz="2000" kern="1200" dirty="0"/>
            <a:t>al</a:t>
          </a:r>
          <a:r>
            <a:rPr lang="en-US" sz="2000" kern="1200" dirty="0"/>
            <a:t>, </a:t>
          </a:r>
          <a:r>
            <a:rPr lang="en-US" sz="2000" kern="1200" dirty="0" err="1"/>
            <a:t>berkarakteristik</a:t>
          </a:r>
          <a:r>
            <a:rPr lang="en-US" sz="2000" kern="1200" dirty="0"/>
            <a:t> </a:t>
          </a:r>
          <a:r>
            <a:rPr lang="en-US" sz="2000" kern="1200" dirty="0" err="1"/>
            <a:t>sama</a:t>
          </a:r>
          <a:r>
            <a:rPr lang="en-US" sz="2000" kern="1200" dirty="0"/>
            <a:t> </a:t>
          </a:r>
          <a:r>
            <a:rPr lang="id-ID" sz="2000" kern="1200" dirty="0"/>
            <a:t>dan </a:t>
          </a:r>
          <a:r>
            <a:rPr lang="en-US" sz="2000" kern="1200" dirty="0" err="1"/>
            <a:t>melakukan</a:t>
          </a:r>
          <a:r>
            <a:rPr lang="en-US" sz="2000" kern="1200" dirty="0"/>
            <a:t> </a:t>
          </a:r>
          <a:r>
            <a:rPr lang="en-US" sz="2000" kern="1200" dirty="0" err="1"/>
            <a:t>rangkaian</a:t>
          </a:r>
          <a:r>
            <a:rPr lang="en-US" sz="2000" kern="1200" dirty="0"/>
            <a:t> yang </a:t>
          </a:r>
          <a:r>
            <a:rPr lang="en-US" sz="2000" kern="1200" dirty="0" err="1"/>
            <a:t>berkelanjutan</a:t>
          </a:r>
          <a:r>
            <a:rPr lang="en-US" sz="2000" kern="1200" dirty="0"/>
            <a:t> </a:t>
          </a:r>
          <a:r>
            <a:rPr lang="en-US" sz="2000" kern="1200" dirty="0" err="1"/>
            <a:t>dalam</a:t>
          </a:r>
          <a:r>
            <a:rPr lang="en-US" sz="2000" kern="1200" dirty="0"/>
            <a:t> proses </a:t>
          </a:r>
          <a:r>
            <a:rPr lang="en-US" sz="2000" kern="1200" dirty="0" err="1"/>
            <a:t>produksinya</a:t>
          </a:r>
          <a:r>
            <a:rPr lang="id-ID" sz="2000" kern="1200" dirty="0"/>
            <a:t>.</a:t>
          </a:r>
          <a:endParaRPr lang="en-ID" sz="2000" kern="1200" dirty="0"/>
        </a:p>
      </dsp:txBody>
      <dsp:txXfrm>
        <a:off x="38838" y="1330138"/>
        <a:ext cx="8224949" cy="717924"/>
      </dsp:txXfrm>
    </dsp:sp>
    <dsp:sp modelId="{0A1EB4B8-B81D-344A-A378-C3FCB35485A6}">
      <dsp:nvSpPr>
        <dsp:cNvPr id="0" name=""/>
        <dsp:cNvSpPr/>
      </dsp:nvSpPr>
      <dsp:spPr>
        <a:xfrm>
          <a:off x="0" y="2144500"/>
          <a:ext cx="830262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Industri baja, semen, bahan kimia, kertas, tekstil</a:t>
          </a:r>
          <a:r>
            <a:rPr lang="en-US" sz="2000" kern="1200" dirty="0"/>
            <a:t>, </a:t>
          </a:r>
          <a:r>
            <a:rPr lang="en-US" sz="2000" kern="1200" dirty="0" err="1"/>
            <a:t>dll</a:t>
          </a:r>
          <a:r>
            <a:rPr lang="id-ID" sz="2000" kern="1200" dirty="0"/>
            <a:t>.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38838" y="2183338"/>
        <a:ext cx="8224949" cy="7179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684A5-57F6-2C46-B011-4544141C2197}">
      <dsp:nvSpPr>
        <dsp:cNvPr id="0" name=""/>
        <dsp:cNvSpPr/>
      </dsp:nvSpPr>
      <dsp:spPr>
        <a:xfrm>
          <a:off x="622696" y="0"/>
          <a:ext cx="7057231" cy="33782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E0E8D-8240-0D47-A9F4-94836E8BF92C}">
      <dsp:nvSpPr>
        <dsp:cNvPr id="0" name=""/>
        <dsp:cNvSpPr/>
      </dsp:nvSpPr>
      <dsp:spPr>
        <a:xfrm>
          <a:off x="8918" y="1013460"/>
          <a:ext cx="2672407" cy="13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Menentukan harga pokok atau biaya per unit </a:t>
          </a:r>
          <a:endParaRPr lang="en-ID" sz="2200" kern="1200" dirty="0"/>
        </a:p>
      </dsp:txBody>
      <dsp:txXfrm>
        <a:off x="74882" y="1079424"/>
        <a:ext cx="2540479" cy="1219352"/>
      </dsp:txXfrm>
    </dsp:sp>
    <dsp:sp modelId="{60CB925A-0BBC-4045-9B2C-5B61EC62E84F}">
      <dsp:nvSpPr>
        <dsp:cNvPr id="0" name=""/>
        <dsp:cNvSpPr/>
      </dsp:nvSpPr>
      <dsp:spPr>
        <a:xfrm>
          <a:off x="2815108" y="1013460"/>
          <a:ext cx="2672407" cy="13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membagi jumlah biaya dengan jumlah unit yang dihasilkan.</a:t>
          </a:r>
          <a:r>
            <a:rPr lang="id-ID" sz="2200" b="1" kern="1200"/>
            <a:t> </a:t>
          </a:r>
          <a:endParaRPr lang="en-ID" sz="2200" kern="1200"/>
        </a:p>
      </dsp:txBody>
      <dsp:txXfrm>
        <a:off x="2881072" y="1079424"/>
        <a:ext cx="2540479" cy="1219352"/>
      </dsp:txXfrm>
    </dsp:sp>
    <dsp:sp modelId="{D8660B09-00BE-D34B-87D6-CFFEC7243FDA}">
      <dsp:nvSpPr>
        <dsp:cNvPr id="0" name=""/>
        <dsp:cNvSpPr/>
      </dsp:nvSpPr>
      <dsp:spPr>
        <a:xfrm>
          <a:off x="5621298" y="1013460"/>
          <a:ext cx="2672407" cy="13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Laporan biaya produksi (</a:t>
          </a:r>
          <a:r>
            <a:rPr lang="id-ID" sz="2200" i="1" kern="1200"/>
            <a:t>cost of production report</a:t>
          </a:r>
          <a:r>
            <a:rPr lang="id-ID" sz="2200" kern="1200"/>
            <a:t>)</a:t>
          </a:r>
          <a:r>
            <a:rPr lang="en-US" sz="2200" kern="1200"/>
            <a:t> </a:t>
          </a:r>
          <a:endParaRPr lang="en-ID" sz="2200" kern="1200"/>
        </a:p>
      </dsp:txBody>
      <dsp:txXfrm>
        <a:off x="5687262" y="1079424"/>
        <a:ext cx="2540479" cy="1219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4EB41F-8907-774D-B898-F1B9BBD0B52C}">
      <dsp:nvSpPr>
        <dsp:cNvPr id="0" name=""/>
        <dsp:cNvSpPr/>
      </dsp:nvSpPr>
      <dsp:spPr>
        <a:xfrm>
          <a:off x="0" y="2629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/>
            <a:t>Biaya-biaya diakumulasikan menurut departemen atau pusat biaya.</a:t>
          </a:r>
          <a:endParaRPr lang="en-ID" sz="1400" kern="1200" dirty="0"/>
        </a:p>
      </dsp:txBody>
      <dsp:txXfrm>
        <a:off x="0" y="2629"/>
        <a:ext cx="2594570" cy="1556742"/>
      </dsp:txXfrm>
    </dsp:sp>
    <dsp:sp modelId="{EB7149F4-DB98-1A40-82F9-A98176131E53}">
      <dsp:nvSpPr>
        <dsp:cNvPr id="0" name=""/>
        <dsp:cNvSpPr/>
      </dsp:nvSpPr>
      <dsp:spPr>
        <a:xfrm>
          <a:off x="2854027" y="0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/>
            <a:t>Biaya produksi dibebankan kepada akun Barang </a:t>
          </a:r>
          <a:r>
            <a:rPr lang="en-US" sz="1400" kern="1200" dirty="0"/>
            <a:t>d</a:t>
          </a:r>
          <a:r>
            <a:rPr lang="id-ID" sz="1400" kern="1200" dirty="0"/>
            <a:t>alam Proses dari setiap departemen.</a:t>
          </a:r>
          <a:endParaRPr lang="en-ID" sz="1400" kern="1200" dirty="0"/>
        </a:p>
      </dsp:txBody>
      <dsp:txXfrm>
        <a:off x="2854027" y="0"/>
        <a:ext cx="2594570" cy="1556742"/>
      </dsp:txXfrm>
    </dsp:sp>
    <dsp:sp modelId="{A23B0191-1534-CE42-8F1E-8C6803B8BC17}">
      <dsp:nvSpPr>
        <dsp:cNvPr id="0" name=""/>
        <dsp:cNvSpPr/>
      </dsp:nvSpPr>
      <dsp:spPr>
        <a:xfrm>
          <a:off x="5708054" y="2629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/>
            <a:t>Jumlah unit dari barang dalam proses dalam setiap departemen harus dinyatakan dalam bentuk tingkat penyelesaiannya dan unit yang dianggap selesai</a:t>
          </a:r>
          <a:endParaRPr lang="en-ID" sz="1400" kern="1200" dirty="0"/>
        </a:p>
      </dsp:txBody>
      <dsp:txXfrm>
        <a:off x="5708054" y="2629"/>
        <a:ext cx="2594570" cy="1556742"/>
      </dsp:txXfrm>
    </dsp:sp>
    <dsp:sp modelId="{4840170C-74C9-F74F-A7AA-280D095B2E24}">
      <dsp:nvSpPr>
        <dsp:cNvPr id="0" name=""/>
        <dsp:cNvSpPr/>
      </dsp:nvSpPr>
      <dsp:spPr>
        <a:xfrm>
          <a:off x="0" y="1818828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/>
            <a:t>Biaya per unit dihitung menurut departemen atau pusat biaya.</a:t>
          </a:r>
          <a:endParaRPr lang="en-ID" sz="1400" kern="1200"/>
        </a:p>
      </dsp:txBody>
      <dsp:txXfrm>
        <a:off x="0" y="1818828"/>
        <a:ext cx="2594570" cy="1556742"/>
      </dsp:txXfrm>
    </dsp:sp>
    <dsp:sp modelId="{F1EA5781-D6CD-3D4B-ACB3-22CF2FF8271F}">
      <dsp:nvSpPr>
        <dsp:cNvPr id="0" name=""/>
        <dsp:cNvSpPr/>
      </dsp:nvSpPr>
      <dsp:spPr>
        <a:xfrm>
          <a:off x="2854027" y="1818828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/>
            <a:t>Pada saat produksi selesai dalam suatu departemen, jumlah unit yang selesai dan biayanya dipindahkan ke departemen berikutnya atau gudang barang jadi.</a:t>
          </a:r>
          <a:endParaRPr lang="en-ID" sz="1400" kern="1200"/>
        </a:p>
      </dsp:txBody>
      <dsp:txXfrm>
        <a:off x="2854027" y="1818828"/>
        <a:ext cx="2594570" cy="1556742"/>
      </dsp:txXfrm>
    </dsp:sp>
    <dsp:sp modelId="{A04088B1-EB2A-A744-A11F-51B63A6AAC78}">
      <dsp:nvSpPr>
        <dsp:cNvPr id="0" name=""/>
        <dsp:cNvSpPr/>
      </dsp:nvSpPr>
      <dsp:spPr>
        <a:xfrm>
          <a:off x="5708054" y="1818828"/>
          <a:ext cx="2594570" cy="15567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/>
            <a:t>Untuk mengumpulkan, mengikhtisarkan, dan menghitung biaya baik secara keseluruhan maupun per unit menurut setiap departemen digunakan </a:t>
          </a:r>
          <a:r>
            <a:rPr lang="id-ID" sz="1400" b="1" kern="1200"/>
            <a:t>formulir laporan biaya produksi</a:t>
          </a:r>
          <a:r>
            <a:rPr lang="id-ID" sz="1400" kern="1200"/>
            <a:t>.</a:t>
          </a:r>
          <a:endParaRPr lang="en-ID" sz="1400" kern="1200"/>
        </a:p>
      </dsp:txBody>
      <dsp:txXfrm>
        <a:off x="5708054" y="1818828"/>
        <a:ext cx="2594570" cy="15567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DD7E7-01F2-334A-94FA-C9B9E4A83E13}">
      <dsp:nvSpPr>
        <dsp:cNvPr id="0" name=""/>
        <dsp:cNvSpPr/>
      </dsp:nvSpPr>
      <dsp:spPr>
        <a:xfrm>
          <a:off x="0" y="2674"/>
          <a:ext cx="8302625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600" kern="1200"/>
            <a:t>Otomatisasi membuat:</a:t>
          </a:r>
          <a:endParaRPr lang="en-ID" sz="4600" kern="1200"/>
        </a:p>
      </dsp:txBody>
      <dsp:txXfrm>
        <a:off x="53859" y="56533"/>
        <a:ext cx="8194907" cy="995592"/>
      </dsp:txXfrm>
    </dsp:sp>
    <dsp:sp modelId="{5BC09E9A-E911-B940-B1B6-992A5E584F1E}">
      <dsp:nvSpPr>
        <dsp:cNvPr id="0" name=""/>
        <dsp:cNvSpPr/>
      </dsp:nvSpPr>
      <dsp:spPr>
        <a:xfrm>
          <a:off x="0" y="1105985"/>
          <a:ext cx="8302625" cy="185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608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3600" kern="1200"/>
            <a:t>Biaya tenaga kerja langsung menurun,</a:t>
          </a:r>
          <a:endParaRPr lang="en-ID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3600" kern="1200"/>
            <a:t>Biaya overhead pabrik akan meningkat.</a:t>
          </a:r>
          <a:endParaRPr lang="en-ID" sz="3600" kern="1200"/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ID" sz="3600" kern="1200"/>
        </a:p>
      </dsp:txBody>
      <dsp:txXfrm>
        <a:off x="0" y="1105985"/>
        <a:ext cx="8302625" cy="1856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E1EDA4-F28E-F54B-9EFC-840F8BDF98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9F9EDA-4E75-F24F-8DF1-95178DAB8F1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C70BDB6-20D9-264B-BFF0-8A71127E8C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04E3BFF-59E3-924B-9EF7-3C016E019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24AAD-3381-9B45-AECF-4E51ADB53C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73D2F-3E05-6542-910B-D95CA972FE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fld id="{198A7B3B-FB41-4146-BF27-038A19DE10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BDDA14C-219C-BD41-BEE4-1039A1348CA4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EBE80F00-D4D9-F64D-85AF-2BD28AE6AC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C29EAE5-2426-0F46-BF26-1DAF4C166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79D449-843C-4542-84BA-5523B3CF7536}" type="slidenum">
              <a:rPr lang="en-US" altLang="zh-CN">
                <a:latin typeface="Calibri" panose="020F0502020204030204" pitchFamily="34" charset="0"/>
              </a:rPr>
              <a:pPr eaLnBrk="1" hangingPunct="1"/>
              <a:t>3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BDDA14C-219C-BD41-BEE4-1039A1348CA4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EBE80F00-D4D9-F64D-85AF-2BD28AE6AC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C29EAE5-2426-0F46-BF26-1DAF4C166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79D449-843C-4542-84BA-5523B3CF7536}" type="slidenum">
              <a:rPr lang="en-US" altLang="zh-CN">
                <a:latin typeface="Calibri" panose="020F0502020204030204" pitchFamily="34" charset="0"/>
              </a:rPr>
              <a:pPr eaLnBrk="1" hangingPunct="1"/>
              <a:t>4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97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BDDA14C-219C-BD41-BEE4-1039A1348CA4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EBE80F00-D4D9-F64D-85AF-2BD28AE6AC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C29EAE5-2426-0F46-BF26-1DAF4C166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79D449-843C-4542-84BA-5523B3CF7536}" type="slidenum">
              <a:rPr lang="en-US" altLang="zh-CN">
                <a:latin typeface="Calibri" panose="020F0502020204030204" pitchFamily="34" charset="0"/>
              </a:rPr>
              <a:pPr eaLnBrk="1" hangingPunct="1"/>
              <a:t>5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11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BDDA14C-219C-BD41-BEE4-1039A1348CA4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EBE80F00-D4D9-F64D-85AF-2BD28AE6AC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C29EAE5-2426-0F46-BF26-1DAF4C166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79D449-843C-4542-84BA-5523B3CF7536}" type="slidenum">
              <a:rPr lang="en-US" altLang="zh-CN">
                <a:latin typeface="Calibri" panose="020F0502020204030204" pitchFamily="34" charset="0"/>
              </a:rPr>
              <a:pPr eaLnBrk="1" hangingPunct="1"/>
              <a:t>6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82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BDDA14C-219C-BD41-BEE4-1039A1348CA4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EBE80F00-D4D9-F64D-85AF-2BD28AE6AC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C29EAE5-2426-0F46-BF26-1DAF4C1666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79D449-843C-4542-84BA-5523B3CF7536}" type="slidenum">
              <a:rPr lang="en-US" altLang="zh-CN">
                <a:latin typeface="Calibri" panose="020F0502020204030204" pitchFamily="34" charset="0"/>
              </a:rPr>
              <a:pPr eaLnBrk="1" hangingPunct="1"/>
              <a:t>7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94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E68A2724-BD8C-114C-852E-D8595228D873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D78C5A9E-AE95-1B4C-9876-06953B11CFA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04436055-3C80-1444-B050-153D4BF9CA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C83CE43-68C3-3B4F-B993-0DBF12C9D2FC}" type="slidenum">
              <a:rPr lang="en-US" altLang="zh-CN">
                <a:latin typeface="Calibri" panose="020F0502020204030204" pitchFamily="34" charset="0"/>
              </a:rPr>
              <a:pPr eaLnBrk="1" hangingPunct="1"/>
              <a:t>24</a:t>
            </a:fld>
            <a:endParaRPr lang="en-US" altLang="zh-CN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 bwMode="auto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9">
            <a:extLst>
              <a:ext uri="{FF2B5EF4-FFF2-40B4-BE49-F238E27FC236}">
                <a16:creationId xmlns:a16="http://schemas.microsoft.com/office/drawing/2014/main" id="{9B5DF435-AC9C-2743-8AEF-F7841FCD0B1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2863" y="2800350"/>
            <a:ext cx="1771650" cy="1447800"/>
            <a:chOff x="7372437" y="2800350"/>
            <a:chExt cx="1771564" cy="14478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D5DB7E3-55AF-7948-AE51-4340374C74A8}"/>
                </a:ext>
              </a:extLst>
            </p:cNvPr>
            <p:cNvSpPr/>
            <p:nvPr/>
          </p:nvSpPr>
          <p:spPr>
            <a:xfrm>
              <a:off x="7372437" y="2800350"/>
              <a:ext cx="1771564" cy="1447800"/>
            </a:xfrm>
            <a:prstGeom prst="rect">
              <a:avLst/>
            </a:prstGeom>
            <a:solidFill>
              <a:srgbClr val="002060">
                <a:alpha val="8196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pitchFamily="34" charset="0"/>
                <a:buNone/>
                <a:defRPr/>
              </a:pPr>
              <a:endParaRPr lang="en-US" altLang="zh-CN">
                <a:solidFill>
                  <a:srgbClr val="FFFFFF"/>
                </a:solidFill>
                <a:cs typeface="Arial" pitchFamily="34" charset="0"/>
              </a:endParaRPr>
            </a:p>
          </p:txBody>
        </p:sp>
        <p:pic>
          <p:nvPicPr>
            <p:cNvPr id="6" name="Picture 12">
              <a:extLst>
                <a:ext uri="{FF2B5EF4-FFF2-40B4-BE49-F238E27FC236}">
                  <a16:creationId xmlns:a16="http://schemas.microsoft.com/office/drawing/2014/main" id="{B5B6FA82-9E92-914F-9FD0-B0A000058EA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0276" y="3042277"/>
              <a:ext cx="1041850" cy="974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D5008F4C-603E-5140-8B5F-48EBB67A3138}"/>
              </a:ext>
            </a:extLst>
          </p:cNvPr>
          <p:cNvSpPr/>
          <p:nvPr/>
        </p:nvSpPr>
        <p:spPr>
          <a:xfrm>
            <a:off x="0" y="2800350"/>
            <a:ext cx="9144000" cy="1447800"/>
          </a:xfrm>
          <a:prstGeom prst="rect">
            <a:avLst/>
          </a:prstGeom>
          <a:solidFill>
            <a:srgbClr val="002060">
              <a:alpha val="8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28F52D-3EE6-BF42-B69F-269AAE8F1DBA}"/>
              </a:ext>
            </a:extLst>
          </p:cNvPr>
          <p:cNvSpPr/>
          <p:nvPr/>
        </p:nvSpPr>
        <p:spPr>
          <a:xfrm>
            <a:off x="0" y="4903788"/>
            <a:ext cx="3276600" cy="239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B40E17-DB18-5E4F-9A10-A3D80C148D29}"/>
              </a:ext>
            </a:extLst>
          </p:cNvPr>
          <p:cNvSpPr/>
          <p:nvPr/>
        </p:nvSpPr>
        <p:spPr>
          <a:xfrm>
            <a:off x="3276600" y="4903788"/>
            <a:ext cx="5867400" cy="239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id="{CB55CD80-DEAE-6548-BAC1-A88A0F8B76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4516438"/>
            <a:ext cx="137795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815037" y="2800350"/>
            <a:ext cx="7242313" cy="1447800"/>
          </a:xfrm>
          <a:noFill/>
        </p:spPr>
        <p:txBody>
          <a:bodyPr lIns="360000" anchor="ctr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394175" y="2216005"/>
            <a:ext cx="2213252" cy="584345"/>
          </a:xfrm>
        </p:spPr>
        <p:txBody>
          <a:bodyPr anchor="ctr">
            <a:noAutofit/>
          </a:bodyPr>
          <a:lstStyle>
            <a:lvl1pPr marL="0" indent="0" algn="r">
              <a:buNone/>
              <a:defRPr sz="4400">
                <a:solidFill>
                  <a:srgbClr val="013D7A"/>
                </a:solidFill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9B73663D-20FC-B941-8139-20DE457280F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FFAA959C-91AA-6248-AE88-260C4776192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0D39C0A-B37A-9147-8A87-00111875F2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7D4A9B7E-8748-8B4A-B66F-FEAE4CFF8E0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55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52469B3-977B-7441-A8E0-F7CBCF0BC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6270C0C-FF68-8041-91D1-ABE5259AF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85A1E4-CC1A-D64B-9BF0-248EB343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62445-EE36-1949-936D-785962C7AE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390626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F341DDF-EA66-AD4D-92FA-3BA0A6F85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76D7983-D125-4243-8417-196B35ED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EC71EE-5DE5-A34A-A7F4-03C8F6DEF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8B4F9-6EB7-4B45-968A-19ACAC4DA1C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5690231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69B880-09CC-E14B-9A04-B2C2E061A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8C88BFF-61D8-A94A-8033-683B79E6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DD9840-82A1-EE4A-B9C2-1AC5D32C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C5199-A895-F54A-9623-D4E561F1E15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456909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32F9AEE-98E4-4148-B314-BACA612B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32597B-92DA-8E4F-ACA2-E5FDD19EF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AA4871-8FB1-354A-B3C4-73075F1C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9E638-A772-BC41-A906-C104067ED8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9940109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0F985E-0724-AC46-8644-96048FE4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904C16-DD32-3642-9339-126324866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F812EA-5217-0848-A7B2-F5727F0B6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0F8AF-F07D-7040-A6CE-A54417B4BD4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4593358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D304E-79AD-D540-B9A3-CBFFFB8E8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1A03-00F9-FF46-B931-7A86BD8B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0AF2E-DECD-8346-BA05-3C2AC748D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A318C-D4C4-F540-B336-055BF5A579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1201127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1450"/>
            <a:ext cx="2057400" cy="36576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1450"/>
            <a:ext cx="6019800" cy="3657600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78B9A-22B3-894E-8178-6D684D60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AD9DF-A35F-F540-8E35-927B4B45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74B97-D33E-034C-A041-60212092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39D28-23B3-3644-B261-232CB87EA5B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3120346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 txBox="1">
            <a:spLocks noGrp="1"/>
          </p:cNvSpPr>
          <p:nvPr>
            <p:ph type="subTitle" idx="1"/>
          </p:nvPr>
        </p:nvSpPr>
        <p:spPr>
          <a:xfrm>
            <a:off x="5425" y="3947940"/>
            <a:ext cx="9144000" cy="470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None/>
              <a:defRPr sz="1100">
                <a:solidFill>
                  <a:srgbClr val="3F3F3F"/>
                </a:solidFill>
              </a:defRPr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0" y="3419495"/>
            <a:ext cx="9144000" cy="53330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3F3F3F"/>
              </a:buClr>
              <a:buFont typeface="Arial"/>
              <a:buNone/>
              <a:defRPr sz="3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pic>
        <p:nvPicPr>
          <p:cNvPr id="9" name="Shape 9" descr="D:\KBM-정애\014-Fullppt\PNG이미지\paper-bulb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27981" y="543613"/>
            <a:ext cx="1740110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067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 bwMode="auto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>
            <a:extLst>
              <a:ext uri="{FF2B5EF4-FFF2-40B4-BE49-F238E27FC236}">
                <a16:creationId xmlns:a16="http://schemas.microsoft.com/office/drawing/2014/main" id="{255DC827-4A2F-7545-B96C-F2667E00616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285750"/>
            <a:ext cx="881063" cy="704850"/>
            <a:chOff x="1" y="285750"/>
            <a:chExt cx="881270" cy="704850"/>
          </a:xfrm>
        </p:grpSpPr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F07BA8EC-5D64-9B47-AC92-D69C793453DA}"/>
                </a:ext>
              </a:extLst>
            </p:cNvPr>
            <p:cNvSpPr/>
            <p:nvPr/>
          </p:nvSpPr>
          <p:spPr>
            <a:xfrm>
              <a:off x="1" y="285750"/>
              <a:ext cx="881270" cy="704850"/>
            </a:xfrm>
            <a:prstGeom prst="rect">
              <a:avLst/>
            </a:prstGeom>
            <a:solidFill>
              <a:srgbClr val="002060">
                <a:alpha val="8196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pitchFamily="34" charset="0"/>
                <a:buNone/>
                <a:defRPr/>
              </a:pPr>
              <a:endParaRPr lang="en-US" altLang="zh-CN">
                <a:solidFill>
                  <a:srgbClr val="FFFFFF"/>
                </a:solidFill>
                <a:cs typeface="Arial" pitchFamily="34" charset="0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1C308D35-BC4E-A249-8E5C-078F647CF23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721" y="349940"/>
              <a:ext cx="616226" cy="576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C1C82972-9696-EE40-8902-695505274F93}"/>
              </a:ext>
            </a:extLst>
          </p:cNvPr>
          <p:cNvSpPr/>
          <p:nvPr/>
        </p:nvSpPr>
        <p:spPr>
          <a:xfrm>
            <a:off x="0" y="4903788"/>
            <a:ext cx="3276600" cy="239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3A9AD9-8AA3-E64E-B9AF-0254A61B0543}"/>
              </a:ext>
            </a:extLst>
          </p:cNvPr>
          <p:cNvSpPr/>
          <p:nvPr/>
        </p:nvSpPr>
        <p:spPr>
          <a:xfrm>
            <a:off x="3276600" y="4903788"/>
            <a:ext cx="5867400" cy="239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46360-A469-114B-A244-B3B3D7910AF4}"/>
              </a:ext>
            </a:extLst>
          </p:cNvPr>
          <p:cNvSpPr/>
          <p:nvPr/>
        </p:nvSpPr>
        <p:spPr>
          <a:xfrm>
            <a:off x="0" y="285750"/>
            <a:ext cx="9144000" cy="704850"/>
          </a:xfrm>
          <a:prstGeom prst="rect">
            <a:avLst/>
          </a:prstGeom>
          <a:solidFill>
            <a:srgbClr val="002060">
              <a:alpha val="8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517650" y="285750"/>
            <a:ext cx="7175500" cy="704850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="1">
                <a:solidFill>
                  <a:schemeClr val="bg1"/>
                </a:solidFill>
                <a:latin typeface="Helvetica" pitchFamily="34" charset="0"/>
                <a:ea typeface="Helvetica" pitchFamily="34" charset="0"/>
                <a:cs typeface="Helvetica" pitchFamily="34" charset="0"/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90939" y="1206500"/>
            <a:ext cx="8302211" cy="3378200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>
                <a:latin typeface="Helvetica" pitchFamily="34" charset="0"/>
                <a:ea typeface="Helvetica" pitchFamily="34" charset="0"/>
                <a:cs typeface="Helvetica" pitchFamily="34" charset="0"/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747B16F3-D888-DE4A-BE52-B5D15F9A399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8AD93988-CED0-0746-B082-B6C735D87F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587D590A-53D8-284E-BFE4-347CC4EC5D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82CEA2AA-152C-3A4F-A5C6-AC48B0F8D3F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014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 bwMode="auto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BFD46E3B-60CA-984C-8E40-3361E57D90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285750"/>
            <a:ext cx="881063" cy="704850"/>
            <a:chOff x="1" y="285750"/>
            <a:chExt cx="881270" cy="70485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5DD123F-4721-6145-9AA4-18C42CC7540F}"/>
                </a:ext>
              </a:extLst>
            </p:cNvPr>
            <p:cNvSpPr/>
            <p:nvPr/>
          </p:nvSpPr>
          <p:spPr>
            <a:xfrm>
              <a:off x="1" y="285750"/>
              <a:ext cx="881270" cy="7048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 typeface="Arial" pitchFamily="34" charset="0"/>
                <a:buNone/>
                <a:defRPr/>
              </a:pPr>
              <a:endParaRPr lang="en-US" altLang="zh-CN">
                <a:solidFill>
                  <a:srgbClr val="FFFFFF"/>
                </a:solidFill>
                <a:cs typeface="Arial" pitchFamily="34" charset="0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A2699C15-698A-234A-9752-4F42EC2F2B4E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721" y="349940"/>
              <a:ext cx="616226" cy="576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86B3E85-9690-0746-9047-7B71036CC732}"/>
              </a:ext>
            </a:extLst>
          </p:cNvPr>
          <p:cNvSpPr/>
          <p:nvPr/>
        </p:nvSpPr>
        <p:spPr>
          <a:xfrm>
            <a:off x="0" y="4903788"/>
            <a:ext cx="3276600" cy="239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59721-E699-624D-AB03-3EDAF49636F9}"/>
              </a:ext>
            </a:extLst>
          </p:cNvPr>
          <p:cNvSpPr/>
          <p:nvPr/>
        </p:nvSpPr>
        <p:spPr>
          <a:xfrm>
            <a:off x="3276600" y="4903788"/>
            <a:ext cx="5867400" cy="239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BA8A539E-CD90-4946-9ACA-8C394B9AC948}"/>
              </a:ext>
            </a:extLst>
          </p:cNvPr>
          <p:cNvSpPr/>
          <p:nvPr/>
        </p:nvSpPr>
        <p:spPr>
          <a:xfrm>
            <a:off x="0" y="285750"/>
            <a:ext cx="9144000" cy="7048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517650" y="285750"/>
            <a:ext cx="7175500" cy="704850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="1">
                <a:solidFill>
                  <a:schemeClr val="bg1"/>
                </a:solidFill>
                <a:latin typeface="Helvetica" pitchFamily="34" charset="0"/>
                <a:ea typeface="Helvetica" pitchFamily="34" charset="0"/>
                <a:cs typeface="Helvetica" pitchFamily="34" charset="0"/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390939" y="1206500"/>
            <a:ext cx="8302211" cy="3378200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>
                <a:latin typeface="Helvetica" pitchFamily="34" charset="0"/>
                <a:ea typeface="Helvetica" pitchFamily="34" charset="0"/>
                <a:cs typeface="Helvetica" pitchFamily="34" charset="0"/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308C63-0DFB-F04F-86E6-87E2998560F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6A3ABCD-6499-5248-9FE3-E67799D3082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438670D-DF6F-1C40-B5C5-850ADAE2A6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2CED91F1-D3FB-B34B-8CBE-D001EB72C82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56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 bwMode="auto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>
            <a:extLst>
              <a:ext uri="{FF2B5EF4-FFF2-40B4-BE49-F238E27FC236}">
                <a16:creationId xmlns:a16="http://schemas.microsoft.com/office/drawing/2014/main" id="{B8244866-B738-7B44-8843-113FFEC7DAC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25688" y="3295650"/>
            <a:ext cx="4997450" cy="1189038"/>
            <a:chOff x="2325279" y="2876550"/>
            <a:chExt cx="4998013" cy="1188153"/>
          </a:xfrm>
        </p:grpSpPr>
        <p:grpSp>
          <p:nvGrpSpPr>
            <p:cNvPr id="3" name="Group 11">
              <a:extLst>
                <a:ext uri="{FF2B5EF4-FFF2-40B4-BE49-F238E27FC236}">
                  <a16:creationId xmlns:a16="http://schemas.microsoft.com/office/drawing/2014/main" id="{DEF57BC7-DD64-F646-BDDF-0CEA3F61532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325279" y="2876550"/>
              <a:ext cx="4991140" cy="602365"/>
              <a:chOff x="1677916" y="2876550"/>
              <a:chExt cx="6932684" cy="836684"/>
            </a:xfrm>
          </p:grpSpPr>
          <p:pic>
            <p:nvPicPr>
              <p:cNvPr id="7" name="Picture 14">
                <a:extLst>
                  <a:ext uri="{FF2B5EF4-FFF2-40B4-BE49-F238E27FC236}">
                    <a16:creationId xmlns:a16="http://schemas.microsoft.com/office/drawing/2014/main" id="{23062579-43D1-A346-AA29-0D398E547D4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screen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grayscl/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7916" y="3028950"/>
                <a:ext cx="531884" cy="5318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Text Placeholder 1">
                <a:extLst>
                  <a:ext uri="{FF2B5EF4-FFF2-40B4-BE49-F238E27FC236}">
                    <a16:creationId xmlns:a16="http://schemas.microsoft.com/office/drawing/2014/main" id="{CF9B40E8-7080-1A4A-A0D2-DD3346C18E26}"/>
                  </a:ext>
                </a:extLst>
              </p:cNvPr>
              <p:cNvSpPr txBox="1"/>
              <p:nvPr/>
            </p:nvSpPr>
            <p:spPr>
              <a:xfrm>
                <a:off x="2286574" y="2876550"/>
                <a:ext cx="6324751" cy="837289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>
                  <a:lnSpc>
                    <a:spcPct val="80000"/>
                  </a:lnSpc>
                  <a:buFont typeface="Arial" pitchFamily="34" charset="0"/>
                  <a:buNone/>
                  <a:defRPr/>
                </a:pPr>
                <a:r>
                  <a:rPr lang="en-US" altLang="zh-CN" sz="2000" b="1">
                    <a:solidFill>
                      <a:schemeClr val="bg1"/>
                    </a:solidFill>
                    <a:latin typeface="Myriad Pro" pitchFamily="34" charset="0"/>
                  </a:rPr>
                  <a:t>Fan Page</a:t>
                </a:r>
                <a:endParaRPr lang="id-ID" altLang="en-US" sz="2000" b="1">
                  <a:solidFill>
                    <a:schemeClr val="bg1"/>
                  </a:solidFill>
                  <a:latin typeface="Myriad Pro" pitchFamily="34" charset="0"/>
                </a:endParaRPr>
              </a:p>
              <a:p>
                <a:pPr>
                  <a:lnSpc>
                    <a:spcPct val="80000"/>
                  </a:lnSpc>
                  <a:buFont typeface="Arial" pitchFamily="34" charset="0"/>
                  <a:buNone/>
                  <a:defRPr/>
                </a:pPr>
                <a:r>
                  <a:rPr lang="en-US" altLang="zh-CN" sz="2000">
                    <a:solidFill>
                      <a:schemeClr val="bg1"/>
                    </a:solidFill>
                    <a:latin typeface="Myriad Pro" pitchFamily="34" charset="0"/>
                  </a:rPr>
                  <a:t>www.facebook.com/</a:t>
                </a:r>
                <a:r>
                  <a:rPr lang="id-ID" altLang="en-US" sz="2000">
                    <a:solidFill>
                      <a:schemeClr val="bg1"/>
                    </a:solidFill>
                    <a:latin typeface="Myriad Pro" pitchFamily="34" charset="0"/>
                  </a:rPr>
                  <a:t>penerbit</a:t>
                </a:r>
                <a:r>
                  <a:rPr lang="en-US" altLang="zh-CN" sz="2000">
                    <a:solidFill>
                      <a:schemeClr val="bg1"/>
                    </a:solidFill>
                    <a:latin typeface="Myriad Pro" pitchFamily="34" charset="0"/>
                  </a:rPr>
                  <a:t>.</a:t>
                </a:r>
                <a:r>
                  <a:rPr lang="id-ID" altLang="en-US" sz="2000">
                    <a:solidFill>
                      <a:schemeClr val="bg1"/>
                    </a:solidFill>
                    <a:latin typeface="Myriad Pro" pitchFamily="34" charset="0"/>
                  </a:rPr>
                  <a:t>salemba</a:t>
                </a:r>
              </a:p>
            </p:txBody>
          </p:sp>
        </p:grpSp>
        <p:grpSp>
          <p:nvGrpSpPr>
            <p:cNvPr id="4" name="Group 14">
              <a:extLst>
                <a:ext uri="{FF2B5EF4-FFF2-40B4-BE49-F238E27FC236}">
                  <a16:creationId xmlns:a16="http://schemas.microsoft.com/office/drawing/2014/main" id="{D6AD5925-420B-AE4C-99DA-4ED118E9F69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349821" y="3478915"/>
              <a:ext cx="4973471" cy="585788"/>
              <a:chOff x="1702458" y="3777628"/>
              <a:chExt cx="6908142" cy="813658"/>
            </a:xfrm>
          </p:grpSpPr>
          <p:pic>
            <p:nvPicPr>
              <p:cNvPr id="5" name="Picture 12">
                <a:extLst>
                  <a:ext uri="{FF2B5EF4-FFF2-40B4-BE49-F238E27FC236}">
                    <a16:creationId xmlns:a16="http://schemas.microsoft.com/office/drawing/2014/main" id="{370D77DC-227F-BF4D-BD7A-C2D9F3B789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screen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grayscl/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2458" y="3943057"/>
                <a:ext cx="482800" cy="482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 Placeholder 1">
                <a:extLst>
                  <a:ext uri="{FF2B5EF4-FFF2-40B4-BE49-F238E27FC236}">
                    <a16:creationId xmlns:a16="http://schemas.microsoft.com/office/drawing/2014/main" id="{CDD977D4-040E-1447-B554-1BC8B8EA796F}"/>
                  </a:ext>
                </a:extLst>
              </p:cNvPr>
              <p:cNvSpPr txBox="1"/>
              <p:nvPr/>
            </p:nvSpPr>
            <p:spPr>
              <a:xfrm>
                <a:off x="2285849" y="3778233"/>
                <a:ext cx="6324751" cy="813053"/>
              </a:xfrm>
              <a:prstGeom prst="rect">
                <a:avLst/>
              </a:prstGeom>
            </p:spPr>
            <p:txBody>
              <a:bodyPr>
                <a:normAutofit fontScale="85000" lnSpcReduction="20000"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sz="2400" b="1" dirty="0">
                    <a:solidFill>
                      <a:schemeClr val="bg1"/>
                    </a:solidFill>
                    <a:latin typeface="Myriad Pro" pitchFamily="34" charset="0"/>
                    <a:cs typeface="+mn-cs"/>
                  </a:rPr>
                  <a:t>Follow Us On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sz="2400" dirty="0">
                    <a:solidFill>
                      <a:schemeClr val="bg1"/>
                    </a:solidFill>
                    <a:latin typeface="Myriad Pro" pitchFamily="34" charset="0"/>
                    <a:cs typeface="+mn-cs"/>
                  </a:rPr>
                  <a:t>@penerbitsalemba</a:t>
                </a:r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0912446-0ECD-5E4D-A3C5-0C95AD54B7B9}"/>
              </a:ext>
            </a:extLst>
          </p:cNvPr>
          <p:cNvSpPr txBox="1"/>
          <p:nvPr/>
        </p:nvSpPr>
        <p:spPr>
          <a:xfrm>
            <a:off x="2144713" y="2581275"/>
            <a:ext cx="48545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2800" b="1">
                <a:solidFill>
                  <a:srgbClr val="002060"/>
                </a:solidFill>
                <a:latin typeface="Helvetica" pitchFamily="34" charset="0"/>
              </a:rPr>
              <a:t>www.penerbitsalemba.com</a:t>
            </a:r>
            <a:endParaRPr lang="en-US" altLang="zh-CN" sz="2400">
              <a:latin typeface="Calibri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DCFFFA-2041-6C40-B639-34EDD2F6E337}"/>
              </a:ext>
            </a:extLst>
          </p:cNvPr>
          <p:cNvSpPr txBox="1"/>
          <p:nvPr/>
        </p:nvSpPr>
        <p:spPr>
          <a:xfrm>
            <a:off x="2371725" y="2124075"/>
            <a:ext cx="4400550" cy="395288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400" spc="600" dirty="0" err="1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Kunjungi</a:t>
            </a:r>
            <a:endParaRPr lang="en-US" sz="2400" spc="600" dirty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568F29-F202-6342-8568-36772649384B}"/>
              </a:ext>
            </a:extLst>
          </p:cNvPr>
          <p:cNvSpPr txBox="1"/>
          <p:nvPr/>
        </p:nvSpPr>
        <p:spPr>
          <a:xfrm>
            <a:off x="3998913" y="890588"/>
            <a:ext cx="1857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Arial" pitchFamily="34" charset="0"/>
              <a:buNone/>
              <a:defRPr/>
            </a:pPr>
            <a:endParaRPr lang="en-US" altLang="zh-CN">
              <a:latin typeface="Calibri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B61739-CB2C-0044-A395-C2BE55752AC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duotone>
              <a:prstClr val="black"/>
              <a:schemeClr val="bg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3795165" y="564999"/>
            <a:ext cx="1553670" cy="1553670"/>
          </a:xfrm>
          <a:prstGeom prst="rect">
            <a:avLst/>
          </a:prstGeom>
        </p:spPr>
      </p:pic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7BAE9DF2-8CEE-8747-AC2C-767A3A3E6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A0B918CF-2929-5D43-A2B1-361C91DD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B4970BF2-523F-1C48-9B81-721FD4441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C1598-F893-4A4E-A9D7-59B943BBD4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0960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bg bwMode="auto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D91F519-45E6-3A47-8CD2-22BB10B31B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463" y="2805113"/>
            <a:ext cx="22510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3CAD8F-B3EF-584D-8343-80AF5CE4ACDD}"/>
              </a:ext>
            </a:extLst>
          </p:cNvPr>
          <p:cNvSpPr txBox="1"/>
          <p:nvPr/>
        </p:nvSpPr>
        <p:spPr>
          <a:xfrm>
            <a:off x="2144713" y="2281238"/>
            <a:ext cx="48545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2800" b="1">
                <a:solidFill>
                  <a:schemeClr val="bg1"/>
                </a:solidFill>
                <a:latin typeface="Helvetica" pitchFamily="34" charset="0"/>
              </a:rPr>
              <a:t>Terima Kasih</a:t>
            </a:r>
            <a:endParaRPr lang="en-US" altLang="zh-CN" sz="24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Moon 3">
            <a:extLst>
              <a:ext uri="{FF2B5EF4-FFF2-40B4-BE49-F238E27FC236}">
                <a16:creationId xmlns:a16="http://schemas.microsoft.com/office/drawing/2014/main" id="{F6639AA0-253A-194A-B531-3DEB1AECE146}"/>
              </a:ext>
            </a:extLst>
          </p:cNvPr>
          <p:cNvSpPr/>
          <p:nvPr/>
        </p:nvSpPr>
        <p:spPr>
          <a:xfrm rot="16200000">
            <a:off x="3429000" y="1352550"/>
            <a:ext cx="2286000" cy="4572000"/>
          </a:xfrm>
          <a:prstGeom prst="moon">
            <a:avLst>
              <a:gd name="adj" fmla="val 8957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648CA719-AF6C-D944-8B8C-51373FD7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221ED8C-3554-0544-BF19-29692736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A4081B3-C2E3-C948-BDE9-25541B3A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53717-FBBD-0447-963B-1E17E01F093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2453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8609A-86C1-554B-A185-A4074843A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C8B8E-0492-2C40-A2EA-0F680B0F8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A8CD9-F6D6-CF46-815F-BA6B0110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94C7F-4767-9245-84A5-A7E58514414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079151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787B4-750D-7846-91A3-D34AE77A1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A2D3F-679F-9F49-B3E1-47BF20203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1974-593A-0041-B3AD-360F1EBC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43A75-7050-C444-B052-8AE46DCDC3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312310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B726-D387-4F49-B344-3231FD1F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FAAE8-BE71-F646-BF1E-92EA66A10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C6840-5746-BA42-9DE4-139A32882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A2036-5CFD-BC47-A99F-B2F866F6586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031565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379C2E-A182-184B-A48B-22B39B2BD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B02F2A-268B-1D45-818F-F079C611B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970709-B1C5-9841-A271-FB99E22C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863FA-3493-6644-862C-C6CBC45CB98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83275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2B36626-E5C8-2A42-A7A1-C10D35580DF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318D09F-CA73-D44F-A3A1-CB9672002B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A1A3B-AED5-2C40-9823-F17F13831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AA883-A699-7E4F-918D-13F14BE68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D29A3-C664-3949-AEC3-190965E8A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485D29F-2D47-8843-8E7A-40ED775EADD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  <p:sldLayoutId id="2147484089" r:id="rId14"/>
    <p:sldLayoutId id="2147484090" r:id="rId15"/>
    <p:sldLayoutId id="2147484091" r:id="rId16"/>
    <p:sldLayoutId id="2147484097" r:id="rId17"/>
  </p:sldLayoutIdLst>
  <p:transition spd="slow">
    <p:push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0" y="3943314"/>
            <a:ext cx="9144000" cy="82861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eaLnBrk="0" hangingPunct="0">
              <a:defRPr/>
            </a:pPr>
            <a:r>
              <a:rPr lang="id-ID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Akuntansi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Biaya</a:t>
            </a:r>
            <a:r>
              <a:rPr lang="id-ID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br>
              <a:rPr lang="id-ID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id-ID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Pertemuan 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</a:t>
            </a:r>
            <a:b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i-FI" sz="1200" b="1" u="sng" dirty="0">
                <a:solidFill>
                  <a:schemeClr val="tx1"/>
                </a:solidFill>
              </a:rPr>
              <a:t>Dr.Nenden Kostini  S.E., M.Si. </a:t>
            </a:r>
            <a:br>
              <a:rPr lang="en-US" sz="1200" b="1" u="sng" dirty="0">
                <a:solidFill>
                  <a:schemeClr val="tx1"/>
                </a:solidFill>
              </a:rPr>
            </a:br>
            <a:r>
              <a:rPr lang="id-ID" sz="1200" b="1" u="sng" dirty="0">
                <a:solidFill>
                  <a:schemeClr val="tx1"/>
                </a:solidFill>
              </a:rPr>
              <a:t>Muhammad Iqbal Kusmana, S.E., M.Ak.</a:t>
            </a:r>
            <a:r>
              <a:rPr lang="en-US" sz="1200" b="1" u="sng" dirty="0">
                <a:solidFill>
                  <a:schemeClr val="tx1"/>
                </a:solidFill>
              </a:rPr>
              <a:t>, Ak. </a:t>
            </a:r>
            <a:br>
              <a:rPr lang="en-US" sz="1200" b="1" u="sng" dirty="0">
                <a:solidFill>
                  <a:schemeClr val="tx1"/>
                </a:solidFill>
              </a:rPr>
            </a:br>
            <a:br>
              <a:rPr lang="en-US" sz="1200" dirty="0">
                <a:solidFill>
                  <a:schemeClr val="tx1"/>
                </a:solidFill>
                <a:latin typeface="+mj-lt"/>
              </a:rPr>
            </a:br>
            <a:br>
              <a:rPr lang="en-US" sz="1200" dirty="0">
                <a:solidFill>
                  <a:schemeClr val="tx1"/>
                </a:solidFill>
                <a:latin typeface="+mj-lt"/>
              </a:rPr>
            </a:br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987574"/>
            <a:ext cx="1224136" cy="65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Placeholder 3">
            <a:extLst>
              <a:ext uri="{FF2B5EF4-FFF2-40B4-BE49-F238E27FC236}">
                <a16:creationId xmlns:a16="http://schemas.microsoft.com/office/drawing/2014/main" id="{8ECF620F-6A51-5F43-9F4C-927C7D9E2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Arus Produksi Selektif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4782FA-A89F-BA49-97E9-C3BEBBC67B9B}"/>
              </a:ext>
            </a:extLst>
          </p:cNvPr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663700" y="990600"/>
            <a:ext cx="5816600" cy="38989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Placeholder 1">
            <a:extLst>
              <a:ext uri="{FF2B5EF4-FFF2-40B4-BE49-F238E27FC236}">
                <a16:creationId xmlns:a16="http://schemas.microsoft.com/office/drawing/2014/main" id="{83E7D03E-CA97-6B4F-86A2-22C253BC71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Akuntansi Biaya Bahan Baku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0ECC9-BADF-E847-A2AC-3CC3CBA575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22796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id-ID" b="1" dirty="0"/>
              <a:t>Contoh 4.1</a:t>
            </a:r>
          </a:p>
          <a:p>
            <a:pPr>
              <a:defRPr/>
            </a:pPr>
            <a:r>
              <a:rPr lang="id-ID" dirty="0"/>
              <a:t>Departemen Pemotongan, departemen pertama, menggunakan bahan baku langsung sebesar Rp38.000.000. </a:t>
            </a:r>
          </a:p>
          <a:p>
            <a:pPr>
              <a:defRPr/>
            </a:pPr>
            <a:r>
              <a:rPr lang="id-ID" dirty="0"/>
              <a:t>Ayat jurnal yang dibuat untuk mencatat penggunaan bahan baku langsung pada Departemen Produksi.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AD25C4-AA22-1B47-AD39-0C9BFD23BE18}"/>
              </a:ext>
            </a:extLst>
          </p:cNvPr>
          <p:cNvSpPr/>
          <p:nvPr/>
        </p:nvSpPr>
        <p:spPr>
          <a:xfrm>
            <a:off x="838200" y="3867150"/>
            <a:ext cx="4191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231775">
              <a:defRPr/>
            </a:pPr>
            <a:r>
              <a:rPr lang="en-US" sz="1600" dirty="0" err="1">
                <a:solidFill>
                  <a:schemeClr val="tx1"/>
                </a:solidFill>
              </a:rPr>
              <a:t>Persediaan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Bahan</a:t>
            </a:r>
            <a:r>
              <a:rPr lang="en-US" sz="1600" dirty="0">
                <a:solidFill>
                  <a:schemeClr val="tx1"/>
                </a:solidFill>
              </a:rPr>
              <a:t> Baku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298858-D271-E24D-BF5A-B6279870E018}"/>
              </a:ext>
            </a:extLst>
          </p:cNvPr>
          <p:cNvSpPr/>
          <p:nvPr/>
        </p:nvSpPr>
        <p:spPr>
          <a:xfrm>
            <a:off x="838200" y="3562350"/>
            <a:ext cx="4191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Barang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—Dept. </a:t>
            </a:r>
            <a:r>
              <a:rPr lang="en-US" sz="1600" dirty="0" err="1">
                <a:solidFill>
                  <a:schemeClr val="tx1"/>
                </a:solidFill>
              </a:rPr>
              <a:t>Pemotongan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352976-85DE-E34D-9460-F4C4D52F580B}"/>
              </a:ext>
            </a:extLst>
          </p:cNvPr>
          <p:cNvSpPr/>
          <p:nvPr/>
        </p:nvSpPr>
        <p:spPr>
          <a:xfrm>
            <a:off x="5029200" y="3867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FEF724-9E09-E043-98F3-E3CDBB43BCB3}"/>
              </a:ext>
            </a:extLst>
          </p:cNvPr>
          <p:cNvSpPr/>
          <p:nvPr/>
        </p:nvSpPr>
        <p:spPr>
          <a:xfrm>
            <a:off x="6629400" y="3867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38.000.000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4C5864-5FC7-F049-8AED-9E5619ED25A4}"/>
              </a:ext>
            </a:extLst>
          </p:cNvPr>
          <p:cNvSpPr/>
          <p:nvPr/>
        </p:nvSpPr>
        <p:spPr>
          <a:xfrm>
            <a:off x="5029200" y="3562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38.000.000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2BA9A2-9BAE-7B4A-ADAC-7A403A532FD3}"/>
              </a:ext>
            </a:extLst>
          </p:cNvPr>
          <p:cNvSpPr/>
          <p:nvPr/>
        </p:nvSpPr>
        <p:spPr>
          <a:xfrm>
            <a:off x="6629400" y="3562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99283B18-2E34-3E44-A0CF-1590BA1E1D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488" y="996986"/>
            <a:ext cx="8302625" cy="29654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id-ID" sz="2600" b="1" dirty="0"/>
              <a:t>Contoh 4.2</a:t>
            </a:r>
          </a:p>
          <a:p>
            <a:pPr>
              <a:defRPr/>
            </a:pPr>
            <a:r>
              <a:rPr lang="id-ID" sz="2600" dirty="0"/>
              <a:t>Perusahaan membayarkan gaji dan upah Rp160.760.000 dengan pendistribusian sebagai berikut.</a:t>
            </a:r>
            <a:endParaRPr lang="en-US" sz="2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>
              <a:buFont typeface="Wingdings" panose="05000000000000000000" pitchFamily="2" charset="2"/>
              <a:buNone/>
              <a:defRPr/>
            </a:pPr>
            <a:endParaRPr lang="id-ID" sz="2800" dirty="0"/>
          </a:p>
          <a:p>
            <a:pPr>
              <a:defRPr/>
            </a:pPr>
            <a:r>
              <a:rPr lang="en-US" sz="2600" dirty="0"/>
              <a:t>Ayat </a:t>
            </a:r>
            <a:r>
              <a:rPr lang="en-US" sz="2600" dirty="0" err="1"/>
              <a:t>jurnal</a:t>
            </a:r>
            <a:r>
              <a:rPr lang="en-US" sz="2600" dirty="0"/>
              <a:t>.</a:t>
            </a: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r>
              <a:rPr lang="id-ID" altLang="en-US" dirty="0"/>
              <a:t> </a:t>
            </a:r>
            <a:endParaRPr lang="en-US" altLang="zh-CN" dirty="0">
              <a:ea typeface="宋体" pitchFamily="2" charset="-122"/>
            </a:endParaRP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BDEA5A-8869-BE4D-9383-F051AF10BE31}"/>
              </a:ext>
            </a:extLst>
          </p:cNvPr>
          <p:cNvSpPr/>
          <p:nvPr/>
        </p:nvSpPr>
        <p:spPr>
          <a:xfrm>
            <a:off x="4648200" y="40957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4E842D6-36B2-0647-9F6C-B45419CC02BC}"/>
              </a:ext>
            </a:extLst>
          </p:cNvPr>
          <p:cNvSpPr/>
          <p:nvPr/>
        </p:nvSpPr>
        <p:spPr>
          <a:xfrm>
            <a:off x="4648200" y="37909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461" name="Text Placeholder 1">
            <a:extLst>
              <a:ext uri="{FF2B5EF4-FFF2-40B4-BE49-F238E27FC236}">
                <a16:creationId xmlns:a16="http://schemas.microsoft.com/office/drawing/2014/main" id="{F17C8985-DBA3-AC43-BA99-3F537299A8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Akuntansi Biaya Tenaga Kerja Langsung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1B4E65-F9A8-5F4C-B31E-C58904014148}"/>
              </a:ext>
            </a:extLst>
          </p:cNvPr>
          <p:cNvSpPr/>
          <p:nvPr/>
        </p:nvSpPr>
        <p:spPr>
          <a:xfrm>
            <a:off x="838200" y="40957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Barang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—Dept. </a:t>
            </a:r>
            <a:r>
              <a:rPr lang="en-US" sz="1600" dirty="0" err="1">
                <a:solidFill>
                  <a:schemeClr val="tx1"/>
                </a:solidFill>
              </a:rPr>
              <a:t>Perakitan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ACAA48-B1F8-E943-B242-388B4C3C09E9}"/>
              </a:ext>
            </a:extLst>
          </p:cNvPr>
          <p:cNvSpPr/>
          <p:nvPr/>
        </p:nvSpPr>
        <p:spPr>
          <a:xfrm>
            <a:off x="838200" y="37909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Barang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—Dept. </a:t>
            </a:r>
            <a:r>
              <a:rPr lang="en-US" sz="1600" dirty="0" err="1">
                <a:solidFill>
                  <a:schemeClr val="tx1"/>
                </a:solidFill>
              </a:rPr>
              <a:t>Pemotongan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7C56AD-D40D-CA4B-B64F-F5C475BBB12E}"/>
              </a:ext>
            </a:extLst>
          </p:cNvPr>
          <p:cNvSpPr/>
          <p:nvPr/>
        </p:nvSpPr>
        <p:spPr>
          <a:xfrm>
            <a:off x="5105400" y="4095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82.360.000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99F9E0-5BF4-554F-B9C8-52F6F11588B7}"/>
              </a:ext>
            </a:extLst>
          </p:cNvPr>
          <p:cNvSpPr/>
          <p:nvPr/>
        </p:nvSpPr>
        <p:spPr>
          <a:xfrm>
            <a:off x="6705600" y="4095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48AA83-C0C4-8F4B-B192-295327ABAA69}"/>
              </a:ext>
            </a:extLst>
          </p:cNvPr>
          <p:cNvSpPr/>
          <p:nvPr/>
        </p:nvSpPr>
        <p:spPr>
          <a:xfrm>
            <a:off x="5105400" y="3790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78.400.000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B2E791-9521-0445-8627-9EC0DA53D3B5}"/>
              </a:ext>
            </a:extLst>
          </p:cNvPr>
          <p:cNvSpPr/>
          <p:nvPr/>
        </p:nvSpPr>
        <p:spPr>
          <a:xfrm>
            <a:off x="6705600" y="3790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51CA49-35CF-4C43-95B5-AF37B79501B3}"/>
              </a:ext>
            </a:extLst>
          </p:cNvPr>
          <p:cNvSpPr/>
          <p:nvPr/>
        </p:nvSpPr>
        <p:spPr>
          <a:xfrm>
            <a:off x="838200" y="3486150"/>
            <a:ext cx="38100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</a:rPr>
              <a:t>Keterangan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5D6D46-6DBE-5D41-AD98-FC8EA0424554}"/>
              </a:ext>
            </a:extLst>
          </p:cNvPr>
          <p:cNvSpPr/>
          <p:nvPr/>
        </p:nvSpPr>
        <p:spPr>
          <a:xfrm>
            <a:off x="5105400" y="34861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Debit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E81C17-49F0-6B46-93F8-38109217FE32}"/>
              </a:ext>
            </a:extLst>
          </p:cNvPr>
          <p:cNvSpPr/>
          <p:nvPr/>
        </p:nvSpPr>
        <p:spPr>
          <a:xfrm>
            <a:off x="6705600" y="34861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600" b="1" dirty="0" err="1">
                <a:solidFill>
                  <a:schemeClr val="tx1"/>
                </a:solidFill>
              </a:rPr>
              <a:t>Kredit</a:t>
            </a:r>
            <a:endParaRPr lang="en-US" altLang="zh-CN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50EB56-D413-3E49-927A-AEDE767CE3C2}"/>
              </a:ext>
            </a:extLst>
          </p:cNvPr>
          <p:cNvSpPr/>
          <p:nvPr/>
        </p:nvSpPr>
        <p:spPr>
          <a:xfrm>
            <a:off x="4648200" y="3486150"/>
            <a:ext cx="457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1BDF00-570B-5C40-A011-C8B29E8EA7F8}"/>
              </a:ext>
            </a:extLst>
          </p:cNvPr>
          <p:cNvSpPr/>
          <p:nvPr/>
        </p:nvSpPr>
        <p:spPr>
          <a:xfrm>
            <a:off x="4648200" y="44005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4C88C0-15AD-694D-9CFA-08FF358A4719}"/>
              </a:ext>
            </a:extLst>
          </p:cNvPr>
          <p:cNvSpPr/>
          <p:nvPr/>
        </p:nvSpPr>
        <p:spPr>
          <a:xfrm>
            <a:off x="838200" y="44005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Gaji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Upah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AA38209-7EF4-974D-81B6-E5D3298EABC4}"/>
              </a:ext>
            </a:extLst>
          </p:cNvPr>
          <p:cNvSpPr/>
          <p:nvPr/>
        </p:nvSpPr>
        <p:spPr>
          <a:xfrm>
            <a:off x="5105400" y="4400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4032EF-0608-744B-B95D-CE891D1AD4BC}"/>
              </a:ext>
            </a:extLst>
          </p:cNvPr>
          <p:cNvSpPr/>
          <p:nvPr/>
        </p:nvSpPr>
        <p:spPr>
          <a:xfrm>
            <a:off x="6705600" y="4400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tx1"/>
                </a:solidFill>
                <a:cs typeface="Arial" pitchFamily="34" charset="0"/>
              </a:rPr>
              <a:t>160.760.000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68B2A8-F546-674E-A7E8-973036DD3CA2}"/>
              </a:ext>
            </a:extLst>
          </p:cNvPr>
          <p:cNvSpPr/>
          <p:nvPr/>
        </p:nvSpPr>
        <p:spPr>
          <a:xfrm>
            <a:off x="838200" y="25717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Perakitan</a:t>
            </a:r>
            <a:r>
              <a:rPr lang="en-US" sz="1600" dirty="0">
                <a:solidFill>
                  <a:schemeClr val="tx1"/>
                </a:solidFill>
              </a:rPr>
              <a:t> …………………………………………………………………….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6AC400-B04A-F54D-B88E-C1F2C1CD73F4}"/>
              </a:ext>
            </a:extLst>
          </p:cNvPr>
          <p:cNvSpPr/>
          <p:nvPr/>
        </p:nvSpPr>
        <p:spPr>
          <a:xfrm>
            <a:off x="838200" y="22669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Pemotongan</a:t>
            </a:r>
            <a:r>
              <a:rPr lang="en-US" sz="1600" dirty="0">
                <a:solidFill>
                  <a:schemeClr val="tx1"/>
                </a:solidFill>
              </a:rPr>
              <a:t> ……………………………………………………………….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8D513AB-2317-1D43-B25A-CF5593A64BD6}"/>
              </a:ext>
            </a:extLst>
          </p:cNvPr>
          <p:cNvSpPr/>
          <p:nvPr/>
        </p:nvSpPr>
        <p:spPr>
          <a:xfrm>
            <a:off x="6629400" y="2571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82.360.000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AC9138-622F-C540-BFC7-C105AAD62AC7}"/>
              </a:ext>
            </a:extLst>
          </p:cNvPr>
          <p:cNvSpPr/>
          <p:nvPr/>
        </p:nvSpPr>
        <p:spPr>
          <a:xfrm>
            <a:off x="6629400" y="2266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Rp78.400.000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  <p:bldP spid="24" grpId="0" animBg="1"/>
      <p:bldP spid="23" grpId="0" animBg="1"/>
      <p:bldP spid="4" grpId="0" animBg="1"/>
      <p:bldP spid="5" grpId="0" animBg="1"/>
      <p:bldP spid="8" grpId="0" animBg="1"/>
      <p:bldP spid="9" grpId="0" animBg="1"/>
      <p:bldP spid="6" grpId="0" animBg="1"/>
      <p:bldP spid="7" grpId="0" animBg="1"/>
      <p:bldP spid="11" grpId="0" animBg="1"/>
      <p:bldP spid="12" grpId="0" animBg="1"/>
      <p:bldP spid="13" grpId="0" animBg="1"/>
      <p:bldP spid="15" grpId="0" animBg="1"/>
      <p:bldP spid="19" grpId="0" animBg="1"/>
      <p:bldP spid="20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C94A2C95-7FD8-4740-933C-5807D0EB7A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3464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600" dirty="0" err="1"/>
              <a:t>Biaya</a:t>
            </a:r>
            <a:r>
              <a:rPr lang="en-US" sz="2600" dirty="0"/>
              <a:t> overhead </a:t>
            </a:r>
            <a:r>
              <a:rPr lang="en-US" sz="2600" dirty="0" err="1"/>
              <a:t>pabrik</a:t>
            </a:r>
            <a:r>
              <a:rPr lang="en-US" sz="2600" dirty="0"/>
              <a:t> yang </a:t>
            </a:r>
            <a:r>
              <a:rPr lang="en-US" sz="2600" dirty="0" err="1"/>
              <a:t>sesungguhnya</a:t>
            </a:r>
            <a:r>
              <a:rPr lang="en-US" sz="26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>
              <a:buFont typeface="Wingdings" panose="05000000000000000000" pitchFamily="2" charset="2"/>
              <a:buNone/>
              <a:defRPr/>
            </a:pPr>
            <a:endParaRPr lang="id-ID" sz="2800" dirty="0"/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C79BBB-D004-B545-BE6C-0AF67868ED3F}"/>
              </a:ext>
            </a:extLst>
          </p:cNvPr>
          <p:cNvSpPr/>
          <p:nvPr/>
        </p:nvSpPr>
        <p:spPr>
          <a:xfrm>
            <a:off x="4648200" y="24955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5F87ABC-8B98-C84E-8755-BBC1B57BD6B8}"/>
              </a:ext>
            </a:extLst>
          </p:cNvPr>
          <p:cNvSpPr/>
          <p:nvPr/>
        </p:nvSpPr>
        <p:spPr>
          <a:xfrm>
            <a:off x="4648200" y="21907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485" name="Text Placeholder 1">
            <a:extLst>
              <a:ext uri="{FF2B5EF4-FFF2-40B4-BE49-F238E27FC236}">
                <a16:creationId xmlns:a16="http://schemas.microsoft.com/office/drawing/2014/main" id="{0647EEBC-6870-0D45-B06A-F42B175D32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Akuntansi Biaya Overhead Pabrik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549A89-5D6B-1741-9BF2-FC7CD7AB7E5C}"/>
              </a:ext>
            </a:extLst>
          </p:cNvPr>
          <p:cNvSpPr/>
          <p:nvPr/>
        </p:nvSpPr>
        <p:spPr>
          <a:xfrm>
            <a:off x="838200" y="24955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Biaya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Masih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Harus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Dibayar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BFC83C-6AE5-DF45-ADB7-9F34C50FD157}"/>
              </a:ext>
            </a:extLst>
          </p:cNvPr>
          <p:cNvSpPr/>
          <p:nvPr/>
        </p:nvSpPr>
        <p:spPr>
          <a:xfrm>
            <a:off x="838200" y="21907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Biaya</a:t>
            </a:r>
            <a:r>
              <a:rPr lang="en-US" sz="1600" dirty="0">
                <a:solidFill>
                  <a:schemeClr val="tx1"/>
                </a:solidFill>
              </a:rPr>
              <a:t> Overhead </a:t>
            </a:r>
            <a:r>
              <a:rPr lang="en-US" sz="1600" dirty="0" err="1">
                <a:solidFill>
                  <a:schemeClr val="tx1"/>
                </a:solidFill>
              </a:rPr>
              <a:t>Pabrik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15A5FD-D53F-3B44-BED3-E841E0FFCAAE}"/>
              </a:ext>
            </a:extLst>
          </p:cNvPr>
          <p:cNvSpPr/>
          <p:nvPr/>
        </p:nvSpPr>
        <p:spPr>
          <a:xfrm>
            <a:off x="5105400" y="2495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C6A86C-BF13-4F46-9D4D-DF74CC03A395}"/>
              </a:ext>
            </a:extLst>
          </p:cNvPr>
          <p:cNvSpPr/>
          <p:nvPr/>
        </p:nvSpPr>
        <p:spPr>
          <a:xfrm>
            <a:off x="6705600" y="2495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dirty="0"/>
              <a:t>10.780.000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023EB1-2D89-B347-B34B-6E63112C1A2E}"/>
              </a:ext>
            </a:extLst>
          </p:cNvPr>
          <p:cNvSpPr/>
          <p:nvPr/>
        </p:nvSpPr>
        <p:spPr>
          <a:xfrm>
            <a:off x="5105400" y="2190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151.180.000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63419D-1913-BD44-BC40-049C95B611BC}"/>
              </a:ext>
            </a:extLst>
          </p:cNvPr>
          <p:cNvSpPr/>
          <p:nvPr/>
        </p:nvSpPr>
        <p:spPr>
          <a:xfrm>
            <a:off x="6705600" y="2190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CD7DC8-E919-B842-8F35-74EAEDADAE7D}"/>
              </a:ext>
            </a:extLst>
          </p:cNvPr>
          <p:cNvSpPr/>
          <p:nvPr/>
        </p:nvSpPr>
        <p:spPr>
          <a:xfrm>
            <a:off x="838200" y="1885950"/>
            <a:ext cx="38100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</a:rPr>
              <a:t>Keterangan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48B612-0716-7B40-AE3A-4FEDC19ABCC5}"/>
              </a:ext>
            </a:extLst>
          </p:cNvPr>
          <p:cNvSpPr/>
          <p:nvPr/>
        </p:nvSpPr>
        <p:spPr>
          <a:xfrm>
            <a:off x="5105400" y="18859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Debit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1EEF8A-28A9-8045-B0B7-47D8F7F19EDB}"/>
              </a:ext>
            </a:extLst>
          </p:cNvPr>
          <p:cNvSpPr/>
          <p:nvPr/>
        </p:nvSpPr>
        <p:spPr>
          <a:xfrm>
            <a:off x="6705600" y="18859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600" b="1" dirty="0" err="1">
                <a:solidFill>
                  <a:schemeClr val="tx1"/>
                </a:solidFill>
              </a:rPr>
              <a:t>Kredit</a:t>
            </a:r>
            <a:endParaRPr lang="en-US" altLang="zh-CN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B375CF-A1CA-F846-9398-431517200E95}"/>
              </a:ext>
            </a:extLst>
          </p:cNvPr>
          <p:cNvSpPr/>
          <p:nvPr/>
        </p:nvSpPr>
        <p:spPr>
          <a:xfrm>
            <a:off x="4648200" y="1885950"/>
            <a:ext cx="457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7209D8-47F6-8E4C-B213-34110E512592}"/>
              </a:ext>
            </a:extLst>
          </p:cNvPr>
          <p:cNvSpPr/>
          <p:nvPr/>
        </p:nvSpPr>
        <p:spPr>
          <a:xfrm>
            <a:off x="4648200" y="28003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989AF2B-2970-3641-8AA0-BD3F7095D6AC}"/>
              </a:ext>
            </a:extLst>
          </p:cNvPr>
          <p:cNvSpPr/>
          <p:nvPr/>
        </p:nvSpPr>
        <p:spPr>
          <a:xfrm>
            <a:off x="838200" y="28003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Utang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Dagang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A181B1C-DCAD-A04D-A024-33CE46CD2CF2}"/>
              </a:ext>
            </a:extLst>
          </p:cNvPr>
          <p:cNvSpPr/>
          <p:nvPr/>
        </p:nvSpPr>
        <p:spPr>
          <a:xfrm>
            <a:off x="5105400" y="2800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A2EBBEA-AAB4-8140-A220-133B1C9423FF}"/>
              </a:ext>
            </a:extLst>
          </p:cNvPr>
          <p:cNvSpPr/>
          <p:nvPr/>
        </p:nvSpPr>
        <p:spPr>
          <a:xfrm>
            <a:off x="6705600" y="2800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tx1"/>
                </a:solidFill>
                <a:cs typeface="Arial" pitchFamily="34" charset="0"/>
              </a:rPr>
              <a:t>41.000.000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76EC0C4-EADA-E445-BE9A-3CB7B0F87EF1}"/>
              </a:ext>
            </a:extLst>
          </p:cNvPr>
          <p:cNvSpPr/>
          <p:nvPr/>
        </p:nvSpPr>
        <p:spPr>
          <a:xfrm>
            <a:off x="4648200" y="31051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8B504D1-9649-2440-B2C7-AABC01EFD159}"/>
              </a:ext>
            </a:extLst>
          </p:cNvPr>
          <p:cNvSpPr/>
          <p:nvPr/>
        </p:nvSpPr>
        <p:spPr>
          <a:xfrm>
            <a:off x="838200" y="31051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Akumulasi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Penyusutan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4D34AA6-D9AC-6A45-8B4D-7857CB54B1D4}"/>
              </a:ext>
            </a:extLst>
          </p:cNvPr>
          <p:cNvSpPr/>
          <p:nvPr/>
        </p:nvSpPr>
        <p:spPr>
          <a:xfrm>
            <a:off x="5105400" y="3105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7804E1D-57F0-5940-A7F3-00E20AB69154}"/>
              </a:ext>
            </a:extLst>
          </p:cNvPr>
          <p:cNvSpPr/>
          <p:nvPr/>
        </p:nvSpPr>
        <p:spPr>
          <a:xfrm>
            <a:off x="6705600" y="3105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dirty="0"/>
              <a:t>73.000.000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EB10C68-8022-9D45-94B8-F043691AAD65}"/>
              </a:ext>
            </a:extLst>
          </p:cNvPr>
          <p:cNvSpPr/>
          <p:nvPr/>
        </p:nvSpPr>
        <p:spPr>
          <a:xfrm>
            <a:off x="4648200" y="34099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04DFB26-116B-9B45-8DD5-FC0E10337042}"/>
              </a:ext>
            </a:extLst>
          </p:cNvPr>
          <p:cNvSpPr/>
          <p:nvPr/>
        </p:nvSpPr>
        <p:spPr>
          <a:xfrm>
            <a:off x="838200" y="34099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Biaya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Dibayar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Muka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B9EE6A-B040-1342-B2F0-0AA22B2672AE}"/>
              </a:ext>
            </a:extLst>
          </p:cNvPr>
          <p:cNvSpPr/>
          <p:nvPr/>
        </p:nvSpPr>
        <p:spPr>
          <a:xfrm>
            <a:off x="5105400" y="3409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B3C7E00-3DDB-B741-B94A-052CE0934EAB}"/>
              </a:ext>
            </a:extLst>
          </p:cNvPr>
          <p:cNvSpPr/>
          <p:nvPr/>
        </p:nvSpPr>
        <p:spPr>
          <a:xfrm>
            <a:off x="6705600" y="3409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tx1"/>
                </a:solidFill>
                <a:cs typeface="Arial" pitchFamily="34" charset="0"/>
              </a:rPr>
              <a:t>14.400.000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B5FF06D-9516-864D-A5D3-392BC18BC479}"/>
              </a:ext>
            </a:extLst>
          </p:cNvPr>
          <p:cNvSpPr/>
          <p:nvPr/>
        </p:nvSpPr>
        <p:spPr>
          <a:xfrm>
            <a:off x="4648200" y="37147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DF400DE-EF8A-4A46-8515-A97B3B2780CC}"/>
              </a:ext>
            </a:extLst>
          </p:cNvPr>
          <p:cNvSpPr/>
          <p:nvPr/>
        </p:nvSpPr>
        <p:spPr>
          <a:xfrm>
            <a:off x="838200" y="37147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Persediaan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Bahan</a:t>
            </a:r>
            <a:r>
              <a:rPr lang="en-US" sz="1600" dirty="0">
                <a:solidFill>
                  <a:schemeClr val="tx1"/>
                </a:solidFill>
              </a:rPr>
              <a:t> Baku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CF16859-C9E3-2B44-B653-AA665690C2B5}"/>
              </a:ext>
            </a:extLst>
          </p:cNvPr>
          <p:cNvSpPr/>
          <p:nvPr/>
        </p:nvSpPr>
        <p:spPr>
          <a:xfrm>
            <a:off x="5105400" y="3714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09F2200-76EC-8B4B-A2EA-EECFD2E9E7A9}"/>
              </a:ext>
            </a:extLst>
          </p:cNvPr>
          <p:cNvSpPr/>
          <p:nvPr/>
        </p:nvSpPr>
        <p:spPr>
          <a:xfrm>
            <a:off x="6705600" y="3714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dirty="0"/>
              <a:t>7.000.000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193C11B-E94A-964F-A988-A12569F80764}"/>
              </a:ext>
            </a:extLst>
          </p:cNvPr>
          <p:cNvSpPr/>
          <p:nvPr/>
        </p:nvSpPr>
        <p:spPr>
          <a:xfrm>
            <a:off x="4648200" y="40195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0FBED97-3C9B-CB4D-8C6D-05C1B5C86336}"/>
              </a:ext>
            </a:extLst>
          </p:cNvPr>
          <p:cNvSpPr/>
          <p:nvPr/>
        </p:nvSpPr>
        <p:spPr>
          <a:xfrm>
            <a:off x="838200" y="40195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Gaji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Upah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C635D58-BD49-FC46-AAB6-C1153445F8AB}"/>
              </a:ext>
            </a:extLst>
          </p:cNvPr>
          <p:cNvSpPr/>
          <p:nvPr/>
        </p:nvSpPr>
        <p:spPr>
          <a:xfrm>
            <a:off x="5105400" y="4019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D36A5BA-C4C8-0041-BD5A-8605C1745E00}"/>
              </a:ext>
            </a:extLst>
          </p:cNvPr>
          <p:cNvSpPr/>
          <p:nvPr/>
        </p:nvSpPr>
        <p:spPr>
          <a:xfrm>
            <a:off x="6705600" y="4019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tx1"/>
                </a:solidFill>
                <a:cs typeface="Arial" pitchFamily="34" charset="0"/>
              </a:rPr>
              <a:t>5.000.000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  <p:bldP spid="24" grpId="0" animBg="1"/>
      <p:bldP spid="23" grpId="0" animBg="1"/>
      <p:bldP spid="4" grpId="0" animBg="1"/>
      <p:bldP spid="5" grpId="0" animBg="1"/>
      <p:bldP spid="8" grpId="0" animBg="1"/>
      <p:bldP spid="9" grpId="0" animBg="1"/>
      <p:bldP spid="6" grpId="0" animBg="1"/>
      <p:bldP spid="7" grpId="0" animBg="1"/>
      <p:bldP spid="11" grpId="0" animBg="1"/>
      <p:bldP spid="12" grpId="0" animBg="1"/>
      <p:bldP spid="13" grpId="0" animBg="1"/>
      <p:bldP spid="15" grpId="0" animBg="1"/>
      <p:bldP spid="19" grpId="0" animBg="1"/>
      <p:bldP spid="20" grpId="0" animBg="1"/>
      <p:bldP spid="25" grpId="0" animBg="1"/>
      <p:bldP spid="26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A1BB8BBD-3FED-FD43-ADB4-F805F92158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29654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600" dirty="0" err="1"/>
              <a:t>Biaya</a:t>
            </a:r>
            <a:r>
              <a:rPr lang="en-US" sz="2600" dirty="0"/>
              <a:t> overhead </a:t>
            </a:r>
            <a:r>
              <a:rPr lang="en-US" sz="2600" dirty="0" err="1"/>
              <a:t>pabrik</a:t>
            </a:r>
            <a:r>
              <a:rPr lang="en-US" sz="2600" dirty="0"/>
              <a:t> yang </a:t>
            </a:r>
            <a:r>
              <a:rPr lang="en-US" sz="2600" dirty="0" err="1"/>
              <a:t>dibebankan</a:t>
            </a:r>
            <a:r>
              <a:rPr lang="en-US" sz="26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>
              <a:buFont typeface="Wingdings" panose="05000000000000000000" pitchFamily="2" charset="2"/>
              <a:buNone/>
              <a:defRPr/>
            </a:pPr>
            <a:endParaRPr lang="id-ID" sz="2800" dirty="0"/>
          </a:p>
          <a:p>
            <a:pPr>
              <a:defRPr/>
            </a:pPr>
            <a:r>
              <a:rPr lang="en-US" sz="2600" dirty="0" err="1"/>
              <a:t>Ayat</a:t>
            </a:r>
            <a:r>
              <a:rPr lang="en-US" sz="2600" dirty="0"/>
              <a:t> </a:t>
            </a:r>
            <a:r>
              <a:rPr lang="en-US" sz="2600" dirty="0" err="1"/>
              <a:t>jurnalnya</a:t>
            </a:r>
            <a:r>
              <a:rPr lang="en-US" sz="2600" dirty="0"/>
              <a:t>.</a:t>
            </a: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r>
              <a:rPr lang="id-ID" altLang="en-US" dirty="0"/>
              <a:t> </a:t>
            </a:r>
            <a:endParaRPr lang="en-US" altLang="zh-CN" dirty="0">
              <a:ea typeface="宋体" pitchFamily="2" charset="-122"/>
            </a:endParaRP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98A534-A669-D748-8889-AAAA1A69F95A}"/>
              </a:ext>
            </a:extLst>
          </p:cNvPr>
          <p:cNvSpPr/>
          <p:nvPr/>
        </p:nvSpPr>
        <p:spPr>
          <a:xfrm>
            <a:off x="4648200" y="38671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8FF9D43-978A-F94B-95FF-CDCDB19FBC76}"/>
              </a:ext>
            </a:extLst>
          </p:cNvPr>
          <p:cNvSpPr/>
          <p:nvPr/>
        </p:nvSpPr>
        <p:spPr>
          <a:xfrm>
            <a:off x="4648200" y="3562350"/>
            <a:ext cx="457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509" name="Text Placeholder 1">
            <a:extLst>
              <a:ext uri="{FF2B5EF4-FFF2-40B4-BE49-F238E27FC236}">
                <a16:creationId xmlns:a16="http://schemas.microsoft.com/office/drawing/2014/main" id="{F6871871-565E-5349-A5C5-2B39ADFB1D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Akuntansi Biaya Overhead Pabrik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08BE44-9764-664E-814D-EB2FF339AB00}"/>
              </a:ext>
            </a:extLst>
          </p:cNvPr>
          <p:cNvSpPr/>
          <p:nvPr/>
        </p:nvSpPr>
        <p:spPr>
          <a:xfrm>
            <a:off x="838200" y="38671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Barang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—Dept. </a:t>
            </a:r>
            <a:r>
              <a:rPr lang="en-US" sz="1600" dirty="0" err="1">
                <a:solidFill>
                  <a:schemeClr val="tx1"/>
                </a:solidFill>
              </a:rPr>
              <a:t>Perakitan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350FB3-0BBF-C048-A56A-A8D345F91318}"/>
              </a:ext>
            </a:extLst>
          </p:cNvPr>
          <p:cNvSpPr/>
          <p:nvPr/>
        </p:nvSpPr>
        <p:spPr>
          <a:xfrm>
            <a:off x="838200" y="3562350"/>
            <a:ext cx="3810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Barang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—Dept. </a:t>
            </a:r>
            <a:r>
              <a:rPr lang="en-US" sz="1600" dirty="0" err="1">
                <a:solidFill>
                  <a:schemeClr val="tx1"/>
                </a:solidFill>
              </a:rPr>
              <a:t>Pemotongan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4F2F16-B2BB-1C40-8AA3-756CD8E58B34}"/>
              </a:ext>
            </a:extLst>
          </p:cNvPr>
          <p:cNvSpPr/>
          <p:nvPr/>
        </p:nvSpPr>
        <p:spPr>
          <a:xfrm>
            <a:off x="5105400" y="3867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82.360.000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CF66C9-4A4C-B441-AEBC-9EE365F1116B}"/>
              </a:ext>
            </a:extLst>
          </p:cNvPr>
          <p:cNvSpPr/>
          <p:nvPr/>
        </p:nvSpPr>
        <p:spPr>
          <a:xfrm>
            <a:off x="6705600" y="3867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7B1669-9E87-F94B-9452-148E1021759C}"/>
              </a:ext>
            </a:extLst>
          </p:cNvPr>
          <p:cNvSpPr/>
          <p:nvPr/>
        </p:nvSpPr>
        <p:spPr>
          <a:xfrm>
            <a:off x="5105400" y="3562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73.500.000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84ECDE-8075-EC47-8E96-F0B97C3D405E}"/>
              </a:ext>
            </a:extLst>
          </p:cNvPr>
          <p:cNvSpPr/>
          <p:nvPr/>
        </p:nvSpPr>
        <p:spPr>
          <a:xfrm>
            <a:off x="6705600" y="3562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879DA-EBC9-EB42-9427-F66F8FB722D9}"/>
              </a:ext>
            </a:extLst>
          </p:cNvPr>
          <p:cNvSpPr/>
          <p:nvPr/>
        </p:nvSpPr>
        <p:spPr>
          <a:xfrm>
            <a:off x="838200" y="3257550"/>
            <a:ext cx="38100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</a:rPr>
              <a:t>Keterangan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D09986-A1F6-0449-8EF1-0C4F192B7711}"/>
              </a:ext>
            </a:extLst>
          </p:cNvPr>
          <p:cNvSpPr/>
          <p:nvPr/>
        </p:nvSpPr>
        <p:spPr>
          <a:xfrm>
            <a:off x="5105400" y="32575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Debit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AFD66F-CEBF-514D-8985-8B1A8C1839A9}"/>
              </a:ext>
            </a:extLst>
          </p:cNvPr>
          <p:cNvSpPr/>
          <p:nvPr/>
        </p:nvSpPr>
        <p:spPr>
          <a:xfrm>
            <a:off x="6705600" y="3257550"/>
            <a:ext cx="1600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600" b="1" dirty="0" err="1">
                <a:solidFill>
                  <a:schemeClr val="tx1"/>
                </a:solidFill>
              </a:rPr>
              <a:t>Kredit</a:t>
            </a:r>
            <a:endParaRPr lang="en-US" altLang="zh-CN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9CF7E0-40E3-054A-A225-A188015F3433}"/>
              </a:ext>
            </a:extLst>
          </p:cNvPr>
          <p:cNvSpPr/>
          <p:nvPr/>
        </p:nvSpPr>
        <p:spPr>
          <a:xfrm>
            <a:off x="4648200" y="3257550"/>
            <a:ext cx="457200" cy="304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E9B7BF5-3250-834D-BA7E-C08F98939F21}"/>
              </a:ext>
            </a:extLst>
          </p:cNvPr>
          <p:cNvSpPr/>
          <p:nvPr/>
        </p:nvSpPr>
        <p:spPr>
          <a:xfrm>
            <a:off x="4648200" y="4171950"/>
            <a:ext cx="457200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F45122-ED94-4248-BA35-F286AFDB130D}"/>
              </a:ext>
            </a:extLst>
          </p:cNvPr>
          <p:cNvSpPr/>
          <p:nvPr/>
        </p:nvSpPr>
        <p:spPr>
          <a:xfrm>
            <a:off x="838200" y="4171950"/>
            <a:ext cx="3810000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96875">
              <a:defRPr/>
            </a:pPr>
            <a:r>
              <a:rPr lang="en-US" sz="1600" dirty="0" err="1">
                <a:solidFill>
                  <a:schemeClr val="tx1"/>
                </a:solidFill>
              </a:rPr>
              <a:t>Biaya</a:t>
            </a:r>
            <a:r>
              <a:rPr lang="en-US" sz="1600" dirty="0">
                <a:solidFill>
                  <a:schemeClr val="tx1"/>
                </a:solidFill>
              </a:rPr>
              <a:t> Overhead </a:t>
            </a:r>
            <a:r>
              <a:rPr lang="en-US" sz="1600" dirty="0" err="1">
                <a:solidFill>
                  <a:schemeClr val="tx1"/>
                </a:solidFill>
              </a:rPr>
              <a:t>Pabrik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Dibebankan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7078527-EFFA-3E41-9A32-9D0A0496063F}"/>
              </a:ext>
            </a:extLst>
          </p:cNvPr>
          <p:cNvSpPr/>
          <p:nvPr/>
        </p:nvSpPr>
        <p:spPr>
          <a:xfrm>
            <a:off x="5105400" y="4171950"/>
            <a:ext cx="1600200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2602B5-72E8-EB48-8826-3B13005FCA25}"/>
              </a:ext>
            </a:extLst>
          </p:cNvPr>
          <p:cNvSpPr/>
          <p:nvPr/>
        </p:nvSpPr>
        <p:spPr>
          <a:xfrm>
            <a:off x="6705600" y="4171950"/>
            <a:ext cx="1600200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tx1"/>
                </a:solidFill>
                <a:cs typeface="Arial" pitchFamily="34" charset="0"/>
              </a:rPr>
              <a:t>155.860.000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D9EFFF-8D77-9A4D-A1EA-B07F5AF51F02}"/>
              </a:ext>
            </a:extLst>
          </p:cNvPr>
          <p:cNvSpPr/>
          <p:nvPr/>
        </p:nvSpPr>
        <p:spPr>
          <a:xfrm>
            <a:off x="838200" y="20383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Perakitan</a:t>
            </a:r>
            <a:r>
              <a:rPr lang="en-US" sz="1600" dirty="0">
                <a:solidFill>
                  <a:schemeClr val="tx1"/>
                </a:solidFill>
              </a:rPr>
              <a:t> …………………………………………………………………….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15C15A-E732-5545-8449-DD67C85637C2}"/>
              </a:ext>
            </a:extLst>
          </p:cNvPr>
          <p:cNvSpPr/>
          <p:nvPr/>
        </p:nvSpPr>
        <p:spPr>
          <a:xfrm>
            <a:off x="838200" y="17335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Pemotongan</a:t>
            </a:r>
            <a:r>
              <a:rPr lang="en-US" sz="1600" dirty="0">
                <a:solidFill>
                  <a:schemeClr val="tx1"/>
                </a:solidFill>
              </a:rPr>
              <a:t> ……………………………………………………………….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D01B39D-E936-9B44-97CF-D687A2A2A51C}"/>
              </a:ext>
            </a:extLst>
          </p:cNvPr>
          <p:cNvSpPr/>
          <p:nvPr/>
        </p:nvSpPr>
        <p:spPr>
          <a:xfrm>
            <a:off x="6629400" y="2038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82.360.000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EF9A0FF-4DB3-ED4D-BA0B-66604D2AB9F6}"/>
              </a:ext>
            </a:extLst>
          </p:cNvPr>
          <p:cNvSpPr/>
          <p:nvPr/>
        </p:nvSpPr>
        <p:spPr>
          <a:xfrm>
            <a:off x="6629400" y="1733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Rp78.400.000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  <p:bldP spid="24" grpId="0" animBg="1"/>
      <p:bldP spid="23" grpId="0" animBg="1"/>
      <p:bldP spid="4" grpId="0" animBg="1"/>
      <p:bldP spid="5" grpId="0" animBg="1"/>
      <p:bldP spid="8" grpId="0" animBg="1"/>
      <p:bldP spid="9" grpId="0" animBg="1"/>
      <p:bldP spid="6" grpId="0" animBg="1"/>
      <p:bldP spid="7" grpId="0" animBg="1"/>
      <p:bldP spid="11" grpId="0" animBg="1"/>
      <p:bldP spid="12" grpId="0" animBg="1"/>
      <p:bldP spid="13" grpId="0" animBg="1"/>
      <p:bldP spid="15" grpId="0" animBg="1"/>
      <p:bldP spid="19" grpId="0" animBg="1"/>
      <p:bldP spid="20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C26D353-84A9-9448-AC82-3D2D45243D78}"/>
              </a:ext>
            </a:extLst>
          </p:cNvPr>
          <p:cNvGraphicFramePr/>
          <p:nvPr/>
        </p:nvGraphicFramePr>
        <p:xfrm>
          <a:off x="390525" y="1206500"/>
          <a:ext cx="8302625" cy="296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1" name="Text Placeholder 1">
            <a:extLst>
              <a:ext uri="{FF2B5EF4-FFF2-40B4-BE49-F238E27FC236}">
                <a16:creationId xmlns:a16="http://schemas.microsoft.com/office/drawing/2014/main" id="{1BF68B64-B4F8-4E40-8549-EE79544169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Pengaruh Otomatisasi</a:t>
            </a:r>
          </a:p>
        </p:txBody>
      </p: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F86D6005-2121-C346-B9E6-683FBCE9A3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2965450"/>
          </a:xfrm>
        </p:spPr>
        <p:txBody>
          <a:bodyPr/>
          <a:lstStyle/>
          <a:p>
            <a:r>
              <a:rPr lang="en-US" altLang="en-US" sz="2400" dirty="0">
                <a:latin typeface="Helvetica" pitchFamily="2" charset="0"/>
                <a:ea typeface="Helvetica" pitchFamily="2" charset="0"/>
                <a:cs typeface="Helvetica" pitchFamily="2" charset="0"/>
              </a:rPr>
              <a:t>M</a:t>
            </a:r>
            <a:r>
              <a:rPr lang="id-ID" altLang="en-US" sz="2400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enyajikan</a:t>
            </a:r>
            <a:r>
              <a:rPr lang="id-ID" altLang="en-US" sz="2400" dirty="0">
                <a:latin typeface="Helvetica" pitchFamily="2" charset="0"/>
                <a:ea typeface="Helvetica" pitchFamily="2" charset="0"/>
                <a:cs typeface="Helvetica" pitchFamily="2" charset="0"/>
              </a:rPr>
              <a:t> analisis atas kegiatan dari setiap departemen produksi. </a:t>
            </a:r>
          </a:p>
          <a:p>
            <a:r>
              <a:rPr lang="id-ID" altLang="en-US" sz="2400" dirty="0">
                <a:latin typeface="Helvetica" pitchFamily="2" charset="0"/>
                <a:ea typeface="Helvetica" pitchFamily="2" charset="0"/>
                <a:cs typeface="Helvetica" pitchFamily="2" charset="0"/>
              </a:rPr>
              <a:t>dokumen sumber untuk pembuatan ikhtisar ayat-ayat jurnal secara periodik atas kegiatan yang dilakukan oleh setiap departemen produksi.</a:t>
            </a:r>
            <a:endParaRPr lang="en-US" altLang="zh-CN" dirty="0">
              <a:latin typeface="Helvetica" pitchFamily="2" charset="0"/>
              <a:ea typeface="宋体" panose="02010600030101010101" pitchFamily="2" charset="-122"/>
              <a:cs typeface="Helvetica" pitchFamily="2" charset="0"/>
            </a:endParaRPr>
          </a:p>
        </p:txBody>
      </p:sp>
      <p:sp>
        <p:nvSpPr>
          <p:cNvPr id="23555" name="Text Placeholder 1">
            <a:extLst>
              <a:ext uri="{FF2B5EF4-FFF2-40B4-BE49-F238E27FC236}">
                <a16:creationId xmlns:a16="http://schemas.microsoft.com/office/drawing/2014/main" id="{3092D637-714B-3E48-8356-C92D62762E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Laporan Biaya Produksi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6D96A9A4-57CA-8446-BE1A-18E3141204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651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id-ID" sz="2800" b="1" dirty="0"/>
              <a:t>Produksi dalam Unit</a:t>
            </a:r>
            <a:r>
              <a:rPr lang="id-ID" sz="2800" dirty="0"/>
              <a:t> meliputi informasi tentang jumlah unit barang yang masuk dan keluar untuk setiap departemen.</a:t>
            </a:r>
          </a:p>
          <a:p>
            <a:pPr>
              <a:lnSpc>
                <a:spcPct val="120000"/>
              </a:lnSpc>
              <a:defRPr/>
            </a:pPr>
            <a:r>
              <a:rPr lang="id-ID" sz="2800" b="1" dirty="0"/>
              <a:t>Biaya Produksi</a:t>
            </a:r>
            <a:r>
              <a:rPr lang="id-ID" sz="2800" dirty="0"/>
              <a:t> merupakan arus produksi yang dinyatakan dalam bentuk uang. </a:t>
            </a:r>
          </a:p>
          <a:p>
            <a:pPr marL="719138" indent="-355600">
              <a:lnSpc>
                <a:spcPct val="120000"/>
              </a:lnSpc>
              <a:buFont typeface="Wingdings" pitchFamily="2" charset="2"/>
              <a:buChar char="v"/>
              <a:defRPr/>
            </a:pPr>
            <a:r>
              <a:rPr lang="id-ID" sz="2600" dirty="0"/>
              <a:t>Menunjukkan biaya yang dikeluarkan oleh suatu departemen produksi dan pertanggungjawaban dari biaya tersebut. </a:t>
            </a:r>
            <a:r>
              <a:rPr lang="id-ID" altLang="en-US" sz="2600" dirty="0"/>
              <a:t> </a:t>
            </a:r>
            <a:endParaRPr lang="en-US" altLang="zh-CN" sz="2600" dirty="0">
              <a:ea typeface="宋体" pitchFamily="2" charset="-122"/>
            </a:endParaRP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4579" name="Text Placeholder 1">
            <a:extLst>
              <a:ext uri="{FF2B5EF4-FFF2-40B4-BE49-F238E27FC236}">
                <a16:creationId xmlns:a16="http://schemas.microsoft.com/office/drawing/2014/main" id="{1D912592-4A27-CE4D-BE1E-6CCF70B10B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Laporan Biaya Produksi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6FBBEC8C-828E-0345-9BB3-68A08E46D5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524761" cy="296545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id-ID" sz="2800" dirty="0"/>
              <a:t>Untuk menyusun laporan biaya produksi diperlukan informasi tentang:</a:t>
            </a:r>
          </a:p>
          <a:p>
            <a:pPr>
              <a:lnSpc>
                <a:spcPct val="120000"/>
              </a:lnSpc>
              <a:defRPr/>
            </a:pPr>
            <a:r>
              <a:rPr lang="id-ID" sz="2800" b="1" dirty="0"/>
              <a:t>Unit Produksi Ekuivalen </a:t>
            </a: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r>
              <a:rPr lang="id-ID" sz="2800" dirty="0"/>
              <a:t>Angka unit produksi ekuivalen merupakan jumlah unit yang selesai dan ditambah dengan jumlah barang dalam proses dengan memperhitungkan tingkat (persentase) penyelesaiannya.</a:t>
            </a:r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r>
              <a:rPr lang="id-ID" sz="2800" dirty="0"/>
              <a:t>Digunakan untuk menghitung biaya per unit dari bahan baku langsung, tenaga kerja langsung, dan biaya overhead pabrik.</a:t>
            </a:r>
            <a:r>
              <a:rPr lang="en-US" sz="2800" dirty="0"/>
              <a:t> 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25603" name="Text Placeholder 1">
            <a:extLst>
              <a:ext uri="{FF2B5EF4-FFF2-40B4-BE49-F238E27FC236}">
                <a16:creationId xmlns:a16="http://schemas.microsoft.com/office/drawing/2014/main" id="{EB332EB8-8492-2342-867C-690F98527A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Laporan Biaya Produksi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0DC7B66F-D5A6-914E-BBC0-63185CFE3F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422650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sz="2800" dirty="0"/>
              <a:t>Departemen Pemotongan PT. Andalas Sejahtera memiliki data produksi atas produk A selama bulan Januari 2018 sebagai berikut.</a:t>
            </a:r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sz="2800" b="1" dirty="0"/>
              <a:t>Diminta: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sz="2800" dirty="0"/>
              <a:t>Hitunglah unit ekuivalen produksi dalam Departemen Pemotongan untuk bulan Januari 2018.</a:t>
            </a:r>
            <a:r>
              <a:rPr lang="en-US" sz="2800" dirty="0"/>
              <a:t>  </a:t>
            </a: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0487" name="Text Placeholder 1">
            <a:extLst>
              <a:ext uri="{FF2B5EF4-FFF2-40B4-BE49-F238E27FC236}">
                <a16:creationId xmlns:a16="http://schemas.microsoft.com/office/drawing/2014/main" id="{1C00D019-FFBB-5244-8E9B-E924313B07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err="1"/>
              <a:t>Contoh</a:t>
            </a:r>
            <a:r>
              <a:rPr lang="en-US" dirty="0"/>
              <a:t> 4.3 </a:t>
            </a:r>
            <a:r>
              <a:rPr lang="en-US" dirty="0" err="1"/>
              <a:t>Perhitungan</a:t>
            </a:r>
            <a:r>
              <a:rPr lang="en-US" dirty="0"/>
              <a:t> Unit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Ekuivalen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93ECE4-15B4-4442-92B1-B9F08378B837}"/>
              </a:ext>
            </a:extLst>
          </p:cNvPr>
          <p:cNvSpPr/>
          <p:nvPr/>
        </p:nvSpPr>
        <p:spPr>
          <a:xfrm>
            <a:off x="457200" y="22669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yang </a:t>
            </a:r>
            <a:r>
              <a:rPr lang="en-US" sz="1600" dirty="0" err="1">
                <a:solidFill>
                  <a:schemeClr val="tx1"/>
                </a:solidFill>
              </a:rPr>
              <a:t>dimasukkan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  ………………………………………….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20D1E9-9C68-3040-B00D-289CF6E52F23}"/>
              </a:ext>
            </a:extLst>
          </p:cNvPr>
          <p:cNvSpPr/>
          <p:nvPr/>
        </p:nvSpPr>
        <p:spPr>
          <a:xfrm>
            <a:off x="457200" y="19621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awal</a:t>
            </a:r>
            <a:r>
              <a:rPr lang="en-US" sz="1600" dirty="0">
                <a:solidFill>
                  <a:schemeClr val="tx1"/>
                </a:solidFill>
              </a:rPr>
              <a:t>……………………………………………………………….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27FBC8-2416-684E-8A8F-943515B37336}"/>
              </a:ext>
            </a:extLst>
          </p:cNvPr>
          <p:cNvSpPr/>
          <p:nvPr/>
        </p:nvSpPr>
        <p:spPr>
          <a:xfrm>
            <a:off x="6248400" y="2266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54.000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D700DE-2F13-6241-8555-77F8F5F2BF3E}"/>
              </a:ext>
            </a:extLst>
          </p:cNvPr>
          <p:cNvSpPr/>
          <p:nvPr/>
        </p:nvSpPr>
        <p:spPr>
          <a:xfrm>
            <a:off x="6248400" y="1962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28139D-0CB9-2248-A4C7-F8CC21E2FEDD}"/>
              </a:ext>
            </a:extLst>
          </p:cNvPr>
          <p:cNvSpPr/>
          <p:nvPr/>
        </p:nvSpPr>
        <p:spPr>
          <a:xfrm>
            <a:off x="457200" y="28765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proses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akhir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tingkat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penyelesaian</a:t>
            </a:r>
            <a:r>
              <a:rPr lang="en-US" sz="1600" dirty="0">
                <a:solidFill>
                  <a:schemeClr val="tx1"/>
                </a:solidFill>
              </a:rPr>
              <a:t> 25%)   ………………….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9C575-E79C-564E-83B9-4A831E798B91}"/>
              </a:ext>
            </a:extLst>
          </p:cNvPr>
          <p:cNvSpPr/>
          <p:nvPr/>
        </p:nvSpPr>
        <p:spPr>
          <a:xfrm>
            <a:off x="457200" y="25717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yang </a:t>
            </a:r>
            <a:r>
              <a:rPr lang="en-US" sz="1600" dirty="0" err="1">
                <a:solidFill>
                  <a:schemeClr val="tx1"/>
                </a:solidFill>
              </a:rPr>
              <a:t>selesai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ditransfer</a:t>
            </a:r>
            <a:r>
              <a:rPr lang="en-US" sz="1600" dirty="0">
                <a:solidFill>
                  <a:schemeClr val="tx1"/>
                </a:solidFill>
              </a:rPr>
              <a:t>  </a:t>
            </a:r>
            <a:r>
              <a:rPr lang="en-US" sz="1600" dirty="0" err="1">
                <a:solidFill>
                  <a:schemeClr val="tx1"/>
                </a:solidFill>
              </a:rPr>
              <a:t>ke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berikutnya</a:t>
            </a:r>
            <a:r>
              <a:rPr lang="en-US" sz="1600" dirty="0">
                <a:solidFill>
                  <a:schemeClr val="tx1"/>
                </a:solidFill>
              </a:rPr>
              <a:t> ……….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846A7A-AFEF-3B4E-91D5-08D004521D6F}"/>
              </a:ext>
            </a:extLst>
          </p:cNvPr>
          <p:cNvSpPr/>
          <p:nvPr/>
        </p:nvSpPr>
        <p:spPr>
          <a:xfrm>
            <a:off x="6248400" y="2876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dirty="0">
                <a:solidFill>
                  <a:srgbClr val="000000"/>
                </a:solidFill>
                <a:cs typeface="Arial" pitchFamily="34" charset="0"/>
              </a:rPr>
              <a:t>9.000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809852-C440-0245-ADF9-15A4587C3788}"/>
              </a:ext>
            </a:extLst>
          </p:cNvPr>
          <p:cNvSpPr/>
          <p:nvPr/>
        </p:nvSpPr>
        <p:spPr>
          <a:xfrm>
            <a:off x="6248400" y="2571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45.000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6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609FE-8FAA-4CCD-9433-DBDEAB3490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endParaRPr lang="en-US" altLang="en-US" sz="2000" b="1" dirty="0"/>
          </a:p>
          <a:p>
            <a:pPr marL="0" indent="0" algn="ctr" eaLnBrk="1" hangingPunct="1">
              <a:buNone/>
            </a:pPr>
            <a:endParaRPr lang="en-US" altLang="en-US" sz="2000" b="1" dirty="0"/>
          </a:p>
          <a:p>
            <a:pPr marL="0" indent="0" algn="ctr" eaLnBrk="1" hangingPunct="1">
              <a:buNone/>
            </a:pPr>
            <a:r>
              <a:rPr lang="en-US" alt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METODE HARGA POKOK PROSES</a:t>
            </a:r>
          </a:p>
          <a:p>
            <a:pPr algn="ctr" eaLnBrk="1" hangingPunct="1"/>
            <a:endParaRPr lang="en-US" altLang="en-US" sz="2000" dirty="0">
              <a:solidFill>
                <a:schemeClr val="bg2"/>
              </a:solidFill>
            </a:endParaRPr>
          </a:p>
          <a:p>
            <a:pPr marL="0" indent="0" algn="ctr" eaLnBrk="1" hangingPunct="1">
              <a:buNone/>
            </a:pPr>
            <a:r>
              <a:rPr lang="en-US" altLang="en-US" sz="2000" dirty="0" err="1">
                <a:solidFill>
                  <a:schemeClr val="tx1"/>
                </a:solidFill>
              </a:rPr>
              <a:t>Merupakan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metode</a:t>
            </a:r>
            <a:r>
              <a:rPr lang="en-US" altLang="en-US" sz="2000" dirty="0">
                <a:solidFill>
                  <a:schemeClr val="tx1"/>
                </a:solidFill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</a:rPr>
              <a:t>mengakumulasikan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biaya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berdasarkan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tempat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terjadinya</a:t>
            </a:r>
            <a:r>
              <a:rPr lang="en-US" altLang="en-US" sz="2000" dirty="0">
                <a:solidFill>
                  <a:schemeClr val="tx1"/>
                </a:solidFill>
              </a:rPr>
              <a:t> proses </a:t>
            </a:r>
            <a:r>
              <a:rPr lang="en-US" altLang="en-US" sz="2000" dirty="0" err="1">
                <a:solidFill>
                  <a:schemeClr val="tx1"/>
                </a:solidFill>
              </a:rPr>
              <a:t>produksi</a:t>
            </a:r>
            <a:r>
              <a:rPr lang="en-US" altLang="en-US" sz="2000" dirty="0">
                <a:solidFill>
                  <a:schemeClr val="tx1"/>
                </a:solidFill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</a:rPr>
              <a:t>dengan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tujuan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akhir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menentukan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harga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pokok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produk</a:t>
            </a:r>
            <a:r>
              <a:rPr lang="en-US" altLang="en-US" sz="2000" dirty="0">
                <a:solidFill>
                  <a:schemeClr val="tx1"/>
                </a:solidFill>
              </a:rPr>
              <a:t> per unit</a:t>
            </a:r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785511700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ext Placeholder 2">
            <a:extLst>
              <a:ext uri="{FF2B5EF4-FFF2-40B4-BE49-F238E27FC236}">
                <a16:creationId xmlns:a16="http://schemas.microsoft.com/office/drawing/2014/main" id="{C605E7B5-9CBD-C94D-A3FD-C6972EDA32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422650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/>
              <a:t>Unit </a:t>
            </a:r>
            <a:r>
              <a:rPr lang="en-US" sz="2800" dirty="0" err="1"/>
              <a:t>ekuivalen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:</a:t>
            </a:r>
            <a:endParaRPr lang="id-ID" sz="2800" dirty="0"/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charset="2"/>
              <a:buChar char="q"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817563" indent="-45720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/>
              <a:t>  </a:t>
            </a: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endParaRPr lang="en-US" altLang="zh-CN" dirty="0">
              <a:ea typeface="宋体" pitchFamily="2" charset="-122"/>
            </a:endParaRPr>
          </a:p>
        </p:txBody>
      </p:sp>
      <p:sp>
        <p:nvSpPr>
          <p:cNvPr id="20487" name="Text Placeholder 1">
            <a:extLst>
              <a:ext uri="{FF2B5EF4-FFF2-40B4-BE49-F238E27FC236}">
                <a16:creationId xmlns:a16="http://schemas.microsoft.com/office/drawing/2014/main" id="{330E13B5-E989-9A4A-84A0-2347234A1B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err="1"/>
              <a:t>Contoh</a:t>
            </a:r>
            <a:r>
              <a:rPr lang="en-US" dirty="0"/>
              <a:t> 4.1 </a:t>
            </a:r>
            <a:r>
              <a:rPr lang="en-US" dirty="0" err="1"/>
              <a:t>Perhitungan</a:t>
            </a:r>
            <a:r>
              <a:rPr lang="en-US" dirty="0"/>
              <a:t> Unit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Ekuivalen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7483AB-574C-1F42-97A4-796F9A5D91DB}"/>
              </a:ext>
            </a:extLst>
          </p:cNvPr>
          <p:cNvSpPr/>
          <p:nvPr/>
        </p:nvSpPr>
        <p:spPr>
          <a:xfrm>
            <a:off x="457200" y="25717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proses </a:t>
            </a:r>
            <a:r>
              <a:rPr lang="en-US" sz="1600" dirty="0" err="1">
                <a:solidFill>
                  <a:schemeClr val="tx1"/>
                </a:solidFill>
              </a:rPr>
              <a:t>akhir</a:t>
            </a:r>
            <a:r>
              <a:rPr lang="en-US" sz="1600" dirty="0">
                <a:solidFill>
                  <a:schemeClr val="tx1"/>
                </a:solidFill>
              </a:rPr>
              <a:t> (9.000 × 25%)   ………………….……………………..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13BBBA-AC7A-FC42-99CE-1DD2DBEF7FD3}"/>
              </a:ext>
            </a:extLst>
          </p:cNvPr>
          <p:cNvSpPr/>
          <p:nvPr/>
        </p:nvSpPr>
        <p:spPr>
          <a:xfrm>
            <a:off x="457200" y="1962150"/>
            <a:ext cx="5791200" cy="609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yang </a:t>
            </a:r>
            <a:r>
              <a:rPr lang="en-US" sz="1600" dirty="0" err="1">
                <a:solidFill>
                  <a:schemeClr val="tx1"/>
                </a:solidFill>
              </a:rPr>
              <a:t>selesai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ditransfer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departemen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berikutnya</a:t>
            </a:r>
            <a:r>
              <a:rPr lang="en-US" sz="1600" dirty="0">
                <a:solidFill>
                  <a:schemeClr val="tx1"/>
                </a:solidFill>
              </a:rPr>
              <a:t> (45.000 unit × 100%) …………………………………………..………………………………………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0AD4CD-17D9-524D-8F9E-020AC7C0AED2}"/>
              </a:ext>
            </a:extLst>
          </p:cNvPr>
          <p:cNvSpPr/>
          <p:nvPr/>
        </p:nvSpPr>
        <p:spPr>
          <a:xfrm>
            <a:off x="6248400" y="2571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u="sng" dirty="0">
                <a:solidFill>
                  <a:srgbClr val="000000"/>
                </a:solidFill>
                <a:cs typeface="Arial" pitchFamily="34" charset="0"/>
              </a:rPr>
              <a:t>2.250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7C9E5B-0BD7-4141-8700-EFCAAD147EDD}"/>
              </a:ext>
            </a:extLst>
          </p:cNvPr>
          <p:cNvSpPr/>
          <p:nvPr/>
        </p:nvSpPr>
        <p:spPr>
          <a:xfrm>
            <a:off x="6248400" y="1962150"/>
            <a:ext cx="1600200" cy="609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45.000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292ECC-B91E-214C-8FD9-208CF863403D}"/>
              </a:ext>
            </a:extLst>
          </p:cNvPr>
          <p:cNvSpPr/>
          <p:nvPr/>
        </p:nvSpPr>
        <p:spPr>
          <a:xfrm>
            <a:off x="457200" y="2876550"/>
            <a:ext cx="5791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Unit </a:t>
            </a:r>
            <a:r>
              <a:rPr lang="en-US" sz="1600" dirty="0" err="1">
                <a:solidFill>
                  <a:schemeClr val="tx1"/>
                </a:solidFill>
              </a:rPr>
              <a:t>ekuivalen</a:t>
            </a:r>
            <a:r>
              <a:rPr lang="en-US" sz="1600" dirty="0">
                <a:solidFill>
                  <a:schemeClr val="tx1"/>
                </a:solidFill>
              </a:rPr>
              <a:t>……………………………………………………………..………………….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1DD59E-5CB4-4B45-8149-D73437F0F954}"/>
              </a:ext>
            </a:extLst>
          </p:cNvPr>
          <p:cNvSpPr/>
          <p:nvPr/>
        </p:nvSpPr>
        <p:spPr>
          <a:xfrm>
            <a:off x="6248400" y="2876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dirty="0">
                <a:solidFill>
                  <a:schemeClr val="tx1"/>
                </a:solidFill>
              </a:rPr>
              <a:t>47.250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build="p"/>
      <p:bldP spid="4" grpId="0" animBg="1"/>
      <p:bldP spid="5" grpId="0" animBg="1"/>
      <p:bldP spid="6" grpId="0" animBg="1"/>
      <p:bldP spid="7" grpId="0" animBg="1"/>
      <p:bldP spid="9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1">
            <a:extLst>
              <a:ext uri="{FF2B5EF4-FFF2-40B4-BE49-F238E27FC236}">
                <a16:creationId xmlns:a16="http://schemas.microsoft.com/office/drawing/2014/main" id="{AD03C39D-149B-3C40-B64F-BE8CB94966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Laporan Biaya Produksi</a:t>
            </a:r>
          </a:p>
        </p:txBody>
      </p:sp>
      <p:sp>
        <p:nvSpPr>
          <p:cNvPr id="27651" name="Text Placeholder 2">
            <a:extLst>
              <a:ext uri="{FF2B5EF4-FFF2-40B4-BE49-F238E27FC236}">
                <a16:creationId xmlns:a16="http://schemas.microsoft.com/office/drawing/2014/main" id="{272D6239-4602-054D-9233-D50FDD3628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490" y="1047761"/>
            <a:ext cx="8302625" cy="21272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id-ID" b="1" dirty="0"/>
              <a:t>Biaya per Unit</a:t>
            </a:r>
            <a:endParaRPr lang="en-US" dirty="0"/>
          </a:p>
          <a:p>
            <a:pPr marL="360363" indent="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id-ID" dirty="0"/>
              <a:t>Biaya per unit untuk setiap elemen biaya produksi.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F29010-2B05-4841-BEAE-E691B3EA7D45}"/>
              </a:ext>
            </a:extLst>
          </p:cNvPr>
          <p:cNvSpPr txBox="1"/>
          <p:nvPr/>
        </p:nvSpPr>
        <p:spPr>
          <a:xfrm>
            <a:off x="4648198" y="3472050"/>
            <a:ext cx="3733702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</a:rPr>
              <a:t>Jumlah</a:t>
            </a:r>
            <a:r>
              <a:rPr lang="en-US" sz="2000" dirty="0">
                <a:solidFill>
                  <a:schemeClr val="tx1"/>
                </a:solidFill>
              </a:rPr>
              <a:t> Unit </a:t>
            </a:r>
            <a:r>
              <a:rPr lang="en-US" sz="2000" dirty="0" err="1">
                <a:solidFill>
                  <a:schemeClr val="tx1"/>
                </a:solidFill>
              </a:rPr>
              <a:t>Ekuivalen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EA5959-2716-DE41-9D55-530CF1829A1F}"/>
              </a:ext>
            </a:extLst>
          </p:cNvPr>
          <p:cNvSpPr txBox="1"/>
          <p:nvPr/>
        </p:nvSpPr>
        <p:spPr>
          <a:xfrm>
            <a:off x="761980" y="3028938"/>
            <a:ext cx="3657618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2000" dirty="0" err="1">
                <a:solidFill>
                  <a:schemeClr val="tx1"/>
                </a:solidFill>
              </a:rPr>
              <a:t>Biaya</a:t>
            </a:r>
            <a:r>
              <a:rPr lang="en-US" sz="2000" dirty="0">
                <a:solidFill>
                  <a:schemeClr val="tx1"/>
                </a:solidFill>
              </a:rPr>
              <a:t> per unit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departemen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19DA96-DB7F-A942-9C35-4FED1D62D20C}"/>
              </a:ext>
            </a:extLst>
          </p:cNvPr>
          <p:cNvSpPr txBox="1"/>
          <p:nvPr/>
        </p:nvSpPr>
        <p:spPr>
          <a:xfrm>
            <a:off x="4648198" y="3032114"/>
            <a:ext cx="3733702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u="sng" dirty="0">
                <a:solidFill>
                  <a:schemeClr val="tx1"/>
                </a:solidFill>
              </a:rPr>
              <a:t>Total </a:t>
            </a:r>
            <a:r>
              <a:rPr lang="en-US" sz="2000" u="sng" dirty="0" err="1">
                <a:solidFill>
                  <a:schemeClr val="tx1"/>
                </a:solidFill>
              </a:rPr>
              <a:t>Biaya</a:t>
            </a:r>
            <a:r>
              <a:rPr lang="en-US" sz="2000" u="sng" dirty="0">
                <a:solidFill>
                  <a:schemeClr val="tx1"/>
                </a:solidFill>
              </a:rPr>
              <a:t> </a:t>
            </a:r>
            <a:r>
              <a:rPr lang="en-US" sz="2000" u="sng" dirty="0" err="1">
                <a:solidFill>
                  <a:schemeClr val="tx1"/>
                </a:solidFill>
              </a:rPr>
              <a:t>Departemen</a:t>
            </a:r>
            <a:endParaRPr lang="en-US" sz="2000" u="sng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FD4FFD-F981-5D42-8C47-0E33236059E2}"/>
              </a:ext>
            </a:extLst>
          </p:cNvPr>
          <p:cNvCxnSpPr/>
          <p:nvPr/>
        </p:nvCxnSpPr>
        <p:spPr>
          <a:xfrm>
            <a:off x="4672013" y="3438525"/>
            <a:ext cx="3709987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986E25F-8357-8E4C-AA02-0DACE2689B05}"/>
              </a:ext>
            </a:extLst>
          </p:cNvPr>
          <p:cNvSpPr txBox="1"/>
          <p:nvPr/>
        </p:nvSpPr>
        <p:spPr>
          <a:xfrm>
            <a:off x="4419600" y="3049588"/>
            <a:ext cx="228600" cy="800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endParaRPr lang="en-US" sz="1400" dirty="0">
              <a:solidFill>
                <a:schemeClr val="tx1"/>
              </a:solidFill>
              <a:cs typeface="Arial" pitchFamily="34" charset="0"/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cs typeface="Arial" pitchFamily="34" charset="0"/>
              </a:rPr>
              <a:t>=</a:t>
            </a:r>
          </a:p>
          <a:p>
            <a:pPr algn="ctr">
              <a:buFont typeface="Arial" pitchFamily="34" charset="0"/>
              <a:buNone/>
              <a:defRPr/>
            </a:pPr>
            <a:endParaRPr lang="en-US" sz="1200" dirty="0"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Placeholder 1">
            <a:extLst>
              <a:ext uri="{FF2B5EF4-FFF2-40B4-BE49-F238E27FC236}">
                <a16:creationId xmlns:a16="http://schemas.microsoft.com/office/drawing/2014/main" id="{4A244596-6C18-304A-B62B-0714078D3B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Contoh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4.4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Penghitungan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per Unit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54E26-4FBF-C44F-A086-DE0DA94AFB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8715" y="1206500"/>
            <a:ext cx="8610374" cy="365125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id-ID" dirty="0"/>
              <a:t>Biaya produksi yang dikeluarkan oleh Departemen Pemotongan pada PT Andalas Sejahtera selama Januari 2018 adalah Rp1.575.000.000. </a:t>
            </a:r>
          </a:p>
          <a:p>
            <a:pPr>
              <a:defRPr/>
            </a:pPr>
            <a:r>
              <a:rPr lang="id-ID" dirty="0"/>
              <a:t>Jumlah unit ekuivalen untuk Januari adalah 47.250 unit.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b="1" dirty="0"/>
              <a:t>Diminta:</a:t>
            </a: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dirty="0"/>
              <a:t>Hitunglah biaya per unit produk A pada Departemen Pemotongan untuk Januari.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Placeholder 1">
            <a:extLst>
              <a:ext uri="{FF2B5EF4-FFF2-40B4-BE49-F238E27FC236}">
                <a16:creationId xmlns:a16="http://schemas.microsoft.com/office/drawing/2014/main" id="{4A244596-6C18-304A-B62B-0714078D3B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Contoh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4.4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Penghitungan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per Unit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9EFA6D4-2753-4441-A727-5E86070FF5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37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sz="2400" b="1" dirty="0" err="1">
                <a:latin typeface="Helvetica" pitchFamily="2" charset="0"/>
                <a:ea typeface="宋体" panose="02010600030101010101" pitchFamily="2" charset="-122"/>
                <a:cs typeface="Helvetica" pitchFamily="2" charset="0"/>
              </a:rPr>
              <a:t>Solusi</a:t>
            </a:r>
            <a:r>
              <a:rPr lang="en-US" altLang="zh-CN" sz="2400" dirty="0">
                <a:latin typeface="Helvetica" pitchFamily="2" charset="0"/>
                <a:ea typeface="宋体" panose="02010600030101010101" pitchFamily="2" charset="-122"/>
                <a:cs typeface="Helvetica" pitchFamily="2" charset="0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 sz="2400" dirty="0">
              <a:latin typeface="Helvetica" pitchFamily="2" charset="0"/>
              <a:ea typeface="宋体" panose="02010600030101010101" pitchFamily="2" charset="-122"/>
              <a:cs typeface="Helvetica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37E2FF-854B-4E6F-8DA7-EB7133007EFF}"/>
              </a:ext>
            </a:extLst>
          </p:cNvPr>
          <p:cNvSpPr txBox="1"/>
          <p:nvPr/>
        </p:nvSpPr>
        <p:spPr>
          <a:xfrm>
            <a:off x="3733822" y="1962166"/>
            <a:ext cx="4419484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tx1"/>
                </a:solidFill>
              </a:rPr>
              <a:t>Jumlah</a:t>
            </a:r>
            <a:r>
              <a:rPr lang="en-US" sz="1400" dirty="0">
                <a:solidFill>
                  <a:schemeClr val="tx1"/>
                </a:solidFill>
              </a:rPr>
              <a:t> Unit </a:t>
            </a:r>
            <a:r>
              <a:rPr lang="en-US" sz="1400" dirty="0" err="1">
                <a:solidFill>
                  <a:schemeClr val="tx1"/>
                </a:solidFill>
              </a:rPr>
              <a:t>Ekuivalen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351919-BC0E-4487-B335-1CB49ABB2E82}"/>
              </a:ext>
            </a:extLst>
          </p:cNvPr>
          <p:cNvSpPr txBox="1"/>
          <p:nvPr/>
        </p:nvSpPr>
        <p:spPr>
          <a:xfrm>
            <a:off x="533506" y="1688702"/>
            <a:ext cx="2971716" cy="53860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1400" dirty="0" err="1">
                <a:solidFill>
                  <a:schemeClr val="tx1"/>
                </a:solidFill>
              </a:rPr>
              <a:t>Biaya</a:t>
            </a:r>
            <a:r>
              <a:rPr lang="en-US" sz="1400" dirty="0">
                <a:solidFill>
                  <a:schemeClr val="tx1"/>
                </a:solidFill>
              </a:rPr>
              <a:t> per Unit</a:t>
            </a:r>
          </a:p>
          <a:p>
            <a:pPr algn="ctr">
              <a:defRPr/>
            </a:pP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5E7C4-E5A6-4E7B-B6D6-3BAB3DEEFC52}"/>
              </a:ext>
            </a:extLst>
          </p:cNvPr>
          <p:cNvSpPr txBox="1"/>
          <p:nvPr/>
        </p:nvSpPr>
        <p:spPr>
          <a:xfrm>
            <a:off x="3733822" y="1657374"/>
            <a:ext cx="4419484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u="sng" dirty="0" err="1">
                <a:solidFill>
                  <a:schemeClr val="tx1"/>
                </a:solidFill>
              </a:rPr>
              <a:t>Jumlah</a:t>
            </a:r>
            <a:r>
              <a:rPr lang="en-US" sz="1400" u="sng" dirty="0">
                <a:solidFill>
                  <a:schemeClr val="tx1"/>
                </a:solidFill>
              </a:rPr>
              <a:t> </a:t>
            </a:r>
            <a:r>
              <a:rPr lang="en-US" sz="1400" u="sng" dirty="0" err="1">
                <a:solidFill>
                  <a:schemeClr val="tx1"/>
                </a:solidFill>
              </a:rPr>
              <a:t>Biaya</a:t>
            </a:r>
            <a:endParaRPr lang="en-US" sz="1400" u="sng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EE3D4-6952-4E0C-B349-EA3C68DDF16D}"/>
              </a:ext>
            </a:extLst>
          </p:cNvPr>
          <p:cNvCxnSpPr/>
          <p:nvPr/>
        </p:nvCxnSpPr>
        <p:spPr>
          <a:xfrm>
            <a:off x="3733800" y="1962150"/>
            <a:ext cx="4395788" cy="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DB9DCDF-235C-4E3A-8D9E-18C65E170EDA}"/>
              </a:ext>
            </a:extLst>
          </p:cNvPr>
          <p:cNvSpPr txBox="1"/>
          <p:nvPr/>
        </p:nvSpPr>
        <p:spPr>
          <a:xfrm>
            <a:off x="3505200" y="1674813"/>
            <a:ext cx="228600" cy="55403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endParaRPr lang="en-US" sz="800" dirty="0">
              <a:solidFill>
                <a:schemeClr val="tx1"/>
              </a:solidFill>
              <a:cs typeface="Arial" pitchFamily="34" charset="0"/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n-US" sz="1400" dirty="0">
                <a:solidFill>
                  <a:schemeClr val="tx1"/>
                </a:solidFill>
                <a:cs typeface="Arial" pitchFamily="34" charset="0"/>
              </a:rPr>
              <a:t>=</a:t>
            </a:r>
          </a:p>
          <a:p>
            <a:pPr algn="ctr">
              <a:buFont typeface="Arial" pitchFamily="34" charset="0"/>
              <a:buNone/>
              <a:defRPr/>
            </a:pPr>
            <a:endParaRPr lang="en-US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9546F7-C7C7-4812-A333-8DB852091D37}"/>
              </a:ext>
            </a:extLst>
          </p:cNvPr>
          <p:cNvSpPr txBox="1"/>
          <p:nvPr/>
        </p:nvSpPr>
        <p:spPr>
          <a:xfrm>
            <a:off x="3505200" y="2343150"/>
            <a:ext cx="228600" cy="55403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endParaRPr lang="en-US" sz="800" dirty="0">
              <a:solidFill>
                <a:schemeClr val="tx1"/>
              </a:solidFill>
              <a:cs typeface="Arial" pitchFamily="34" charset="0"/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n-US" sz="1400" dirty="0">
                <a:solidFill>
                  <a:schemeClr val="tx1"/>
                </a:solidFill>
                <a:cs typeface="Arial" pitchFamily="34" charset="0"/>
              </a:rPr>
              <a:t>=</a:t>
            </a:r>
          </a:p>
          <a:p>
            <a:pPr algn="ctr">
              <a:buFont typeface="Arial" pitchFamily="34" charset="0"/>
              <a:buNone/>
              <a:defRPr/>
            </a:pPr>
            <a:endParaRPr lang="en-US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94701D-C769-4B5D-A0AD-5C64CCB24FF1}"/>
              </a:ext>
            </a:extLst>
          </p:cNvPr>
          <p:cNvSpPr txBox="1"/>
          <p:nvPr/>
        </p:nvSpPr>
        <p:spPr>
          <a:xfrm>
            <a:off x="3733822" y="2630696"/>
            <a:ext cx="220974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47.250 Unit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0A0A00-66B9-4BB8-88B1-8431E6405B41}"/>
              </a:ext>
            </a:extLst>
          </p:cNvPr>
          <p:cNvSpPr txBox="1"/>
          <p:nvPr/>
        </p:nvSpPr>
        <p:spPr>
          <a:xfrm>
            <a:off x="3733822" y="2325904"/>
            <a:ext cx="220974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u="sng" dirty="0">
                <a:solidFill>
                  <a:schemeClr val="tx1"/>
                </a:solidFill>
              </a:rPr>
              <a:t>Rp1.575.000.000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01901D-0F94-4F5F-AAA7-7FA8A236384E}"/>
              </a:ext>
            </a:extLst>
          </p:cNvPr>
          <p:cNvSpPr txBox="1"/>
          <p:nvPr/>
        </p:nvSpPr>
        <p:spPr>
          <a:xfrm>
            <a:off x="3505200" y="3021013"/>
            <a:ext cx="228600" cy="30638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n-US" sz="1400" dirty="0">
                <a:solidFill>
                  <a:schemeClr val="tx1"/>
                </a:solidFill>
                <a:cs typeface="Arial" pitchFamily="34" charset="0"/>
              </a:rPr>
              <a:t>=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D185B9-6C7F-48A5-8A44-5FA8DB8F7ADA}"/>
              </a:ext>
            </a:extLst>
          </p:cNvPr>
          <p:cNvSpPr txBox="1"/>
          <p:nvPr/>
        </p:nvSpPr>
        <p:spPr>
          <a:xfrm>
            <a:off x="3733822" y="3028938"/>
            <a:ext cx="220974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Rp33.333,33</a:t>
            </a:r>
          </a:p>
        </p:txBody>
      </p:sp>
    </p:spTree>
    <p:extLst>
      <p:ext uri="{BB962C8B-B14F-4D97-AF65-F5344CB8AC3E}">
        <p14:creationId xmlns:p14="http://schemas.microsoft.com/office/powerpoint/2010/main" val="2316326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0" grpId="0" build="p" animBg="1"/>
      <p:bldP spid="11" grpId="0" build="p" animBg="1"/>
      <p:bldP spid="1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Placeholder 1">
            <a:extLst>
              <a:ext uri="{FF2B5EF4-FFF2-40B4-BE49-F238E27FC236}">
                <a16:creationId xmlns:a16="http://schemas.microsoft.com/office/drawing/2014/main" id="{C4103D53-9CFB-5048-897A-76EE690F56D2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Laporan Biaya Produksi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F7EA0A-DB2B-AD49-B6A5-0BEAF9D0A966}"/>
              </a:ext>
            </a:extLst>
          </p:cNvPr>
          <p:cNvSpPr/>
          <p:nvPr/>
        </p:nvSpPr>
        <p:spPr>
          <a:xfrm>
            <a:off x="152516" y="1276350"/>
            <a:ext cx="86865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d-ID" sz="2400" b="1" dirty="0"/>
              <a:t>Pertanggungjawaban Biaya</a:t>
            </a:r>
          </a:p>
          <a:p>
            <a:pPr marL="817563" indent="-457200">
              <a:buFont typeface="Wingdings" charset="2"/>
              <a:buChar char="q"/>
              <a:tabLst>
                <a:tab pos="360363" algn="l"/>
              </a:tabLst>
              <a:defRPr/>
            </a:pPr>
            <a:r>
              <a:rPr lang="id-ID" sz="2400" dirty="0"/>
              <a:t>Jumlah biaya yang telah dikeluarkan dan yang harus dipertanggungjawabkan, dan pertanggungjawaban atas biaya tersebut di atas. </a:t>
            </a:r>
          </a:p>
          <a:p>
            <a:pPr marL="817563" indent="-457200">
              <a:buFont typeface="Wingdings" charset="2"/>
              <a:buChar char="q"/>
              <a:tabLst>
                <a:tab pos="360363" algn="l"/>
              </a:tabLst>
              <a:defRPr/>
            </a:pPr>
            <a:r>
              <a:rPr lang="id-ID" sz="2400" dirty="0"/>
              <a:t>Biaya yang telah dikeluarkan dan dipertanggungjawabkan harus sama dengan jumlah yang menunjukkan pertanggungjawaban biayanya.</a:t>
            </a:r>
            <a:endParaRPr lang="en-US" sz="2400" dirty="0"/>
          </a:p>
        </p:txBody>
      </p:sp>
    </p:spTree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Placeholder 1">
            <a:extLst>
              <a:ext uri="{FF2B5EF4-FFF2-40B4-BE49-F238E27FC236}">
                <a16:creationId xmlns:a16="http://schemas.microsoft.com/office/drawing/2014/main" id="{F60AE361-3A1E-D44E-B09C-D42DF1FECC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Ilustrasi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Penyusunan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Laporan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A3502-0887-9545-B410-85AF59E74E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1898650"/>
          </a:xfrm>
        </p:spPr>
        <p:txBody>
          <a:bodyPr>
            <a:normAutofit fontScale="625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b="1" dirty="0"/>
              <a:t>DEPARTEMEN PEMOTONGAN</a:t>
            </a: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dirty="0"/>
              <a:t>Berikut ini adalah informasi yang diperoleh dari Departemen Pemotongan untuk Januari 2018 atas produk Produk A.</a:t>
            </a:r>
            <a:endParaRPr lang="en-US" dirty="0"/>
          </a:p>
          <a:p>
            <a:pPr>
              <a:defRPr/>
            </a:pPr>
            <a:r>
              <a:rPr lang="id-ID" b="1" dirty="0"/>
              <a:t>Data Produksi dalam Unit.</a:t>
            </a:r>
            <a:endParaRPr lang="en-US" dirty="0"/>
          </a:p>
          <a:p>
            <a:pPr marL="360363" indent="0">
              <a:buFont typeface="Wingdings" panose="05000000000000000000" pitchFamily="2" charset="2"/>
              <a:buNone/>
              <a:defRPr/>
            </a:pPr>
            <a:r>
              <a:rPr lang="id-ID" dirty="0"/>
              <a:t>Departemen Pemotongan memiliki data produksi berikut ini untuk Januari 2018.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937262-A295-BA44-9217-19BE37DC5435}"/>
              </a:ext>
            </a:extLst>
          </p:cNvPr>
          <p:cNvSpPr txBox="1"/>
          <p:nvPr/>
        </p:nvSpPr>
        <p:spPr>
          <a:xfrm>
            <a:off x="825354" y="3028938"/>
            <a:ext cx="5105266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Unit </a:t>
            </a:r>
            <a:r>
              <a:rPr lang="en-US" sz="1400" dirty="0" err="1">
                <a:solidFill>
                  <a:schemeClr val="tx1"/>
                </a:solidFill>
              </a:rPr>
              <a:t>barang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dalam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proses</a:t>
            </a:r>
            <a:r>
              <a:rPr lang="en-US" sz="1400" dirty="0">
                <a:solidFill>
                  <a:schemeClr val="tx1"/>
                </a:solidFill>
              </a:rPr>
              <a:t>, 1 </a:t>
            </a:r>
            <a:r>
              <a:rPr lang="en-US" sz="1400" dirty="0" err="1">
                <a:solidFill>
                  <a:schemeClr val="tx1"/>
                </a:solidFill>
              </a:rPr>
              <a:t>Januari</a:t>
            </a:r>
            <a:r>
              <a:rPr lang="en-US" sz="1400" dirty="0">
                <a:solidFill>
                  <a:schemeClr val="tx1"/>
                </a:solidFill>
              </a:rPr>
              <a:t> …………………….. ………………………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6156A9-D7B3-6042-BE4D-D1FA8B54B23E}"/>
              </a:ext>
            </a:extLst>
          </p:cNvPr>
          <p:cNvSpPr txBox="1"/>
          <p:nvPr/>
        </p:nvSpPr>
        <p:spPr>
          <a:xfrm>
            <a:off x="5943564" y="3030678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5B4D4E-4CC6-0744-80E2-247D4E823CF5}"/>
              </a:ext>
            </a:extLst>
          </p:cNvPr>
          <p:cNvSpPr txBox="1"/>
          <p:nvPr/>
        </p:nvSpPr>
        <p:spPr>
          <a:xfrm>
            <a:off x="825354" y="3333730"/>
            <a:ext cx="5105266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Unit yang </a:t>
            </a:r>
            <a:r>
              <a:rPr lang="en-US" sz="1400" dirty="0" err="1">
                <a:solidFill>
                  <a:schemeClr val="tx1"/>
                </a:solidFill>
              </a:rPr>
              <a:t>dimasukkan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dalam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proses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produksi</a:t>
            </a:r>
            <a:r>
              <a:rPr lang="en-US" sz="1400" dirty="0">
                <a:solidFill>
                  <a:schemeClr val="tx1"/>
                </a:solidFill>
              </a:rPr>
              <a:t> ………………………………..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EE04D-F53A-E248-A471-388ECC0561F1}"/>
              </a:ext>
            </a:extLst>
          </p:cNvPr>
          <p:cNvSpPr txBox="1"/>
          <p:nvPr/>
        </p:nvSpPr>
        <p:spPr>
          <a:xfrm>
            <a:off x="5943564" y="3335470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40.000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B6D6EE-7F64-F44B-BBC5-7FC737C899BD}"/>
              </a:ext>
            </a:extLst>
          </p:cNvPr>
          <p:cNvSpPr txBox="1"/>
          <p:nvPr/>
        </p:nvSpPr>
        <p:spPr>
          <a:xfrm>
            <a:off x="825354" y="3638522"/>
            <a:ext cx="5105266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Unit yang </a:t>
            </a:r>
            <a:r>
              <a:rPr lang="en-US" sz="1400" dirty="0" err="1">
                <a:solidFill>
                  <a:schemeClr val="tx1"/>
                </a:solidFill>
              </a:rPr>
              <a:t>selesai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ditransfer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departemen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berikutnya</a:t>
            </a:r>
            <a:r>
              <a:rPr lang="en-US" sz="1400" dirty="0">
                <a:solidFill>
                  <a:schemeClr val="tx1"/>
                </a:solidFill>
              </a:rPr>
              <a:t> …………… ……………………………….……………………..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62204C-1AAB-704B-BD85-A917C0E96D2E}"/>
              </a:ext>
            </a:extLst>
          </p:cNvPr>
          <p:cNvSpPr txBox="1"/>
          <p:nvPr/>
        </p:nvSpPr>
        <p:spPr>
          <a:xfrm>
            <a:off x="5943564" y="3640262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32.000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696BB-2E14-5646-BF2D-0FC68F4DB1BD}"/>
              </a:ext>
            </a:extLst>
          </p:cNvPr>
          <p:cNvSpPr txBox="1"/>
          <p:nvPr/>
        </p:nvSpPr>
        <p:spPr>
          <a:xfrm>
            <a:off x="838298" y="3943314"/>
            <a:ext cx="5105266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Unit </a:t>
            </a:r>
            <a:r>
              <a:rPr lang="en-US" sz="1400" dirty="0" err="1">
                <a:solidFill>
                  <a:schemeClr val="tx1"/>
                </a:solidFill>
              </a:rPr>
              <a:t>barang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dalam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proses</a:t>
            </a:r>
            <a:r>
              <a:rPr lang="en-US" sz="1400" dirty="0">
                <a:solidFill>
                  <a:schemeClr val="tx1"/>
                </a:solidFill>
              </a:rPr>
              <a:t>, 31 </a:t>
            </a:r>
            <a:r>
              <a:rPr lang="en-US" sz="1400" dirty="0" err="1">
                <a:solidFill>
                  <a:schemeClr val="tx1"/>
                </a:solidFill>
              </a:rPr>
              <a:t>Januari</a:t>
            </a:r>
            <a:r>
              <a:rPr lang="en-US" sz="1400" dirty="0">
                <a:solidFill>
                  <a:schemeClr val="tx1"/>
                </a:solidFill>
              </a:rPr>
              <a:t> (</a:t>
            </a:r>
            <a:r>
              <a:rPr lang="en-US" sz="1400" dirty="0" err="1">
                <a:solidFill>
                  <a:schemeClr val="tx1"/>
                </a:solidFill>
              </a:rPr>
              <a:t>tingkat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penyelesaian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bahan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baku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langsung</a:t>
            </a:r>
            <a:r>
              <a:rPr lang="en-US" sz="1400" dirty="0">
                <a:solidFill>
                  <a:schemeClr val="tx1"/>
                </a:solidFill>
              </a:rPr>
              <a:t> 100%, </a:t>
            </a:r>
            <a:r>
              <a:rPr lang="en-US" sz="1400" dirty="0" err="1">
                <a:solidFill>
                  <a:schemeClr val="tx1"/>
                </a:solidFill>
              </a:rPr>
              <a:t>tenaga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kerja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langsung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dan</a:t>
            </a:r>
            <a:r>
              <a:rPr lang="en-US" sz="1400" dirty="0">
                <a:solidFill>
                  <a:schemeClr val="tx1"/>
                </a:solidFill>
              </a:rPr>
              <a:t> overhead 50%) …...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DEB2DC-88D1-BB4C-802A-83E2F267C51D}"/>
              </a:ext>
            </a:extLst>
          </p:cNvPr>
          <p:cNvSpPr txBox="1"/>
          <p:nvPr/>
        </p:nvSpPr>
        <p:spPr>
          <a:xfrm>
            <a:off x="5943564" y="3945054"/>
            <a:ext cx="1828752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8.000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Placeholder 1">
            <a:extLst>
              <a:ext uri="{FF2B5EF4-FFF2-40B4-BE49-F238E27FC236}">
                <a16:creationId xmlns:a16="http://schemas.microsoft.com/office/drawing/2014/main" id="{83275B27-4A13-4F40-B00E-14C237745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Ilustrasi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Penyusunan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Laporan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CFB33-293B-3343-8DEF-57D0F06029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67945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US" b="1" dirty="0" err="1"/>
              <a:t>Departemen</a:t>
            </a:r>
            <a:r>
              <a:rPr lang="en-US" b="1" dirty="0"/>
              <a:t> </a:t>
            </a:r>
            <a:r>
              <a:rPr lang="en-US" b="1" dirty="0" err="1"/>
              <a:t>Pemotongan</a:t>
            </a:r>
            <a:endParaRPr lang="en-US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Perhitungan</a:t>
            </a:r>
            <a:r>
              <a:rPr lang="en-US" dirty="0"/>
              <a:t> unit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ekuivalen</a:t>
            </a:r>
            <a:r>
              <a:rPr lang="en-US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4E68ED-0699-1348-8FC2-C0B75C8ABF2A}"/>
              </a:ext>
            </a:extLst>
          </p:cNvPr>
          <p:cNvSpPr/>
          <p:nvPr/>
        </p:nvSpPr>
        <p:spPr>
          <a:xfrm>
            <a:off x="838200" y="24955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Unit yang </a:t>
            </a:r>
            <a:r>
              <a:rPr lang="en-US" sz="1200" dirty="0" err="1">
                <a:solidFill>
                  <a:schemeClr val="tx1"/>
                </a:solidFill>
              </a:rPr>
              <a:t>selesai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ditransfer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departemen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berikutnya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68F1D8-F139-2044-8E6E-25A4715E4742}"/>
              </a:ext>
            </a:extLst>
          </p:cNvPr>
          <p:cNvSpPr/>
          <p:nvPr/>
        </p:nvSpPr>
        <p:spPr>
          <a:xfrm>
            <a:off x="838200" y="2800350"/>
            <a:ext cx="4648200" cy="1447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US" sz="1200" dirty="0" err="1">
                <a:solidFill>
                  <a:schemeClr val="tx1"/>
                </a:solidFill>
              </a:rPr>
              <a:t>Ditambah</a:t>
            </a:r>
            <a:r>
              <a:rPr lang="en-US" sz="1200" dirty="0">
                <a:solidFill>
                  <a:schemeClr val="tx1"/>
                </a:solidFill>
              </a:rPr>
              <a:t>: Unit </a:t>
            </a:r>
            <a:r>
              <a:rPr lang="en-US" sz="1200" dirty="0" err="1">
                <a:solidFill>
                  <a:schemeClr val="tx1"/>
                </a:solidFill>
              </a:rPr>
              <a:t>barang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dalam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proses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akhir</a:t>
            </a:r>
            <a:r>
              <a:rPr lang="en-US" sz="1200" dirty="0">
                <a:solidFill>
                  <a:schemeClr val="tx1"/>
                </a:solidFill>
              </a:rPr>
              <a:t> × </a:t>
            </a:r>
            <a:r>
              <a:rPr lang="en-US" sz="1200" dirty="0" err="1">
                <a:solidFill>
                  <a:schemeClr val="tx1"/>
                </a:solidFill>
              </a:rPr>
              <a:t>tingkat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penyelesaian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pPr marL="176213">
              <a:defRPr/>
            </a:pPr>
            <a:r>
              <a:rPr lang="en-US" sz="1200" dirty="0" err="1">
                <a:solidFill>
                  <a:schemeClr val="tx1"/>
                </a:solidFill>
              </a:rPr>
              <a:t>Bahan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baku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langsung</a:t>
            </a:r>
            <a:endParaRPr lang="en-US" sz="1200" dirty="0">
              <a:solidFill>
                <a:schemeClr val="tx1"/>
              </a:solidFill>
            </a:endParaRPr>
          </a:p>
          <a:p>
            <a:pPr marL="176213">
              <a:defRPr/>
            </a:pPr>
            <a:r>
              <a:rPr lang="en-US" sz="1200" dirty="0">
                <a:solidFill>
                  <a:schemeClr val="tx1"/>
                </a:solidFill>
              </a:rPr>
              <a:t>= 8.000 × 100%</a:t>
            </a:r>
          </a:p>
          <a:p>
            <a:pPr marL="176213">
              <a:defRPr/>
            </a:pPr>
            <a:r>
              <a:rPr lang="en-US" sz="1200" dirty="0" err="1">
                <a:solidFill>
                  <a:schemeClr val="tx1"/>
                </a:solidFill>
              </a:rPr>
              <a:t>Tenaga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kerja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langsung</a:t>
            </a:r>
            <a:endParaRPr lang="en-US" sz="1200" dirty="0">
              <a:solidFill>
                <a:schemeClr val="tx1"/>
              </a:solidFill>
            </a:endParaRPr>
          </a:p>
          <a:p>
            <a:pPr marL="176213">
              <a:defRPr/>
            </a:pPr>
            <a:r>
              <a:rPr lang="en-US" sz="1200" dirty="0">
                <a:solidFill>
                  <a:schemeClr val="tx1"/>
                </a:solidFill>
              </a:rPr>
              <a:t>= 8.000 × 50%</a:t>
            </a:r>
          </a:p>
          <a:p>
            <a:pPr marL="176213">
              <a:defRPr/>
            </a:pPr>
            <a:r>
              <a:rPr lang="en-US" sz="1200" dirty="0">
                <a:solidFill>
                  <a:schemeClr val="tx1"/>
                </a:solidFill>
              </a:rPr>
              <a:t>Overhead </a:t>
            </a:r>
            <a:r>
              <a:rPr lang="en-US" sz="1200" dirty="0" err="1">
                <a:solidFill>
                  <a:schemeClr val="tx1"/>
                </a:solidFill>
              </a:rPr>
              <a:t>pabrik</a:t>
            </a:r>
            <a:endParaRPr lang="en-US" sz="1200" dirty="0">
              <a:solidFill>
                <a:schemeClr val="tx1"/>
              </a:solidFill>
            </a:endParaRPr>
          </a:p>
          <a:p>
            <a:pPr marL="176213">
              <a:defRPr/>
            </a:pPr>
            <a:r>
              <a:rPr lang="en-US" sz="1200" dirty="0">
                <a:solidFill>
                  <a:schemeClr val="tx1"/>
                </a:solidFill>
              </a:rPr>
              <a:t>= 8.000 × 50%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6FFA91-C144-4B45-960B-1ABBB6CB060B}"/>
              </a:ext>
            </a:extLst>
          </p:cNvPr>
          <p:cNvSpPr/>
          <p:nvPr/>
        </p:nvSpPr>
        <p:spPr>
          <a:xfrm>
            <a:off x="838200" y="1962150"/>
            <a:ext cx="46482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CCA094-9CB0-5449-BEEB-CF80B9A4861E}"/>
              </a:ext>
            </a:extLst>
          </p:cNvPr>
          <p:cNvSpPr/>
          <p:nvPr/>
        </p:nvSpPr>
        <p:spPr>
          <a:xfrm>
            <a:off x="5486400" y="24955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200" dirty="0">
                <a:solidFill>
                  <a:schemeClr val="tx1"/>
                </a:solidFill>
                <a:cs typeface="Arial" pitchFamily="34" charset="0"/>
              </a:rPr>
              <a:t>32.000</a:t>
            </a: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0F979E-FEEB-B042-94FE-0038C2491D13}"/>
              </a:ext>
            </a:extLst>
          </p:cNvPr>
          <p:cNvSpPr/>
          <p:nvPr/>
        </p:nvSpPr>
        <p:spPr>
          <a:xfrm>
            <a:off x="5486400" y="2800350"/>
            <a:ext cx="1143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z="1200" dirty="0">
                <a:solidFill>
                  <a:schemeClr val="tx1"/>
                </a:solidFill>
              </a:rPr>
              <a:t>8.000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869A031-A8AD-4A4C-B689-E2976EBCF8A9}"/>
              </a:ext>
            </a:extLst>
          </p:cNvPr>
          <p:cNvSpPr/>
          <p:nvPr/>
        </p:nvSpPr>
        <p:spPr>
          <a:xfrm>
            <a:off x="5486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200" b="1" dirty="0" err="1">
                <a:solidFill>
                  <a:schemeClr val="tx1"/>
                </a:solidFill>
              </a:rPr>
              <a:t>Bahan</a:t>
            </a:r>
            <a:r>
              <a:rPr lang="en-US" altLang="zh-CN" sz="1200" b="1" dirty="0">
                <a:solidFill>
                  <a:schemeClr val="tx1"/>
                </a:solidFill>
              </a:rPr>
              <a:t> Baku </a:t>
            </a:r>
            <a:r>
              <a:rPr lang="en-US" altLang="zh-CN" sz="1200" b="1" dirty="0" err="1">
                <a:solidFill>
                  <a:schemeClr val="tx1"/>
                </a:solidFill>
              </a:rPr>
              <a:t>Langsung</a:t>
            </a:r>
            <a:endParaRPr lang="en-US" altLang="zh-CN" sz="1200" b="1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ABE8F0-C090-8647-B85A-8B5DBD16CDBB}"/>
              </a:ext>
            </a:extLst>
          </p:cNvPr>
          <p:cNvSpPr/>
          <p:nvPr/>
        </p:nvSpPr>
        <p:spPr>
          <a:xfrm>
            <a:off x="6629400" y="24955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200" dirty="0">
                <a:solidFill>
                  <a:schemeClr val="tx1"/>
                </a:solidFill>
                <a:cs typeface="Arial" pitchFamily="34" charset="0"/>
              </a:rPr>
              <a:t>32.000</a:t>
            </a: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49E55-45B1-6A42-969B-49776683D7C0}"/>
              </a:ext>
            </a:extLst>
          </p:cNvPr>
          <p:cNvSpPr/>
          <p:nvPr/>
        </p:nvSpPr>
        <p:spPr>
          <a:xfrm>
            <a:off x="6629400" y="2800350"/>
            <a:ext cx="11430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z="1200" dirty="0">
                <a:solidFill>
                  <a:schemeClr val="tx1"/>
                </a:solidFill>
              </a:rPr>
              <a:t>4.000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3B9D87C-C11C-2C4D-803E-68CF731C6BFD}"/>
              </a:ext>
            </a:extLst>
          </p:cNvPr>
          <p:cNvSpPr/>
          <p:nvPr/>
        </p:nvSpPr>
        <p:spPr>
          <a:xfrm>
            <a:off x="6629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200" b="1" dirty="0" err="1">
                <a:solidFill>
                  <a:schemeClr val="tx1"/>
                </a:solidFill>
              </a:rPr>
              <a:t>Tenaga</a:t>
            </a:r>
            <a:r>
              <a:rPr lang="en-US" altLang="zh-CN" sz="1200" b="1" dirty="0">
                <a:solidFill>
                  <a:schemeClr val="tx1"/>
                </a:solidFill>
              </a:rPr>
              <a:t> </a:t>
            </a:r>
            <a:r>
              <a:rPr lang="en-US" altLang="zh-CN" sz="1200" b="1" dirty="0" err="1">
                <a:solidFill>
                  <a:schemeClr val="tx1"/>
                </a:solidFill>
              </a:rPr>
              <a:t>Kerja</a:t>
            </a:r>
            <a:r>
              <a:rPr lang="en-US" altLang="zh-CN" sz="1200" b="1" dirty="0">
                <a:solidFill>
                  <a:schemeClr val="tx1"/>
                </a:solidFill>
              </a:rPr>
              <a:t> </a:t>
            </a:r>
            <a:r>
              <a:rPr lang="en-US" altLang="zh-CN" sz="1200" b="1" dirty="0" err="1">
                <a:solidFill>
                  <a:schemeClr val="tx1"/>
                </a:solidFill>
              </a:rPr>
              <a:t>Langsung</a:t>
            </a:r>
            <a:endParaRPr lang="en-US" altLang="zh-CN" sz="12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20868C-EEE1-ED48-BE25-FF874688A148}"/>
              </a:ext>
            </a:extLst>
          </p:cNvPr>
          <p:cNvSpPr/>
          <p:nvPr/>
        </p:nvSpPr>
        <p:spPr>
          <a:xfrm>
            <a:off x="7772400" y="24955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algn="r">
              <a:defRPr/>
            </a:pPr>
            <a:r>
              <a:rPr lang="en-US" sz="1200" dirty="0">
                <a:solidFill>
                  <a:schemeClr val="tx1"/>
                </a:solidFill>
              </a:rPr>
              <a:t>32.000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326B3C-6E4A-2540-86ED-703509A05A4E}"/>
              </a:ext>
            </a:extLst>
          </p:cNvPr>
          <p:cNvSpPr/>
          <p:nvPr/>
        </p:nvSpPr>
        <p:spPr>
          <a:xfrm>
            <a:off x="7772400" y="2800350"/>
            <a:ext cx="1143000" cy="1447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460375" algn="r">
              <a:defRPr/>
            </a:pPr>
            <a:r>
              <a:rPr lang="en-US" sz="1200" dirty="0">
                <a:solidFill>
                  <a:schemeClr val="tx1"/>
                </a:solidFill>
              </a:rPr>
              <a:t>4.000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F5B0899-C980-4A44-AFC8-C30134DFF12F}"/>
              </a:ext>
            </a:extLst>
          </p:cNvPr>
          <p:cNvSpPr/>
          <p:nvPr/>
        </p:nvSpPr>
        <p:spPr>
          <a:xfrm>
            <a:off x="7772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Overhead </a:t>
            </a:r>
            <a:r>
              <a:rPr lang="en-US" sz="1200" b="1" dirty="0" err="1">
                <a:solidFill>
                  <a:schemeClr val="tx1"/>
                </a:solidFill>
              </a:rPr>
              <a:t>Pabrik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69870F9-A8BD-FA49-A0DC-BBE11C7ED387}"/>
              </a:ext>
            </a:extLst>
          </p:cNvPr>
          <p:cNvSpPr/>
          <p:nvPr/>
        </p:nvSpPr>
        <p:spPr>
          <a:xfrm>
            <a:off x="838200" y="42481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tx1"/>
                </a:solidFill>
              </a:rPr>
              <a:t>Unit </a:t>
            </a:r>
            <a:r>
              <a:rPr lang="en-US" sz="1200" b="1" dirty="0" err="1">
                <a:solidFill>
                  <a:schemeClr val="tx1"/>
                </a:solidFill>
              </a:rPr>
              <a:t>Produksi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Ekuivalen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09B6239-A8A4-034F-B75E-47EC12971880}"/>
              </a:ext>
            </a:extLst>
          </p:cNvPr>
          <p:cNvSpPr/>
          <p:nvPr/>
        </p:nvSpPr>
        <p:spPr>
          <a:xfrm>
            <a:off x="6629400" y="3790950"/>
            <a:ext cx="11430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9868FD-5F9A-9941-9066-4EC64BB1C600}"/>
              </a:ext>
            </a:extLst>
          </p:cNvPr>
          <p:cNvSpPr/>
          <p:nvPr/>
        </p:nvSpPr>
        <p:spPr>
          <a:xfrm>
            <a:off x="7772400" y="42481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36.000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129D585-6440-8045-9127-CAFF65CE4FC8}"/>
              </a:ext>
            </a:extLst>
          </p:cNvPr>
          <p:cNvSpPr/>
          <p:nvPr/>
        </p:nvSpPr>
        <p:spPr>
          <a:xfrm>
            <a:off x="5486400" y="3409950"/>
            <a:ext cx="1143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EC0DE5-37BD-4548-9B43-8FD9B9DB643A}"/>
              </a:ext>
            </a:extLst>
          </p:cNvPr>
          <p:cNvSpPr/>
          <p:nvPr/>
        </p:nvSpPr>
        <p:spPr>
          <a:xfrm>
            <a:off x="6629400" y="42481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36.000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891855E-188D-3C42-9356-944A2827512B}"/>
              </a:ext>
            </a:extLst>
          </p:cNvPr>
          <p:cNvSpPr/>
          <p:nvPr/>
        </p:nvSpPr>
        <p:spPr>
          <a:xfrm>
            <a:off x="5486400" y="42481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40.000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1" grpId="0" animBg="1"/>
      <p:bldP spid="35" grpId="0" animBg="1"/>
      <p:bldP spid="34" grpId="0" animBg="1"/>
      <p:bldP spid="36" grpId="0" animBg="1"/>
      <p:bldP spid="33" grpId="0" animBg="1"/>
      <p:bldP spid="3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Placeholder 1">
            <a:extLst>
              <a:ext uri="{FF2B5EF4-FFF2-40B4-BE49-F238E27FC236}">
                <a16:creationId xmlns:a16="http://schemas.microsoft.com/office/drawing/2014/main" id="{1424E82A-11F5-0D4A-942C-82E8C2D6C1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Ilustrasi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Penyusunan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Laporan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35E73-8A05-4F4F-B2F1-BED71BE077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1593850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b="1" dirty="0"/>
              <a:t>DEPARTEMEN PEMOTONGAN</a:t>
            </a:r>
            <a:endParaRPr lang="en-US" dirty="0"/>
          </a:p>
          <a:p>
            <a:pPr>
              <a:defRPr/>
            </a:pP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per u</a:t>
            </a:r>
            <a:r>
              <a:rPr lang="id-ID" dirty="0"/>
              <a:t>nit.</a:t>
            </a:r>
            <a:endParaRPr lang="en-US" dirty="0"/>
          </a:p>
          <a:p>
            <a:pPr marL="360363" indent="0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id-ID" dirty="0"/>
              <a:t>Berikut ini adalah biaya produksi yang terjadi selama Januari 2018 pada Departemen Pemotongan.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5E0FD2-0889-914B-AFBF-53C87F64E223}"/>
              </a:ext>
            </a:extLst>
          </p:cNvPr>
          <p:cNvSpPr txBox="1"/>
          <p:nvPr/>
        </p:nvSpPr>
        <p:spPr>
          <a:xfrm>
            <a:off x="762100" y="2724146"/>
            <a:ext cx="5105266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 err="1">
                <a:solidFill>
                  <a:schemeClr val="tx1"/>
                </a:solidFill>
              </a:rPr>
              <a:t>Bahan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baku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langsung</a:t>
            </a:r>
            <a:r>
              <a:rPr lang="en-US" sz="1400" dirty="0">
                <a:solidFill>
                  <a:schemeClr val="tx1"/>
                </a:solidFill>
              </a:rPr>
              <a:t> ……………………...……………………..………………………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00BBE-824B-9E45-9AF8-5167F9922292}"/>
              </a:ext>
            </a:extLst>
          </p:cNvPr>
          <p:cNvSpPr txBox="1"/>
          <p:nvPr/>
        </p:nvSpPr>
        <p:spPr>
          <a:xfrm>
            <a:off x="5880310" y="2725886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Rp38.000.000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76475A-5F05-344D-AFCC-E7B795487A08}"/>
              </a:ext>
            </a:extLst>
          </p:cNvPr>
          <p:cNvSpPr txBox="1"/>
          <p:nvPr/>
        </p:nvSpPr>
        <p:spPr>
          <a:xfrm>
            <a:off x="762100" y="3028938"/>
            <a:ext cx="5105266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 err="1">
                <a:solidFill>
                  <a:schemeClr val="tx1"/>
                </a:solidFill>
              </a:rPr>
              <a:t>Tenaga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kerja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langsung</a:t>
            </a:r>
            <a:r>
              <a:rPr lang="en-US" sz="1400" dirty="0">
                <a:solidFill>
                  <a:schemeClr val="tx1"/>
                </a:solidFill>
              </a:rPr>
              <a:t>……………………………………………………………………..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708780-DD3E-1D44-8407-9BB276CA9BC6}"/>
              </a:ext>
            </a:extLst>
          </p:cNvPr>
          <p:cNvSpPr txBox="1"/>
          <p:nvPr/>
        </p:nvSpPr>
        <p:spPr>
          <a:xfrm>
            <a:off x="5880310" y="3030678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39.240.000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E9100-7C45-0E40-B07B-3E179BC3703E}"/>
              </a:ext>
            </a:extLst>
          </p:cNvPr>
          <p:cNvSpPr txBox="1"/>
          <p:nvPr/>
        </p:nvSpPr>
        <p:spPr>
          <a:xfrm>
            <a:off x="762100" y="3333730"/>
            <a:ext cx="5105266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Overhead </a:t>
            </a:r>
            <a:r>
              <a:rPr lang="en-US" sz="1400" dirty="0" err="1">
                <a:solidFill>
                  <a:schemeClr val="tx1"/>
                </a:solidFill>
              </a:rPr>
              <a:t>pabrik</a:t>
            </a:r>
            <a:r>
              <a:rPr lang="en-US" sz="1400" dirty="0">
                <a:solidFill>
                  <a:schemeClr val="tx1"/>
                </a:solidFill>
              </a:rPr>
              <a:t> …………………… ……………………………….……………………..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CE2D4D-1DC4-AE4E-9B31-1EA8EC60B402}"/>
              </a:ext>
            </a:extLst>
          </p:cNvPr>
          <p:cNvSpPr txBox="1"/>
          <p:nvPr/>
        </p:nvSpPr>
        <p:spPr>
          <a:xfrm>
            <a:off x="5880310" y="3335470"/>
            <a:ext cx="182875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36.720.000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D1F9B-95CF-4754-A1BF-A19CA399F86F}"/>
              </a:ext>
            </a:extLst>
          </p:cNvPr>
          <p:cNvSpPr txBox="1"/>
          <p:nvPr/>
        </p:nvSpPr>
        <p:spPr>
          <a:xfrm>
            <a:off x="5867366" y="3714720"/>
            <a:ext cx="1854640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                   113.960.000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*</a:t>
            </a:r>
            <a:r>
              <a:rPr lang="en-US" sz="1400" dirty="0" err="1">
                <a:solidFill>
                  <a:schemeClr val="tx1"/>
                </a:solidFill>
              </a:rPr>
              <a:t>Ini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harus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sama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dengan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jumlah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yg</a:t>
            </a:r>
            <a:r>
              <a:rPr lang="en-US" sz="1400" dirty="0">
                <a:solidFill>
                  <a:schemeClr val="tx1"/>
                </a:solidFill>
              </a:rPr>
              <a:t> di </a:t>
            </a:r>
            <a:r>
              <a:rPr lang="en-US" sz="1400" dirty="0" err="1">
                <a:solidFill>
                  <a:schemeClr val="tx1"/>
                </a:solidFill>
              </a:rPr>
              <a:t>pertanggung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jawabkan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Placeholder 1">
            <a:extLst>
              <a:ext uri="{FF2B5EF4-FFF2-40B4-BE49-F238E27FC236}">
                <a16:creationId xmlns:a16="http://schemas.microsoft.com/office/drawing/2014/main" id="{9918A599-BBEC-E149-B801-0027D863E8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Ilustrasi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Penyusunan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Laporan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9F7EF-3CF2-5A42-BD8B-D9F9FAD4E1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679450"/>
          </a:xfrm>
        </p:spPr>
        <p:txBody>
          <a:bodyPr>
            <a:normAutofit fontScale="625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b="1" dirty="0"/>
              <a:t>DEPARTEMEN PEMOTONGAN</a:t>
            </a:r>
            <a:endParaRPr lang="en-US" dirty="0"/>
          </a:p>
          <a:p>
            <a:pPr>
              <a:defRPr/>
            </a:pP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per u</a:t>
            </a:r>
            <a:r>
              <a:rPr lang="id-ID" dirty="0"/>
              <a:t>nit.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8F91F5-1F54-484A-BA61-B544E059F9A4}"/>
              </a:ext>
            </a:extLst>
          </p:cNvPr>
          <p:cNvSpPr/>
          <p:nvPr/>
        </p:nvSpPr>
        <p:spPr>
          <a:xfrm>
            <a:off x="838200" y="2495550"/>
            <a:ext cx="3505200" cy="457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 err="1">
                <a:solidFill>
                  <a:schemeClr val="tx1"/>
                </a:solidFill>
              </a:rPr>
              <a:t>Biaya</a:t>
            </a:r>
            <a:r>
              <a:rPr lang="en-US" sz="1200" dirty="0">
                <a:solidFill>
                  <a:schemeClr val="tx1"/>
                </a:solidFill>
              </a:rPr>
              <a:t> yang </a:t>
            </a:r>
            <a:r>
              <a:rPr lang="en-US" sz="1200" dirty="0" err="1">
                <a:solidFill>
                  <a:schemeClr val="tx1"/>
                </a:solidFill>
              </a:rPr>
              <a:t>dikeluarkan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Januari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BF2A2A-366F-7946-A36B-497F875D77B7}"/>
              </a:ext>
            </a:extLst>
          </p:cNvPr>
          <p:cNvSpPr/>
          <p:nvPr/>
        </p:nvSpPr>
        <p:spPr>
          <a:xfrm>
            <a:off x="838200" y="2952750"/>
            <a:ext cx="35052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US" sz="1200" dirty="0">
                <a:solidFill>
                  <a:schemeClr val="tx1"/>
                </a:solidFill>
              </a:rPr>
              <a:t>Unit </a:t>
            </a:r>
            <a:r>
              <a:rPr lang="en-US" sz="1200" dirty="0" err="1">
                <a:solidFill>
                  <a:schemeClr val="tx1"/>
                </a:solidFill>
              </a:rPr>
              <a:t>produksi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ekuivalen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8E5620-E41A-A847-8155-7B0A87A798CC}"/>
              </a:ext>
            </a:extLst>
          </p:cNvPr>
          <p:cNvSpPr/>
          <p:nvPr/>
        </p:nvSpPr>
        <p:spPr>
          <a:xfrm>
            <a:off x="838200" y="1962150"/>
            <a:ext cx="35052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36C713-6A9C-114E-A9FE-D979FE2C2124}"/>
              </a:ext>
            </a:extLst>
          </p:cNvPr>
          <p:cNvSpPr/>
          <p:nvPr/>
        </p:nvSpPr>
        <p:spPr>
          <a:xfrm>
            <a:off x="5486400" y="2495550"/>
            <a:ext cx="1143000" cy="457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200" dirty="0">
                <a:solidFill>
                  <a:schemeClr val="tx1"/>
                </a:solidFill>
                <a:cs typeface="Arial" pitchFamily="34" charset="0"/>
              </a:rPr>
              <a:t>Rp39.240.000</a:t>
            </a: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407E2C-E5AB-2D48-AFD6-FC640CCF0091}"/>
              </a:ext>
            </a:extLst>
          </p:cNvPr>
          <p:cNvSpPr/>
          <p:nvPr/>
        </p:nvSpPr>
        <p:spPr>
          <a:xfrm>
            <a:off x="5486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200" b="1" dirty="0" err="1">
                <a:solidFill>
                  <a:schemeClr val="tx1"/>
                </a:solidFill>
              </a:rPr>
              <a:t>Tenaga</a:t>
            </a:r>
            <a:r>
              <a:rPr lang="en-US" altLang="zh-CN" sz="1200" b="1" dirty="0">
                <a:solidFill>
                  <a:schemeClr val="tx1"/>
                </a:solidFill>
              </a:rPr>
              <a:t> </a:t>
            </a:r>
            <a:r>
              <a:rPr lang="en-US" altLang="zh-CN" sz="1200" b="1" dirty="0" err="1">
                <a:solidFill>
                  <a:schemeClr val="tx1"/>
                </a:solidFill>
              </a:rPr>
              <a:t>Kerja</a:t>
            </a:r>
            <a:r>
              <a:rPr lang="en-US" altLang="zh-CN" sz="1200" b="1" dirty="0">
                <a:solidFill>
                  <a:schemeClr val="tx1"/>
                </a:solidFill>
              </a:rPr>
              <a:t> </a:t>
            </a:r>
            <a:r>
              <a:rPr lang="en-US" altLang="zh-CN" sz="1200" b="1" dirty="0" err="1">
                <a:solidFill>
                  <a:schemeClr val="tx1"/>
                </a:solidFill>
              </a:rPr>
              <a:t>Langsung</a:t>
            </a:r>
            <a:endParaRPr lang="en-US" altLang="zh-CN" sz="1200" b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41E0CE-F441-8942-89E0-80EB3705344C}"/>
              </a:ext>
            </a:extLst>
          </p:cNvPr>
          <p:cNvSpPr/>
          <p:nvPr/>
        </p:nvSpPr>
        <p:spPr>
          <a:xfrm>
            <a:off x="6629400" y="2495550"/>
            <a:ext cx="1143000" cy="457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200" dirty="0">
                <a:solidFill>
                  <a:schemeClr val="tx1"/>
                </a:solidFill>
                <a:cs typeface="Arial" pitchFamily="34" charset="0"/>
              </a:rPr>
              <a:t>Rp36.720.000</a:t>
            </a: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5E80F5-67EA-4440-A6DD-7290978B53BD}"/>
              </a:ext>
            </a:extLst>
          </p:cNvPr>
          <p:cNvSpPr/>
          <p:nvPr/>
        </p:nvSpPr>
        <p:spPr>
          <a:xfrm>
            <a:off x="6629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Overhead </a:t>
            </a:r>
            <a:r>
              <a:rPr lang="en-US" sz="1200" b="1" dirty="0" err="1">
                <a:solidFill>
                  <a:schemeClr val="tx1"/>
                </a:solidFill>
              </a:rPr>
              <a:t>Pabrik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ADF479-866C-8D4E-A820-AC793AC3F70C}"/>
              </a:ext>
            </a:extLst>
          </p:cNvPr>
          <p:cNvSpPr/>
          <p:nvPr/>
        </p:nvSpPr>
        <p:spPr>
          <a:xfrm>
            <a:off x="7772400" y="2495550"/>
            <a:ext cx="1143000" cy="1143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algn="r"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marL="3175" algn="r"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marL="3175" algn="r"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marL="3175" algn="r"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marL="3175" algn="r"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marL="3175"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Rp3.060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669249-FF4F-2446-BE0B-80F874C3EE44}"/>
              </a:ext>
            </a:extLst>
          </p:cNvPr>
          <p:cNvSpPr/>
          <p:nvPr/>
        </p:nvSpPr>
        <p:spPr>
          <a:xfrm>
            <a:off x="7772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Total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4BE2AE-590B-AB47-A640-F091FE6AAD70}"/>
              </a:ext>
            </a:extLst>
          </p:cNvPr>
          <p:cNvSpPr/>
          <p:nvPr/>
        </p:nvSpPr>
        <p:spPr>
          <a:xfrm>
            <a:off x="838200" y="3333750"/>
            <a:ext cx="3505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 err="1">
                <a:solidFill>
                  <a:schemeClr val="tx1"/>
                </a:solidFill>
              </a:rPr>
              <a:t>Biaya</a:t>
            </a:r>
            <a:r>
              <a:rPr lang="en-US" sz="1200" b="1" dirty="0">
                <a:solidFill>
                  <a:schemeClr val="tx1"/>
                </a:solidFill>
              </a:rPr>
              <a:t> per unit*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FDA55C7-2F3B-864F-BEBF-1FC01F0174F1}"/>
              </a:ext>
            </a:extLst>
          </p:cNvPr>
          <p:cNvSpPr/>
          <p:nvPr/>
        </p:nvSpPr>
        <p:spPr>
          <a:xfrm>
            <a:off x="6629400" y="2952750"/>
            <a:ext cx="11430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/>
                </a:solidFill>
              </a:rPr>
              <a:t>36.000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83D5FA-9118-CA49-80DF-15AA095D24EA}"/>
              </a:ext>
            </a:extLst>
          </p:cNvPr>
          <p:cNvSpPr/>
          <p:nvPr/>
        </p:nvSpPr>
        <p:spPr>
          <a:xfrm>
            <a:off x="5486400" y="2952750"/>
            <a:ext cx="11430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/>
                </a:solidFill>
              </a:rPr>
              <a:t>36.000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0FE5E25-0AFA-BB45-8342-0C080CC628D8}"/>
              </a:ext>
            </a:extLst>
          </p:cNvPr>
          <p:cNvSpPr/>
          <p:nvPr/>
        </p:nvSpPr>
        <p:spPr>
          <a:xfrm>
            <a:off x="6629400" y="33337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Rp1.020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4DD898-294D-0341-B4C1-7666BFB5BA6E}"/>
              </a:ext>
            </a:extLst>
          </p:cNvPr>
          <p:cNvSpPr/>
          <p:nvPr/>
        </p:nvSpPr>
        <p:spPr>
          <a:xfrm>
            <a:off x="5486400" y="33337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Rp1.090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89116D7-628D-5B4F-8E82-E1EEF11643D7}"/>
              </a:ext>
            </a:extLst>
          </p:cNvPr>
          <p:cNvSpPr/>
          <p:nvPr/>
        </p:nvSpPr>
        <p:spPr>
          <a:xfrm>
            <a:off x="4343400" y="2495550"/>
            <a:ext cx="1143000" cy="457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200" dirty="0">
                <a:solidFill>
                  <a:schemeClr val="tx1"/>
                </a:solidFill>
                <a:cs typeface="Arial" pitchFamily="34" charset="0"/>
              </a:rPr>
              <a:t>Rp38.000.000</a:t>
            </a: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C97E10-470F-4D41-9C47-588E4F4ACA9D}"/>
              </a:ext>
            </a:extLst>
          </p:cNvPr>
          <p:cNvSpPr/>
          <p:nvPr/>
        </p:nvSpPr>
        <p:spPr>
          <a:xfrm>
            <a:off x="4343400" y="1962150"/>
            <a:ext cx="11430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1200" b="1" dirty="0" err="1">
                <a:solidFill>
                  <a:schemeClr val="tx1"/>
                </a:solidFill>
              </a:rPr>
              <a:t>Bahan</a:t>
            </a:r>
            <a:r>
              <a:rPr lang="en-US" altLang="zh-CN" sz="1200" b="1" dirty="0">
                <a:solidFill>
                  <a:schemeClr val="tx1"/>
                </a:solidFill>
              </a:rPr>
              <a:t> Baku </a:t>
            </a:r>
            <a:r>
              <a:rPr lang="en-US" altLang="zh-CN" sz="1200" b="1" dirty="0" err="1">
                <a:solidFill>
                  <a:schemeClr val="tx1"/>
                </a:solidFill>
              </a:rPr>
              <a:t>Langsung</a:t>
            </a:r>
            <a:endParaRPr lang="en-US" altLang="zh-CN" sz="12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A5EE8C-8FC8-704F-806D-3A57D376DACF}"/>
              </a:ext>
            </a:extLst>
          </p:cNvPr>
          <p:cNvSpPr/>
          <p:nvPr/>
        </p:nvSpPr>
        <p:spPr>
          <a:xfrm>
            <a:off x="4343400" y="2952750"/>
            <a:ext cx="11430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sz="1200" dirty="0">
                <a:solidFill>
                  <a:schemeClr val="tx1"/>
                </a:solidFill>
              </a:rPr>
              <a:t>40.000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1B722BC-8811-614B-A760-A6B0958B3E4C}"/>
              </a:ext>
            </a:extLst>
          </p:cNvPr>
          <p:cNvSpPr/>
          <p:nvPr/>
        </p:nvSpPr>
        <p:spPr>
          <a:xfrm>
            <a:off x="4343400" y="3333750"/>
            <a:ext cx="11430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1200" b="1" dirty="0">
                <a:solidFill>
                  <a:schemeClr val="tx1"/>
                </a:solidFill>
              </a:rPr>
              <a:t>Rp950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608D7A75-8DE7-1949-B3E9-32D680C51DB0}"/>
              </a:ext>
            </a:extLst>
          </p:cNvPr>
          <p:cNvSpPr txBox="1">
            <a:spLocks/>
          </p:cNvSpPr>
          <p:nvPr/>
        </p:nvSpPr>
        <p:spPr bwMode="auto">
          <a:xfrm>
            <a:off x="838200" y="3790950"/>
            <a:ext cx="7921625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0" hangingPunct="0">
              <a:spcBef>
                <a:spcPct val="20000"/>
              </a:spcBef>
              <a:buFont typeface="Wingdings" panose="05000000000000000000" pitchFamily="2" charset="2"/>
              <a:buNone/>
              <a:defRPr/>
            </a:pP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*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Biaya</a:t>
            </a: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per unit =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Biaya</a:t>
            </a: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yang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dikeluarkan</a:t>
            </a: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di</a:t>
            </a: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Januari</a:t>
            </a:r>
            <a:r>
              <a:rPr lang="en-US" sz="11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/unit </a:t>
            </a:r>
            <a:r>
              <a:rPr lang="en-US" sz="1100" dirty="0" err="1">
                <a:latin typeface="Helvetica" pitchFamily="34" charset="0"/>
                <a:ea typeface="Helvetica" pitchFamily="34" charset="0"/>
                <a:cs typeface="Helvetica" pitchFamily="34" charset="0"/>
              </a:rPr>
              <a:t>ekuivalen</a:t>
            </a:r>
            <a:endParaRPr lang="en-US" sz="11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anose="05000000000000000000" pitchFamily="2" charset="2"/>
              <a:buNone/>
              <a:defRPr/>
            </a:pPr>
            <a:endParaRPr lang="en-US" sz="3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Placeholder 1">
            <a:extLst>
              <a:ext uri="{FF2B5EF4-FFF2-40B4-BE49-F238E27FC236}">
                <a16:creationId xmlns:a16="http://schemas.microsoft.com/office/drawing/2014/main" id="{4A51D3DE-88D0-294A-AFF1-A42993D0D8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Ilustrasi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Penyusunan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Laporan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5069DE1-68F1-6E46-BF44-281F2FB5C7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679450"/>
          </a:xfrm>
        </p:spPr>
        <p:txBody>
          <a:bodyPr>
            <a:normAutofit fontScale="625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d-ID" b="1" dirty="0"/>
              <a:t>DEPARTEMEN PEMOTONGAN</a:t>
            </a:r>
            <a:endParaRPr lang="en-US" dirty="0"/>
          </a:p>
          <a:p>
            <a:pPr>
              <a:defRPr/>
            </a:pP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biaya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5E143F-F8AA-644B-A50B-CA4627234C0A}"/>
              </a:ext>
            </a:extLst>
          </p:cNvPr>
          <p:cNvSpPr/>
          <p:nvPr/>
        </p:nvSpPr>
        <p:spPr>
          <a:xfrm>
            <a:off x="838200" y="19621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 err="1">
                <a:solidFill>
                  <a:schemeClr val="tx1"/>
                </a:solidFill>
              </a:rPr>
              <a:t>Pertanggungjawaban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biaya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40FD2C-68A2-0347-BCCB-DD1EE2A0BC6E}"/>
              </a:ext>
            </a:extLst>
          </p:cNvPr>
          <p:cNvSpPr/>
          <p:nvPr/>
        </p:nvSpPr>
        <p:spPr>
          <a:xfrm>
            <a:off x="5486400" y="1962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69CD53-3341-E445-8534-77C2710A2F15}"/>
              </a:ext>
            </a:extLst>
          </p:cNvPr>
          <p:cNvSpPr/>
          <p:nvPr/>
        </p:nvSpPr>
        <p:spPr>
          <a:xfrm>
            <a:off x="7086600" y="1962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0AB997-6D5D-3743-9A0E-DD580E7FCF06}"/>
              </a:ext>
            </a:extLst>
          </p:cNvPr>
          <p:cNvSpPr/>
          <p:nvPr/>
        </p:nvSpPr>
        <p:spPr>
          <a:xfrm>
            <a:off x="838200" y="22669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00" dirty="0" err="1">
                <a:solidFill>
                  <a:schemeClr val="tx1"/>
                </a:solidFill>
              </a:rPr>
              <a:t>Biaya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ditransfer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departemen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berikut</a:t>
            </a:r>
            <a:r>
              <a:rPr lang="en-US" sz="1200" dirty="0">
                <a:solidFill>
                  <a:schemeClr val="tx1"/>
                </a:solidFill>
              </a:rPr>
              <a:t> (32.000 × Rp3.060)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7B2AF5-2B80-1343-8591-521289261E04}"/>
              </a:ext>
            </a:extLst>
          </p:cNvPr>
          <p:cNvSpPr/>
          <p:nvPr/>
        </p:nvSpPr>
        <p:spPr>
          <a:xfrm>
            <a:off x="5486400" y="2266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54143F-B4F7-1B41-B068-0826E7361529}"/>
              </a:ext>
            </a:extLst>
          </p:cNvPr>
          <p:cNvSpPr/>
          <p:nvPr/>
        </p:nvSpPr>
        <p:spPr>
          <a:xfrm>
            <a:off x="7086600" y="2266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dirty="0">
                <a:solidFill>
                  <a:schemeClr val="tx1"/>
                </a:solidFill>
                <a:cs typeface="Arial" pitchFamily="34" charset="0"/>
              </a:rPr>
              <a:t>Rp97.920.000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1EC365-DB7D-D647-8D63-5DD6557480E4}"/>
              </a:ext>
            </a:extLst>
          </p:cNvPr>
          <p:cNvSpPr/>
          <p:nvPr/>
        </p:nvSpPr>
        <p:spPr>
          <a:xfrm>
            <a:off x="838200" y="25717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 err="1">
                <a:solidFill>
                  <a:schemeClr val="tx1"/>
                </a:solidFill>
              </a:rPr>
              <a:t>Barang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dalam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proses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akhir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periode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9A0F01-C41B-7C46-9E3D-E04BF8D3D7D0}"/>
              </a:ext>
            </a:extLst>
          </p:cNvPr>
          <p:cNvSpPr/>
          <p:nvPr/>
        </p:nvSpPr>
        <p:spPr>
          <a:xfrm>
            <a:off x="5486400" y="2571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09E136-8F53-7646-978F-94A65A26D1B1}"/>
              </a:ext>
            </a:extLst>
          </p:cNvPr>
          <p:cNvSpPr/>
          <p:nvPr/>
        </p:nvSpPr>
        <p:spPr>
          <a:xfrm>
            <a:off x="7086600" y="2571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5B3686-1C07-E34C-A6E2-CC960353646A}"/>
              </a:ext>
            </a:extLst>
          </p:cNvPr>
          <p:cNvSpPr/>
          <p:nvPr/>
        </p:nvSpPr>
        <p:spPr>
          <a:xfrm>
            <a:off x="838200" y="28765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233363">
              <a:defRPr/>
            </a:pPr>
            <a:r>
              <a:rPr lang="en-US" sz="1200" dirty="0" err="1">
                <a:solidFill>
                  <a:schemeClr val="tx1"/>
                </a:solidFill>
              </a:rPr>
              <a:t>Bahan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baku</a:t>
            </a:r>
            <a:r>
              <a:rPr lang="en-US" sz="1200" dirty="0">
                <a:solidFill>
                  <a:schemeClr val="tx1"/>
                </a:solidFill>
              </a:rPr>
              <a:t> (8.000 × 100% × Rp950)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D26EC4-E3D6-AD4F-A846-D8E1143489B3}"/>
              </a:ext>
            </a:extLst>
          </p:cNvPr>
          <p:cNvSpPr/>
          <p:nvPr/>
        </p:nvSpPr>
        <p:spPr>
          <a:xfrm>
            <a:off x="5486400" y="2876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dirty="0">
                <a:solidFill>
                  <a:schemeClr val="tx1"/>
                </a:solidFill>
                <a:cs typeface="Arial" pitchFamily="34" charset="0"/>
              </a:rPr>
              <a:t>Rp7.600.000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475AA5-142D-CF41-95A0-F16E6BE7FAEF}"/>
              </a:ext>
            </a:extLst>
          </p:cNvPr>
          <p:cNvSpPr/>
          <p:nvPr/>
        </p:nvSpPr>
        <p:spPr>
          <a:xfrm>
            <a:off x="7086600" y="28765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DF49E0-0131-6440-8847-9080938AE743}"/>
              </a:ext>
            </a:extLst>
          </p:cNvPr>
          <p:cNvSpPr/>
          <p:nvPr/>
        </p:nvSpPr>
        <p:spPr>
          <a:xfrm>
            <a:off x="838200" y="31813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233363">
              <a:defRPr/>
            </a:pPr>
            <a:r>
              <a:rPr lang="en-US" sz="1200" dirty="0" err="1">
                <a:solidFill>
                  <a:schemeClr val="tx1"/>
                </a:solidFill>
              </a:rPr>
              <a:t>Tenaga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kerja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langsung</a:t>
            </a:r>
            <a:r>
              <a:rPr lang="en-US" sz="1200" dirty="0">
                <a:solidFill>
                  <a:schemeClr val="tx1"/>
                </a:solidFill>
              </a:rPr>
              <a:t> (8.000 × 50% × Rp1.090)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6230832-9E36-FF49-BF36-4D8CFBABD271}"/>
              </a:ext>
            </a:extLst>
          </p:cNvPr>
          <p:cNvSpPr/>
          <p:nvPr/>
        </p:nvSpPr>
        <p:spPr>
          <a:xfrm>
            <a:off x="5486400" y="3181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dirty="0">
                <a:solidFill>
                  <a:schemeClr val="tx1"/>
                </a:solidFill>
                <a:cs typeface="Arial" pitchFamily="34" charset="0"/>
              </a:rPr>
              <a:t>Rp4.360.000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1F25C8-6277-7842-BA3B-E32C066975EF}"/>
              </a:ext>
            </a:extLst>
          </p:cNvPr>
          <p:cNvSpPr/>
          <p:nvPr/>
        </p:nvSpPr>
        <p:spPr>
          <a:xfrm>
            <a:off x="7086600" y="31813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B89377A-7BA3-C045-B51A-3548446CE851}"/>
              </a:ext>
            </a:extLst>
          </p:cNvPr>
          <p:cNvSpPr/>
          <p:nvPr/>
        </p:nvSpPr>
        <p:spPr>
          <a:xfrm>
            <a:off x="838200" y="34861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233363">
              <a:defRPr/>
            </a:pPr>
            <a:r>
              <a:rPr lang="en-US" sz="1200" dirty="0">
                <a:solidFill>
                  <a:schemeClr val="tx1"/>
                </a:solidFill>
              </a:rPr>
              <a:t>Overhead </a:t>
            </a:r>
            <a:r>
              <a:rPr lang="en-US" sz="1200" dirty="0" err="1">
                <a:solidFill>
                  <a:schemeClr val="tx1"/>
                </a:solidFill>
              </a:rPr>
              <a:t>pabrik</a:t>
            </a:r>
            <a:r>
              <a:rPr lang="en-US" sz="1200" dirty="0">
                <a:solidFill>
                  <a:schemeClr val="tx1"/>
                </a:solidFill>
              </a:rPr>
              <a:t> (8.000 × 50% × Rp1.020)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63327F-9041-2D41-A85A-37E8E9519F04}"/>
              </a:ext>
            </a:extLst>
          </p:cNvPr>
          <p:cNvSpPr/>
          <p:nvPr/>
        </p:nvSpPr>
        <p:spPr>
          <a:xfrm>
            <a:off x="5486400" y="3486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dirty="0">
                <a:solidFill>
                  <a:schemeClr val="tx1"/>
                </a:solidFill>
                <a:cs typeface="Arial" pitchFamily="34" charset="0"/>
              </a:rPr>
              <a:t>Rp4.080.000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8F43BB-A013-7C43-8020-72314F539CD6}"/>
              </a:ext>
            </a:extLst>
          </p:cNvPr>
          <p:cNvSpPr/>
          <p:nvPr/>
        </p:nvSpPr>
        <p:spPr>
          <a:xfrm>
            <a:off x="7086600" y="34861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387971D-6AA8-0849-9736-DA7A4565ABDC}"/>
              </a:ext>
            </a:extLst>
          </p:cNvPr>
          <p:cNvSpPr/>
          <p:nvPr/>
        </p:nvSpPr>
        <p:spPr>
          <a:xfrm>
            <a:off x="838200" y="37909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CB7776-CA7B-AA48-8A38-07C5ACC63F0B}"/>
              </a:ext>
            </a:extLst>
          </p:cNvPr>
          <p:cNvSpPr/>
          <p:nvPr/>
        </p:nvSpPr>
        <p:spPr>
          <a:xfrm>
            <a:off x="5486400" y="3790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C96FD0-20FE-634C-B8CE-B4E82231551A}"/>
              </a:ext>
            </a:extLst>
          </p:cNvPr>
          <p:cNvSpPr/>
          <p:nvPr/>
        </p:nvSpPr>
        <p:spPr>
          <a:xfrm>
            <a:off x="7086600" y="37909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dirty="0">
                <a:solidFill>
                  <a:schemeClr val="tx1"/>
                </a:solidFill>
                <a:cs typeface="Arial" pitchFamily="34" charset="0"/>
              </a:rPr>
              <a:t>Rp16.040.000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EF6B329-07E5-B94B-98AC-CF00781EB50B}"/>
              </a:ext>
            </a:extLst>
          </p:cNvPr>
          <p:cNvSpPr/>
          <p:nvPr/>
        </p:nvSpPr>
        <p:spPr>
          <a:xfrm>
            <a:off x="838200" y="4095750"/>
            <a:ext cx="4648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 err="1">
                <a:solidFill>
                  <a:schemeClr val="tx1"/>
                </a:solidFill>
              </a:rPr>
              <a:t>Jumlah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biaya</a:t>
            </a:r>
            <a:r>
              <a:rPr lang="en-US" sz="1200" b="1" dirty="0">
                <a:solidFill>
                  <a:schemeClr val="tx1"/>
                </a:solidFill>
              </a:rPr>
              <a:t> yang </a:t>
            </a:r>
            <a:r>
              <a:rPr lang="en-US" sz="1200" b="1" dirty="0" err="1">
                <a:solidFill>
                  <a:schemeClr val="tx1"/>
                </a:solidFill>
              </a:rPr>
              <a:t>dipertanggungjawabkan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B47F16B-E871-1F46-B82C-0BB3E33757A2}"/>
              </a:ext>
            </a:extLst>
          </p:cNvPr>
          <p:cNvSpPr/>
          <p:nvPr/>
        </p:nvSpPr>
        <p:spPr>
          <a:xfrm>
            <a:off x="5486400" y="4095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endParaRPr lang="en-US" altLang="zh-CN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152DEEC-458B-3F41-87F5-086B591663BC}"/>
              </a:ext>
            </a:extLst>
          </p:cNvPr>
          <p:cNvSpPr/>
          <p:nvPr/>
        </p:nvSpPr>
        <p:spPr>
          <a:xfrm>
            <a:off x="7086600" y="4095750"/>
            <a:ext cx="16002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buFont typeface="Arial" pitchFamily="34" charset="0"/>
              <a:buNone/>
              <a:defRPr/>
            </a:pPr>
            <a:r>
              <a:rPr lang="en-US" altLang="zh-CN" sz="1400" b="1" dirty="0">
                <a:solidFill>
                  <a:schemeClr val="tx1"/>
                </a:solidFill>
                <a:cs typeface="Arial" pitchFamily="34" charset="0"/>
              </a:rPr>
              <a:t>Rp113.960.000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A8EC843-73DB-994A-B4FF-5F61A318BB65}"/>
              </a:ext>
            </a:extLst>
          </p:cNvPr>
          <p:cNvCxnSpPr/>
          <p:nvPr/>
        </p:nvCxnSpPr>
        <p:spPr>
          <a:xfrm>
            <a:off x="5486400" y="3790950"/>
            <a:ext cx="1600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534547F-E3DF-6C41-B66F-C040A597E046}"/>
              </a:ext>
            </a:extLst>
          </p:cNvPr>
          <p:cNvCxnSpPr/>
          <p:nvPr/>
        </p:nvCxnSpPr>
        <p:spPr>
          <a:xfrm>
            <a:off x="7086600" y="4095750"/>
            <a:ext cx="1600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DB6924-98DF-1240-9F36-E35D9170F754}"/>
              </a:ext>
            </a:extLst>
          </p:cNvPr>
          <p:cNvCxnSpPr/>
          <p:nvPr/>
        </p:nvCxnSpPr>
        <p:spPr>
          <a:xfrm>
            <a:off x="7086600" y="4400550"/>
            <a:ext cx="1600200" cy="0"/>
          </a:xfrm>
          <a:prstGeom prst="line">
            <a:avLst/>
          </a:prstGeom>
          <a:ln w="1905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1">
            <a:extLst>
              <a:ext uri="{FF2B5EF4-FFF2-40B4-BE49-F238E27FC236}">
                <a16:creationId xmlns:a16="http://schemas.microsoft.com/office/drawing/2014/main" id="{364F6E76-7362-5B49-9D56-9416401CCF7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Tujuan Pembelajaran</a:t>
            </a:r>
          </a:p>
        </p:txBody>
      </p:sp>
      <p:sp>
        <p:nvSpPr>
          <p:cNvPr id="9219" name="Text Placeholder 2">
            <a:extLst>
              <a:ext uri="{FF2B5EF4-FFF2-40B4-BE49-F238E27FC236}">
                <a16:creationId xmlns:a16="http://schemas.microsoft.com/office/drawing/2014/main" id="{ACEE3116-8F60-C44A-9066-FCE96EC27688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390525" y="1206500"/>
            <a:ext cx="8302625" cy="3378200"/>
          </a:xfrm>
        </p:spPr>
        <p:txBody>
          <a:bodyPr/>
          <a:lstStyle/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Tujuan dan Karakteristik dari Metode Harga Pokok Proses.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Biaya Produksi per Departemen dan Alirannya.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Jenis dari Arus Produksi dalam Pembuatan Produk.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Prosedur Akuntansi untuk Biaya Bahan Baku, Tenaga Kerja, dan Biaya Overhead Pabrik.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Pengaruh Otomatisasi atas Struktur Biaya Produksi.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r>
              <a:rPr lang="id-ID" altLang="en-US" sz="2000" dirty="0">
                <a:solidFill>
                  <a:srgbClr val="002060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Penyusunan Laporan Biaya Produksi per Departemen untuk Perusahaan Manufaktur.</a:t>
            </a:r>
            <a:endParaRPr lang="en-US" altLang="en-US" sz="2000" dirty="0">
              <a:solidFill>
                <a:srgbClr val="002060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1">
            <a:extLst>
              <a:ext uri="{FF2B5EF4-FFF2-40B4-BE49-F238E27FC236}">
                <a16:creationId xmlns:a16="http://schemas.microsoft.com/office/drawing/2014/main" id="{364F6E76-7362-5B49-9D56-9416401CCF7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Metode Harga Pokok Proses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D3040AD-7D64-479C-93EA-8CC9A79AD3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754885"/>
              </p:ext>
            </p:extLst>
          </p:nvPr>
        </p:nvGraphicFramePr>
        <p:xfrm>
          <a:off x="390525" y="1206500"/>
          <a:ext cx="8302625" cy="337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6187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1">
            <a:extLst>
              <a:ext uri="{FF2B5EF4-FFF2-40B4-BE49-F238E27FC236}">
                <a16:creationId xmlns:a16="http://schemas.microsoft.com/office/drawing/2014/main" id="{364F6E76-7362-5B49-9D56-9416401CCF7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Tujuan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id-ID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Metode Harga Pokok Proses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2E5FC80-4481-48A0-A284-2BB5A5F20119}"/>
              </a:ext>
            </a:extLst>
          </p:cNvPr>
          <p:cNvGraphicFramePr/>
          <p:nvPr/>
        </p:nvGraphicFramePr>
        <p:xfrm>
          <a:off x="390525" y="1206500"/>
          <a:ext cx="8302625" cy="337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523914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1">
            <a:extLst>
              <a:ext uri="{FF2B5EF4-FFF2-40B4-BE49-F238E27FC236}">
                <a16:creationId xmlns:a16="http://schemas.microsoft.com/office/drawing/2014/main" id="{364F6E76-7362-5B49-9D56-9416401CCF7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Karakteristik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Metode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Harga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Pokok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Proses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096496B-D193-48B1-832B-79F31D6BDB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0222543"/>
              </p:ext>
            </p:extLst>
          </p:nvPr>
        </p:nvGraphicFramePr>
        <p:xfrm>
          <a:off x="390525" y="1206500"/>
          <a:ext cx="8302625" cy="337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2391823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1">
            <a:extLst>
              <a:ext uri="{FF2B5EF4-FFF2-40B4-BE49-F238E27FC236}">
                <a16:creationId xmlns:a16="http://schemas.microsoft.com/office/drawing/2014/main" id="{364F6E76-7362-5B49-9D56-9416401CCF7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Biaya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Produksi</a:t>
            </a:r>
            <a:r>
              <a:rPr lang="en-US" altLang="en-US" dirty="0"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altLang="en-US" dirty="0" err="1">
                <a:latin typeface="Helvetica" pitchFamily="2" charset="0"/>
                <a:ea typeface="Helvetica" pitchFamily="2" charset="0"/>
                <a:cs typeface="Helvetica" pitchFamily="2" charset="0"/>
              </a:rPr>
              <a:t>Departemen</a:t>
            </a:r>
            <a:endParaRPr lang="en-US" altLang="en-US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716D0E94-6A48-4171-BC9F-16CC7FD773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525" y="1206500"/>
            <a:ext cx="8302625" cy="337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d-ID" altLang="en-US" sz="1600" dirty="0">
                <a:latin typeface="Helvetica" pitchFamily="2" charset="0"/>
                <a:ea typeface="Helvetica" pitchFamily="2" charset="0"/>
                <a:cs typeface="Helvetica" pitchFamily="2" charset="0"/>
              </a:rPr>
              <a:t>Biaya produksi diakumulasikan dalam akun </a:t>
            </a:r>
            <a:r>
              <a:rPr lang="id-ID" altLang="en-US" sz="1600" b="1" dirty="0">
                <a:latin typeface="Helvetica" pitchFamily="2" charset="0"/>
                <a:ea typeface="Helvetica" pitchFamily="2" charset="0"/>
                <a:cs typeface="Helvetica" pitchFamily="2" charset="0"/>
              </a:rPr>
              <a:t>Barang Dalam Proses </a:t>
            </a:r>
            <a:r>
              <a:rPr lang="id-ID" altLang="en-US" sz="1600" dirty="0">
                <a:latin typeface="Helvetica" pitchFamily="2" charset="0"/>
                <a:ea typeface="Helvetica" pitchFamily="2" charset="0"/>
                <a:cs typeface="Helvetica" pitchFamily="2" charset="0"/>
              </a:rPr>
              <a:t>untuk setiap departemen produksi</a:t>
            </a:r>
          </a:p>
          <a:p>
            <a:pPr>
              <a:lnSpc>
                <a:spcPct val="150000"/>
              </a:lnSpc>
            </a:pPr>
            <a:r>
              <a:rPr lang="id-ID" altLang="en-US" sz="1600" dirty="0">
                <a:latin typeface="Helvetica" pitchFamily="2" charset="0"/>
                <a:ea typeface="Helvetica" pitchFamily="2" charset="0"/>
                <a:cs typeface="Helvetica" pitchFamily="2" charset="0"/>
              </a:rPr>
              <a:t>Unit yang telah selesai dalam suatu departemen akan dipindahkan ke departemen berikutnya atau ke gudang barang jadi beserta dengan biaya atau harga pokoknya. </a:t>
            </a:r>
          </a:p>
          <a:p>
            <a:pPr>
              <a:lnSpc>
                <a:spcPct val="150000"/>
              </a:lnSpc>
            </a:pPr>
            <a:r>
              <a:rPr lang="id-ID" altLang="en-US" sz="1600" dirty="0">
                <a:latin typeface="Helvetica" pitchFamily="2" charset="0"/>
                <a:ea typeface="Helvetica" pitchFamily="2" charset="0"/>
                <a:cs typeface="Helvetica" pitchFamily="2" charset="0"/>
              </a:rPr>
              <a:t>Jumlah unit yang selesai dari suatu departemen menjadi bahan baku bagi departemen berikutnya dalam satu arus produksi. </a:t>
            </a:r>
            <a:endParaRPr lang="en-US" altLang="en-US" sz="1600" dirty="0"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0794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3">
            <a:extLst>
              <a:ext uri="{FF2B5EF4-FFF2-40B4-BE49-F238E27FC236}">
                <a16:creationId xmlns:a16="http://schemas.microsoft.com/office/drawing/2014/main" id="{40A2F308-5F78-8748-AC9C-6FEB09848A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Arus Produksi Berurutan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EF2462-BA8A-864C-A166-DD450EDF1700}"/>
              </a:ext>
            </a:extLst>
          </p:cNvPr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517650" y="1123987"/>
            <a:ext cx="6483260" cy="3623831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3">
            <a:extLst>
              <a:ext uri="{FF2B5EF4-FFF2-40B4-BE49-F238E27FC236}">
                <a16:creationId xmlns:a16="http://schemas.microsoft.com/office/drawing/2014/main" id="{9B5BCCB3-72A2-3B45-9992-48C98C3E88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atin typeface="Helvetica" pitchFamily="2" charset="0"/>
                <a:ea typeface="Helvetica" pitchFamily="2" charset="0"/>
                <a:cs typeface="Helvetica" pitchFamily="2" charset="0"/>
              </a:rPr>
              <a:t>Arus Produksi Paralel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1A06AF-6C1C-4D41-9BDD-1625307782D3}"/>
              </a:ext>
            </a:extLst>
          </p:cNvPr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752674" y="1047790"/>
            <a:ext cx="5816600" cy="34925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 S4</Template>
  <TotalTime>2114</TotalTime>
  <Words>1315</Words>
  <Application>Microsoft Office PowerPoint</Application>
  <PresentationFormat>On-screen Show (16:9)</PresentationFormat>
  <Paragraphs>296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Helvetica</vt:lpstr>
      <vt:lpstr>Helvetica Light</vt:lpstr>
      <vt:lpstr>Myriad Pro</vt:lpstr>
      <vt:lpstr>Wingdings</vt:lpstr>
      <vt:lpstr>Office Theme</vt:lpstr>
      <vt:lpstr>Akuntansi Biaya  Pertemuan 4  Dr.Nenden Kostini  S.E., M.Si.  Muhammad Iqbal Kusmana, S.E., M.Ak., Ak.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Penerbit Salemba</dc:creator>
  <cp:lastModifiedBy>Muhammad Iqbal Kusmana</cp:lastModifiedBy>
  <cp:revision>871</cp:revision>
  <dcterms:created xsi:type="dcterms:W3CDTF">2017-10-26T08:11:10Z</dcterms:created>
  <dcterms:modified xsi:type="dcterms:W3CDTF">2021-09-22T02:23:22Z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