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256" r:id="rId2"/>
    <p:sldId id="592" r:id="rId3"/>
    <p:sldId id="368" r:id="rId4"/>
    <p:sldId id="593" r:id="rId5"/>
    <p:sldId id="594" r:id="rId6"/>
    <p:sldId id="595" r:id="rId7"/>
    <p:sldId id="596" r:id="rId8"/>
    <p:sldId id="539" r:id="rId9"/>
    <p:sldId id="540" r:id="rId10"/>
    <p:sldId id="541" r:id="rId11"/>
    <p:sldId id="589" r:id="rId12"/>
    <p:sldId id="426" r:id="rId13"/>
    <p:sldId id="542" r:id="rId14"/>
    <p:sldId id="543" r:id="rId15"/>
    <p:sldId id="548" r:id="rId16"/>
    <p:sldId id="550" r:id="rId17"/>
    <p:sldId id="545" r:id="rId18"/>
    <p:sldId id="547" r:id="rId19"/>
    <p:sldId id="549" r:id="rId20"/>
    <p:sldId id="551" r:id="rId21"/>
    <p:sldId id="552" r:id="rId22"/>
    <p:sldId id="403" r:id="rId23"/>
    <p:sldId id="388" r:id="rId24"/>
    <p:sldId id="554" r:id="rId25"/>
    <p:sldId id="555" r:id="rId26"/>
    <p:sldId id="557" r:id="rId27"/>
    <p:sldId id="558" r:id="rId28"/>
    <p:sldId id="559" r:id="rId29"/>
    <p:sldId id="576" r:id="rId30"/>
    <p:sldId id="577" r:id="rId31"/>
    <p:sldId id="578" r:id="rId32"/>
    <p:sldId id="566" r:id="rId33"/>
    <p:sldId id="580" r:id="rId34"/>
    <p:sldId id="581" r:id="rId35"/>
    <p:sldId id="582" r:id="rId36"/>
    <p:sldId id="583" r:id="rId37"/>
    <p:sldId id="584" r:id="rId38"/>
    <p:sldId id="585" r:id="rId39"/>
    <p:sldId id="586" r:id="rId40"/>
    <p:sldId id="588" r:id="rId41"/>
    <p:sldId id="587" r:id="rId42"/>
    <p:sldId id="579" r:id="rId43"/>
    <p:sldId id="561" r:id="rId44"/>
    <p:sldId id="562" r:id="rId45"/>
    <p:sldId id="563" r:id="rId46"/>
    <p:sldId id="564" r:id="rId47"/>
    <p:sldId id="565" r:id="rId48"/>
    <p:sldId id="567" r:id="rId49"/>
    <p:sldId id="575" r:id="rId50"/>
    <p:sldId id="574" r:id="rId51"/>
    <p:sldId id="569" r:id="rId52"/>
    <p:sldId id="570" r:id="rId53"/>
    <p:sldId id="556" r:id="rId54"/>
    <p:sldId id="553" r:id="rId55"/>
    <p:sldId id="573" r:id="rId56"/>
    <p:sldId id="572" r:id="rId57"/>
    <p:sldId id="571" r:id="rId5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1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2" autoAdjust="0"/>
    <p:restoredTop sz="50000" autoAdjust="0"/>
  </p:normalViewPr>
  <p:slideViewPr>
    <p:cSldViewPr>
      <p:cViewPr>
        <p:scale>
          <a:sx n="100" d="100"/>
          <a:sy n="100" d="100"/>
        </p:scale>
        <p:origin x="408" y="-300"/>
      </p:cViewPr>
      <p:guideLst>
        <p:guide orient="horz" pos="1710"/>
        <p:guide pos="2832"/>
      </p:guideLst>
    </p:cSldViewPr>
  </p:slideViewPr>
  <p:outlineViewPr>
    <p:cViewPr>
      <p:scale>
        <a:sx n="33" d="100"/>
        <a:sy n="33" d="100"/>
      </p:scale>
      <p:origin x="0" y="-912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28DD8-C654-1842-A19E-4C664E6500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CA5DD1-5826-3141-B8D7-86F8C04DF9B3}">
      <dgm:prSet/>
      <dgm:spPr/>
      <dgm:t>
        <a:bodyPr/>
        <a:lstStyle/>
        <a:p>
          <a:r>
            <a:rPr lang="tr-TR"/>
            <a:t>Terfokus pada departemen-departemen dalam pabrik atau pusat-pusat biaya dan proses produksi.</a:t>
          </a:r>
          <a:r>
            <a:rPr lang="en-US"/>
            <a:t> </a:t>
          </a:r>
          <a:endParaRPr lang="en-ID"/>
        </a:p>
      </dgm:t>
    </dgm:pt>
    <dgm:pt modelId="{A7F67D37-866F-5043-8645-EF541CAE55C1}" type="parTrans" cxnId="{7E00B9E3-E249-5545-804E-17DEB41D83C6}">
      <dgm:prSet/>
      <dgm:spPr/>
      <dgm:t>
        <a:bodyPr/>
        <a:lstStyle/>
        <a:p>
          <a:endParaRPr lang="en-US"/>
        </a:p>
      </dgm:t>
    </dgm:pt>
    <dgm:pt modelId="{CCA30E22-EAE5-A941-B79E-8D36315C1733}" type="sibTrans" cxnId="{7E00B9E3-E249-5545-804E-17DEB41D83C6}">
      <dgm:prSet/>
      <dgm:spPr/>
      <dgm:t>
        <a:bodyPr/>
        <a:lstStyle/>
        <a:p>
          <a:endParaRPr lang="en-US"/>
        </a:p>
      </dgm:t>
    </dgm:pt>
    <dgm:pt modelId="{493F5BB7-B7D3-E84C-8CD7-BF20A19E9AEA}">
      <dgm:prSet/>
      <dgm:spPr/>
      <dgm:t>
        <a:bodyPr/>
        <a:lstStyle/>
        <a:p>
          <a:r>
            <a:rPr lang="en-US"/>
            <a:t>Untuk </a:t>
          </a:r>
          <a:r>
            <a:rPr lang="id-ID"/>
            <a:t>perusahan yang menghasilkan  produk secara ma</a:t>
          </a:r>
          <a:r>
            <a:rPr lang="en-US"/>
            <a:t>s</a:t>
          </a:r>
          <a:r>
            <a:rPr lang="id-ID"/>
            <a:t>aldan homogen secara berkesinambungan.</a:t>
          </a:r>
          <a:endParaRPr lang="en-ID"/>
        </a:p>
      </dgm:t>
    </dgm:pt>
    <dgm:pt modelId="{77DBBDD8-4C6F-124C-9C28-09E5DBEB6DB2}" type="parTrans" cxnId="{E43E6B4D-1923-CF40-8A8E-7F1FA74D26D3}">
      <dgm:prSet/>
      <dgm:spPr/>
      <dgm:t>
        <a:bodyPr/>
        <a:lstStyle/>
        <a:p>
          <a:endParaRPr lang="en-US"/>
        </a:p>
      </dgm:t>
    </dgm:pt>
    <dgm:pt modelId="{CF2F1561-30EF-8446-95C2-A505175F392C}" type="sibTrans" cxnId="{E43E6B4D-1923-CF40-8A8E-7F1FA74D26D3}">
      <dgm:prSet/>
      <dgm:spPr/>
      <dgm:t>
        <a:bodyPr/>
        <a:lstStyle/>
        <a:p>
          <a:endParaRPr lang="en-US"/>
        </a:p>
      </dgm:t>
    </dgm:pt>
    <dgm:pt modelId="{63AB873E-EE69-E64E-8B41-5FAC707CDB08}">
      <dgm:prSet/>
      <dgm:spPr/>
      <dgm:t>
        <a:bodyPr/>
        <a:lstStyle/>
        <a:p>
          <a:r>
            <a:rPr lang="id-ID"/>
            <a:t>Industri baja, semen, bahan kimia, kertas, dan tekstil.</a:t>
          </a:r>
          <a:r>
            <a:rPr lang="en-US"/>
            <a:t> </a:t>
          </a:r>
          <a:endParaRPr lang="en-ID"/>
        </a:p>
      </dgm:t>
    </dgm:pt>
    <dgm:pt modelId="{518C313D-90A9-524F-A642-2A98B2186630}" type="parTrans" cxnId="{959B73B3-8A09-C14F-B7CC-FE8A84691AB9}">
      <dgm:prSet/>
      <dgm:spPr/>
      <dgm:t>
        <a:bodyPr/>
        <a:lstStyle/>
        <a:p>
          <a:endParaRPr lang="en-US"/>
        </a:p>
      </dgm:t>
    </dgm:pt>
    <dgm:pt modelId="{A9EFBEE3-3A8E-6749-AE4E-D28992130CC2}" type="sibTrans" cxnId="{959B73B3-8A09-C14F-B7CC-FE8A84691AB9}">
      <dgm:prSet/>
      <dgm:spPr/>
      <dgm:t>
        <a:bodyPr/>
        <a:lstStyle/>
        <a:p>
          <a:endParaRPr lang="en-US"/>
        </a:p>
      </dgm:t>
    </dgm:pt>
    <dgm:pt modelId="{336C57EA-9BC7-904F-ADF0-DF6E41CBB782}" type="pres">
      <dgm:prSet presAssocID="{29628DD8-C654-1842-A19E-4C664E6500DE}" presName="linear" presStyleCnt="0">
        <dgm:presLayoutVars>
          <dgm:animLvl val="lvl"/>
          <dgm:resizeHandles val="exact"/>
        </dgm:presLayoutVars>
      </dgm:prSet>
      <dgm:spPr/>
    </dgm:pt>
    <dgm:pt modelId="{7A5149C3-97EC-0240-B0EE-598B107A094F}" type="pres">
      <dgm:prSet presAssocID="{E7CA5DD1-5826-3141-B8D7-86F8C04DF9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F5131A-E2C6-734B-AA54-BA3E4B8E12C4}" type="pres">
      <dgm:prSet presAssocID="{CCA30E22-EAE5-A941-B79E-8D36315C1733}" presName="spacer" presStyleCnt="0"/>
      <dgm:spPr/>
    </dgm:pt>
    <dgm:pt modelId="{4B0FB8A0-FC6B-D245-A3FE-31B8AF0BD835}" type="pres">
      <dgm:prSet presAssocID="{493F5BB7-B7D3-E84C-8CD7-BF20A19E9A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983DA1-B5BC-6A44-A32F-922AB294B853}" type="pres">
      <dgm:prSet presAssocID="{CF2F1561-30EF-8446-95C2-A505175F392C}" presName="spacer" presStyleCnt="0"/>
      <dgm:spPr/>
    </dgm:pt>
    <dgm:pt modelId="{0A1EB4B8-B81D-344A-A378-C3FCB35485A6}" type="pres">
      <dgm:prSet presAssocID="{63AB873E-EE69-E64E-8B41-5FAC707CDB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CDAE43-4E74-C745-AC4D-3A41D4A43090}" type="presOf" srcId="{29628DD8-C654-1842-A19E-4C664E6500DE}" destId="{336C57EA-9BC7-904F-ADF0-DF6E41CBB782}" srcOrd="0" destOrd="0" presId="urn:microsoft.com/office/officeart/2005/8/layout/vList2"/>
    <dgm:cxn modelId="{BE1D9F49-06D9-9249-BB1F-27BA723155EB}" type="presOf" srcId="{493F5BB7-B7D3-E84C-8CD7-BF20A19E9AEA}" destId="{4B0FB8A0-FC6B-D245-A3FE-31B8AF0BD835}" srcOrd="0" destOrd="0" presId="urn:microsoft.com/office/officeart/2005/8/layout/vList2"/>
    <dgm:cxn modelId="{E43E6B4D-1923-CF40-8A8E-7F1FA74D26D3}" srcId="{29628DD8-C654-1842-A19E-4C664E6500DE}" destId="{493F5BB7-B7D3-E84C-8CD7-BF20A19E9AEA}" srcOrd="1" destOrd="0" parTransId="{77DBBDD8-4C6F-124C-9C28-09E5DBEB6DB2}" sibTransId="{CF2F1561-30EF-8446-95C2-A505175F392C}"/>
    <dgm:cxn modelId="{959B73B3-8A09-C14F-B7CC-FE8A84691AB9}" srcId="{29628DD8-C654-1842-A19E-4C664E6500DE}" destId="{63AB873E-EE69-E64E-8B41-5FAC707CDB08}" srcOrd="2" destOrd="0" parTransId="{518C313D-90A9-524F-A642-2A98B2186630}" sibTransId="{A9EFBEE3-3A8E-6749-AE4E-D28992130CC2}"/>
    <dgm:cxn modelId="{0AC69AD4-56CF-E14C-BF40-2ABCCCF87EE6}" type="presOf" srcId="{63AB873E-EE69-E64E-8B41-5FAC707CDB08}" destId="{0A1EB4B8-B81D-344A-A378-C3FCB35485A6}" srcOrd="0" destOrd="0" presId="urn:microsoft.com/office/officeart/2005/8/layout/vList2"/>
    <dgm:cxn modelId="{ADFCB3E0-D53F-B646-9CDC-4AECEED53167}" type="presOf" srcId="{E7CA5DD1-5826-3141-B8D7-86F8C04DF9B3}" destId="{7A5149C3-97EC-0240-B0EE-598B107A094F}" srcOrd="0" destOrd="0" presId="urn:microsoft.com/office/officeart/2005/8/layout/vList2"/>
    <dgm:cxn modelId="{7E00B9E3-E249-5545-804E-17DEB41D83C6}" srcId="{29628DD8-C654-1842-A19E-4C664E6500DE}" destId="{E7CA5DD1-5826-3141-B8D7-86F8C04DF9B3}" srcOrd="0" destOrd="0" parTransId="{A7F67D37-866F-5043-8645-EF541CAE55C1}" sibTransId="{CCA30E22-EAE5-A941-B79E-8D36315C1733}"/>
    <dgm:cxn modelId="{802D6D85-08CA-5C44-9FC3-AB46B2495001}" type="presParOf" srcId="{336C57EA-9BC7-904F-ADF0-DF6E41CBB782}" destId="{7A5149C3-97EC-0240-B0EE-598B107A094F}" srcOrd="0" destOrd="0" presId="urn:microsoft.com/office/officeart/2005/8/layout/vList2"/>
    <dgm:cxn modelId="{8D6E2496-CDCC-4D4D-B213-76405FEF6C17}" type="presParOf" srcId="{336C57EA-9BC7-904F-ADF0-DF6E41CBB782}" destId="{D4F5131A-E2C6-734B-AA54-BA3E4B8E12C4}" srcOrd="1" destOrd="0" presId="urn:microsoft.com/office/officeart/2005/8/layout/vList2"/>
    <dgm:cxn modelId="{8AC20C04-D99A-9245-A14D-EE8A1176B8ED}" type="presParOf" srcId="{336C57EA-9BC7-904F-ADF0-DF6E41CBB782}" destId="{4B0FB8A0-FC6B-D245-A3FE-31B8AF0BD835}" srcOrd="2" destOrd="0" presId="urn:microsoft.com/office/officeart/2005/8/layout/vList2"/>
    <dgm:cxn modelId="{6FDEA548-4DBE-EA4F-AF69-DAC4157D3A07}" type="presParOf" srcId="{336C57EA-9BC7-904F-ADF0-DF6E41CBB782}" destId="{11983DA1-B5BC-6A44-A32F-922AB294B853}" srcOrd="3" destOrd="0" presId="urn:microsoft.com/office/officeart/2005/8/layout/vList2"/>
    <dgm:cxn modelId="{EA509996-68C0-D642-B797-4EE8C668363A}" type="presParOf" srcId="{336C57EA-9BC7-904F-ADF0-DF6E41CBB782}" destId="{0A1EB4B8-B81D-344A-A378-C3FCB35485A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E8642-53E0-8E49-B462-376545A74F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B4F0D7-F7B9-ED4B-BC32-820C9B743C3E}">
      <dgm:prSet/>
      <dgm:spPr/>
      <dgm:t>
        <a:bodyPr/>
        <a:lstStyle/>
        <a:p>
          <a:r>
            <a:rPr lang="id-ID"/>
            <a:t>Menentukan harga pokok atau biaya per unit </a:t>
          </a:r>
          <a:endParaRPr lang="en-ID" dirty="0"/>
        </a:p>
      </dgm:t>
    </dgm:pt>
    <dgm:pt modelId="{EE9515F6-602D-8A48-8B64-806C0344F8C3}" type="parTrans" cxnId="{8CABE3F4-27ED-C042-B18D-1780F50BA8B7}">
      <dgm:prSet/>
      <dgm:spPr/>
      <dgm:t>
        <a:bodyPr/>
        <a:lstStyle/>
        <a:p>
          <a:endParaRPr lang="en-US"/>
        </a:p>
      </dgm:t>
    </dgm:pt>
    <dgm:pt modelId="{375D1702-02D1-AB4B-8C45-70926EDAD288}" type="sibTrans" cxnId="{8CABE3F4-27ED-C042-B18D-1780F50BA8B7}">
      <dgm:prSet/>
      <dgm:spPr/>
      <dgm:t>
        <a:bodyPr/>
        <a:lstStyle/>
        <a:p>
          <a:endParaRPr lang="en-US"/>
        </a:p>
      </dgm:t>
    </dgm:pt>
    <dgm:pt modelId="{4FAE4AAF-42AB-2A4C-B552-ED986C517857}">
      <dgm:prSet/>
      <dgm:spPr/>
      <dgm:t>
        <a:bodyPr/>
        <a:lstStyle/>
        <a:p>
          <a:r>
            <a:rPr lang="id-ID"/>
            <a:t>membagi jumlah biaya dengan jumlah unit yang dihasilkan.</a:t>
          </a:r>
          <a:r>
            <a:rPr lang="id-ID" b="1"/>
            <a:t> </a:t>
          </a:r>
          <a:endParaRPr lang="en-ID"/>
        </a:p>
      </dgm:t>
    </dgm:pt>
    <dgm:pt modelId="{C7A0A188-8E29-0F4B-A22A-368E437BA469}" type="parTrans" cxnId="{502C6BF3-265C-814A-9D1D-FFB1BED582E2}">
      <dgm:prSet/>
      <dgm:spPr/>
      <dgm:t>
        <a:bodyPr/>
        <a:lstStyle/>
        <a:p>
          <a:endParaRPr lang="en-US"/>
        </a:p>
      </dgm:t>
    </dgm:pt>
    <dgm:pt modelId="{37BA1D51-7512-EF48-AA4C-5CDD1C1F0E6B}" type="sibTrans" cxnId="{502C6BF3-265C-814A-9D1D-FFB1BED582E2}">
      <dgm:prSet/>
      <dgm:spPr/>
      <dgm:t>
        <a:bodyPr/>
        <a:lstStyle/>
        <a:p>
          <a:endParaRPr lang="en-US"/>
        </a:p>
      </dgm:t>
    </dgm:pt>
    <dgm:pt modelId="{49EEA2EB-0E12-C54A-AF06-65BAAD1B8FAD}">
      <dgm:prSet/>
      <dgm:spPr/>
      <dgm:t>
        <a:bodyPr/>
        <a:lstStyle/>
        <a:p>
          <a:r>
            <a:rPr lang="id-ID"/>
            <a:t>Laporan biaya produksi (</a:t>
          </a:r>
          <a:r>
            <a:rPr lang="id-ID" i="1"/>
            <a:t>cost of production report</a:t>
          </a:r>
          <a:r>
            <a:rPr lang="id-ID"/>
            <a:t>)</a:t>
          </a:r>
          <a:r>
            <a:rPr lang="en-US"/>
            <a:t> </a:t>
          </a:r>
          <a:endParaRPr lang="en-ID"/>
        </a:p>
      </dgm:t>
    </dgm:pt>
    <dgm:pt modelId="{DA33611D-4BDC-0E4E-8629-C02181A69082}" type="parTrans" cxnId="{1A3CB863-7B7E-614D-984E-759C481C3DF7}">
      <dgm:prSet/>
      <dgm:spPr/>
      <dgm:t>
        <a:bodyPr/>
        <a:lstStyle/>
        <a:p>
          <a:endParaRPr lang="en-US"/>
        </a:p>
      </dgm:t>
    </dgm:pt>
    <dgm:pt modelId="{84DF751E-38D8-A546-91D1-5C421C4E91BC}" type="sibTrans" cxnId="{1A3CB863-7B7E-614D-984E-759C481C3DF7}">
      <dgm:prSet/>
      <dgm:spPr/>
      <dgm:t>
        <a:bodyPr/>
        <a:lstStyle/>
        <a:p>
          <a:endParaRPr lang="en-US"/>
        </a:p>
      </dgm:t>
    </dgm:pt>
    <dgm:pt modelId="{C64774C6-9BBF-0642-ACF9-645804E186AC}" type="pres">
      <dgm:prSet presAssocID="{4C9E8642-53E0-8E49-B462-376545A74FD4}" presName="CompostProcess" presStyleCnt="0">
        <dgm:presLayoutVars>
          <dgm:dir/>
          <dgm:resizeHandles val="exact"/>
        </dgm:presLayoutVars>
      </dgm:prSet>
      <dgm:spPr/>
    </dgm:pt>
    <dgm:pt modelId="{9B9684A5-57F6-2C46-B011-4544141C2197}" type="pres">
      <dgm:prSet presAssocID="{4C9E8642-53E0-8E49-B462-376545A74FD4}" presName="arrow" presStyleLbl="bgShp" presStyleIdx="0" presStyleCnt="1"/>
      <dgm:spPr/>
    </dgm:pt>
    <dgm:pt modelId="{C7C83DDC-465F-7341-9F62-E5E1DAE37079}" type="pres">
      <dgm:prSet presAssocID="{4C9E8642-53E0-8E49-B462-376545A74FD4}" presName="linearProcess" presStyleCnt="0"/>
      <dgm:spPr/>
    </dgm:pt>
    <dgm:pt modelId="{389E0E8D-8240-0D47-A9F4-94836E8BF92C}" type="pres">
      <dgm:prSet presAssocID="{D8B4F0D7-F7B9-ED4B-BC32-820C9B743C3E}" presName="textNode" presStyleLbl="node1" presStyleIdx="0" presStyleCnt="3">
        <dgm:presLayoutVars>
          <dgm:bulletEnabled val="1"/>
        </dgm:presLayoutVars>
      </dgm:prSet>
      <dgm:spPr/>
    </dgm:pt>
    <dgm:pt modelId="{8F6D16EE-6730-0642-8F9E-52A49ECEBB20}" type="pres">
      <dgm:prSet presAssocID="{375D1702-02D1-AB4B-8C45-70926EDAD288}" presName="sibTrans" presStyleCnt="0"/>
      <dgm:spPr/>
    </dgm:pt>
    <dgm:pt modelId="{60CB925A-0BBC-4045-9B2C-5B61EC62E84F}" type="pres">
      <dgm:prSet presAssocID="{4FAE4AAF-42AB-2A4C-B552-ED986C517857}" presName="textNode" presStyleLbl="node1" presStyleIdx="1" presStyleCnt="3">
        <dgm:presLayoutVars>
          <dgm:bulletEnabled val="1"/>
        </dgm:presLayoutVars>
      </dgm:prSet>
      <dgm:spPr/>
    </dgm:pt>
    <dgm:pt modelId="{BCA28F5B-BDD1-C54E-A763-154B66357100}" type="pres">
      <dgm:prSet presAssocID="{37BA1D51-7512-EF48-AA4C-5CDD1C1F0E6B}" presName="sibTrans" presStyleCnt="0"/>
      <dgm:spPr/>
    </dgm:pt>
    <dgm:pt modelId="{D8660B09-00BE-D34B-87D6-CFFEC7243FDA}" type="pres">
      <dgm:prSet presAssocID="{49EEA2EB-0E12-C54A-AF06-65BAAD1B8FA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29EFB34-888B-C841-809D-763DCDDC4E7C}" type="presOf" srcId="{49EEA2EB-0E12-C54A-AF06-65BAAD1B8FAD}" destId="{D8660B09-00BE-D34B-87D6-CFFEC7243FDA}" srcOrd="0" destOrd="0" presId="urn:microsoft.com/office/officeart/2005/8/layout/hProcess9"/>
    <dgm:cxn modelId="{1A3CB863-7B7E-614D-984E-759C481C3DF7}" srcId="{4C9E8642-53E0-8E49-B462-376545A74FD4}" destId="{49EEA2EB-0E12-C54A-AF06-65BAAD1B8FAD}" srcOrd="2" destOrd="0" parTransId="{DA33611D-4BDC-0E4E-8629-C02181A69082}" sibTransId="{84DF751E-38D8-A546-91D1-5C421C4E91BC}"/>
    <dgm:cxn modelId="{F6A3E986-EF51-2B44-B9CB-D8046F0FF5EA}" type="presOf" srcId="{D8B4F0D7-F7B9-ED4B-BC32-820C9B743C3E}" destId="{389E0E8D-8240-0D47-A9F4-94836E8BF92C}" srcOrd="0" destOrd="0" presId="urn:microsoft.com/office/officeart/2005/8/layout/hProcess9"/>
    <dgm:cxn modelId="{70602591-9DE0-7A4A-A30B-EF7AA4B692D8}" type="presOf" srcId="{4C9E8642-53E0-8E49-B462-376545A74FD4}" destId="{C64774C6-9BBF-0642-ACF9-645804E186AC}" srcOrd="0" destOrd="0" presId="urn:microsoft.com/office/officeart/2005/8/layout/hProcess9"/>
    <dgm:cxn modelId="{CAE675D7-5EFF-284D-A6D6-880CCFACF1CD}" type="presOf" srcId="{4FAE4AAF-42AB-2A4C-B552-ED986C517857}" destId="{60CB925A-0BBC-4045-9B2C-5B61EC62E84F}" srcOrd="0" destOrd="0" presId="urn:microsoft.com/office/officeart/2005/8/layout/hProcess9"/>
    <dgm:cxn modelId="{502C6BF3-265C-814A-9D1D-FFB1BED582E2}" srcId="{4C9E8642-53E0-8E49-B462-376545A74FD4}" destId="{4FAE4AAF-42AB-2A4C-B552-ED986C517857}" srcOrd="1" destOrd="0" parTransId="{C7A0A188-8E29-0F4B-A22A-368E437BA469}" sibTransId="{37BA1D51-7512-EF48-AA4C-5CDD1C1F0E6B}"/>
    <dgm:cxn modelId="{8CABE3F4-27ED-C042-B18D-1780F50BA8B7}" srcId="{4C9E8642-53E0-8E49-B462-376545A74FD4}" destId="{D8B4F0D7-F7B9-ED4B-BC32-820C9B743C3E}" srcOrd="0" destOrd="0" parTransId="{EE9515F6-602D-8A48-8B64-806C0344F8C3}" sibTransId="{375D1702-02D1-AB4B-8C45-70926EDAD288}"/>
    <dgm:cxn modelId="{2CBEB3A1-E1AC-5640-9044-FA7395748D2F}" type="presParOf" srcId="{C64774C6-9BBF-0642-ACF9-645804E186AC}" destId="{9B9684A5-57F6-2C46-B011-4544141C2197}" srcOrd="0" destOrd="0" presId="urn:microsoft.com/office/officeart/2005/8/layout/hProcess9"/>
    <dgm:cxn modelId="{50B34D99-5860-3C4B-BDA1-7D7438C7CF6B}" type="presParOf" srcId="{C64774C6-9BBF-0642-ACF9-645804E186AC}" destId="{C7C83DDC-465F-7341-9F62-E5E1DAE37079}" srcOrd="1" destOrd="0" presId="urn:microsoft.com/office/officeart/2005/8/layout/hProcess9"/>
    <dgm:cxn modelId="{ECF04A14-0C81-FB45-85F6-E8148EDAC760}" type="presParOf" srcId="{C7C83DDC-465F-7341-9F62-E5E1DAE37079}" destId="{389E0E8D-8240-0D47-A9F4-94836E8BF92C}" srcOrd="0" destOrd="0" presId="urn:microsoft.com/office/officeart/2005/8/layout/hProcess9"/>
    <dgm:cxn modelId="{92AEB53D-4019-724B-A4F8-A066AA12E81C}" type="presParOf" srcId="{C7C83DDC-465F-7341-9F62-E5E1DAE37079}" destId="{8F6D16EE-6730-0642-8F9E-52A49ECEBB20}" srcOrd="1" destOrd="0" presId="urn:microsoft.com/office/officeart/2005/8/layout/hProcess9"/>
    <dgm:cxn modelId="{F25A1F97-3577-AF43-8000-166BB568B3DB}" type="presParOf" srcId="{C7C83DDC-465F-7341-9F62-E5E1DAE37079}" destId="{60CB925A-0BBC-4045-9B2C-5B61EC62E84F}" srcOrd="2" destOrd="0" presId="urn:microsoft.com/office/officeart/2005/8/layout/hProcess9"/>
    <dgm:cxn modelId="{3C767BFC-D825-2148-A4BA-C6779B2AFC12}" type="presParOf" srcId="{C7C83DDC-465F-7341-9F62-E5E1DAE37079}" destId="{BCA28F5B-BDD1-C54E-A763-154B66357100}" srcOrd="3" destOrd="0" presId="urn:microsoft.com/office/officeart/2005/8/layout/hProcess9"/>
    <dgm:cxn modelId="{B8C2DB8F-6B4B-FC4E-9841-70E7561AF09C}" type="presParOf" srcId="{C7C83DDC-465F-7341-9F62-E5E1DAE37079}" destId="{D8660B09-00BE-D34B-87D6-CFFEC7243F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8F474B-A0FB-A44F-AAE6-1CE9445BF28A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159A78-4F1B-EE4F-91E3-6A7E1E80305A}">
      <dgm:prSet/>
      <dgm:spPr/>
      <dgm:t>
        <a:bodyPr/>
        <a:lstStyle/>
        <a:p>
          <a:r>
            <a:rPr lang="id-ID"/>
            <a:t>Biaya-biaya diakumulasikan menurut departemen atau pusat biaya.</a:t>
          </a:r>
          <a:endParaRPr lang="en-ID"/>
        </a:p>
      </dgm:t>
    </dgm:pt>
    <dgm:pt modelId="{C90944E4-EE8F-7142-9132-E887EEF3C4D6}" type="parTrans" cxnId="{E1E79C0E-9DC1-0B4C-8489-D443E365FE97}">
      <dgm:prSet/>
      <dgm:spPr/>
      <dgm:t>
        <a:bodyPr/>
        <a:lstStyle/>
        <a:p>
          <a:endParaRPr lang="en-US"/>
        </a:p>
      </dgm:t>
    </dgm:pt>
    <dgm:pt modelId="{049FA8E3-EB76-EA41-8E6B-6059351B0861}" type="sibTrans" cxnId="{E1E79C0E-9DC1-0B4C-8489-D443E365FE97}">
      <dgm:prSet/>
      <dgm:spPr/>
      <dgm:t>
        <a:bodyPr/>
        <a:lstStyle/>
        <a:p>
          <a:endParaRPr lang="en-US"/>
        </a:p>
      </dgm:t>
    </dgm:pt>
    <dgm:pt modelId="{3032F571-F24F-B245-8499-F2408CE17997}">
      <dgm:prSet/>
      <dgm:spPr/>
      <dgm:t>
        <a:bodyPr/>
        <a:lstStyle/>
        <a:p>
          <a:r>
            <a:rPr lang="id-ID"/>
            <a:t>Biaya produksi dibebankan kepada akun Barang </a:t>
          </a:r>
          <a:r>
            <a:rPr lang="en-US"/>
            <a:t>d</a:t>
          </a:r>
          <a:r>
            <a:rPr lang="id-ID"/>
            <a:t>alam Proses dari setiap departemen.</a:t>
          </a:r>
          <a:endParaRPr lang="en-ID"/>
        </a:p>
      </dgm:t>
    </dgm:pt>
    <dgm:pt modelId="{FE24E5B8-F579-5746-B04A-64323CA64310}" type="parTrans" cxnId="{5B783D8B-440D-DA44-9514-4ECDCC2FA51A}">
      <dgm:prSet/>
      <dgm:spPr/>
      <dgm:t>
        <a:bodyPr/>
        <a:lstStyle/>
        <a:p>
          <a:endParaRPr lang="en-US"/>
        </a:p>
      </dgm:t>
    </dgm:pt>
    <dgm:pt modelId="{E58F7D5A-C5A7-D642-ABC3-7CE7AD56C388}" type="sibTrans" cxnId="{5B783D8B-440D-DA44-9514-4ECDCC2FA51A}">
      <dgm:prSet/>
      <dgm:spPr/>
      <dgm:t>
        <a:bodyPr/>
        <a:lstStyle/>
        <a:p>
          <a:endParaRPr lang="en-US"/>
        </a:p>
      </dgm:t>
    </dgm:pt>
    <dgm:pt modelId="{AF76AA4E-35EF-224F-B21C-2BD732F9E3EA}">
      <dgm:prSet/>
      <dgm:spPr/>
      <dgm:t>
        <a:bodyPr/>
        <a:lstStyle/>
        <a:p>
          <a:r>
            <a:rPr lang="id-ID" dirty="0"/>
            <a:t>Jumlah unit dari barang dalam proses dalam setiap departemen harus dinyatakan dalam bentuk tingkat penyelesaiannya dan unit yang dianggap selesai</a:t>
          </a:r>
          <a:endParaRPr lang="en-ID" dirty="0"/>
        </a:p>
      </dgm:t>
    </dgm:pt>
    <dgm:pt modelId="{4FBCC4A0-ABF0-7F42-8FBA-9D3585721566}" type="parTrans" cxnId="{7B0F9BE5-6E89-8B4E-9B15-C2E7F41296A0}">
      <dgm:prSet/>
      <dgm:spPr/>
      <dgm:t>
        <a:bodyPr/>
        <a:lstStyle/>
        <a:p>
          <a:endParaRPr lang="en-US"/>
        </a:p>
      </dgm:t>
    </dgm:pt>
    <dgm:pt modelId="{693281BC-2C74-DC40-98FA-8011EC1C92C7}" type="sibTrans" cxnId="{7B0F9BE5-6E89-8B4E-9B15-C2E7F41296A0}">
      <dgm:prSet/>
      <dgm:spPr/>
      <dgm:t>
        <a:bodyPr/>
        <a:lstStyle/>
        <a:p>
          <a:endParaRPr lang="en-US"/>
        </a:p>
      </dgm:t>
    </dgm:pt>
    <dgm:pt modelId="{5B7D9016-D1E3-A148-8238-99FADAA24259}">
      <dgm:prSet/>
      <dgm:spPr/>
      <dgm:t>
        <a:bodyPr/>
        <a:lstStyle/>
        <a:p>
          <a:r>
            <a:rPr lang="id-ID"/>
            <a:t>Biaya per unit dihitung menurut departemen atau pusat biaya.</a:t>
          </a:r>
          <a:endParaRPr lang="en-ID"/>
        </a:p>
      </dgm:t>
    </dgm:pt>
    <dgm:pt modelId="{47C5242B-08AA-6A43-96FB-813D17285563}" type="parTrans" cxnId="{76713CAE-986A-A449-B67C-52CAB40F0052}">
      <dgm:prSet/>
      <dgm:spPr/>
      <dgm:t>
        <a:bodyPr/>
        <a:lstStyle/>
        <a:p>
          <a:endParaRPr lang="en-US"/>
        </a:p>
      </dgm:t>
    </dgm:pt>
    <dgm:pt modelId="{9F75782B-F761-3F47-A19D-9CCC3F5C37B1}" type="sibTrans" cxnId="{76713CAE-986A-A449-B67C-52CAB40F0052}">
      <dgm:prSet/>
      <dgm:spPr/>
      <dgm:t>
        <a:bodyPr/>
        <a:lstStyle/>
        <a:p>
          <a:endParaRPr lang="en-US"/>
        </a:p>
      </dgm:t>
    </dgm:pt>
    <dgm:pt modelId="{1B7B57DE-4C98-CF4F-A431-34AA25F81364}">
      <dgm:prSet/>
      <dgm:spPr/>
      <dgm:t>
        <a:bodyPr/>
        <a:lstStyle/>
        <a:p>
          <a:r>
            <a:rPr lang="id-ID"/>
            <a:t>Pada saat produksi selesai dalam suatu departemen, jumlah unit yang selesai dan biayanya dipindahkan ke departemen berikutnya atau gudang barang jadi.</a:t>
          </a:r>
          <a:endParaRPr lang="en-ID"/>
        </a:p>
      </dgm:t>
    </dgm:pt>
    <dgm:pt modelId="{BC8D219B-5A2D-0A4A-9D7E-DA683E4507FC}" type="parTrans" cxnId="{004EBF65-D782-634A-87E6-3FE6FC978CB1}">
      <dgm:prSet/>
      <dgm:spPr/>
      <dgm:t>
        <a:bodyPr/>
        <a:lstStyle/>
        <a:p>
          <a:endParaRPr lang="en-US"/>
        </a:p>
      </dgm:t>
    </dgm:pt>
    <dgm:pt modelId="{20B95569-EDAE-4E41-B096-25B61E80DD39}" type="sibTrans" cxnId="{004EBF65-D782-634A-87E6-3FE6FC978CB1}">
      <dgm:prSet/>
      <dgm:spPr/>
      <dgm:t>
        <a:bodyPr/>
        <a:lstStyle/>
        <a:p>
          <a:endParaRPr lang="en-US"/>
        </a:p>
      </dgm:t>
    </dgm:pt>
    <dgm:pt modelId="{FA06AC2B-2025-7249-B72A-4C83327411E5}">
      <dgm:prSet/>
      <dgm:spPr/>
      <dgm:t>
        <a:bodyPr/>
        <a:lstStyle/>
        <a:p>
          <a:r>
            <a:rPr lang="id-ID"/>
            <a:t>Untuk mengumpulkan, mengikhtisarkan, dan menghitung biaya baik secara keseluruhan maupun per unit menurut setiap departemen digunakan </a:t>
          </a:r>
          <a:r>
            <a:rPr lang="id-ID" b="1"/>
            <a:t>formulir laporan biaya produksi</a:t>
          </a:r>
          <a:r>
            <a:rPr lang="id-ID"/>
            <a:t>.</a:t>
          </a:r>
          <a:endParaRPr lang="en-ID"/>
        </a:p>
      </dgm:t>
    </dgm:pt>
    <dgm:pt modelId="{0C83E199-8DD7-B940-878E-163E3EAE0678}" type="parTrans" cxnId="{B4B19353-03B0-3746-BC56-F61FDBEE6B5E}">
      <dgm:prSet/>
      <dgm:spPr/>
      <dgm:t>
        <a:bodyPr/>
        <a:lstStyle/>
        <a:p>
          <a:endParaRPr lang="en-US"/>
        </a:p>
      </dgm:t>
    </dgm:pt>
    <dgm:pt modelId="{9871CD32-E93E-A44D-87A5-769231E5F0ED}" type="sibTrans" cxnId="{B4B19353-03B0-3746-BC56-F61FDBEE6B5E}">
      <dgm:prSet/>
      <dgm:spPr/>
      <dgm:t>
        <a:bodyPr/>
        <a:lstStyle/>
        <a:p>
          <a:endParaRPr lang="en-US"/>
        </a:p>
      </dgm:t>
    </dgm:pt>
    <dgm:pt modelId="{C58A2651-4FC3-B94E-A1F9-D7AFC6FEEFE9}" type="pres">
      <dgm:prSet presAssocID="{3C8F474B-A0FB-A44F-AAE6-1CE9445BF28A}" presName="diagram" presStyleCnt="0">
        <dgm:presLayoutVars>
          <dgm:dir/>
          <dgm:resizeHandles val="exact"/>
        </dgm:presLayoutVars>
      </dgm:prSet>
      <dgm:spPr/>
    </dgm:pt>
    <dgm:pt modelId="{D24EB41F-8907-774D-B898-F1B9BBD0B52C}" type="pres">
      <dgm:prSet presAssocID="{18159A78-4F1B-EE4F-91E3-6A7E1E80305A}" presName="node" presStyleLbl="node1" presStyleIdx="0" presStyleCnt="6">
        <dgm:presLayoutVars>
          <dgm:bulletEnabled val="1"/>
        </dgm:presLayoutVars>
      </dgm:prSet>
      <dgm:spPr/>
    </dgm:pt>
    <dgm:pt modelId="{998FCAC6-8A87-2F44-B83D-9E1D5EE8E1A8}" type="pres">
      <dgm:prSet presAssocID="{049FA8E3-EB76-EA41-8E6B-6059351B0861}" presName="sibTrans" presStyleCnt="0"/>
      <dgm:spPr/>
    </dgm:pt>
    <dgm:pt modelId="{EB7149F4-DB98-1A40-82F9-A98176131E53}" type="pres">
      <dgm:prSet presAssocID="{3032F571-F24F-B245-8499-F2408CE17997}" presName="node" presStyleLbl="node1" presStyleIdx="1" presStyleCnt="6">
        <dgm:presLayoutVars>
          <dgm:bulletEnabled val="1"/>
        </dgm:presLayoutVars>
      </dgm:prSet>
      <dgm:spPr/>
    </dgm:pt>
    <dgm:pt modelId="{45264828-CDF8-4941-8A53-D8516272C4E5}" type="pres">
      <dgm:prSet presAssocID="{E58F7D5A-C5A7-D642-ABC3-7CE7AD56C388}" presName="sibTrans" presStyleCnt="0"/>
      <dgm:spPr/>
    </dgm:pt>
    <dgm:pt modelId="{A23B0191-1534-CE42-8F1E-8C6803B8BC17}" type="pres">
      <dgm:prSet presAssocID="{AF76AA4E-35EF-224F-B21C-2BD732F9E3EA}" presName="node" presStyleLbl="node1" presStyleIdx="2" presStyleCnt="6">
        <dgm:presLayoutVars>
          <dgm:bulletEnabled val="1"/>
        </dgm:presLayoutVars>
      </dgm:prSet>
      <dgm:spPr/>
    </dgm:pt>
    <dgm:pt modelId="{6E71A648-97B8-8643-A421-0F97EAAD0516}" type="pres">
      <dgm:prSet presAssocID="{693281BC-2C74-DC40-98FA-8011EC1C92C7}" presName="sibTrans" presStyleCnt="0"/>
      <dgm:spPr/>
    </dgm:pt>
    <dgm:pt modelId="{4840170C-74C9-F74F-A7AA-280D095B2E24}" type="pres">
      <dgm:prSet presAssocID="{5B7D9016-D1E3-A148-8238-99FADAA24259}" presName="node" presStyleLbl="node1" presStyleIdx="3" presStyleCnt="6">
        <dgm:presLayoutVars>
          <dgm:bulletEnabled val="1"/>
        </dgm:presLayoutVars>
      </dgm:prSet>
      <dgm:spPr/>
    </dgm:pt>
    <dgm:pt modelId="{63C68291-59F7-2145-851D-4F1AC2EC404F}" type="pres">
      <dgm:prSet presAssocID="{9F75782B-F761-3F47-A19D-9CCC3F5C37B1}" presName="sibTrans" presStyleCnt="0"/>
      <dgm:spPr/>
    </dgm:pt>
    <dgm:pt modelId="{F1EA5781-D6CD-3D4B-ACB3-22CF2FF8271F}" type="pres">
      <dgm:prSet presAssocID="{1B7B57DE-4C98-CF4F-A431-34AA25F81364}" presName="node" presStyleLbl="node1" presStyleIdx="4" presStyleCnt="6">
        <dgm:presLayoutVars>
          <dgm:bulletEnabled val="1"/>
        </dgm:presLayoutVars>
      </dgm:prSet>
      <dgm:spPr/>
    </dgm:pt>
    <dgm:pt modelId="{3A756E08-D45C-0541-A113-BE3B0361949F}" type="pres">
      <dgm:prSet presAssocID="{20B95569-EDAE-4E41-B096-25B61E80DD39}" presName="sibTrans" presStyleCnt="0"/>
      <dgm:spPr/>
    </dgm:pt>
    <dgm:pt modelId="{A04088B1-EB2A-A744-A11F-51B63A6AAC78}" type="pres">
      <dgm:prSet presAssocID="{FA06AC2B-2025-7249-B72A-4C83327411E5}" presName="node" presStyleLbl="node1" presStyleIdx="5" presStyleCnt="6">
        <dgm:presLayoutVars>
          <dgm:bulletEnabled val="1"/>
        </dgm:presLayoutVars>
      </dgm:prSet>
      <dgm:spPr/>
    </dgm:pt>
  </dgm:ptLst>
  <dgm:cxnLst>
    <dgm:cxn modelId="{E1E79C0E-9DC1-0B4C-8489-D443E365FE97}" srcId="{3C8F474B-A0FB-A44F-AAE6-1CE9445BF28A}" destId="{18159A78-4F1B-EE4F-91E3-6A7E1E80305A}" srcOrd="0" destOrd="0" parTransId="{C90944E4-EE8F-7142-9132-E887EEF3C4D6}" sibTransId="{049FA8E3-EB76-EA41-8E6B-6059351B0861}"/>
    <dgm:cxn modelId="{D03A7838-5DBE-F847-ADF3-5CCE960B982C}" type="presOf" srcId="{FA06AC2B-2025-7249-B72A-4C83327411E5}" destId="{A04088B1-EB2A-A744-A11F-51B63A6AAC78}" srcOrd="0" destOrd="0" presId="urn:microsoft.com/office/officeart/2005/8/layout/default#4"/>
    <dgm:cxn modelId="{EE828F3B-A76C-CE41-BE6A-656EB61EC19B}" type="presOf" srcId="{3C8F474B-A0FB-A44F-AAE6-1CE9445BF28A}" destId="{C58A2651-4FC3-B94E-A1F9-D7AFC6FEEFE9}" srcOrd="0" destOrd="0" presId="urn:microsoft.com/office/officeart/2005/8/layout/default#4"/>
    <dgm:cxn modelId="{004EBF65-D782-634A-87E6-3FE6FC978CB1}" srcId="{3C8F474B-A0FB-A44F-AAE6-1CE9445BF28A}" destId="{1B7B57DE-4C98-CF4F-A431-34AA25F81364}" srcOrd="4" destOrd="0" parTransId="{BC8D219B-5A2D-0A4A-9D7E-DA683E4507FC}" sibTransId="{20B95569-EDAE-4E41-B096-25B61E80DD39}"/>
    <dgm:cxn modelId="{ADB65F53-3978-034C-B2D3-872283EA6C5E}" type="presOf" srcId="{AF76AA4E-35EF-224F-B21C-2BD732F9E3EA}" destId="{A23B0191-1534-CE42-8F1E-8C6803B8BC17}" srcOrd="0" destOrd="0" presId="urn:microsoft.com/office/officeart/2005/8/layout/default#4"/>
    <dgm:cxn modelId="{B4B19353-03B0-3746-BC56-F61FDBEE6B5E}" srcId="{3C8F474B-A0FB-A44F-AAE6-1CE9445BF28A}" destId="{FA06AC2B-2025-7249-B72A-4C83327411E5}" srcOrd="5" destOrd="0" parTransId="{0C83E199-8DD7-B940-878E-163E3EAE0678}" sibTransId="{9871CD32-E93E-A44D-87A5-769231E5F0ED}"/>
    <dgm:cxn modelId="{D8867789-51B8-E746-B797-451C1F99BBC7}" type="presOf" srcId="{5B7D9016-D1E3-A148-8238-99FADAA24259}" destId="{4840170C-74C9-F74F-A7AA-280D095B2E24}" srcOrd="0" destOrd="0" presId="urn:microsoft.com/office/officeart/2005/8/layout/default#4"/>
    <dgm:cxn modelId="{5B783D8B-440D-DA44-9514-4ECDCC2FA51A}" srcId="{3C8F474B-A0FB-A44F-AAE6-1CE9445BF28A}" destId="{3032F571-F24F-B245-8499-F2408CE17997}" srcOrd="1" destOrd="0" parTransId="{FE24E5B8-F579-5746-B04A-64323CA64310}" sibTransId="{E58F7D5A-C5A7-D642-ABC3-7CE7AD56C388}"/>
    <dgm:cxn modelId="{76713CAE-986A-A449-B67C-52CAB40F0052}" srcId="{3C8F474B-A0FB-A44F-AAE6-1CE9445BF28A}" destId="{5B7D9016-D1E3-A148-8238-99FADAA24259}" srcOrd="3" destOrd="0" parTransId="{47C5242B-08AA-6A43-96FB-813D17285563}" sibTransId="{9F75782B-F761-3F47-A19D-9CCC3F5C37B1}"/>
    <dgm:cxn modelId="{763546CC-59A4-1249-80FD-DCCDA102CA87}" type="presOf" srcId="{3032F571-F24F-B245-8499-F2408CE17997}" destId="{EB7149F4-DB98-1A40-82F9-A98176131E53}" srcOrd="0" destOrd="0" presId="urn:microsoft.com/office/officeart/2005/8/layout/default#4"/>
    <dgm:cxn modelId="{56BB45D0-5DE5-4E4B-A256-733F19166E8D}" type="presOf" srcId="{18159A78-4F1B-EE4F-91E3-6A7E1E80305A}" destId="{D24EB41F-8907-774D-B898-F1B9BBD0B52C}" srcOrd="0" destOrd="0" presId="urn:microsoft.com/office/officeart/2005/8/layout/default#4"/>
    <dgm:cxn modelId="{7B0F9BE5-6E89-8B4E-9B15-C2E7F41296A0}" srcId="{3C8F474B-A0FB-A44F-AAE6-1CE9445BF28A}" destId="{AF76AA4E-35EF-224F-B21C-2BD732F9E3EA}" srcOrd="2" destOrd="0" parTransId="{4FBCC4A0-ABF0-7F42-8FBA-9D3585721566}" sibTransId="{693281BC-2C74-DC40-98FA-8011EC1C92C7}"/>
    <dgm:cxn modelId="{4D3FA3ED-CE8C-C445-A936-66AFA6D53AF1}" type="presOf" srcId="{1B7B57DE-4C98-CF4F-A431-34AA25F81364}" destId="{F1EA5781-D6CD-3D4B-ACB3-22CF2FF8271F}" srcOrd="0" destOrd="0" presId="urn:microsoft.com/office/officeart/2005/8/layout/default#4"/>
    <dgm:cxn modelId="{560F4F31-C8B6-B940-BF04-E717CE87951F}" type="presParOf" srcId="{C58A2651-4FC3-B94E-A1F9-D7AFC6FEEFE9}" destId="{D24EB41F-8907-774D-B898-F1B9BBD0B52C}" srcOrd="0" destOrd="0" presId="urn:microsoft.com/office/officeart/2005/8/layout/default#4"/>
    <dgm:cxn modelId="{C1BB2345-973B-1F4F-B436-A6914DB7563E}" type="presParOf" srcId="{C58A2651-4FC3-B94E-A1F9-D7AFC6FEEFE9}" destId="{998FCAC6-8A87-2F44-B83D-9E1D5EE8E1A8}" srcOrd="1" destOrd="0" presId="urn:microsoft.com/office/officeart/2005/8/layout/default#4"/>
    <dgm:cxn modelId="{B57B91BC-0236-CC4A-9757-FB29021CCA71}" type="presParOf" srcId="{C58A2651-4FC3-B94E-A1F9-D7AFC6FEEFE9}" destId="{EB7149F4-DB98-1A40-82F9-A98176131E53}" srcOrd="2" destOrd="0" presId="urn:microsoft.com/office/officeart/2005/8/layout/default#4"/>
    <dgm:cxn modelId="{7477DD1C-3C5C-2549-B808-CFB465043E5D}" type="presParOf" srcId="{C58A2651-4FC3-B94E-A1F9-D7AFC6FEEFE9}" destId="{45264828-CDF8-4941-8A53-D8516272C4E5}" srcOrd="3" destOrd="0" presId="urn:microsoft.com/office/officeart/2005/8/layout/default#4"/>
    <dgm:cxn modelId="{3CEEA54F-0E8D-AD44-882E-5173564776F3}" type="presParOf" srcId="{C58A2651-4FC3-B94E-A1F9-D7AFC6FEEFE9}" destId="{A23B0191-1534-CE42-8F1E-8C6803B8BC17}" srcOrd="4" destOrd="0" presId="urn:microsoft.com/office/officeart/2005/8/layout/default#4"/>
    <dgm:cxn modelId="{E54121E4-5C27-D542-8782-F4A89E877433}" type="presParOf" srcId="{C58A2651-4FC3-B94E-A1F9-D7AFC6FEEFE9}" destId="{6E71A648-97B8-8643-A421-0F97EAAD0516}" srcOrd="5" destOrd="0" presId="urn:microsoft.com/office/officeart/2005/8/layout/default#4"/>
    <dgm:cxn modelId="{4FAF3636-41CA-2C41-8E7A-0AD82EE9EA3A}" type="presParOf" srcId="{C58A2651-4FC3-B94E-A1F9-D7AFC6FEEFE9}" destId="{4840170C-74C9-F74F-A7AA-280D095B2E24}" srcOrd="6" destOrd="0" presId="urn:microsoft.com/office/officeart/2005/8/layout/default#4"/>
    <dgm:cxn modelId="{53C9958E-DFA1-024C-9E0C-D7C44621C217}" type="presParOf" srcId="{C58A2651-4FC3-B94E-A1F9-D7AFC6FEEFE9}" destId="{63C68291-59F7-2145-851D-4F1AC2EC404F}" srcOrd="7" destOrd="0" presId="urn:microsoft.com/office/officeart/2005/8/layout/default#4"/>
    <dgm:cxn modelId="{E238F27A-9F61-804E-96C4-B72AFD3B436E}" type="presParOf" srcId="{C58A2651-4FC3-B94E-A1F9-D7AFC6FEEFE9}" destId="{F1EA5781-D6CD-3D4B-ACB3-22CF2FF8271F}" srcOrd="8" destOrd="0" presId="urn:microsoft.com/office/officeart/2005/8/layout/default#4"/>
    <dgm:cxn modelId="{5692BB33-9032-0549-A830-BF558AF51B48}" type="presParOf" srcId="{C58A2651-4FC3-B94E-A1F9-D7AFC6FEEFE9}" destId="{3A756E08-D45C-0541-A113-BE3B0361949F}" srcOrd="9" destOrd="0" presId="urn:microsoft.com/office/officeart/2005/8/layout/default#4"/>
    <dgm:cxn modelId="{FA8BD226-8DF9-E448-ADD2-7DF76B8912D8}" type="presParOf" srcId="{C58A2651-4FC3-B94E-A1F9-D7AFC6FEEFE9}" destId="{A04088B1-EB2A-A744-A11F-51B63A6AAC78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149C3-97EC-0240-B0EE-598B107A094F}">
      <dsp:nvSpPr>
        <dsp:cNvPr id="0" name=""/>
        <dsp:cNvSpPr/>
      </dsp:nvSpPr>
      <dsp:spPr>
        <a:xfrm>
          <a:off x="0" y="249"/>
          <a:ext cx="8302625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Terfokus pada departemen-departemen dalam pabrik atau pusat-pusat biaya dan proses produksi.</a:t>
          </a:r>
          <a:r>
            <a:rPr lang="en-US" sz="2700" kern="1200"/>
            <a:t> </a:t>
          </a:r>
          <a:endParaRPr lang="en-ID" sz="2700" kern="1200"/>
        </a:p>
      </dsp:txBody>
      <dsp:txXfrm>
        <a:off x="52431" y="52680"/>
        <a:ext cx="8197763" cy="969198"/>
      </dsp:txXfrm>
    </dsp:sp>
    <dsp:sp modelId="{4B0FB8A0-FC6B-D245-A3FE-31B8AF0BD835}">
      <dsp:nvSpPr>
        <dsp:cNvPr id="0" name=""/>
        <dsp:cNvSpPr/>
      </dsp:nvSpPr>
      <dsp:spPr>
        <a:xfrm>
          <a:off x="0" y="1152070"/>
          <a:ext cx="8302625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Untuk </a:t>
          </a:r>
          <a:r>
            <a:rPr lang="id-ID" sz="2700" kern="1200"/>
            <a:t>perusahan yang menghasilkan  produk secara ma</a:t>
          </a:r>
          <a:r>
            <a:rPr lang="en-US" sz="2700" kern="1200"/>
            <a:t>s</a:t>
          </a:r>
          <a:r>
            <a:rPr lang="id-ID" sz="2700" kern="1200"/>
            <a:t>aldan homogen secara berkesinambungan.</a:t>
          </a:r>
          <a:endParaRPr lang="en-ID" sz="2700" kern="1200"/>
        </a:p>
      </dsp:txBody>
      <dsp:txXfrm>
        <a:off x="52431" y="1204501"/>
        <a:ext cx="8197763" cy="969198"/>
      </dsp:txXfrm>
    </dsp:sp>
    <dsp:sp modelId="{0A1EB4B8-B81D-344A-A378-C3FCB35485A6}">
      <dsp:nvSpPr>
        <dsp:cNvPr id="0" name=""/>
        <dsp:cNvSpPr/>
      </dsp:nvSpPr>
      <dsp:spPr>
        <a:xfrm>
          <a:off x="0" y="2303890"/>
          <a:ext cx="8302625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/>
            <a:t>Industri baja, semen, bahan kimia, kertas, dan tekstil.</a:t>
          </a:r>
          <a:r>
            <a:rPr lang="en-US" sz="2700" kern="1200"/>
            <a:t> </a:t>
          </a:r>
          <a:endParaRPr lang="en-ID" sz="2700" kern="1200"/>
        </a:p>
      </dsp:txBody>
      <dsp:txXfrm>
        <a:off x="52431" y="2356321"/>
        <a:ext cx="8197763" cy="969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84A5-57F6-2C46-B011-4544141C2197}">
      <dsp:nvSpPr>
        <dsp:cNvPr id="0" name=""/>
        <dsp:cNvSpPr/>
      </dsp:nvSpPr>
      <dsp:spPr>
        <a:xfrm>
          <a:off x="622696" y="0"/>
          <a:ext cx="7057231" cy="3378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E0E8D-8240-0D47-A9F4-94836E8BF92C}">
      <dsp:nvSpPr>
        <dsp:cNvPr id="0" name=""/>
        <dsp:cNvSpPr/>
      </dsp:nvSpPr>
      <dsp:spPr>
        <a:xfrm>
          <a:off x="8918" y="1013460"/>
          <a:ext cx="2672407" cy="13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/>
            <a:t>Menentukan harga pokok atau biaya per unit </a:t>
          </a:r>
          <a:endParaRPr lang="en-ID" sz="2200" kern="1200" dirty="0"/>
        </a:p>
      </dsp:txBody>
      <dsp:txXfrm>
        <a:off x="74882" y="1079424"/>
        <a:ext cx="2540479" cy="1219352"/>
      </dsp:txXfrm>
    </dsp:sp>
    <dsp:sp modelId="{60CB925A-0BBC-4045-9B2C-5B61EC62E84F}">
      <dsp:nvSpPr>
        <dsp:cNvPr id="0" name=""/>
        <dsp:cNvSpPr/>
      </dsp:nvSpPr>
      <dsp:spPr>
        <a:xfrm>
          <a:off x="2815108" y="1013460"/>
          <a:ext cx="2672407" cy="13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/>
            <a:t>membagi jumlah biaya dengan jumlah unit yang dihasilkan.</a:t>
          </a:r>
          <a:r>
            <a:rPr lang="id-ID" sz="2200" b="1" kern="1200"/>
            <a:t> </a:t>
          </a:r>
          <a:endParaRPr lang="en-ID" sz="2200" kern="1200"/>
        </a:p>
      </dsp:txBody>
      <dsp:txXfrm>
        <a:off x="2881072" y="1079424"/>
        <a:ext cx="2540479" cy="1219352"/>
      </dsp:txXfrm>
    </dsp:sp>
    <dsp:sp modelId="{D8660B09-00BE-D34B-87D6-CFFEC7243FDA}">
      <dsp:nvSpPr>
        <dsp:cNvPr id="0" name=""/>
        <dsp:cNvSpPr/>
      </dsp:nvSpPr>
      <dsp:spPr>
        <a:xfrm>
          <a:off x="5621298" y="1013460"/>
          <a:ext cx="2672407" cy="13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/>
            <a:t>Laporan biaya produksi (</a:t>
          </a:r>
          <a:r>
            <a:rPr lang="id-ID" sz="2200" i="1" kern="1200"/>
            <a:t>cost of production report</a:t>
          </a:r>
          <a:r>
            <a:rPr lang="id-ID" sz="2200" kern="1200"/>
            <a:t>)</a:t>
          </a:r>
          <a:r>
            <a:rPr lang="en-US" sz="2200" kern="1200"/>
            <a:t> </a:t>
          </a:r>
          <a:endParaRPr lang="en-ID" sz="2200" kern="1200"/>
        </a:p>
      </dsp:txBody>
      <dsp:txXfrm>
        <a:off x="5687262" y="1079424"/>
        <a:ext cx="2540479" cy="1219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B41F-8907-774D-B898-F1B9BBD0B52C}">
      <dsp:nvSpPr>
        <dsp:cNvPr id="0" name=""/>
        <dsp:cNvSpPr/>
      </dsp:nvSpPr>
      <dsp:spPr>
        <a:xfrm>
          <a:off x="0" y="2629"/>
          <a:ext cx="2594570" cy="1556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Biaya-biaya diakumulasikan menurut departemen atau pusat biaya.</a:t>
          </a:r>
          <a:endParaRPr lang="en-ID" sz="1400" kern="1200"/>
        </a:p>
      </dsp:txBody>
      <dsp:txXfrm>
        <a:off x="0" y="2629"/>
        <a:ext cx="2594570" cy="1556742"/>
      </dsp:txXfrm>
    </dsp:sp>
    <dsp:sp modelId="{EB7149F4-DB98-1A40-82F9-A98176131E53}">
      <dsp:nvSpPr>
        <dsp:cNvPr id="0" name=""/>
        <dsp:cNvSpPr/>
      </dsp:nvSpPr>
      <dsp:spPr>
        <a:xfrm>
          <a:off x="2854027" y="2629"/>
          <a:ext cx="2594570" cy="1556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Biaya produksi dibebankan kepada akun Barang </a:t>
          </a:r>
          <a:r>
            <a:rPr lang="en-US" sz="1400" kern="1200"/>
            <a:t>d</a:t>
          </a:r>
          <a:r>
            <a:rPr lang="id-ID" sz="1400" kern="1200"/>
            <a:t>alam Proses dari setiap departemen.</a:t>
          </a:r>
          <a:endParaRPr lang="en-ID" sz="1400" kern="1200"/>
        </a:p>
      </dsp:txBody>
      <dsp:txXfrm>
        <a:off x="2854027" y="2629"/>
        <a:ext cx="2594570" cy="1556742"/>
      </dsp:txXfrm>
    </dsp:sp>
    <dsp:sp modelId="{A23B0191-1534-CE42-8F1E-8C6803B8BC17}">
      <dsp:nvSpPr>
        <dsp:cNvPr id="0" name=""/>
        <dsp:cNvSpPr/>
      </dsp:nvSpPr>
      <dsp:spPr>
        <a:xfrm>
          <a:off x="5708054" y="2629"/>
          <a:ext cx="2594570" cy="1556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Jumlah unit dari barang dalam proses dalam setiap departemen harus dinyatakan dalam bentuk tingkat penyelesaiannya dan unit yang dianggap selesai</a:t>
          </a:r>
          <a:endParaRPr lang="en-ID" sz="1400" kern="1200" dirty="0"/>
        </a:p>
      </dsp:txBody>
      <dsp:txXfrm>
        <a:off x="5708054" y="2629"/>
        <a:ext cx="2594570" cy="1556742"/>
      </dsp:txXfrm>
    </dsp:sp>
    <dsp:sp modelId="{4840170C-74C9-F74F-A7AA-280D095B2E24}">
      <dsp:nvSpPr>
        <dsp:cNvPr id="0" name=""/>
        <dsp:cNvSpPr/>
      </dsp:nvSpPr>
      <dsp:spPr>
        <a:xfrm>
          <a:off x="0" y="1818828"/>
          <a:ext cx="2594570" cy="1556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Biaya per unit dihitung menurut departemen atau pusat biaya.</a:t>
          </a:r>
          <a:endParaRPr lang="en-ID" sz="1400" kern="1200"/>
        </a:p>
      </dsp:txBody>
      <dsp:txXfrm>
        <a:off x="0" y="1818828"/>
        <a:ext cx="2594570" cy="1556742"/>
      </dsp:txXfrm>
    </dsp:sp>
    <dsp:sp modelId="{F1EA5781-D6CD-3D4B-ACB3-22CF2FF8271F}">
      <dsp:nvSpPr>
        <dsp:cNvPr id="0" name=""/>
        <dsp:cNvSpPr/>
      </dsp:nvSpPr>
      <dsp:spPr>
        <a:xfrm>
          <a:off x="2854027" y="1818828"/>
          <a:ext cx="2594570" cy="1556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Pada saat produksi selesai dalam suatu departemen, jumlah unit yang selesai dan biayanya dipindahkan ke departemen berikutnya atau gudang barang jadi.</a:t>
          </a:r>
          <a:endParaRPr lang="en-ID" sz="1400" kern="1200"/>
        </a:p>
      </dsp:txBody>
      <dsp:txXfrm>
        <a:off x="2854027" y="1818828"/>
        <a:ext cx="2594570" cy="1556742"/>
      </dsp:txXfrm>
    </dsp:sp>
    <dsp:sp modelId="{A04088B1-EB2A-A744-A11F-51B63A6AAC78}">
      <dsp:nvSpPr>
        <dsp:cNvPr id="0" name=""/>
        <dsp:cNvSpPr/>
      </dsp:nvSpPr>
      <dsp:spPr>
        <a:xfrm>
          <a:off x="5708054" y="1818828"/>
          <a:ext cx="2594570" cy="1556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Untuk mengumpulkan, mengikhtisarkan, dan menghitung biaya baik secara keseluruhan maupun per unit menurut setiap departemen digunakan </a:t>
          </a:r>
          <a:r>
            <a:rPr lang="id-ID" sz="1400" b="1" kern="1200"/>
            <a:t>formulir laporan biaya produksi</a:t>
          </a:r>
          <a:r>
            <a:rPr lang="id-ID" sz="1400" kern="1200"/>
            <a:t>.</a:t>
          </a:r>
          <a:endParaRPr lang="en-ID" sz="1400" kern="1200"/>
        </a:p>
      </dsp:txBody>
      <dsp:txXfrm>
        <a:off x="5708054" y="1818828"/>
        <a:ext cx="2594570" cy="1556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E1EDA4-F28E-F54B-9EFC-840F8BDF98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F9EDA-4E75-F24F-8DF1-95178DAB8F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C70BDB6-20D9-264B-BFF0-8A71127E8C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4E3BFF-59E3-924B-9EF7-3C016E019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24AAD-3381-9B45-AECF-4E51ADB53C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73D2F-3E05-6542-910B-D95CA972F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fld id="{198A7B3B-FB41-4146-BF27-038A19DE106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3BDDA14C-219C-BD41-BEE4-1039A1348CA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BE80F00-D4D9-F64D-85AF-2BD28AE6AC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C29EAE5-2426-0F46-BF26-1DAF4C166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79D449-843C-4542-84BA-5523B3CF7536}" type="slidenum">
              <a:rPr lang="en-US" altLang="zh-CN">
                <a:latin typeface="Calibri" panose="020F0502020204030204" pitchFamily="34" charset="0"/>
              </a:rPr>
              <a:pPr eaLnBrk="1" hangingPunct="1"/>
              <a:t>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3BDDA14C-219C-BD41-BEE4-1039A1348CA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BE80F00-D4D9-F64D-85AF-2BD28AE6AC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C29EAE5-2426-0F46-BF26-1DAF4C166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79D449-843C-4542-84BA-5523B3CF7536}" type="slidenum">
              <a:rPr lang="en-US" altLang="zh-CN">
                <a:latin typeface="Calibri" panose="020F0502020204030204" pitchFamily="34" charset="0"/>
              </a:rPr>
              <a:pPr eaLnBrk="1" hangingPunct="1"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9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3BDDA14C-219C-BD41-BEE4-1039A1348CA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BE80F00-D4D9-F64D-85AF-2BD28AE6AC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C29EAE5-2426-0F46-BF26-1DAF4C166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79D449-843C-4542-84BA-5523B3CF7536}" type="slidenum">
              <a:rPr lang="en-US" altLang="zh-CN">
                <a:latin typeface="Calibri" panose="020F0502020204030204" pitchFamily="34" charset="0"/>
              </a:rPr>
              <a:pPr eaLnBrk="1" hangingPunct="1"/>
              <a:t>5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1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3BDDA14C-219C-BD41-BEE4-1039A1348CA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BE80F00-D4D9-F64D-85AF-2BD28AE6AC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C29EAE5-2426-0F46-BF26-1DAF4C166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79D449-843C-4542-84BA-5523B3CF7536}" type="slidenum">
              <a:rPr lang="en-US" altLang="zh-CN">
                <a:latin typeface="Calibri" panose="020F0502020204030204" pitchFamily="34" charset="0"/>
              </a:rPr>
              <a:pPr eaLnBrk="1" hangingPunct="1"/>
              <a:t>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8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3BDDA14C-219C-BD41-BEE4-1039A1348CA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BE80F00-D4D9-F64D-85AF-2BD28AE6AC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C29EAE5-2426-0F46-BF26-1DAF4C166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79D449-843C-4542-84BA-5523B3CF7536}" type="slidenum">
              <a:rPr lang="en-US" altLang="zh-CN">
                <a:latin typeface="Calibri" panose="020F0502020204030204" pitchFamily="34" charset="0"/>
              </a:rPr>
              <a:pPr eaLnBrk="1" hangingPunct="1"/>
              <a:t>7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9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E68A2724-BD8C-114C-852E-D8595228D87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D78C5A9E-AE95-1B4C-9876-06953B11CF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04436055-3C80-1444-B050-153D4BF9CA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83CE43-68C3-3B4F-B993-0DBF12C9D2FC}" type="slidenum">
              <a:rPr lang="en-US" altLang="zh-CN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id="{9B5DF435-AC9C-2743-8AEF-F7841FCD0B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3" y="2800350"/>
            <a:ext cx="1771650" cy="1447800"/>
            <a:chOff x="7372437" y="2800350"/>
            <a:chExt cx="1771564" cy="1447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DB7E3-55AF-7948-AE51-4340374C74A8}"/>
                </a:ext>
              </a:extLst>
            </p:cNvPr>
            <p:cNvSpPr/>
            <p:nvPr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B5B6FA82-9E92-914F-9FD0-B0A000058E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76" y="3042277"/>
              <a:ext cx="1041850" cy="97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5008F4C-603E-5140-8B5F-48EBB67A3138}"/>
              </a:ext>
            </a:extLst>
          </p:cNvPr>
          <p:cNvSpPr/>
          <p:nvPr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8F52D-3EE6-BF42-B69F-269AAE8F1DBA}"/>
              </a:ext>
            </a:extLst>
          </p:cNvPr>
          <p:cNvSpPr/>
          <p:nvPr/>
        </p:nvSpPr>
        <p:spPr>
          <a:xfrm>
            <a:off x="0" y="4903788"/>
            <a:ext cx="3276600" cy="23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40E17-DB18-5E4F-9A10-A3D80C148D29}"/>
              </a:ext>
            </a:extLst>
          </p:cNvPr>
          <p:cNvSpPr/>
          <p:nvPr/>
        </p:nvSpPr>
        <p:spPr>
          <a:xfrm>
            <a:off x="3276600" y="4903788"/>
            <a:ext cx="5867400" cy="239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CB55CD80-DEAE-6548-BAC1-A88A0F8B76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516438"/>
            <a:ext cx="13779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9B73663D-20FC-B941-8139-20DE457280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FAA959C-91AA-6248-AE88-260C477619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0D39C0A-B37A-9147-8A87-00111875F2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D4A9B7E-8748-8B4A-B66F-FEAE4CFF8E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5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2469B3-977B-7441-A8E0-F7CBCF0B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270C0C-FF68-8041-91D1-ABE5259A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85A1E4-CC1A-D64B-9BF0-248EB343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62445-EE36-1949-936D-785962C7AE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390626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341DDF-EA66-AD4D-92FA-3BA0A6F8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6D7983-D125-4243-8417-196B35ED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EC71EE-5DE5-A34A-A7F4-03C8F6DE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8B4F9-6EB7-4B45-968A-19ACAC4DA1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569023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69B880-09CC-E14B-9A04-B2C2E061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C88BFF-61D8-A94A-8033-683B79E6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DD9840-82A1-EE4A-B9C2-1AC5D32C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C5199-A895-F54A-9623-D4E561F1E1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456909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2F9AEE-98E4-4148-B314-BACA612B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32597B-92DA-8E4F-ACA2-E5FDD19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AA4871-8FB1-354A-B3C4-73075F1C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9E638-A772-BC41-A906-C104067ED8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994010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0F985E-0724-AC46-8644-96048FE4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904C16-DD32-3642-9339-12632486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F812EA-5217-0848-A7B2-F5727F0B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F8AF-F07D-7040-A6CE-A54417B4BD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459335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D304E-79AD-D540-B9A3-CBFFFB8E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1A03-00F9-FF46-B931-7A86BD8B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0AF2E-DECD-8346-BA05-3C2AC748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A318C-D4C4-F540-B336-055BF5A579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120112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8B9A-22B3-894E-8178-6D684D60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AD9DF-A35F-F540-8E35-927B4B45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74B97-D33E-034C-A041-60212092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39D28-23B3-3644-B261-232CB87EA5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312034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subTitle" idx="1"/>
          </p:nvPr>
        </p:nvSpPr>
        <p:spPr>
          <a:xfrm>
            <a:off x="5425" y="3947940"/>
            <a:ext cx="9144000" cy="4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 sz="11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0" y="3419495"/>
            <a:ext cx="9144000" cy="5333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9" name="Shape 9" descr="D:\KBM-정애\014-Fullppt\PNG이미지\paper-bul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7981" y="543613"/>
            <a:ext cx="174011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67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255DC827-4A2F-7545-B96C-F2667E0061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85750"/>
            <a:ext cx="881063" cy="704850"/>
            <a:chOff x="1" y="285750"/>
            <a:chExt cx="881270" cy="704850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07BA8EC-5D64-9B47-AC92-D69C793453DA}"/>
                </a:ext>
              </a:extLst>
            </p:cNvPr>
            <p:cNvSpPr/>
            <p:nvPr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1C308D35-BC4E-A249-8E5C-078F647CF2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21" y="349940"/>
              <a:ext cx="616226" cy="576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1C82972-9696-EE40-8902-695505274F93}"/>
              </a:ext>
            </a:extLst>
          </p:cNvPr>
          <p:cNvSpPr/>
          <p:nvPr/>
        </p:nvSpPr>
        <p:spPr>
          <a:xfrm>
            <a:off x="0" y="4903788"/>
            <a:ext cx="3276600" cy="23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3A9AD9-8AA3-E64E-B9AF-0254A61B0543}"/>
              </a:ext>
            </a:extLst>
          </p:cNvPr>
          <p:cNvSpPr/>
          <p:nvPr/>
        </p:nvSpPr>
        <p:spPr>
          <a:xfrm>
            <a:off x="3276600" y="4903788"/>
            <a:ext cx="5867400" cy="239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6360-A469-114B-A244-B3B3D7910AF4}"/>
              </a:ext>
            </a:extLst>
          </p:cNvPr>
          <p:cNvSpPr/>
          <p:nvPr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747B16F3-D888-DE4A-BE52-B5D15F9A39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AD93988-CED0-0746-B082-B6C735D87F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87D590A-53D8-284E-BFE4-347CC4EC5D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CEA2AA-152C-3A4F-A5C6-AC48B0F8D3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01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BFD46E3B-60CA-984C-8E40-3361E57D90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85750"/>
            <a:ext cx="881063" cy="704850"/>
            <a:chOff x="1" y="285750"/>
            <a:chExt cx="881270" cy="704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DD123F-4721-6145-9AA4-18C42CC7540F}"/>
                </a:ext>
              </a:extLst>
            </p:cNvPr>
            <p:cNvSpPr/>
            <p:nvPr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A2699C15-698A-234A-9752-4F42EC2F2B4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21" y="349940"/>
              <a:ext cx="616226" cy="576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86B3E85-9690-0746-9047-7B71036CC732}"/>
              </a:ext>
            </a:extLst>
          </p:cNvPr>
          <p:cNvSpPr/>
          <p:nvPr/>
        </p:nvSpPr>
        <p:spPr>
          <a:xfrm>
            <a:off x="0" y="4903788"/>
            <a:ext cx="3276600" cy="23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59721-E699-624D-AB03-3EDAF49636F9}"/>
              </a:ext>
            </a:extLst>
          </p:cNvPr>
          <p:cNvSpPr/>
          <p:nvPr/>
        </p:nvSpPr>
        <p:spPr>
          <a:xfrm>
            <a:off x="3276600" y="4903788"/>
            <a:ext cx="5867400" cy="239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A8A539E-CD90-4946-9ACA-8C394B9AC948}"/>
              </a:ext>
            </a:extLst>
          </p:cNvPr>
          <p:cNvSpPr/>
          <p:nvPr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A308C63-0DFB-F04F-86E6-87E2998560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A3ABCD-6499-5248-9FE3-E67799D308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438670D-DF6F-1C40-B5C5-850ADAE2A6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CED91F1-D3FB-B34B-8CBE-D001EB72C8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5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B8244866-B738-7B44-8843-113FFEC7DA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25688" y="3295650"/>
            <a:ext cx="4997450" cy="1189038"/>
            <a:chOff x="2325279" y="2876550"/>
            <a:chExt cx="4998013" cy="1188153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DEF57BC7-DD64-F646-BDDF-0CEA3F61532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25279" y="2876550"/>
              <a:ext cx="4991140" cy="602365"/>
              <a:chOff x="1677916" y="2876550"/>
              <a:chExt cx="6932684" cy="836684"/>
            </a:xfrm>
          </p:grpSpPr>
          <p:pic>
            <p:nvPicPr>
              <p:cNvPr id="7" name="Picture 14">
                <a:extLst>
                  <a:ext uri="{FF2B5EF4-FFF2-40B4-BE49-F238E27FC236}">
                    <a16:creationId xmlns:a16="http://schemas.microsoft.com/office/drawing/2014/main" id="{23062579-43D1-A346-AA29-0D398E547D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7916" y="3028950"/>
                <a:ext cx="531884" cy="531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CF9B40E8-7080-1A4A-A0D2-DD3346C18E26}"/>
                  </a:ext>
                </a:extLst>
              </p:cNvPr>
              <p:cNvSpPr txBox="1"/>
              <p:nvPr/>
            </p:nvSpPr>
            <p:spPr>
              <a:xfrm>
                <a:off x="2286574" y="2876550"/>
                <a:ext cx="6324751" cy="83728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buFont typeface="Arial" pitchFamily="34" charset="0"/>
                  <a:buNone/>
                  <a:defRPr/>
                </a:pPr>
                <a:r>
                  <a:rPr lang="en-US" altLang="zh-CN" sz="2000" b="1">
                    <a:solidFill>
                      <a:schemeClr val="bg1"/>
                    </a:solidFill>
                    <a:latin typeface="Myriad Pro" pitchFamily="34" charset="0"/>
                  </a:rPr>
                  <a:t>Fan Page</a:t>
                </a:r>
                <a:endParaRPr lang="id-ID" altLang="en-US" sz="2000" b="1">
                  <a:solidFill>
                    <a:schemeClr val="bg1"/>
                  </a:solidFill>
                  <a:latin typeface="Myriad Pro" pitchFamily="34" charset="0"/>
                </a:endParaRPr>
              </a:p>
              <a:p>
                <a:pPr>
                  <a:lnSpc>
                    <a:spcPct val="80000"/>
                  </a:lnSpc>
                  <a:buFont typeface="Arial" pitchFamily="34" charset="0"/>
                  <a:buNone/>
                  <a:defRPr/>
                </a:pPr>
                <a:r>
                  <a:rPr lang="en-US" altLang="zh-CN" sz="2000">
                    <a:solidFill>
                      <a:schemeClr val="bg1"/>
                    </a:solidFill>
                    <a:latin typeface="Myriad Pro" pitchFamily="34" charset="0"/>
                  </a:rPr>
                  <a:t>www.facebook.com/</a:t>
                </a:r>
                <a:r>
                  <a:rPr lang="id-ID" altLang="en-US" sz="2000">
                    <a:solidFill>
                      <a:schemeClr val="bg1"/>
                    </a:solidFill>
                    <a:latin typeface="Myriad Pro" pitchFamily="34" charset="0"/>
                  </a:rPr>
                  <a:t>penerbit</a:t>
                </a:r>
                <a:r>
                  <a:rPr lang="en-US" altLang="zh-CN" sz="2000">
                    <a:solidFill>
                      <a:schemeClr val="bg1"/>
                    </a:solidFill>
                    <a:latin typeface="Myriad Pro" pitchFamily="34" charset="0"/>
                  </a:rPr>
                  <a:t>.</a:t>
                </a:r>
                <a:r>
                  <a:rPr lang="id-ID" altLang="en-US" sz="2000">
                    <a:solidFill>
                      <a:schemeClr val="bg1"/>
                    </a:solidFill>
                    <a:latin typeface="Myriad Pro" pitchFamily="34" charset="0"/>
                  </a:rPr>
                  <a:t>salemba</a:t>
                </a:r>
              </a:p>
            </p:txBody>
          </p:sp>
        </p:grpSp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D6AD5925-420B-AE4C-99DA-4ED118E9F6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49821" y="3478915"/>
              <a:ext cx="4973471" cy="585788"/>
              <a:chOff x="1702458" y="3777628"/>
              <a:chExt cx="6908142" cy="813658"/>
            </a:xfrm>
          </p:grpSpPr>
          <p:pic>
            <p:nvPicPr>
              <p:cNvPr id="5" name="Picture 12">
                <a:extLst>
                  <a:ext uri="{FF2B5EF4-FFF2-40B4-BE49-F238E27FC236}">
                    <a16:creationId xmlns:a16="http://schemas.microsoft.com/office/drawing/2014/main" id="{370D77DC-227F-BF4D-BD7A-C2D9F3B7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458" y="3943057"/>
                <a:ext cx="482800" cy="48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Placeholder 1">
                <a:extLst>
                  <a:ext uri="{FF2B5EF4-FFF2-40B4-BE49-F238E27FC236}">
                    <a16:creationId xmlns:a16="http://schemas.microsoft.com/office/drawing/2014/main" id="{CDD977D4-040E-1447-B554-1BC8B8EA796F}"/>
                  </a:ext>
                </a:extLst>
              </p:cNvPr>
              <p:cNvSpPr txBox="1"/>
              <p:nvPr/>
            </p:nvSpPr>
            <p:spPr>
              <a:xfrm>
                <a:off x="2285849" y="3778233"/>
                <a:ext cx="6324751" cy="813053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2400" b="1" dirty="0">
                    <a:solidFill>
                      <a:schemeClr val="bg1"/>
                    </a:solidFill>
                    <a:latin typeface="Myriad Pro" pitchFamily="34" charset="0"/>
                    <a:cs typeface="+mn-cs"/>
                  </a:rPr>
                  <a:t>Follow Us 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2400" dirty="0">
                    <a:solidFill>
                      <a:schemeClr val="bg1"/>
                    </a:solidFill>
                    <a:latin typeface="Myriad Pro" pitchFamily="34" charset="0"/>
                    <a:cs typeface="+mn-cs"/>
                  </a:rPr>
                  <a:t>@penerbitsalemba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912446-0ECD-5E4D-A3C5-0C95AD54B7B9}"/>
              </a:ext>
            </a:extLst>
          </p:cNvPr>
          <p:cNvSpPr txBox="1"/>
          <p:nvPr/>
        </p:nvSpPr>
        <p:spPr>
          <a:xfrm>
            <a:off x="2144713" y="2581275"/>
            <a:ext cx="4854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800" b="1">
                <a:solidFill>
                  <a:srgbClr val="002060"/>
                </a:solidFill>
                <a:latin typeface="Helvetica" pitchFamily="34" charset="0"/>
              </a:rPr>
              <a:t>www.penerbitsalemba.com</a:t>
            </a:r>
            <a:endParaRPr lang="en-US" altLang="zh-CN" sz="2400">
              <a:latin typeface="Calibri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DCFFFA-2041-6C40-B639-34EDD2F6E337}"/>
              </a:ext>
            </a:extLst>
          </p:cNvPr>
          <p:cNvSpPr txBox="1"/>
          <p:nvPr/>
        </p:nvSpPr>
        <p:spPr>
          <a:xfrm>
            <a:off x="2371725" y="2124075"/>
            <a:ext cx="4400550" cy="39528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spc="600" dirty="0" err="1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68F29-F202-6342-8568-36772649384B}"/>
              </a:ext>
            </a:extLst>
          </p:cNvPr>
          <p:cNvSpPr txBox="1"/>
          <p:nvPr/>
        </p:nvSpPr>
        <p:spPr>
          <a:xfrm>
            <a:off x="3998913" y="890588"/>
            <a:ext cx="185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en-US" altLang="zh-CN">
              <a:latin typeface="Calibr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B61739-CB2C-0044-A395-C2BE55752A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7BAE9DF2-8CEE-8747-AC2C-767A3A3E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0B918CF-2929-5D43-A2B1-361C91DD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4970BF2-523F-1C48-9B81-721FD444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C1598-F893-4A4E-A9D7-59B943BBD4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0960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91F519-45E6-3A47-8CD2-22BB10B31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805113"/>
            <a:ext cx="2251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3CAD8F-B3EF-584D-8343-80AF5CE4ACDD}"/>
              </a:ext>
            </a:extLst>
          </p:cNvPr>
          <p:cNvSpPr txBox="1"/>
          <p:nvPr/>
        </p:nvSpPr>
        <p:spPr>
          <a:xfrm>
            <a:off x="2144713" y="2281238"/>
            <a:ext cx="4854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800" b="1">
                <a:solidFill>
                  <a:schemeClr val="bg1"/>
                </a:solidFill>
                <a:latin typeface="Helvetica" pitchFamily="34" charset="0"/>
              </a:rPr>
              <a:t>Terima Kasih</a:t>
            </a:r>
            <a:endParaRPr lang="en-US" altLang="zh-CN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id="{F6639AA0-253A-194A-B531-3DEB1AECE146}"/>
              </a:ext>
            </a:extLst>
          </p:cNvPr>
          <p:cNvSpPr/>
          <p:nvPr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48CA719-AF6C-D944-8B8C-51373FD7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221ED8C-3554-0544-BF19-29692736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A4081B3-C2E3-C948-BDE9-25541B3A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53717-FBBD-0447-963B-1E17E01F09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245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8609A-86C1-554B-A185-A4074843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C8B8E-0492-2C40-A2EA-0F680B0F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A8CD9-F6D6-CF46-815F-BA6B0110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4C7F-4767-9245-84A5-A7E5851441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79151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787B4-750D-7846-91A3-D34AE77A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A2D3F-679F-9F49-B3E1-47BF2020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B1974-593A-0041-B3AD-360F1EBC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3A75-7050-C444-B052-8AE46DCDC3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31231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AB726-D387-4F49-B344-3231FD1F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AAE8-BE71-F646-BF1E-92EA66A1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C6840-5746-BA42-9DE4-139A3288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2036-5CFD-BC47-A99F-B2F866F658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031565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379C2E-A182-184B-A48B-22B39B2B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B02F2A-268B-1D45-818F-F079C611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970709-B1C5-9841-A271-FB99E22C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63FA-3493-6644-862C-C6CBC45CB9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8327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B36626-E5C8-2A42-A7A1-C10D35580D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8D09F-CA73-D44F-A3A1-CB9672002B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1A3B-AED5-2C40-9823-F17F13831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AA883-A699-7E4F-918D-13F14BE68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D29A3-C664-3949-AEC3-190965E8A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485D29F-2D47-8843-8E7A-40ED775EAD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7" r:id="rId17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-36004" y="3867116"/>
            <a:ext cx="9144000" cy="8286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id-ID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Akuntansi</a:t>
            </a: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Biaya</a:t>
            </a:r>
            <a:r>
              <a:rPr lang="id-ID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id-ID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id-ID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Pertemuan </a:t>
            </a: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b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Metode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Harga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Pokok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Proses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7574"/>
            <a:ext cx="1224136" cy="65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3">
            <a:extLst>
              <a:ext uri="{FF2B5EF4-FFF2-40B4-BE49-F238E27FC236}">
                <a16:creationId xmlns:a16="http://schemas.microsoft.com/office/drawing/2014/main" id="{8ECF620F-6A51-5F43-9F4C-927C7D9E20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Arus Produksi Selektif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4782FA-A89F-BA49-97E9-C3BEBBC67B9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63700" y="990600"/>
            <a:ext cx="5816600" cy="3898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>
            <a:extLst>
              <a:ext uri="{FF2B5EF4-FFF2-40B4-BE49-F238E27FC236}">
                <a16:creationId xmlns:a16="http://schemas.microsoft.com/office/drawing/2014/main" id="{83E7D03E-CA97-6B4F-86A2-22C253BC7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Bahan Baku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0ECC9-BADF-E847-A2AC-3CC3CBA575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22796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id-ID" b="1" dirty="0"/>
              <a:t>Contoh 4.1</a:t>
            </a:r>
          </a:p>
          <a:p>
            <a:pPr>
              <a:defRPr/>
            </a:pPr>
            <a:r>
              <a:rPr lang="id-ID" dirty="0"/>
              <a:t>Departemen Pemotongan, departemen pertama, menggunakan bahan baku langsung sebesar Rp38.000.000. </a:t>
            </a:r>
          </a:p>
          <a:p>
            <a:pPr>
              <a:defRPr/>
            </a:pPr>
            <a:r>
              <a:rPr lang="id-ID" dirty="0"/>
              <a:t>Ayat jurnal yang dibuat untuk mencatat penggunaan bahan baku langsung pada Departemen Produksi.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D25C4-AA22-1B47-AD39-0C9BFD23BE18}"/>
              </a:ext>
            </a:extLst>
          </p:cNvPr>
          <p:cNvSpPr/>
          <p:nvPr/>
        </p:nvSpPr>
        <p:spPr>
          <a:xfrm>
            <a:off x="838200" y="3867150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31775">
              <a:defRPr/>
            </a:pPr>
            <a:r>
              <a:rPr lang="en-US" sz="1600" dirty="0" err="1">
                <a:solidFill>
                  <a:schemeClr val="tx1"/>
                </a:solidFill>
              </a:rPr>
              <a:t>Persediaan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Bahan</a:t>
            </a:r>
            <a:r>
              <a:rPr lang="en-US" sz="1600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98858-D271-E24D-BF5A-B6279870E018}"/>
              </a:ext>
            </a:extLst>
          </p:cNvPr>
          <p:cNvSpPr/>
          <p:nvPr/>
        </p:nvSpPr>
        <p:spPr>
          <a:xfrm>
            <a:off x="838200" y="3562350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Pemotongan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52976-85DE-E34D-9460-F4C4D52F580B}"/>
              </a:ext>
            </a:extLst>
          </p:cNvPr>
          <p:cNvSpPr/>
          <p:nvPr/>
        </p:nvSpPr>
        <p:spPr>
          <a:xfrm>
            <a:off x="5029200" y="3867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EF724-9E09-E043-98F3-E3CDBB43BCB3}"/>
              </a:ext>
            </a:extLst>
          </p:cNvPr>
          <p:cNvSpPr/>
          <p:nvPr/>
        </p:nvSpPr>
        <p:spPr>
          <a:xfrm>
            <a:off x="6629400" y="3867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38.000.000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C5864-5FC7-F049-8AED-9E5619ED25A4}"/>
              </a:ext>
            </a:extLst>
          </p:cNvPr>
          <p:cNvSpPr/>
          <p:nvPr/>
        </p:nvSpPr>
        <p:spPr>
          <a:xfrm>
            <a:off x="5029200" y="3562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38.000.000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BA9A2-9BAE-7B4A-ADAC-7A403A532FD3}"/>
              </a:ext>
            </a:extLst>
          </p:cNvPr>
          <p:cNvSpPr/>
          <p:nvPr/>
        </p:nvSpPr>
        <p:spPr>
          <a:xfrm>
            <a:off x="6629400" y="3562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99283B18-2E34-3E44-A0CF-1590BA1E1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488" y="996986"/>
            <a:ext cx="8302625" cy="2965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id-ID" sz="2600" b="1" dirty="0"/>
              <a:t>Contoh 4.2</a:t>
            </a:r>
          </a:p>
          <a:p>
            <a:pPr>
              <a:defRPr/>
            </a:pPr>
            <a:r>
              <a:rPr lang="id-ID" sz="2600" dirty="0"/>
              <a:t>Perusahaan membayarkan gaji dan upah Rp160.760.000 dengan pendistribusian sebagai berikut.</a:t>
            </a:r>
            <a:endParaRPr lang="en-US" sz="2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None/>
              <a:defRPr/>
            </a:pPr>
            <a:endParaRPr lang="id-ID" sz="2800" dirty="0"/>
          </a:p>
          <a:p>
            <a:pPr>
              <a:defRPr/>
            </a:pPr>
            <a:r>
              <a:rPr lang="en-US" sz="2600" dirty="0"/>
              <a:t>Ayat </a:t>
            </a:r>
            <a:r>
              <a:rPr lang="en-US" sz="2600" dirty="0" err="1"/>
              <a:t>jurnal</a:t>
            </a:r>
            <a:r>
              <a:rPr lang="en-US" sz="2600" dirty="0"/>
              <a:t>.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id-ID" altLang="en-US" dirty="0"/>
              <a:t> </a:t>
            </a:r>
            <a:endParaRPr lang="en-US" altLang="zh-CN" dirty="0">
              <a:ea typeface="宋体" pitchFamily="2" charset="-122"/>
            </a:endParaRP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BDEA5A-8869-BE4D-9383-F051AF10BE31}"/>
              </a:ext>
            </a:extLst>
          </p:cNvPr>
          <p:cNvSpPr/>
          <p:nvPr/>
        </p:nvSpPr>
        <p:spPr>
          <a:xfrm>
            <a:off x="4648200" y="40957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E842D6-36B2-0647-9F6C-B45419CC02BC}"/>
              </a:ext>
            </a:extLst>
          </p:cNvPr>
          <p:cNvSpPr/>
          <p:nvPr/>
        </p:nvSpPr>
        <p:spPr>
          <a:xfrm>
            <a:off x="4648200" y="37909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461" name="Text Placeholder 1">
            <a:extLst>
              <a:ext uri="{FF2B5EF4-FFF2-40B4-BE49-F238E27FC236}">
                <a16:creationId xmlns:a16="http://schemas.microsoft.com/office/drawing/2014/main" id="{F17C8985-DBA3-AC43-BA99-3F537299A8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Tenaga Kerja Langsung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B4E65-F9A8-5F4C-B31E-C58904014148}"/>
              </a:ext>
            </a:extLst>
          </p:cNvPr>
          <p:cNvSpPr/>
          <p:nvPr/>
        </p:nvSpPr>
        <p:spPr>
          <a:xfrm>
            <a:off x="838200" y="40957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Perakitan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CAA48-B1F8-E943-B242-388B4C3C09E9}"/>
              </a:ext>
            </a:extLst>
          </p:cNvPr>
          <p:cNvSpPr/>
          <p:nvPr/>
        </p:nvSpPr>
        <p:spPr>
          <a:xfrm>
            <a:off x="838200" y="37909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Pemotongan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7C56AD-D40D-CA4B-B64F-F5C475BBB12E}"/>
              </a:ext>
            </a:extLst>
          </p:cNvPr>
          <p:cNvSpPr/>
          <p:nvPr/>
        </p:nvSpPr>
        <p:spPr>
          <a:xfrm>
            <a:off x="5105400" y="4095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rgbClr val="000000"/>
                </a:solidFill>
                <a:cs typeface="Arial" pitchFamily="34" charset="0"/>
              </a:rPr>
              <a:t>82.360.000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9F9E0-5BF4-554F-B9C8-52F6F11588B7}"/>
              </a:ext>
            </a:extLst>
          </p:cNvPr>
          <p:cNvSpPr/>
          <p:nvPr/>
        </p:nvSpPr>
        <p:spPr>
          <a:xfrm>
            <a:off x="6705600" y="4095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8AA83-C0C4-8F4B-B192-295327ABAA69}"/>
              </a:ext>
            </a:extLst>
          </p:cNvPr>
          <p:cNvSpPr/>
          <p:nvPr/>
        </p:nvSpPr>
        <p:spPr>
          <a:xfrm>
            <a:off x="5105400" y="3790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78.400.000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2E791-9521-0445-8627-9EC0DA53D3B5}"/>
              </a:ext>
            </a:extLst>
          </p:cNvPr>
          <p:cNvSpPr/>
          <p:nvPr/>
        </p:nvSpPr>
        <p:spPr>
          <a:xfrm>
            <a:off x="6705600" y="3790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1CA49-35CF-4C43-95B5-AF37B79501B3}"/>
              </a:ext>
            </a:extLst>
          </p:cNvPr>
          <p:cNvSpPr/>
          <p:nvPr/>
        </p:nvSpPr>
        <p:spPr>
          <a:xfrm>
            <a:off x="838200" y="3486150"/>
            <a:ext cx="3810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Keterangan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5D6D46-6DBE-5D41-AD98-FC8EA0424554}"/>
              </a:ext>
            </a:extLst>
          </p:cNvPr>
          <p:cNvSpPr/>
          <p:nvPr/>
        </p:nvSpPr>
        <p:spPr>
          <a:xfrm>
            <a:off x="5105400" y="34861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Debit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81C17-49F0-6B46-93F8-38109217FE32}"/>
              </a:ext>
            </a:extLst>
          </p:cNvPr>
          <p:cNvSpPr/>
          <p:nvPr/>
        </p:nvSpPr>
        <p:spPr>
          <a:xfrm>
            <a:off x="6705600" y="34861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600" b="1" dirty="0" err="1">
                <a:solidFill>
                  <a:schemeClr val="tx1"/>
                </a:solidFill>
              </a:rPr>
              <a:t>Kredit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50EB56-D413-3E49-927A-AEDE767CE3C2}"/>
              </a:ext>
            </a:extLst>
          </p:cNvPr>
          <p:cNvSpPr/>
          <p:nvPr/>
        </p:nvSpPr>
        <p:spPr>
          <a:xfrm>
            <a:off x="4648200" y="3486150"/>
            <a:ext cx="457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1BDF00-570B-5C40-A011-C8B29E8EA7F8}"/>
              </a:ext>
            </a:extLst>
          </p:cNvPr>
          <p:cNvSpPr/>
          <p:nvPr/>
        </p:nvSpPr>
        <p:spPr>
          <a:xfrm>
            <a:off x="4648200" y="44005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4C88C0-15AD-694D-9CFA-08FF358A4719}"/>
              </a:ext>
            </a:extLst>
          </p:cNvPr>
          <p:cNvSpPr/>
          <p:nvPr/>
        </p:nvSpPr>
        <p:spPr>
          <a:xfrm>
            <a:off x="838200" y="44005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96875">
              <a:defRPr/>
            </a:pPr>
            <a:r>
              <a:rPr lang="en-US" sz="1600" dirty="0" err="1">
                <a:solidFill>
                  <a:schemeClr val="tx1"/>
                </a:solidFill>
              </a:rPr>
              <a:t>Gaji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Upah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A38209-7EF4-974D-81B6-E5D3298EABC4}"/>
              </a:ext>
            </a:extLst>
          </p:cNvPr>
          <p:cNvSpPr/>
          <p:nvPr/>
        </p:nvSpPr>
        <p:spPr>
          <a:xfrm>
            <a:off x="5105400" y="4400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4032EF-0608-744B-B95D-CE891D1AD4BC}"/>
              </a:ext>
            </a:extLst>
          </p:cNvPr>
          <p:cNvSpPr/>
          <p:nvPr/>
        </p:nvSpPr>
        <p:spPr>
          <a:xfrm>
            <a:off x="6705600" y="4400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160.760.000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68B2A8-F546-674E-A7E8-973036DD3CA2}"/>
              </a:ext>
            </a:extLst>
          </p:cNvPr>
          <p:cNvSpPr/>
          <p:nvPr/>
        </p:nvSpPr>
        <p:spPr>
          <a:xfrm>
            <a:off x="838200" y="25717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Departemen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Perakitan</a:t>
            </a:r>
            <a:r>
              <a:rPr lang="en-US" sz="1600" dirty="0">
                <a:solidFill>
                  <a:schemeClr val="tx1"/>
                </a:solidFill>
              </a:rPr>
              <a:t> …………………………………………………………………….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6AC400-B04A-F54D-B88E-C1F2C1CD73F4}"/>
              </a:ext>
            </a:extLst>
          </p:cNvPr>
          <p:cNvSpPr/>
          <p:nvPr/>
        </p:nvSpPr>
        <p:spPr>
          <a:xfrm>
            <a:off x="838200" y="22669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Departemen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Pemotongan</a:t>
            </a:r>
            <a:r>
              <a:rPr lang="en-US" sz="1600" dirty="0">
                <a:solidFill>
                  <a:schemeClr val="tx1"/>
                </a:solidFill>
              </a:rPr>
              <a:t> ……………………………………………………………….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D513AB-2317-1D43-B25A-CF5593A64BD6}"/>
              </a:ext>
            </a:extLst>
          </p:cNvPr>
          <p:cNvSpPr/>
          <p:nvPr/>
        </p:nvSpPr>
        <p:spPr>
          <a:xfrm>
            <a:off x="6629400" y="2571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rgbClr val="000000"/>
                </a:solidFill>
                <a:cs typeface="Arial" pitchFamily="34" charset="0"/>
              </a:rPr>
              <a:t>82.360.000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AC9138-622F-C540-BFC7-C105AAD62AC7}"/>
              </a:ext>
            </a:extLst>
          </p:cNvPr>
          <p:cNvSpPr/>
          <p:nvPr/>
        </p:nvSpPr>
        <p:spPr>
          <a:xfrm>
            <a:off x="6629400" y="2266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Rp78.400.000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  <p:bldP spid="24" grpId="0" animBg="1"/>
      <p:bldP spid="23" grpId="0" animBg="1"/>
      <p:bldP spid="4" grpId="0" animBg="1"/>
      <p:bldP spid="5" grpId="0" animBg="1"/>
      <p:bldP spid="8" grpId="0" animBg="1"/>
      <p:bldP spid="9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C94A2C95-7FD8-4740-933C-5807D0EB7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46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err="1"/>
              <a:t>Biaya</a:t>
            </a:r>
            <a:r>
              <a:rPr lang="en-US" sz="2600" dirty="0"/>
              <a:t> overhead </a:t>
            </a:r>
            <a:r>
              <a:rPr lang="en-US" sz="2600" dirty="0" err="1"/>
              <a:t>pabrik</a:t>
            </a:r>
            <a:r>
              <a:rPr lang="en-US" sz="2600" dirty="0"/>
              <a:t> yang </a:t>
            </a:r>
            <a:r>
              <a:rPr lang="en-US" sz="2600" dirty="0" err="1"/>
              <a:t>sesungguhnya</a:t>
            </a:r>
            <a:r>
              <a:rPr lang="en-US" sz="2600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None/>
              <a:defRPr/>
            </a:pPr>
            <a:endParaRPr lang="id-ID" sz="2800" dirty="0"/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altLang="zh-CN" dirty="0">
              <a:ea typeface="宋体" pitchFamily="2" charset="-122"/>
            </a:endParaRP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C79BBB-D004-B545-BE6C-0AF67868ED3F}"/>
              </a:ext>
            </a:extLst>
          </p:cNvPr>
          <p:cNvSpPr/>
          <p:nvPr/>
        </p:nvSpPr>
        <p:spPr>
          <a:xfrm>
            <a:off x="4648200" y="24955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F87ABC-8B98-C84E-8755-BBC1B57BD6B8}"/>
              </a:ext>
            </a:extLst>
          </p:cNvPr>
          <p:cNvSpPr/>
          <p:nvPr/>
        </p:nvSpPr>
        <p:spPr>
          <a:xfrm>
            <a:off x="4648200" y="21907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485" name="Text Placeholder 1">
            <a:extLst>
              <a:ext uri="{FF2B5EF4-FFF2-40B4-BE49-F238E27FC236}">
                <a16:creationId xmlns:a16="http://schemas.microsoft.com/office/drawing/2014/main" id="{0647EEBC-6870-0D45-B06A-F42B175D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Overhead Pabrik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49A89-5D6B-1741-9BF2-FC7CD7AB7E5C}"/>
              </a:ext>
            </a:extLst>
          </p:cNvPr>
          <p:cNvSpPr/>
          <p:nvPr/>
        </p:nvSpPr>
        <p:spPr>
          <a:xfrm>
            <a:off x="838200" y="24955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968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Biaya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Masih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Harus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Dibayar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FC83C-6AE5-DF45-ADB7-9F34C50FD157}"/>
              </a:ext>
            </a:extLst>
          </p:cNvPr>
          <p:cNvSpPr/>
          <p:nvPr/>
        </p:nvSpPr>
        <p:spPr>
          <a:xfrm>
            <a:off x="838200" y="21907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Biaya</a:t>
            </a:r>
            <a:r>
              <a:rPr lang="en-US" sz="1600" dirty="0">
                <a:solidFill>
                  <a:schemeClr val="tx1"/>
                </a:solidFill>
              </a:rPr>
              <a:t> Overhead </a:t>
            </a:r>
            <a:r>
              <a:rPr lang="en-US" sz="1600" dirty="0" err="1">
                <a:solidFill>
                  <a:schemeClr val="tx1"/>
                </a:solidFill>
              </a:rPr>
              <a:t>Pabrik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5A5FD-D53F-3B44-BED3-E841E0FFCAAE}"/>
              </a:ext>
            </a:extLst>
          </p:cNvPr>
          <p:cNvSpPr/>
          <p:nvPr/>
        </p:nvSpPr>
        <p:spPr>
          <a:xfrm>
            <a:off x="5105400" y="2495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6A86C-BF13-4F46-9D4D-DF74CC03A395}"/>
              </a:ext>
            </a:extLst>
          </p:cNvPr>
          <p:cNvSpPr/>
          <p:nvPr/>
        </p:nvSpPr>
        <p:spPr>
          <a:xfrm>
            <a:off x="6705600" y="2495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dirty="0"/>
              <a:t>10.780.000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23EB1-2D89-B347-B34B-6E63112C1A2E}"/>
              </a:ext>
            </a:extLst>
          </p:cNvPr>
          <p:cNvSpPr/>
          <p:nvPr/>
        </p:nvSpPr>
        <p:spPr>
          <a:xfrm>
            <a:off x="5105400" y="2190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151.180.000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3419D-1913-BD44-BC40-049C95B611BC}"/>
              </a:ext>
            </a:extLst>
          </p:cNvPr>
          <p:cNvSpPr/>
          <p:nvPr/>
        </p:nvSpPr>
        <p:spPr>
          <a:xfrm>
            <a:off x="6705600" y="2190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D7DC8-E919-B842-8F35-74EAEDADAE7D}"/>
              </a:ext>
            </a:extLst>
          </p:cNvPr>
          <p:cNvSpPr/>
          <p:nvPr/>
        </p:nvSpPr>
        <p:spPr>
          <a:xfrm>
            <a:off x="838200" y="1885950"/>
            <a:ext cx="3810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Keterangan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8B612-0716-7B40-AE3A-4FEDC19ABCC5}"/>
              </a:ext>
            </a:extLst>
          </p:cNvPr>
          <p:cNvSpPr/>
          <p:nvPr/>
        </p:nvSpPr>
        <p:spPr>
          <a:xfrm>
            <a:off x="5105400" y="18859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Debit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1EEF8A-28A9-8045-B0B7-47D8F7F19EDB}"/>
              </a:ext>
            </a:extLst>
          </p:cNvPr>
          <p:cNvSpPr/>
          <p:nvPr/>
        </p:nvSpPr>
        <p:spPr>
          <a:xfrm>
            <a:off x="6705600" y="18859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600" b="1" dirty="0" err="1">
                <a:solidFill>
                  <a:schemeClr val="tx1"/>
                </a:solidFill>
              </a:rPr>
              <a:t>Kredit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B375CF-A1CA-F846-9398-431517200E95}"/>
              </a:ext>
            </a:extLst>
          </p:cNvPr>
          <p:cNvSpPr/>
          <p:nvPr/>
        </p:nvSpPr>
        <p:spPr>
          <a:xfrm>
            <a:off x="4648200" y="1885950"/>
            <a:ext cx="457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7209D8-47F6-8E4C-B213-34110E512592}"/>
              </a:ext>
            </a:extLst>
          </p:cNvPr>
          <p:cNvSpPr/>
          <p:nvPr/>
        </p:nvSpPr>
        <p:spPr>
          <a:xfrm>
            <a:off x="4648200" y="28003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89AF2B-2970-3641-8AA0-BD3F7095D6AC}"/>
              </a:ext>
            </a:extLst>
          </p:cNvPr>
          <p:cNvSpPr/>
          <p:nvPr/>
        </p:nvSpPr>
        <p:spPr>
          <a:xfrm>
            <a:off x="838200" y="28003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96875">
              <a:defRPr/>
            </a:pPr>
            <a:r>
              <a:rPr lang="en-US" sz="1600" dirty="0" err="1">
                <a:solidFill>
                  <a:schemeClr val="tx1"/>
                </a:solidFill>
              </a:rPr>
              <a:t>Utang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Dagang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181B1C-DCAD-A04D-A024-33CE46CD2CF2}"/>
              </a:ext>
            </a:extLst>
          </p:cNvPr>
          <p:cNvSpPr/>
          <p:nvPr/>
        </p:nvSpPr>
        <p:spPr>
          <a:xfrm>
            <a:off x="5105400" y="2800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2EBBEA-AAB4-8140-A220-133B1C9423FF}"/>
              </a:ext>
            </a:extLst>
          </p:cNvPr>
          <p:cNvSpPr/>
          <p:nvPr/>
        </p:nvSpPr>
        <p:spPr>
          <a:xfrm>
            <a:off x="6705600" y="2800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41.000.000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6EC0C4-EADA-E445-BE9A-3CB7B0F87EF1}"/>
              </a:ext>
            </a:extLst>
          </p:cNvPr>
          <p:cNvSpPr/>
          <p:nvPr/>
        </p:nvSpPr>
        <p:spPr>
          <a:xfrm>
            <a:off x="4648200" y="31051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B504D1-9649-2440-B2C7-AABC01EFD159}"/>
              </a:ext>
            </a:extLst>
          </p:cNvPr>
          <p:cNvSpPr/>
          <p:nvPr/>
        </p:nvSpPr>
        <p:spPr>
          <a:xfrm>
            <a:off x="838200" y="31051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96875">
              <a:defRPr/>
            </a:pPr>
            <a:r>
              <a:rPr lang="en-US" sz="1600" dirty="0" err="1">
                <a:solidFill>
                  <a:schemeClr val="tx1"/>
                </a:solidFill>
              </a:rPr>
              <a:t>Akumulasi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Penyusutan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D34AA6-D9AC-6A45-8B4D-7857CB54B1D4}"/>
              </a:ext>
            </a:extLst>
          </p:cNvPr>
          <p:cNvSpPr/>
          <p:nvPr/>
        </p:nvSpPr>
        <p:spPr>
          <a:xfrm>
            <a:off x="5105400" y="3105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804E1D-57F0-5940-A7F3-00E20AB69154}"/>
              </a:ext>
            </a:extLst>
          </p:cNvPr>
          <p:cNvSpPr/>
          <p:nvPr/>
        </p:nvSpPr>
        <p:spPr>
          <a:xfrm>
            <a:off x="6705600" y="3105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dirty="0"/>
              <a:t>73.000.000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B10C68-8022-9D45-94B8-F043691AAD65}"/>
              </a:ext>
            </a:extLst>
          </p:cNvPr>
          <p:cNvSpPr/>
          <p:nvPr/>
        </p:nvSpPr>
        <p:spPr>
          <a:xfrm>
            <a:off x="4648200" y="34099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4DFB26-116B-9B45-8DD5-FC0E10337042}"/>
              </a:ext>
            </a:extLst>
          </p:cNvPr>
          <p:cNvSpPr/>
          <p:nvPr/>
        </p:nvSpPr>
        <p:spPr>
          <a:xfrm>
            <a:off x="838200" y="34099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968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Biaya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Dibayar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Muka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B9EE6A-B040-1342-B2F0-0AA22B2672AE}"/>
              </a:ext>
            </a:extLst>
          </p:cNvPr>
          <p:cNvSpPr/>
          <p:nvPr/>
        </p:nvSpPr>
        <p:spPr>
          <a:xfrm>
            <a:off x="5105400" y="3409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3C7E00-3DDB-B741-B94A-052CE0934EAB}"/>
              </a:ext>
            </a:extLst>
          </p:cNvPr>
          <p:cNvSpPr/>
          <p:nvPr/>
        </p:nvSpPr>
        <p:spPr>
          <a:xfrm>
            <a:off x="6705600" y="3409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14.400.000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5FF06D-9516-864D-A5D3-392BC18BC479}"/>
              </a:ext>
            </a:extLst>
          </p:cNvPr>
          <p:cNvSpPr/>
          <p:nvPr/>
        </p:nvSpPr>
        <p:spPr>
          <a:xfrm>
            <a:off x="4648200" y="37147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F400DE-EF8A-4A46-8515-A97B3B2780CC}"/>
              </a:ext>
            </a:extLst>
          </p:cNvPr>
          <p:cNvSpPr/>
          <p:nvPr/>
        </p:nvSpPr>
        <p:spPr>
          <a:xfrm>
            <a:off x="838200" y="37147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96875">
              <a:defRPr/>
            </a:pPr>
            <a:r>
              <a:rPr lang="en-US" sz="1600" dirty="0" err="1">
                <a:solidFill>
                  <a:schemeClr val="tx1"/>
                </a:solidFill>
              </a:rPr>
              <a:t>Persediaan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Bahan</a:t>
            </a:r>
            <a:r>
              <a:rPr lang="en-US" sz="1600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F16859-C9E3-2B44-B653-AA665690C2B5}"/>
              </a:ext>
            </a:extLst>
          </p:cNvPr>
          <p:cNvSpPr/>
          <p:nvPr/>
        </p:nvSpPr>
        <p:spPr>
          <a:xfrm>
            <a:off x="5105400" y="3714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9F2200-76EC-8B4B-A2EA-EECFD2E9E7A9}"/>
              </a:ext>
            </a:extLst>
          </p:cNvPr>
          <p:cNvSpPr/>
          <p:nvPr/>
        </p:nvSpPr>
        <p:spPr>
          <a:xfrm>
            <a:off x="6705600" y="3714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dirty="0"/>
              <a:t>7.000.000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93C11B-E94A-964F-A988-A12569F80764}"/>
              </a:ext>
            </a:extLst>
          </p:cNvPr>
          <p:cNvSpPr/>
          <p:nvPr/>
        </p:nvSpPr>
        <p:spPr>
          <a:xfrm>
            <a:off x="4648200" y="40195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0FBED97-3C9B-CB4D-8C6D-05C1B5C86336}"/>
              </a:ext>
            </a:extLst>
          </p:cNvPr>
          <p:cNvSpPr/>
          <p:nvPr/>
        </p:nvSpPr>
        <p:spPr>
          <a:xfrm>
            <a:off x="838200" y="40195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96875">
              <a:defRPr/>
            </a:pPr>
            <a:r>
              <a:rPr lang="en-US" sz="1600" dirty="0" err="1">
                <a:solidFill>
                  <a:schemeClr val="tx1"/>
                </a:solidFill>
              </a:rPr>
              <a:t>Gaji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Upah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635D58-BD49-FC46-AAB6-C1153445F8AB}"/>
              </a:ext>
            </a:extLst>
          </p:cNvPr>
          <p:cNvSpPr/>
          <p:nvPr/>
        </p:nvSpPr>
        <p:spPr>
          <a:xfrm>
            <a:off x="5105400" y="4019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D36A5BA-C4C8-0041-BD5A-8605C1745E00}"/>
              </a:ext>
            </a:extLst>
          </p:cNvPr>
          <p:cNvSpPr/>
          <p:nvPr/>
        </p:nvSpPr>
        <p:spPr>
          <a:xfrm>
            <a:off x="6705600" y="4019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5.000.000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  <p:bldP spid="24" grpId="0" animBg="1"/>
      <p:bldP spid="23" grpId="0" animBg="1"/>
      <p:bldP spid="4" grpId="0" animBg="1"/>
      <p:bldP spid="5" grpId="0" animBg="1"/>
      <p:bldP spid="8" grpId="0" animBg="1"/>
      <p:bldP spid="9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A1BB8BBD-3FED-FD43-ADB4-F805F92158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2965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err="1"/>
              <a:t>Biaya</a:t>
            </a:r>
            <a:r>
              <a:rPr lang="en-US" sz="2600" dirty="0"/>
              <a:t> overhead </a:t>
            </a:r>
            <a:r>
              <a:rPr lang="en-US" sz="2600" dirty="0" err="1"/>
              <a:t>pabrik</a:t>
            </a:r>
            <a:r>
              <a:rPr lang="en-US" sz="2600" dirty="0"/>
              <a:t> yang </a:t>
            </a:r>
            <a:r>
              <a:rPr lang="en-US" sz="2600" dirty="0" err="1"/>
              <a:t>dibebankan</a:t>
            </a:r>
            <a:r>
              <a:rPr lang="en-US" sz="2600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None/>
              <a:defRPr/>
            </a:pPr>
            <a:endParaRPr lang="id-ID" sz="2800" dirty="0"/>
          </a:p>
          <a:p>
            <a:pPr>
              <a:defRPr/>
            </a:pPr>
            <a:r>
              <a:rPr lang="en-US" sz="2600" dirty="0" err="1"/>
              <a:t>Ayat</a:t>
            </a:r>
            <a:r>
              <a:rPr lang="en-US" sz="2600" dirty="0"/>
              <a:t> </a:t>
            </a:r>
            <a:r>
              <a:rPr lang="en-US" sz="2600" dirty="0" err="1"/>
              <a:t>jurnalnya</a:t>
            </a:r>
            <a:r>
              <a:rPr lang="en-US" sz="2600" dirty="0"/>
              <a:t>.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id-ID" altLang="en-US" dirty="0"/>
              <a:t> </a:t>
            </a:r>
            <a:endParaRPr lang="en-US" altLang="zh-CN" dirty="0">
              <a:ea typeface="宋体" pitchFamily="2" charset="-122"/>
            </a:endParaRP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98A534-A669-D748-8889-AAAA1A69F95A}"/>
              </a:ext>
            </a:extLst>
          </p:cNvPr>
          <p:cNvSpPr/>
          <p:nvPr/>
        </p:nvSpPr>
        <p:spPr>
          <a:xfrm>
            <a:off x="4648200" y="38671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FF9D43-978A-F94B-95FF-CDCDB19FBC76}"/>
              </a:ext>
            </a:extLst>
          </p:cNvPr>
          <p:cNvSpPr/>
          <p:nvPr/>
        </p:nvSpPr>
        <p:spPr>
          <a:xfrm>
            <a:off x="4648200" y="35623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509" name="Text Placeholder 1">
            <a:extLst>
              <a:ext uri="{FF2B5EF4-FFF2-40B4-BE49-F238E27FC236}">
                <a16:creationId xmlns:a16="http://schemas.microsoft.com/office/drawing/2014/main" id="{F6871871-565E-5349-A5C5-2B39ADFB1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Overhead Pabrik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8BE44-9764-664E-814D-EB2FF339AB00}"/>
              </a:ext>
            </a:extLst>
          </p:cNvPr>
          <p:cNvSpPr/>
          <p:nvPr/>
        </p:nvSpPr>
        <p:spPr>
          <a:xfrm>
            <a:off x="838200" y="38671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Perakitan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350FB3-0BBF-C048-A56A-A8D345F91318}"/>
              </a:ext>
            </a:extLst>
          </p:cNvPr>
          <p:cNvSpPr/>
          <p:nvPr/>
        </p:nvSpPr>
        <p:spPr>
          <a:xfrm>
            <a:off x="838200" y="3562350"/>
            <a:ext cx="3810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Pemotongan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F2F16-B2BB-1C40-8AA3-756CD8E58B34}"/>
              </a:ext>
            </a:extLst>
          </p:cNvPr>
          <p:cNvSpPr/>
          <p:nvPr/>
        </p:nvSpPr>
        <p:spPr>
          <a:xfrm>
            <a:off x="5105400" y="3867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rgbClr val="000000"/>
                </a:solidFill>
                <a:cs typeface="Arial" pitchFamily="34" charset="0"/>
              </a:rPr>
              <a:t>82.360.000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CF66C9-4A4C-B441-AEBC-9EE365F1116B}"/>
              </a:ext>
            </a:extLst>
          </p:cNvPr>
          <p:cNvSpPr/>
          <p:nvPr/>
        </p:nvSpPr>
        <p:spPr>
          <a:xfrm>
            <a:off x="6705600" y="3867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B1669-9E87-F94B-9452-148E1021759C}"/>
              </a:ext>
            </a:extLst>
          </p:cNvPr>
          <p:cNvSpPr/>
          <p:nvPr/>
        </p:nvSpPr>
        <p:spPr>
          <a:xfrm>
            <a:off x="5105400" y="3562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73.500.000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4ECDE-8075-EC47-8E96-F0B97C3D405E}"/>
              </a:ext>
            </a:extLst>
          </p:cNvPr>
          <p:cNvSpPr/>
          <p:nvPr/>
        </p:nvSpPr>
        <p:spPr>
          <a:xfrm>
            <a:off x="6705600" y="3562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879DA-EBC9-EB42-9427-F66F8FB722D9}"/>
              </a:ext>
            </a:extLst>
          </p:cNvPr>
          <p:cNvSpPr/>
          <p:nvPr/>
        </p:nvSpPr>
        <p:spPr>
          <a:xfrm>
            <a:off x="838200" y="3257550"/>
            <a:ext cx="3810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Keterangan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09986-A1F6-0449-8EF1-0C4F192B7711}"/>
              </a:ext>
            </a:extLst>
          </p:cNvPr>
          <p:cNvSpPr/>
          <p:nvPr/>
        </p:nvSpPr>
        <p:spPr>
          <a:xfrm>
            <a:off x="5105400" y="32575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Debit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AFD66F-CEBF-514D-8985-8B1A8C1839A9}"/>
              </a:ext>
            </a:extLst>
          </p:cNvPr>
          <p:cNvSpPr/>
          <p:nvPr/>
        </p:nvSpPr>
        <p:spPr>
          <a:xfrm>
            <a:off x="6705600" y="32575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600" b="1" dirty="0" err="1">
                <a:solidFill>
                  <a:schemeClr val="tx1"/>
                </a:solidFill>
              </a:rPr>
              <a:t>Kredit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9CF7E0-40E3-054A-A225-A188015F3433}"/>
              </a:ext>
            </a:extLst>
          </p:cNvPr>
          <p:cNvSpPr/>
          <p:nvPr/>
        </p:nvSpPr>
        <p:spPr>
          <a:xfrm>
            <a:off x="4648200" y="3257550"/>
            <a:ext cx="457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9B7BF5-3250-834D-BA7E-C08F98939F21}"/>
              </a:ext>
            </a:extLst>
          </p:cNvPr>
          <p:cNvSpPr/>
          <p:nvPr/>
        </p:nvSpPr>
        <p:spPr>
          <a:xfrm>
            <a:off x="4648200" y="4171950"/>
            <a:ext cx="4572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F45122-ED94-4248-BA35-F286AFDB130D}"/>
              </a:ext>
            </a:extLst>
          </p:cNvPr>
          <p:cNvSpPr/>
          <p:nvPr/>
        </p:nvSpPr>
        <p:spPr>
          <a:xfrm>
            <a:off x="838200" y="4171950"/>
            <a:ext cx="38100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968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Biaya</a:t>
            </a:r>
            <a:r>
              <a:rPr lang="en-US" sz="1600" dirty="0">
                <a:solidFill>
                  <a:schemeClr val="tx1"/>
                </a:solidFill>
              </a:rPr>
              <a:t> Overhead </a:t>
            </a:r>
            <a:r>
              <a:rPr lang="en-US" sz="1600" dirty="0" err="1">
                <a:solidFill>
                  <a:schemeClr val="tx1"/>
                </a:solidFill>
              </a:rPr>
              <a:t>Pabrik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Dibebankan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078527-EFFA-3E41-9A32-9D0A0496063F}"/>
              </a:ext>
            </a:extLst>
          </p:cNvPr>
          <p:cNvSpPr/>
          <p:nvPr/>
        </p:nvSpPr>
        <p:spPr>
          <a:xfrm>
            <a:off x="5105400" y="4171950"/>
            <a:ext cx="16002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2602B5-72E8-EB48-8826-3B13005FCA25}"/>
              </a:ext>
            </a:extLst>
          </p:cNvPr>
          <p:cNvSpPr/>
          <p:nvPr/>
        </p:nvSpPr>
        <p:spPr>
          <a:xfrm>
            <a:off x="6705600" y="4171950"/>
            <a:ext cx="16002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155.860.000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D9EFFF-8D77-9A4D-A1EA-B07F5AF51F02}"/>
              </a:ext>
            </a:extLst>
          </p:cNvPr>
          <p:cNvSpPr/>
          <p:nvPr/>
        </p:nvSpPr>
        <p:spPr>
          <a:xfrm>
            <a:off x="838200" y="20383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Departemen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Perakitan</a:t>
            </a:r>
            <a:r>
              <a:rPr lang="en-US" sz="1600" dirty="0">
                <a:solidFill>
                  <a:schemeClr val="tx1"/>
                </a:solidFill>
              </a:rPr>
              <a:t> …………………………………………………………………….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15C15A-E732-5545-8449-DD67C85637C2}"/>
              </a:ext>
            </a:extLst>
          </p:cNvPr>
          <p:cNvSpPr/>
          <p:nvPr/>
        </p:nvSpPr>
        <p:spPr>
          <a:xfrm>
            <a:off x="838200" y="17335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Departemen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Pemotongan</a:t>
            </a:r>
            <a:r>
              <a:rPr lang="en-US" sz="1600" dirty="0">
                <a:solidFill>
                  <a:schemeClr val="tx1"/>
                </a:solidFill>
              </a:rPr>
              <a:t> ……………………………………………………………….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1B39D-E936-9B44-97CF-D687A2A2A51C}"/>
              </a:ext>
            </a:extLst>
          </p:cNvPr>
          <p:cNvSpPr/>
          <p:nvPr/>
        </p:nvSpPr>
        <p:spPr>
          <a:xfrm>
            <a:off x="6629400" y="2038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rgbClr val="000000"/>
                </a:solidFill>
                <a:cs typeface="Arial" pitchFamily="34" charset="0"/>
              </a:rPr>
              <a:t>82.360.000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F9A0FF-4DB3-ED4D-BA0B-66604D2AB9F6}"/>
              </a:ext>
            </a:extLst>
          </p:cNvPr>
          <p:cNvSpPr/>
          <p:nvPr/>
        </p:nvSpPr>
        <p:spPr>
          <a:xfrm>
            <a:off x="6629400" y="1733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Rp78.400.000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  <p:bldP spid="24" grpId="0" animBg="1"/>
      <p:bldP spid="23" grpId="0" animBg="1"/>
      <p:bldP spid="4" grpId="0" animBg="1"/>
      <p:bldP spid="5" grpId="0" animBg="1"/>
      <p:bldP spid="8" grpId="0" animBg="1"/>
      <p:bldP spid="9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F86D6005-2121-C346-B9E6-683FBCE9A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2965450"/>
          </a:xfrm>
        </p:spPr>
        <p:txBody>
          <a:bodyPr/>
          <a:lstStyle/>
          <a:p>
            <a:r>
              <a:rPr lang="en-US" altLang="en-US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M</a:t>
            </a:r>
            <a:r>
              <a:rPr lang="id-ID" altLang="en-US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enyajikan</a:t>
            </a:r>
            <a:r>
              <a:rPr lang="id-ID" altLang="en-US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analisis atas kegiatan dari setiap departemen produksi. </a:t>
            </a:r>
          </a:p>
          <a:p>
            <a:r>
              <a:rPr lang="id-ID" altLang="en-US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dokumen sumber untuk pembuatan ikhtisar ayat-ayat jurnal secara periodik atas kegiatan yang dilakukan oleh setiap departemen produksi.</a:t>
            </a:r>
            <a:endParaRPr lang="en-US" altLang="zh-CN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23555" name="Text Placeholder 1">
            <a:extLst>
              <a:ext uri="{FF2B5EF4-FFF2-40B4-BE49-F238E27FC236}">
                <a16:creationId xmlns:a16="http://schemas.microsoft.com/office/drawing/2014/main" id="{3092D637-714B-3E48-8356-C92D62762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Laporan Biaya Produksi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6D96A9A4-57CA-8446-BE1A-18E3141204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651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id-ID" sz="2800" b="1" dirty="0"/>
              <a:t>Produksi dalam Unit</a:t>
            </a:r>
            <a:r>
              <a:rPr lang="id-ID" sz="2800" dirty="0"/>
              <a:t> meliputi informasi tentang jumlah unit barang yang masuk dan keluar untuk setiap departemen.</a:t>
            </a:r>
          </a:p>
          <a:p>
            <a:pPr>
              <a:lnSpc>
                <a:spcPct val="120000"/>
              </a:lnSpc>
              <a:defRPr/>
            </a:pPr>
            <a:r>
              <a:rPr lang="id-ID" sz="2800" b="1" dirty="0"/>
              <a:t>Biaya Produksi</a:t>
            </a:r>
            <a:r>
              <a:rPr lang="id-ID" sz="2800" dirty="0"/>
              <a:t> merupakan arus produksi yang dinyatakan dalam bentuk uang. </a:t>
            </a:r>
          </a:p>
          <a:p>
            <a:pPr marL="719138" indent="-355600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id-ID" sz="2600" dirty="0"/>
              <a:t>Menunjukkan biaya yang dikeluarkan oleh suatu departemen produksi dan pertanggungjawaban dari biaya tersebut. </a:t>
            </a:r>
            <a:r>
              <a:rPr lang="id-ID" altLang="en-US" sz="2600" dirty="0"/>
              <a:t> </a:t>
            </a:r>
            <a:endParaRPr lang="en-US" altLang="zh-CN" sz="2600" dirty="0">
              <a:ea typeface="宋体" pitchFamily="2" charset="-122"/>
            </a:endParaRP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24579" name="Text Placeholder 1">
            <a:extLst>
              <a:ext uri="{FF2B5EF4-FFF2-40B4-BE49-F238E27FC236}">
                <a16:creationId xmlns:a16="http://schemas.microsoft.com/office/drawing/2014/main" id="{1D912592-4A27-CE4D-BE1E-6CCF70B10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Laporan Biaya Produksi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6FBBEC8C-828E-0345-9BB3-68A08E46D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524761" cy="29654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id-ID" sz="2800" dirty="0"/>
              <a:t>Untuk menyusun laporan biaya produksi diperlukan informasi tentang:</a:t>
            </a:r>
          </a:p>
          <a:p>
            <a:pPr>
              <a:lnSpc>
                <a:spcPct val="120000"/>
              </a:lnSpc>
              <a:defRPr/>
            </a:pPr>
            <a:r>
              <a:rPr lang="id-ID" sz="2800" b="1" dirty="0"/>
              <a:t>Unit Produksi Ekuivalen </a:t>
            </a:r>
            <a:endParaRPr lang="en-US" sz="2800" dirty="0"/>
          </a:p>
          <a:p>
            <a:pPr marL="817563" indent="-4572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id-ID" sz="2800" dirty="0"/>
              <a:t>Angka unit produksi ekuivalen merupakan jumlah unit yang selesai dan ditambah dengan jumlah barang dalam proses dengan memperhitungkan tingkat (persentase) penyelesaiannya.</a:t>
            </a:r>
          </a:p>
          <a:p>
            <a:pPr marL="817563" indent="-4572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id-ID" sz="2800" dirty="0"/>
              <a:t>Digunakan untuk menghitung biaya per unit dari bahan baku langsung, tenaga kerja langsung, dan biaya overhead pabrik.</a:t>
            </a:r>
            <a:r>
              <a:rPr lang="en-US" sz="2800" dirty="0"/>
              <a:t>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5603" name="Text Placeholder 1">
            <a:extLst>
              <a:ext uri="{FF2B5EF4-FFF2-40B4-BE49-F238E27FC236}">
                <a16:creationId xmlns:a16="http://schemas.microsoft.com/office/drawing/2014/main" id="{EB332EB8-8492-2342-867C-690F98527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Laporan Biaya Produksi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0DC7B66F-D5A6-914E-BBC0-63185CFE3F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422650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sz="2800" dirty="0"/>
              <a:t>Departemen Pemotongan PT. Andalas Sejahtera memiliki data produksi atas produk A selama bulan Januari 2018 sebagai berikut.</a:t>
            </a:r>
          </a:p>
          <a:p>
            <a:pPr marL="817563" indent="-457200">
              <a:lnSpc>
                <a:spcPct val="120000"/>
              </a:lnSpc>
              <a:buFont typeface="Wingdings" charset="2"/>
              <a:buChar char="q"/>
              <a:defRPr/>
            </a:pPr>
            <a:endParaRPr lang="en-US" sz="2800" dirty="0"/>
          </a:p>
          <a:p>
            <a:pPr marL="817563" indent="-457200">
              <a:lnSpc>
                <a:spcPct val="120000"/>
              </a:lnSpc>
              <a:buFont typeface="Wingdings" charset="2"/>
              <a:buChar char="q"/>
              <a:defRPr/>
            </a:pPr>
            <a:endParaRPr lang="en-US" sz="2800" dirty="0"/>
          </a:p>
          <a:p>
            <a:pPr marL="817563" indent="-457200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817563" indent="-457200">
              <a:lnSpc>
                <a:spcPct val="120000"/>
              </a:lnSpc>
              <a:buFont typeface="Wingdings" charset="2"/>
              <a:buChar char="q"/>
              <a:defRPr/>
            </a:pPr>
            <a:endParaRPr lang="en-US" sz="2800" dirty="0"/>
          </a:p>
          <a:p>
            <a:pPr marL="817563" indent="-457200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sz="2800" b="1" dirty="0"/>
              <a:t>Diminta: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sz="2800" dirty="0"/>
              <a:t>Hitunglah unit ekuivalen produksi dalam Departemen Pemotongan untuk bulan Januari 2018.</a:t>
            </a:r>
            <a:r>
              <a:rPr lang="en-US" sz="2800" dirty="0"/>
              <a:t>  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20487" name="Text Placeholder 1">
            <a:extLst>
              <a:ext uri="{FF2B5EF4-FFF2-40B4-BE49-F238E27FC236}">
                <a16:creationId xmlns:a16="http://schemas.microsoft.com/office/drawing/2014/main" id="{1C00D019-FFBB-5244-8E9B-E924313B07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4.3 </a:t>
            </a:r>
            <a:r>
              <a:rPr lang="en-US" dirty="0" err="1"/>
              <a:t>Perhitungan</a:t>
            </a:r>
            <a:r>
              <a:rPr lang="en-US" dirty="0"/>
              <a:t> Unit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Ekuivalen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93ECE4-15B4-4442-92B1-B9F08378B837}"/>
              </a:ext>
            </a:extLst>
          </p:cNvPr>
          <p:cNvSpPr/>
          <p:nvPr/>
        </p:nvSpPr>
        <p:spPr>
          <a:xfrm>
            <a:off x="457200" y="22669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Unit yang </a:t>
            </a:r>
            <a:r>
              <a:rPr lang="en-US" sz="1600" dirty="0" err="1">
                <a:solidFill>
                  <a:schemeClr val="tx1"/>
                </a:solidFill>
              </a:rPr>
              <a:t>dimasukkan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  ………………………………………….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20D1E9-9C68-3040-B00D-289CF6E52F23}"/>
              </a:ext>
            </a:extLst>
          </p:cNvPr>
          <p:cNvSpPr/>
          <p:nvPr/>
        </p:nvSpPr>
        <p:spPr>
          <a:xfrm>
            <a:off x="457200" y="19621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Unit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awal</a:t>
            </a:r>
            <a:r>
              <a:rPr lang="en-US" sz="1600" dirty="0">
                <a:solidFill>
                  <a:schemeClr val="tx1"/>
                </a:solidFill>
              </a:rPr>
              <a:t>……………………………………………………………….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7FBC8-2416-684E-8A8F-943515B37336}"/>
              </a:ext>
            </a:extLst>
          </p:cNvPr>
          <p:cNvSpPr/>
          <p:nvPr/>
        </p:nvSpPr>
        <p:spPr>
          <a:xfrm>
            <a:off x="6248400" y="2266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rgbClr val="000000"/>
                </a:solidFill>
                <a:cs typeface="Arial" pitchFamily="34" charset="0"/>
              </a:rPr>
              <a:t>54.000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700DE-2F13-6241-8555-77F8F5F2BF3E}"/>
              </a:ext>
            </a:extLst>
          </p:cNvPr>
          <p:cNvSpPr/>
          <p:nvPr/>
        </p:nvSpPr>
        <p:spPr>
          <a:xfrm>
            <a:off x="6248400" y="1962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8139D-0CB9-2248-A4C7-F8CC21E2FEDD}"/>
              </a:ext>
            </a:extLst>
          </p:cNvPr>
          <p:cNvSpPr/>
          <p:nvPr/>
        </p:nvSpPr>
        <p:spPr>
          <a:xfrm>
            <a:off x="457200" y="28765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Unit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akhir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tingkat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penyelesaian</a:t>
            </a:r>
            <a:r>
              <a:rPr lang="en-US" sz="1600" dirty="0">
                <a:solidFill>
                  <a:schemeClr val="tx1"/>
                </a:solidFill>
              </a:rPr>
              <a:t> 25%)   ………………….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99C575-E79C-564E-83B9-4A831E798B91}"/>
              </a:ext>
            </a:extLst>
          </p:cNvPr>
          <p:cNvSpPr/>
          <p:nvPr/>
        </p:nvSpPr>
        <p:spPr>
          <a:xfrm>
            <a:off x="457200" y="25717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Unit yang </a:t>
            </a:r>
            <a:r>
              <a:rPr lang="en-US" sz="1600" dirty="0" err="1">
                <a:solidFill>
                  <a:schemeClr val="tx1"/>
                </a:solidFill>
              </a:rPr>
              <a:t>selesai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ditransfer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ke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departemen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berikutnya</a:t>
            </a:r>
            <a:r>
              <a:rPr lang="en-US" sz="1600" dirty="0">
                <a:solidFill>
                  <a:schemeClr val="tx1"/>
                </a:solidFill>
              </a:rPr>
              <a:t> ……….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46A7A-AFEF-3B4E-91D5-08D004521D6F}"/>
              </a:ext>
            </a:extLst>
          </p:cNvPr>
          <p:cNvSpPr/>
          <p:nvPr/>
        </p:nvSpPr>
        <p:spPr>
          <a:xfrm>
            <a:off x="6248400" y="2876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dirty="0">
                <a:solidFill>
                  <a:srgbClr val="000000"/>
                </a:solidFill>
                <a:cs typeface="Arial" pitchFamily="34" charset="0"/>
              </a:rPr>
              <a:t>9.000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809852-C440-0245-ADF9-15A4587C3788}"/>
              </a:ext>
            </a:extLst>
          </p:cNvPr>
          <p:cNvSpPr/>
          <p:nvPr/>
        </p:nvSpPr>
        <p:spPr>
          <a:xfrm>
            <a:off x="6248400" y="2571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45.000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C605E7B5-9CBD-C94D-A3FD-C6972EDA3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42265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Unit </a:t>
            </a:r>
            <a:r>
              <a:rPr lang="en-US" sz="2800" dirty="0" err="1"/>
              <a:t>ekuivalen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:</a:t>
            </a:r>
            <a:endParaRPr lang="id-ID" sz="2800" dirty="0"/>
          </a:p>
          <a:p>
            <a:pPr marL="817563" indent="-457200">
              <a:lnSpc>
                <a:spcPct val="120000"/>
              </a:lnSpc>
              <a:buFont typeface="Wingdings" charset="2"/>
              <a:buChar char="q"/>
              <a:defRPr/>
            </a:pPr>
            <a:endParaRPr lang="en-US" sz="2800" dirty="0"/>
          </a:p>
          <a:p>
            <a:pPr marL="817563" indent="-457200">
              <a:lnSpc>
                <a:spcPct val="120000"/>
              </a:lnSpc>
              <a:buFont typeface="Wingdings" charset="2"/>
              <a:buChar char="q"/>
              <a:defRPr/>
            </a:pPr>
            <a:endParaRPr lang="en-US" sz="2800" dirty="0"/>
          </a:p>
          <a:p>
            <a:pPr marL="817563" indent="-457200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817563" indent="-457200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  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20487" name="Text Placeholder 1">
            <a:extLst>
              <a:ext uri="{FF2B5EF4-FFF2-40B4-BE49-F238E27FC236}">
                <a16:creationId xmlns:a16="http://schemas.microsoft.com/office/drawing/2014/main" id="{330E13B5-E989-9A4A-84A0-2347234A1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4.1 </a:t>
            </a:r>
            <a:r>
              <a:rPr lang="en-US" dirty="0" err="1"/>
              <a:t>Perhitungan</a:t>
            </a:r>
            <a:r>
              <a:rPr lang="en-US" dirty="0"/>
              <a:t> Unit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Ekuivalen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483AB-574C-1F42-97A4-796F9A5D91DB}"/>
              </a:ext>
            </a:extLst>
          </p:cNvPr>
          <p:cNvSpPr/>
          <p:nvPr/>
        </p:nvSpPr>
        <p:spPr>
          <a:xfrm>
            <a:off x="457200" y="25717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Unit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proses </a:t>
            </a:r>
            <a:r>
              <a:rPr lang="en-US" sz="1600" dirty="0" err="1">
                <a:solidFill>
                  <a:schemeClr val="tx1"/>
                </a:solidFill>
              </a:rPr>
              <a:t>akhir</a:t>
            </a:r>
            <a:r>
              <a:rPr lang="en-US" sz="1600" dirty="0">
                <a:solidFill>
                  <a:schemeClr val="tx1"/>
                </a:solidFill>
              </a:rPr>
              <a:t> (9.000 × 25%)   ………………….……………………..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3BBBA-AC7A-FC42-99CE-1DD2DBEF7FD3}"/>
              </a:ext>
            </a:extLst>
          </p:cNvPr>
          <p:cNvSpPr/>
          <p:nvPr/>
        </p:nvSpPr>
        <p:spPr>
          <a:xfrm>
            <a:off x="457200" y="1962150"/>
            <a:ext cx="57912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Unit yang </a:t>
            </a:r>
            <a:r>
              <a:rPr lang="en-US" sz="1600" dirty="0" err="1">
                <a:solidFill>
                  <a:schemeClr val="tx1"/>
                </a:solidFill>
              </a:rPr>
              <a:t>selesai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ditransfer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departemen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berikutnya</a:t>
            </a:r>
            <a:r>
              <a:rPr lang="en-US" sz="1600" dirty="0">
                <a:solidFill>
                  <a:schemeClr val="tx1"/>
                </a:solidFill>
              </a:rPr>
              <a:t> (45.000 unit × 100%) …………………………………………..………………………………………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AD4CD-17D9-524D-8F9E-020AC7C0AED2}"/>
              </a:ext>
            </a:extLst>
          </p:cNvPr>
          <p:cNvSpPr/>
          <p:nvPr/>
        </p:nvSpPr>
        <p:spPr>
          <a:xfrm>
            <a:off x="6248400" y="2571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u="sng" dirty="0">
                <a:solidFill>
                  <a:srgbClr val="000000"/>
                </a:solidFill>
                <a:cs typeface="Arial" pitchFamily="34" charset="0"/>
              </a:rPr>
              <a:t>2.250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C9E5B-0BD7-4141-8700-EFCAAD147EDD}"/>
              </a:ext>
            </a:extLst>
          </p:cNvPr>
          <p:cNvSpPr/>
          <p:nvPr/>
        </p:nvSpPr>
        <p:spPr>
          <a:xfrm>
            <a:off x="6248400" y="1962150"/>
            <a:ext cx="16002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45.000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92ECC-B91E-214C-8FD9-208CF863403D}"/>
              </a:ext>
            </a:extLst>
          </p:cNvPr>
          <p:cNvSpPr/>
          <p:nvPr/>
        </p:nvSpPr>
        <p:spPr>
          <a:xfrm>
            <a:off x="457200" y="2876550"/>
            <a:ext cx="5791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Unit </a:t>
            </a:r>
            <a:r>
              <a:rPr lang="en-US" sz="1600" dirty="0" err="1">
                <a:solidFill>
                  <a:schemeClr val="tx1"/>
                </a:solidFill>
              </a:rPr>
              <a:t>ekuivalen</a:t>
            </a:r>
            <a:r>
              <a:rPr lang="en-US" sz="1600" dirty="0">
                <a:solidFill>
                  <a:schemeClr val="tx1"/>
                </a:solidFill>
              </a:rPr>
              <a:t>……………………………………………………………..………………….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1DD59E-5CB4-4B45-8149-D73437F0F954}"/>
              </a:ext>
            </a:extLst>
          </p:cNvPr>
          <p:cNvSpPr/>
          <p:nvPr/>
        </p:nvSpPr>
        <p:spPr>
          <a:xfrm>
            <a:off x="6248400" y="2876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47.250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609FE-8FAA-4CCD-9433-DBDEAB349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altLang="en-US" sz="2000" b="1" dirty="0"/>
          </a:p>
          <a:p>
            <a:pPr marL="0" indent="0" algn="ctr" eaLnBrk="1" hangingPunct="1">
              <a:buNone/>
            </a:pPr>
            <a:endParaRPr lang="en-US" altLang="en-US" sz="2000" b="1" dirty="0"/>
          </a:p>
          <a:p>
            <a:pPr marL="0" indent="0" algn="ctr" eaLnBrk="1" hangingPunct="1">
              <a:buNone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METODE HARGA POKOK PROSES</a:t>
            </a:r>
          </a:p>
          <a:p>
            <a:pPr algn="ctr" eaLnBrk="1" hangingPunct="1"/>
            <a:endParaRPr lang="en-US" altLang="en-US" sz="2000" dirty="0">
              <a:solidFill>
                <a:schemeClr val="bg2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000" dirty="0" err="1">
                <a:solidFill>
                  <a:schemeClr val="tx1"/>
                </a:solidFill>
              </a:rPr>
              <a:t>Merupakan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metode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mengakumulasikan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biaya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berdasarkan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tempat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terjadinya</a:t>
            </a:r>
            <a:r>
              <a:rPr lang="en-US" altLang="en-US" sz="2000" dirty="0">
                <a:solidFill>
                  <a:schemeClr val="tx1"/>
                </a:solidFill>
              </a:rPr>
              <a:t> proses </a:t>
            </a:r>
            <a:r>
              <a:rPr lang="en-US" altLang="en-US" sz="2000" dirty="0" err="1">
                <a:solidFill>
                  <a:schemeClr val="tx1"/>
                </a:solidFill>
              </a:rPr>
              <a:t>produksi</a:t>
            </a:r>
            <a:endParaRPr lang="en-US" altLang="en-US" sz="2000" dirty="0">
              <a:solidFill>
                <a:schemeClr val="tx1"/>
              </a:solidFill>
            </a:endParaRPr>
          </a:p>
          <a:p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7855117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>
            <a:extLst>
              <a:ext uri="{FF2B5EF4-FFF2-40B4-BE49-F238E27FC236}">
                <a16:creationId xmlns:a16="http://schemas.microsoft.com/office/drawing/2014/main" id="{AD03C39D-149B-3C40-B64F-BE8CB9496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Laporan Biaya Produksi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272D6239-4602-054D-9233-D50FDD3628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490" y="1047761"/>
            <a:ext cx="8302625" cy="2127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id-ID" b="1" dirty="0"/>
              <a:t>Biaya per Unit</a:t>
            </a:r>
            <a:endParaRPr lang="en-US" dirty="0"/>
          </a:p>
          <a:p>
            <a:pPr marL="360363" indent="0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id-ID" dirty="0"/>
              <a:t>Biaya per unit untuk setiap elemen biaya produksi.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29010-2B05-4841-BEAE-E691B3EA7D45}"/>
              </a:ext>
            </a:extLst>
          </p:cNvPr>
          <p:cNvSpPr txBox="1"/>
          <p:nvPr/>
        </p:nvSpPr>
        <p:spPr>
          <a:xfrm>
            <a:off x="4648198" y="3472050"/>
            <a:ext cx="373370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</a:rPr>
              <a:t>Jumlah</a:t>
            </a:r>
            <a:r>
              <a:rPr lang="en-US" sz="2000" dirty="0">
                <a:solidFill>
                  <a:schemeClr val="tx1"/>
                </a:solidFill>
              </a:rPr>
              <a:t> Unit </a:t>
            </a:r>
            <a:r>
              <a:rPr lang="en-US" sz="2000" dirty="0" err="1">
                <a:solidFill>
                  <a:schemeClr val="tx1"/>
                </a:solidFill>
              </a:rPr>
              <a:t>Ekuivalen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A5959-2716-DE41-9D55-530CF1829A1F}"/>
              </a:ext>
            </a:extLst>
          </p:cNvPr>
          <p:cNvSpPr txBox="1"/>
          <p:nvPr/>
        </p:nvSpPr>
        <p:spPr>
          <a:xfrm>
            <a:off x="761980" y="3028938"/>
            <a:ext cx="365761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</a:rPr>
              <a:t>Biaya</a:t>
            </a:r>
            <a:r>
              <a:rPr lang="en-US" sz="2000" dirty="0">
                <a:solidFill>
                  <a:schemeClr val="tx1"/>
                </a:solidFill>
              </a:rPr>
              <a:t> per unit </a:t>
            </a: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departemen</a:t>
            </a:r>
            <a:endParaRPr 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9DA96-DB7F-A942-9C35-4FED1D62D20C}"/>
              </a:ext>
            </a:extLst>
          </p:cNvPr>
          <p:cNvSpPr txBox="1"/>
          <p:nvPr/>
        </p:nvSpPr>
        <p:spPr>
          <a:xfrm>
            <a:off x="4648198" y="3032114"/>
            <a:ext cx="373370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solidFill>
                  <a:schemeClr val="tx1"/>
                </a:solidFill>
              </a:rPr>
              <a:t>Total </a:t>
            </a:r>
            <a:r>
              <a:rPr lang="en-US" sz="2000" u="sng" dirty="0" err="1">
                <a:solidFill>
                  <a:schemeClr val="tx1"/>
                </a:solidFill>
              </a:rPr>
              <a:t>Biaya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  <a:r>
              <a:rPr lang="en-US" sz="2000" u="sng" dirty="0" err="1">
                <a:solidFill>
                  <a:schemeClr val="tx1"/>
                </a:solidFill>
              </a:rPr>
              <a:t>Departemen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FD4FFD-F981-5D42-8C47-0E33236059E2}"/>
              </a:ext>
            </a:extLst>
          </p:cNvPr>
          <p:cNvCxnSpPr/>
          <p:nvPr/>
        </p:nvCxnSpPr>
        <p:spPr>
          <a:xfrm>
            <a:off x="4672013" y="3438525"/>
            <a:ext cx="370998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86E25F-8357-8E4C-AA02-0DACE2689B05}"/>
              </a:ext>
            </a:extLst>
          </p:cNvPr>
          <p:cNvSpPr txBox="1"/>
          <p:nvPr/>
        </p:nvSpPr>
        <p:spPr>
          <a:xfrm>
            <a:off x="4419600" y="3049588"/>
            <a:ext cx="228600" cy="8001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=</a:t>
            </a:r>
          </a:p>
          <a:p>
            <a:pPr algn="ctr">
              <a:buFont typeface="Arial" pitchFamily="34" charset="0"/>
              <a:buNone/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>
            <a:extLst>
              <a:ext uri="{FF2B5EF4-FFF2-40B4-BE49-F238E27FC236}">
                <a16:creationId xmlns:a16="http://schemas.microsoft.com/office/drawing/2014/main" id="{4A244596-6C18-304A-B62B-0714078D3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Contoh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4.4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Penghitungan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per Unit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54E26-4FBF-C44F-A086-DE0DA94AFB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715" y="1206500"/>
            <a:ext cx="8610374" cy="36512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id-ID" dirty="0"/>
              <a:t>Biaya produksi yang dikeluarkan oleh Departemen Pemotongan pada PT Andalas Sejahtera selama Januari 2018 adalah Rp1.575.000.000. </a:t>
            </a:r>
          </a:p>
          <a:p>
            <a:pPr>
              <a:defRPr/>
            </a:pPr>
            <a:r>
              <a:rPr lang="id-ID" dirty="0"/>
              <a:t>Jumlah unit ekuivalen untuk Januari adalah 47.250 unit.</a:t>
            </a: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Diminta: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dirty="0"/>
              <a:t>Hitunglah biaya per unit produk A pada Departemen Pemotongan untuk Januari.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">
            <a:extLst>
              <a:ext uri="{FF2B5EF4-FFF2-40B4-BE49-F238E27FC236}">
                <a16:creationId xmlns:a16="http://schemas.microsoft.com/office/drawing/2014/main" id="{2A34E0AD-8EA4-D146-9A11-8EC7EDB6EB0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Contoh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4.4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Penghitungan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Per Unit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D5E28-BC2C-BE4C-8FFA-427B8C87A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400" b="1" dirty="0" err="1">
                <a:latin typeface="Helvetica" pitchFamily="2" charset="0"/>
                <a:ea typeface="宋体" panose="02010600030101010101" pitchFamily="2" charset="-122"/>
                <a:cs typeface="Helvetica" pitchFamily="2" charset="0"/>
              </a:rPr>
              <a:t>Solusi</a:t>
            </a:r>
            <a:r>
              <a:rPr lang="en-US" altLang="zh-CN" sz="2400" dirty="0">
                <a:latin typeface="Helvetica" pitchFamily="2" charset="0"/>
                <a:ea typeface="宋体" panose="02010600030101010101" pitchFamily="2" charset="-122"/>
                <a:cs typeface="Helvetica" pitchFamily="2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A52355-3212-E742-A415-F17CEDE3F124}"/>
              </a:ext>
            </a:extLst>
          </p:cNvPr>
          <p:cNvSpPr txBox="1"/>
          <p:nvPr/>
        </p:nvSpPr>
        <p:spPr>
          <a:xfrm>
            <a:off x="3733822" y="1962166"/>
            <a:ext cx="4419484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Unit </a:t>
            </a:r>
            <a:r>
              <a:rPr lang="en-US" sz="1400" dirty="0" err="1">
                <a:solidFill>
                  <a:schemeClr val="tx1"/>
                </a:solidFill>
              </a:rPr>
              <a:t>Ekuivalen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5250A4-DDC9-184D-9E6C-1E2BE3B218A8}"/>
              </a:ext>
            </a:extLst>
          </p:cNvPr>
          <p:cNvSpPr txBox="1"/>
          <p:nvPr/>
        </p:nvSpPr>
        <p:spPr>
          <a:xfrm>
            <a:off x="533506" y="1688702"/>
            <a:ext cx="2971716" cy="5386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</a:rPr>
              <a:t>Biaya</a:t>
            </a:r>
            <a:r>
              <a:rPr lang="en-US" sz="1400" dirty="0">
                <a:solidFill>
                  <a:schemeClr val="tx1"/>
                </a:solidFill>
              </a:rPr>
              <a:t> per Unit</a:t>
            </a:r>
          </a:p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230CD6-45A3-0545-A63A-21236365A3E2}"/>
              </a:ext>
            </a:extLst>
          </p:cNvPr>
          <p:cNvSpPr txBox="1"/>
          <p:nvPr/>
        </p:nvSpPr>
        <p:spPr>
          <a:xfrm>
            <a:off x="3733822" y="1657374"/>
            <a:ext cx="4419484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sng" dirty="0" err="1">
                <a:solidFill>
                  <a:schemeClr val="tx1"/>
                </a:solidFill>
              </a:rPr>
              <a:t>Jumlah</a:t>
            </a:r>
            <a:r>
              <a:rPr lang="en-US" sz="1400" u="sng" dirty="0">
                <a:solidFill>
                  <a:schemeClr val="tx1"/>
                </a:solidFill>
              </a:rPr>
              <a:t> </a:t>
            </a:r>
            <a:r>
              <a:rPr lang="en-US" sz="1400" u="sng" dirty="0" err="1">
                <a:solidFill>
                  <a:schemeClr val="tx1"/>
                </a:solidFill>
              </a:rPr>
              <a:t>Biaya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6213F33-9706-BF45-A503-0B8D2ED8E7CF}"/>
              </a:ext>
            </a:extLst>
          </p:cNvPr>
          <p:cNvCxnSpPr/>
          <p:nvPr/>
        </p:nvCxnSpPr>
        <p:spPr>
          <a:xfrm>
            <a:off x="3733800" y="1962150"/>
            <a:ext cx="4395788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A86132-F85F-154F-B683-71EAADF8098A}"/>
              </a:ext>
            </a:extLst>
          </p:cNvPr>
          <p:cNvSpPr txBox="1"/>
          <p:nvPr/>
        </p:nvSpPr>
        <p:spPr>
          <a:xfrm>
            <a:off x="3505200" y="1674813"/>
            <a:ext cx="228600" cy="5540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=</a:t>
            </a:r>
          </a:p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4CD0E5-1116-3E4F-A80B-E8C85E32658A}"/>
              </a:ext>
            </a:extLst>
          </p:cNvPr>
          <p:cNvSpPr txBox="1"/>
          <p:nvPr/>
        </p:nvSpPr>
        <p:spPr>
          <a:xfrm>
            <a:off x="3505200" y="2343150"/>
            <a:ext cx="228600" cy="5540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=</a:t>
            </a:r>
          </a:p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C883CE-7EFE-C243-A3DC-DD134086C4B2}"/>
              </a:ext>
            </a:extLst>
          </p:cNvPr>
          <p:cNvSpPr txBox="1"/>
          <p:nvPr/>
        </p:nvSpPr>
        <p:spPr>
          <a:xfrm>
            <a:off x="3733822" y="2630696"/>
            <a:ext cx="220974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47.250 Unit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AE023C-83EC-644A-A6AE-85159B795048}"/>
              </a:ext>
            </a:extLst>
          </p:cNvPr>
          <p:cNvSpPr txBox="1"/>
          <p:nvPr/>
        </p:nvSpPr>
        <p:spPr>
          <a:xfrm>
            <a:off x="3733822" y="2325904"/>
            <a:ext cx="220974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sng" dirty="0">
                <a:solidFill>
                  <a:schemeClr val="tx1"/>
                </a:solidFill>
              </a:rPr>
              <a:t>Rp1.575.000.000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A911AA-58CB-C340-A98C-614EE9214718}"/>
              </a:ext>
            </a:extLst>
          </p:cNvPr>
          <p:cNvCxnSpPr/>
          <p:nvPr/>
        </p:nvCxnSpPr>
        <p:spPr>
          <a:xfrm>
            <a:off x="3733800" y="2630488"/>
            <a:ext cx="2209800" cy="1746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165D3D1-87DB-014F-94A9-EDEEB3DE6FD4}"/>
              </a:ext>
            </a:extLst>
          </p:cNvPr>
          <p:cNvSpPr txBox="1"/>
          <p:nvPr/>
        </p:nvSpPr>
        <p:spPr>
          <a:xfrm>
            <a:off x="3505200" y="3021013"/>
            <a:ext cx="228600" cy="3063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1894F5-29D6-9F40-904E-6573ED050F4E}"/>
              </a:ext>
            </a:extLst>
          </p:cNvPr>
          <p:cNvSpPr txBox="1"/>
          <p:nvPr/>
        </p:nvSpPr>
        <p:spPr>
          <a:xfrm>
            <a:off x="3733822" y="3028938"/>
            <a:ext cx="220974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Rp33.333,33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build="p" animBg="1"/>
      <p:bldP spid="28" grpId="0" build="p" animBg="1"/>
      <p:bldP spid="3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>
            <a:extLst>
              <a:ext uri="{FF2B5EF4-FFF2-40B4-BE49-F238E27FC236}">
                <a16:creationId xmlns:a16="http://schemas.microsoft.com/office/drawing/2014/main" id="{C4103D53-9CFB-5048-897A-76EE690F56D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Laporan Biaya Produksi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7EA0A-DB2B-AD49-B6A5-0BEAF9D0A966}"/>
              </a:ext>
            </a:extLst>
          </p:cNvPr>
          <p:cNvSpPr/>
          <p:nvPr/>
        </p:nvSpPr>
        <p:spPr>
          <a:xfrm>
            <a:off x="152516" y="1276350"/>
            <a:ext cx="8686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400" b="1" dirty="0"/>
              <a:t>Pertanggungjawaban Biaya</a:t>
            </a:r>
          </a:p>
          <a:p>
            <a:pPr marL="817563" indent="-457200">
              <a:buFont typeface="Wingdings" charset="2"/>
              <a:buChar char="q"/>
              <a:tabLst>
                <a:tab pos="360363" algn="l"/>
              </a:tabLst>
              <a:defRPr/>
            </a:pPr>
            <a:r>
              <a:rPr lang="id-ID" sz="2400" dirty="0"/>
              <a:t>Jumlah biaya yang telah dikeluarkan dan yang harus dipertanggungjawabkan, dan pertanggungjawaban atas biaya tersebut di atas. </a:t>
            </a:r>
          </a:p>
          <a:p>
            <a:pPr marL="817563" indent="-457200">
              <a:buFont typeface="Wingdings" charset="2"/>
              <a:buChar char="q"/>
              <a:tabLst>
                <a:tab pos="360363" algn="l"/>
              </a:tabLst>
              <a:defRPr/>
            </a:pPr>
            <a:r>
              <a:rPr lang="id-ID" sz="2400" dirty="0"/>
              <a:t>Biaya yang telah dikeluarkan dan dipertanggungjawabkan harus sama dengan jumlah yang menunjukkan pertanggungjawaban biayanya.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1">
            <a:extLst>
              <a:ext uri="{FF2B5EF4-FFF2-40B4-BE49-F238E27FC236}">
                <a16:creationId xmlns:a16="http://schemas.microsoft.com/office/drawing/2014/main" id="{F60AE361-3A1E-D44E-B09C-D42DF1FECC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A3502-0887-9545-B410-85AF59E74E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898650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PEMOTONGAN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dirty="0"/>
              <a:t>Berikut ini adalah informasi yang diperoleh dari Departemen Pemotongan untuk Januari 2018 atas produk Produk A.</a:t>
            </a:r>
            <a:endParaRPr lang="en-US" dirty="0"/>
          </a:p>
          <a:p>
            <a:pPr>
              <a:defRPr/>
            </a:pPr>
            <a:r>
              <a:rPr lang="id-ID" b="1" dirty="0"/>
              <a:t>Data Produksi dalam Unit.</a:t>
            </a:r>
            <a:endParaRPr lang="en-US" dirty="0"/>
          </a:p>
          <a:p>
            <a:pPr marL="360363" indent="0">
              <a:buFont typeface="Wingdings" panose="05000000000000000000" pitchFamily="2" charset="2"/>
              <a:buNone/>
              <a:defRPr/>
            </a:pPr>
            <a:r>
              <a:rPr lang="id-ID" dirty="0"/>
              <a:t>Departemen Pemotongan memiliki data produksi berikut ini untuk Januari 2018.</a:t>
            </a: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37262-A295-BA44-9217-19BE37DC5435}"/>
              </a:ext>
            </a:extLst>
          </p:cNvPr>
          <p:cNvSpPr txBox="1"/>
          <p:nvPr/>
        </p:nvSpPr>
        <p:spPr>
          <a:xfrm>
            <a:off x="825354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…………………….. 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156A9-D7B3-6042-BE4D-D1FA8B54B23E}"/>
              </a:ext>
            </a:extLst>
          </p:cNvPr>
          <p:cNvSpPr txBox="1"/>
          <p:nvPr/>
        </p:nvSpPr>
        <p:spPr>
          <a:xfrm>
            <a:off x="5943564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B4D4E-4CC6-0744-80E2-247D4E823CF5}"/>
              </a:ext>
            </a:extLst>
          </p:cNvPr>
          <p:cNvSpPr txBox="1"/>
          <p:nvPr/>
        </p:nvSpPr>
        <p:spPr>
          <a:xfrm>
            <a:off x="825354" y="3333730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dimasukkan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produksi</a:t>
            </a:r>
            <a:r>
              <a:rPr lang="en-US" sz="1400" dirty="0">
                <a:solidFill>
                  <a:schemeClr val="tx1"/>
                </a:solidFill>
              </a:rPr>
              <a:t> ………………………………..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EE04D-F53A-E248-A471-388ECC0561F1}"/>
              </a:ext>
            </a:extLst>
          </p:cNvPr>
          <p:cNvSpPr txBox="1"/>
          <p:nvPr/>
        </p:nvSpPr>
        <p:spPr>
          <a:xfrm>
            <a:off x="5943564" y="3335470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40.000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6D6EE-7F64-F44B-BBC5-7FC737C899BD}"/>
              </a:ext>
            </a:extLst>
          </p:cNvPr>
          <p:cNvSpPr txBox="1"/>
          <p:nvPr/>
        </p:nvSpPr>
        <p:spPr>
          <a:xfrm>
            <a:off x="825354" y="3638522"/>
            <a:ext cx="51052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selesai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ditransfer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departemen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berikutnya</a:t>
            </a:r>
            <a:r>
              <a:rPr lang="en-US" sz="1400" dirty="0">
                <a:solidFill>
                  <a:schemeClr val="tx1"/>
                </a:solidFill>
              </a:rPr>
              <a:t> …………… ……………………………….……………………..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2204C-1AAB-704B-BD85-A917C0E96D2E}"/>
              </a:ext>
            </a:extLst>
          </p:cNvPr>
          <p:cNvSpPr txBox="1"/>
          <p:nvPr/>
        </p:nvSpPr>
        <p:spPr>
          <a:xfrm>
            <a:off x="5943564" y="3640262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696BB-2E14-5646-BF2D-0FC68F4DB1BD}"/>
              </a:ext>
            </a:extLst>
          </p:cNvPr>
          <p:cNvSpPr txBox="1"/>
          <p:nvPr/>
        </p:nvSpPr>
        <p:spPr>
          <a:xfrm>
            <a:off x="838298" y="3943314"/>
            <a:ext cx="51052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31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tingkat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penyelesaian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baku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 100%, </a:t>
            </a: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overhead 50%) …...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EB2DC-88D1-BB4C-802A-83E2F267C51D}"/>
              </a:ext>
            </a:extLst>
          </p:cNvPr>
          <p:cNvSpPr txBox="1"/>
          <p:nvPr/>
        </p:nvSpPr>
        <p:spPr>
          <a:xfrm>
            <a:off x="5943564" y="3945054"/>
            <a:ext cx="18287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1">
            <a:extLst>
              <a:ext uri="{FF2B5EF4-FFF2-40B4-BE49-F238E27FC236}">
                <a16:creationId xmlns:a16="http://schemas.microsoft.com/office/drawing/2014/main" id="{83275B27-4A13-4F40-B00E-14C237745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CFB33-293B-3343-8DEF-57D0F06029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67945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b="1" dirty="0" err="1"/>
              <a:t>Departemen</a:t>
            </a:r>
            <a:r>
              <a:rPr lang="en-US" b="1" dirty="0"/>
              <a:t> </a:t>
            </a:r>
            <a:r>
              <a:rPr lang="en-US" b="1" dirty="0" err="1"/>
              <a:t>Pemotongan</a:t>
            </a:r>
            <a:endParaRPr lang="en-US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     </a:t>
            </a:r>
            <a:r>
              <a:rPr lang="en-US" dirty="0" err="1"/>
              <a:t>Perhitungan</a:t>
            </a:r>
            <a:r>
              <a:rPr lang="en-US" dirty="0"/>
              <a:t> unit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ekuivalen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4E68ED-0699-1348-8FC2-C0B75C8ABF2A}"/>
              </a:ext>
            </a:extLst>
          </p:cNvPr>
          <p:cNvSpPr/>
          <p:nvPr/>
        </p:nvSpPr>
        <p:spPr>
          <a:xfrm>
            <a:off x="838200" y="24955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Unit yang </a:t>
            </a:r>
            <a:r>
              <a:rPr lang="en-US" sz="1200" dirty="0" err="1">
                <a:solidFill>
                  <a:schemeClr val="tx1"/>
                </a:solidFill>
              </a:rPr>
              <a:t>selesai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ditransfer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departemen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berikutnya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8F1D8-F139-2044-8E6E-25A4715E4742}"/>
              </a:ext>
            </a:extLst>
          </p:cNvPr>
          <p:cNvSpPr/>
          <p:nvPr/>
        </p:nvSpPr>
        <p:spPr>
          <a:xfrm>
            <a:off x="838200" y="2800350"/>
            <a:ext cx="46482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US" sz="1200" dirty="0" err="1">
                <a:solidFill>
                  <a:schemeClr val="tx1"/>
                </a:solidFill>
              </a:rPr>
              <a:t>Ditambah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proses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akhir</a:t>
            </a:r>
            <a:r>
              <a:rPr lang="en-US" sz="1200" dirty="0">
                <a:solidFill>
                  <a:schemeClr val="tx1"/>
                </a:solidFill>
              </a:rPr>
              <a:t> × </a:t>
            </a:r>
            <a:r>
              <a:rPr lang="en-US" sz="1200" dirty="0" err="1">
                <a:solidFill>
                  <a:schemeClr val="tx1"/>
                </a:solidFill>
              </a:rPr>
              <a:t>tingkat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penyelesaian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Bahan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baku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langsung</a:t>
            </a:r>
            <a:endParaRPr lang="en-US" sz="1200" dirty="0">
              <a:solidFill>
                <a:schemeClr val="tx1"/>
              </a:solidFill>
            </a:endParaRP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= 8.000 × 100%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Tenaga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kerja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langsung</a:t>
            </a:r>
            <a:endParaRPr lang="en-US" sz="1200" dirty="0">
              <a:solidFill>
                <a:schemeClr val="tx1"/>
              </a:solidFill>
            </a:endParaRP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= 8.000 × 50%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Overhead </a:t>
            </a:r>
            <a:r>
              <a:rPr lang="en-US" sz="1200" dirty="0" err="1">
                <a:solidFill>
                  <a:schemeClr val="tx1"/>
                </a:solidFill>
              </a:rPr>
              <a:t>pabrik</a:t>
            </a:r>
            <a:endParaRPr lang="en-US" sz="1200" dirty="0">
              <a:solidFill>
                <a:schemeClr val="tx1"/>
              </a:solidFill>
            </a:endParaRP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= 8.000 × 50%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6FFA91-C144-4B45-960B-1ABBB6CB060B}"/>
              </a:ext>
            </a:extLst>
          </p:cNvPr>
          <p:cNvSpPr/>
          <p:nvPr/>
        </p:nvSpPr>
        <p:spPr>
          <a:xfrm>
            <a:off x="838200" y="1962150"/>
            <a:ext cx="4648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CCA094-9CB0-5449-BEEB-CF80B9A4861E}"/>
              </a:ext>
            </a:extLst>
          </p:cNvPr>
          <p:cNvSpPr/>
          <p:nvPr/>
        </p:nvSpPr>
        <p:spPr>
          <a:xfrm>
            <a:off x="5486400" y="24955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32.000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0F979E-FEEB-B042-94FE-0038C2491D13}"/>
              </a:ext>
            </a:extLst>
          </p:cNvPr>
          <p:cNvSpPr/>
          <p:nvPr/>
        </p:nvSpPr>
        <p:spPr>
          <a:xfrm>
            <a:off x="5486400" y="2800350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8.000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69A031-A8AD-4A4C-B689-E2976EBCF8A9}"/>
              </a:ext>
            </a:extLst>
          </p:cNvPr>
          <p:cNvSpPr/>
          <p:nvPr/>
        </p:nvSpPr>
        <p:spPr>
          <a:xfrm>
            <a:off x="5486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BE8F0-C090-8647-B85A-8B5DBD16CDBB}"/>
              </a:ext>
            </a:extLst>
          </p:cNvPr>
          <p:cNvSpPr/>
          <p:nvPr/>
        </p:nvSpPr>
        <p:spPr>
          <a:xfrm>
            <a:off x="6629400" y="24955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32.000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49E55-45B1-6A42-969B-49776683D7C0}"/>
              </a:ext>
            </a:extLst>
          </p:cNvPr>
          <p:cNvSpPr/>
          <p:nvPr/>
        </p:nvSpPr>
        <p:spPr>
          <a:xfrm>
            <a:off x="6629400" y="2800350"/>
            <a:ext cx="1143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4.000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B9D87C-C11C-2C4D-803E-68CF731C6BFD}"/>
              </a:ext>
            </a:extLst>
          </p:cNvPr>
          <p:cNvSpPr/>
          <p:nvPr/>
        </p:nvSpPr>
        <p:spPr>
          <a:xfrm>
            <a:off x="6629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20868C-EEE1-ED48-BE25-FF874688A148}"/>
              </a:ext>
            </a:extLst>
          </p:cNvPr>
          <p:cNvSpPr/>
          <p:nvPr/>
        </p:nvSpPr>
        <p:spPr>
          <a:xfrm>
            <a:off x="7772400" y="24955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326B3C-6E4A-2540-86ED-703509A05A4E}"/>
              </a:ext>
            </a:extLst>
          </p:cNvPr>
          <p:cNvSpPr/>
          <p:nvPr/>
        </p:nvSpPr>
        <p:spPr>
          <a:xfrm>
            <a:off x="7772400" y="280035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4.000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5B0899-C980-4A44-AFC8-C30134DFF12F}"/>
              </a:ext>
            </a:extLst>
          </p:cNvPr>
          <p:cNvSpPr/>
          <p:nvPr/>
        </p:nvSpPr>
        <p:spPr>
          <a:xfrm>
            <a:off x="7772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9870F9-A8BD-FA49-A0DC-BBE11C7ED387}"/>
              </a:ext>
            </a:extLst>
          </p:cNvPr>
          <p:cNvSpPr/>
          <p:nvPr/>
        </p:nvSpPr>
        <p:spPr>
          <a:xfrm>
            <a:off x="838200" y="42481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Unit </a:t>
            </a:r>
            <a:r>
              <a:rPr lang="en-US" sz="1200" b="1" dirty="0" err="1">
                <a:solidFill>
                  <a:schemeClr val="tx1"/>
                </a:solidFill>
              </a:rPr>
              <a:t>Produksi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Ekuivalen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9B6239-A8A4-034F-B75E-47EC12971880}"/>
              </a:ext>
            </a:extLst>
          </p:cNvPr>
          <p:cNvSpPr/>
          <p:nvPr/>
        </p:nvSpPr>
        <p:spPr>
          <a:xfrm>
            <a:off x="6629400" y="37909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9868FD-5F9A-9941-9066-4EC64BB1C600}"/>
              </a:ext>
            </a:extLst>
          </p:cNvPr>
          <p:cNvSpPr/>
          <p:nvPr/>
        </p:nvSpPr>
        <p:spPr>
          <a:xfrm>
            <a:off x="7772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36.000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29D585-6440-8045-9127-CAFF65CE4FC8}"/>
              </a:ext>
            </a:extLst>
          </p:cNvPr>
          <p:cNvSpPr/>
          <p:nvPr/>
        </p:nvSpPr>
        <p:spPr>
          <a:xfrm>
            <a:off x="5486400" y="3409950"/>
            <a:ext cx="1143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EC0DE5-37BD-4548-9B43-8FD9B9DB643A}"/>
              </a:ext>
            </a:extLst>
          </p:cNvPr>
          <p:cNvSpPr/>
          <p:nvPr/>
        </p:nvSpPr>
        <p:spPr>
          <a:xfrm>
            <a:off x="6629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36.000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91855E-188D-3C42-9356-944A2827512B}"/>
              </a:ext>
            </a:extLst>
          </p:cNvPr>
          <p:cNvSpPr/>
          <p:nvPr/>
        </p:nvSpPr>
        <p:spPr>
          <a:xfrm>
            <a:off x="5486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40.000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5" grpId="0" animBg="1"/>
      <p:bldP spid="34" grpId="0" animBg="1"/>
      <p:bldP spid="36" grpId="0" animBg="1"/>
      <p:bldP spid="33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>
            <a:extLst>
              <a:ext uri="{FF2B5EF4-FFF2-40B4-BE49-F238E27FC236}">
                <a16:creationId xmlns:a16="http://schemas.microsoft.com/office/drawing/2014/main" id="{1424E82A-11F5-0D4A-942C-82E8C2D6C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35E73-8A05-4F4F-B2F1-BED71BE07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593850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PEMOTONGAN</a:t>
            </a:r>
            <a:endParaRPr lang="en-US" dirty="0"/>
          </a:p>
          <a:p>
            <a:pPr>
              <a:defRPr/>
            </a:pP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per u</a:t>
            </a:r>
            <a:r>
              <a:rPr lang="id-ID" dirty="0"/>
              <a:t>nit.</a:t>
            </a:r>
            <a:endParaRPr lang="en-US" dirty="0"/>
          </a:p>
          <a:p>
            <a:pPr marL="360363" indent="0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id-ID" dirty="0"/>
              <a:t>Berikut ini adalah biaya produksi yang terjadi selama Januari 2018 pada Departemen Pemotongan.</a:t>
            </a: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E0FD2-0889-914B-AFBF-53C87F64E223}"/>
              </a:ext>
            </a:extLst>
          </p:cNvPr>
          <p:cNvSpPr txBox="1"/>
          <p:nvPr/>
        </p:nvSpPr>
        <p:spPr>
          <a:xfrm>
            <a:off x="762100" y="2724146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Bahan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baku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 ……………………...……………………..………………………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00BBE-824B-9E45-9AF8-5167F9922292}"/>
              </a:ext>
            </a:extLst>
          </p:cNvPr>
          <p:cNvSpPr txBox="1"/>
          <p:nvPr/>
        </p:nvSpPr>
        <p:spPr>
          <a:xfrm>
            <a:off x="5880310" y="2725886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Rp38.000.000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6475A-5F05-344D-AFCC-E7B795487A08}"/>
              </a:ext>
            </a:extLst>
          </p:cNvPr>
          <p:cNvSpPr txBox="1"/>
          <p:nvPr/>
        </p:nvSpPr>
        <p:spPr>
          <a:xfrm>
            <a:off x="762100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……………………………………………………………………..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08780-DD3E-1D44-8407-9BB276CA9BC6}"/>
              </a:ext>
            </a:extLst>
          </p:cNvPr>
          <p:cNvSpPr txBox="1"/>
          <p:nvPr/>
        </p:nvSpPr>
        <p:spPr>
          <a:xfrm>
            <a:off x="5880310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39.240.000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E9100-7C45-0E40-B07B-3E179BC3703E}"/>
              </a:ext>
            </a:extLst>
          </p:cNvPr>
          <p:cNvSpPr txBox="1"/>
          <p:nvPr/>
        </p:nvSpPr>
        <p:spPr>
          <a:xfrm>
            <a:off x="762100" y="3333730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Overhead </a:t>
            </a:r>
            <a:r>
              <a:rPr lang="en-US" sz="1400" dirty="0" err="1">
                <a:solidFill>
                  <a:schemeClr val="tx1"/>
                </a:solidFill>
              </a:rPr>
              <a:t>pabrik</a:t>
            </a:r>
            <a:r>
              <a:rPr lang="en-US" sz="1400" dirty="0">
                <a:solidFill>
                  <a:schemeClr val="tx1"/>
                </a:solidFill>
              </a:rPr>
              <a:t> …………………… ……………………………….……………………..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E2D4D-1DC4-AE4E-9B31-1EA8EC60B402}"/>
              </a:ext>
            </a:extLst>
          </p:cNvPr>
          <p:cNvSpPr txBox="1"/>
          <p:nvPr/>
        </p:nvSpPr>
        <p:spPr>
          <a:xfrm>
            <a:off x="5880310" y="3335470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36.720.000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D1F9B-95CF-4754-A1BF-A19CA399F86F}"/>
              </a:ext>
            </a:extLst>
          </p:cNvPr>
          <p:cNvSpPr txBox="1"/>
          <p:nvPr/>
        </p:nvSpPr>
        <p:spPr>
          <a:xfrm>
            <a:off x="5867366" y="3714720"/>
            <a:ext cx="185464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            113.960.000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*</a:t>
            </a:r>
            <a:r>
              <a:rPr lang="en-US" sz="1400" dirty="0" err="1">
                <a:solidFill>
                  <a:schemeClr val="tx1"/>
                </a:solidFill>
              </a:rPr>
              <a:t>Ini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yg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pertanggung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jawabkan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>
            <a:extLst>
              <a:ext uri="{FF2B5EF4-FFF2-40B4-BE49-F238E27FC236}">
                <a16:creationId xmlns:a16="http://schemas.microsoft.com/office/drawing/2014/main" id="{9918A599-BBEC-E149-B801-0027D863E8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9F7EF-3CF2-5A42-BD8B-D9F9FAD4E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679450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PEMOTONGAN</a:t>
            </a:r>
            <a:endParaRPr lang="en-US" dirty="0"/>
          </a:p>
          <a:p>
            <a:pPr>
              <a:defRPr/>
            </a:pP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per u</a:t>
            </a:r>
            <a:r>
              <a:rPr lang="id-ID" dirty="0"/>
              <a:t>nit.</a:t>
            </a: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8F91F5-1F54-484A-BA61-B544E059F9A4}"/>
              </a:ext>
            </a:extLst>
          </p:cNvPr>
          <p:cNvSpPr/>
          <p:nvPr/>
        </p:nvSpPr>
        <p:spPr>
          <a:xfrm>
            <a:off x="838200" y="2495550"/>
            <a:ext cx="3505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dikeluarkan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Januari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BF2A2A-366F-7946-A36B-497F875D77B7}"/>
              </a:ext>
            </a:extLst>
          </p:cNvPr>
          <p:cNvSpPr/>
          <p:nvPr/>
        </p:nvSpPr>
        <p:spPr>
          <a:xfrm>
            <a:off x="838200" y="2952750"/>
            <a:ext cx="3505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US" sz="1200" dirty="0">
                <a:solidFill>
                  <a:schemeClr val="tx1"/>
                </a:solidFill>
              </a:rPr>
              <a:t>Unit </a:t>
            </a:r>
            <a:r>
              <a:rPr lang="en-US" sz="1200" dirty="0" err="1">
                <a:solidFill>
                  <a:schemeClr val="tx1"/>
                </a:solidFill>
              </a:rPr>
              <a:t>produksi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ekuivalen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8E5620-E41A-A847-8155-7B0A87A798CC}"/>
              </a:ext>
            </a:extLst>
          </p:cNvPr>
          <p:cNvSpPr/>
          <p:nvPr/>
        </p:nvSpPr>
        <p:spPr>
          <a:xfrm>
            <a:off x="838200" y="1962150"/>
            <a:ext cx="3505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36C713-6A9C-114E-A9FE-D979FE2C2124}"/>
              </a:ext>
            </a:extLst>
          </p:cNvPr>
          <p:cNvSpPr/>
          <p:nvPr/>
        </p:nvSpPr>
        <p:spPr>
          <a:xfrm>
            <a:off x="5486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Rp39.240.000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407E2C-E5AB-2D48-AFD6-FC640CCF0091}"/>
              </a:ext>
            </a:extLst>
          </p:cNvPr>
          <p:cNvSpPr/>
          <p:nvPr/>
        </p:nvSpPr>
        <p:spPr>
          <a:xfrm>
            <a:off x="5486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41E0CE-F441-8942-89E0-80EB3705344C}"/>
              </a:ext>
            </a:extLst>
          </p:cNvPr>
          <p:cNvSpPr/>
          <p:nvPr/>
        </p:nvSpPr>
        <p:spPr>
          <a:xfrm>
            <a:off x="6629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Rp36.720.000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5E80F5-67EA-4440-A6DD-7290978B53BD}"/>
              </a:ext>
            </a:extLst>
          </p:cNvPr>
          <p:cNvSpPr/>
          <p:nvPr/>
        </p:nvSpPr>
        <p:spPr>
          <a:xfrm>
            <a:off x="6629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DF479-866C-8D4E-A820-AC793AC3F70C}"/>
              </a:ext>
            </a:extLst>
          </p:cNvPr>
          <p:cNvSpPr/>
          <p:nvPr/>
        </p:nvSpPr>
        <p:spPr>
          <a:xfrm>
            <a:off x="7772400" y="2495550"/>
            <a:ext cx="11430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3175" algn="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3175" algn="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3175" algn="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3175" algn="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3175"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Rp3.060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669249-FF4F-2446-BE0B-80F874C3EE44}"/>
              </a:ext>
            </a:extLst>
          </p:cNvPr>
          <p:cNvSpPr/>
          <p:nvPr/>
        </p:nvSpPr>
        <p:spPr>
          <a:xfrm>
            <a:off x="7772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Total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4BE2AE-590B-AB47-A640-F091FE6AAD70}"/>
              </a:ext>
            </a:extLst>
          </p:cNvPr>
          <p:cNvSpPr/>
          <p:nvPr/>
        </p:nvSpPr>
        <p:spPr>
          <a:xfrm>
            <a:off x="838200" y="3333750"/>
            <a:ext cx="3505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Biaya</a:t>
            </a:r>
            <a:r>
              <a:rPr lang="en-US" sz="1200" b="1" dirty="0">
                <a:solidFill>
                  <a:schemeClr val="tx1"/>
                </a:solidFill>
              </a:rPr>
              <a:t> per unit*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DA55C7-2F3B-864F-BEBF-1FC01F0174F1}"/>
              </a:ext>
            </a:extLst>
          </p:cNvPr>
          <p:cNvSpPr/>
          <p:nvPr/>
        </p:nvSpPr>
        <p:spPr>
          <a:xfrm>
            <a:off x="66294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36.000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3D5FA-9118-CA49-80DF-15AA095D24EA}"/>
              </a:ext>
            </a:extLst>
          </p:cNvPr>
          <p:cNvSpPr/>
          <p:nvPr/>
        </p:nvSpPr>
        <p:spPr>
          <a:xfrm>
            <a:off x="54864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36.000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FE5E25-0AFA-BB45-8342-0C080CC628D8}"/>
              </a:ext>
            </a:extLst>
          </p:cNvPr>
          <p:cNvSpPr/>
          <p:nvPr/>
        </p:nvSpPr>
        <p:spPr>
          <a:xfrm>
            <a:off x="66294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Rp1.020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4DD898-294D-0341-B4C1-7666BFB5BA6E}"/>
              </a:ext>
            </a:extLst>
          </p:cNvPr>
          <p:cNvSpPr/>
          <p:nvPr/>
        </p:nvSpPr>
        <p:spPr>
          <a:xfrm>
            <a:off x="54864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Rp1.090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9116D7-628D-5B4F-8E82-E1EEF11643D7}"/>
              </a:ext>
            </a:extLst>
          </p:cNvPr>
          <p:cNvSpPr/>
          <p:nvPr/>
        </p:nvSpPr>
        <p:spPr>
          <a:xfrm>
            <a:off x="4343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Rp38.000.000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C97E10-470F-4D41-9C47-588E4F4ACA9D}"/>
              </a:ext>
            </a:extLst>
          </p:cNvPr>
          <p:cNvSpPr/>
          <p:nvPr/>
        </p:nvSpPr>
        <p:spPr>
          <a:xfrm>
            <a:off x="4343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A5EE8C-8FC8-704F-806D-3A57D376DACF}"/>
              </a:ext>
            </a:extLst>
          </p:cNvPr>
          <p:cNvSpPr/>
          <p:nvPr/>
        </p:nvSpPr>
        <p:spPr>
          <a:xfrm>
            <a:off x="43434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40.000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B722BC-8811-614B-A760-A6B0958B3E4C}"/>
              </a:ext>
            </a:extLst>
          </p:cNvPr>
          <p:cNvSpPr/>
          <p:nvPr/>
        </p:nvSpPr>
        <p:spPr>
          <a:xfrm>
            <a:off x="43434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Rp950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08D7A75-8DE7-1949-B3E9-32D680C51DB0}"/>
              </a:ext>
            </a:extLst>
          </p:cNvPr>
          <p:cNvSpPr txBox="1">
            <a:spLocks/>
          </p:cNvSpPr>
          <p:nvPr/>
        </p:nvSpPr>
        <p:spPr bwMode="auto">
          <a:xfrm>
            <a:off x="838200" y="3790950"/>
            <a:ext cx="79216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sz="11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* </a:t>
            </a:r>
            <a:r>
              <a:rPr lang="en-US" sz="1100" dirty="0" err="1">
                <a:latin typeface="Helvetica" pitchFamily="34" charset="0"/>
                <a:ea typeface="Helvetica" pitchFamily="34" charset="0"/>
                <a:cs typeface="Helvetica" pitchFamily="34" charset="0"/>
              </a:rPr>
              <a:t>Biaya</a:t>
            </a:r>
            <a:r>
              <a:rPr lang="en-US" sz="11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per unit = </a:t>
            </a:r>
            <a:r>
              <a:rPr lang="en-US" sz="1100" dirty="0" err="1">
                <a:latin typeface="Helvetica" pitchFamily="34" charset="0"/>
                <a:ea typeface="Helvetica" pitchFamily="34" charset="0"/>
                <a:cs typeface="Helvetica" pitchFamily="34" charset="0"/>
              </a:rPr>
              <a:t>Biaya</a:t>
            </a:r>
            <a:r>
              <a:rPr lang="en-US" sz="11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yang </a:t>
            </a:r>
            <a:r>
              <a:rPr lang="en-US" sz="1100" dirty="0" err="1">
                <a:latin typeface="Helvetica" pitchFamily="34" charset="0"/>
                <a:ea typeface="Helvetica" pitchFamily="34" charset="0"/>
                <a:cs typeface="Helvetica" pitchFamily="34" charset="0"/>
              </a:rPr>
              <a:t>dikeluarkan</a:t>
            </a:r>
            <a:r>
              <a:rPr lang="en-US" sz="11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sz="1100" dirty="0" err="1">
                <a:latin typeface="Helvetica" pitchFamily="34" charset="0"/>
                <a:ea typeface="Helvetica" pitchFamily="34" charset="0"/>
                <a:cs typeface="Helvetica" pitchFamily="34" charset="0"/>
              </a:rPr>
              <a:t>di</a:t>
            </a:r>
            <a:r>
              <a:rPr lang="en-US" sz="11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sz="1100" dirty="0" err="1">
                <a:latin typeface="Helvetica" pitchFamily="34" charset="0"/>
                <a:ea typeface="Helvetica" pitchFamily="34" charset="0"/>
                <a:cs typeface="Helvetica" pitchFamily="34" charset="0"/>
              </a:rPr>
              <a:t>Januari</a:t>
            </a:r>
            <a:r>
              <a:rPr lang="en-US" sz="11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/unit </a:t>
            </a:r>
            <a:r>
              <a:rPr lang="en-US" sz="1100" dirty="0" err="1">
                <a:latin typeface="Helvetica" pitchFamily="34" charset="0"/>
                <a:ea typeface="Helvetica" pitchFamily="34" charset="0"/>
                <a:cs typeface="Helvetica" pitchFamily="34" charset="0"/>
              </a:rPr>
              <a:t>ekuivalen</a:t>
            </a:r>
            <a:endParaRPr lang="en-US" sz="11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endParaRPr lang="en-US" sz="32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>
            <a:extLst>
              <a:ext uri="{FF2B5EF4-FFF2-40B4-BE49-F238E27FC236}">
                <a16:creationId xmlns:a16="http://schemas.microsoft.com/office/drawing/2014/main" id="{4A51D3DE-88D0-294A-AFF1-A42993D0D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069DE1-68F1-6E46-BF44-281F2FB5C7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679450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PEMOTONGAN</a:t>
            </a:r>
            <a:endParaRPr lang="en-US" dirty="0"/>
          </a:p>
          <a:p>
            <a:pPr>
              <a:defRPr/>
            </a:pPr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E143F-F8AA-644B-A50B-CA4627234C0A}"/>
              </a:ext>
            </a:extLst>
          </p:cNvPr>
          <p:cNvSpPr/>
          <p:nvPr/>
        </p:nvSpPr>
        <p:spPr>
          <a:xfrm>
            <a:off x="838200" y="19621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Pertanggungjawaban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biaya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0FD2C-68A2-0347-BCCB-DD1EE2A0BC6E}"/>
              </a:ext>
            </a:extLst>
          </p:cNvPr>
          <p:cNvSpPr/>
          <p:nvPr/>
        </p:nvSpPr>
        <p:spPr>
          <a:xfrm>
            <a:off x="5486400" y="1962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69CD53-3341-E445-8534-77C2710A2F15}"/>
              </a:ext>
            </a:extLst>
          </p:cNvPr>
          <p:cNvSpPr/>
          <p:nvPr/>
        </p:nvSpPr>
        <p:spPr>
          <a:xfrm>
            <a:off x="7086600" y="1962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0AB997-6D5D-3743-9A0E-DD580E7FCF06}"/>
              </a:ext>
            </a:extLst>
          </p:cNvPr>
          <p:cNvSpPr/>
          <p:nvPr/>
        </p:nvSpPr>
        <p:spPr>
          <a:xfrm>
            <a:off x="838200" y="22669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ditransfer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departemen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berikut</a:t>
            </a:r>
            <a:r>
              <a:rPr lang="en-US" sz="1200" dirty="0">
                <a:solidFill>
                  <a:schemeClr val="tx1"/>
                </a:solidFill>
              </a:rPr>
              <a:t> (32.000 × Rp3.060)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7B2AF5-2B80-1343-8591-521289261E04}"/>
              </a:ext>
            </a:extLst>
          </p:cNvPr>
          <p:cNvSpPr/>
          <p:nvPr/>
        </p:nvSpPr>
        <p:spPr>
          <a:xfrm>
            <a:off x="5486400" y="2266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54143F-B4F7-1B41-B068-0826E7361529}"/>
              </a:ext>
            </a:extLst>
          </p:cNvPr>
          <p:cNvSpPr/>
          <p:nvPr/>
        </p:nvSpPr>
        <p:spPr>
          <a:xfrm>
            <a:off x="7086600" y="2266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Rp97.920.000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EC365-DB7D-D647-8D63-5DD6557480E4}"/>
              </a:ext>
            </a:extLst>
          </p:cNvPr>
          <p:cNvSpPr/>
          <p:nvPr/>
        </p:nvSpPr>
        <p:spPr>
          <a:xfrm>
            <a:off x="838200" y="25717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proses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akhir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periode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9A0F01-C41B-7C46-9E3D-E04BF8D3D7D0}"/>
              </a:ext>
            </a:extLst>
          </p:cNvPr>
          <p:cNvSpPr/>
          <p:nvPr/>
        </p:nvSpPr>
        <p:spPr>
          <a:xfrm>
            <a:off x="5486400" y="2571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09E136-8F53-7646-978F-94A65A26D1B1}"/>
              </a:ext>
            </a:extLst>
          </p:cNvPr>
          <p:cNvSpPr/>
          <p:nvPr/>
        </p:nvSpPr>
        <p:spPr>
          <a:xfrm>
            <a:off x="7086600" y="2571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B3686-1C07-E34C-A6E2-CC960353646A}"/>
              </a:ext>
            </a:extLst>
          </p:cNvPr>
          <p:cNvSpPr/>
          <p:nvPr/>
        </p:nvSpPr>
        <p:spPr>
          <a:xfrm>
            <a:off x="838200" y="28765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33363">
              <a:defRPr/>
            </a:pPr>
            <a:r>
              <a:rPr lang="en-US" sz="1200" dirty="0" err="1">
                <a:solidFill>
                  <a:schemeClr val="tx1"/>
                </a:solidFill>
              </a:rPr>
              <a:t>Bahan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baku</a:t>
            </a:r>
            <a:r>
              <a:rPr lang="en-US" sz="1200" dirty="0">
                <a:solidFill>
                  <a:schemeClr val="tx1"/>
                </a:solidFill>
              </a:rPr>
              <a:t> (8.000 × 100% × Rp950)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D26EC4-E3D6-AD4F-A846-D8E1143489B3}"/>
              </a:ext>
            </a:extLst>
          </p:cNvPr>
          <p:cNvSpPr/>
          <p:nvPr/>
        </p:nvSpPr>
        <p:spPr>
          <a:xfrm>
            <a:off x="5486400" y="2876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Rp7.600.000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475AA5-142D-CF41-95A0-F16E6BE7FAEF}"/>
              </a:ext>
            </a:extLst>
          </p:cNvPr>
          <p:cNvSpPr/>
          <p:nvPr/>
        </p:nvSpPr>
        <p:spPr>
          <a:xfrm>
            <a:off x="7086600" y="28765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DF49E0-0131-6440-8847-9080938AE743}"/>
              </a:ext>
            </a:extLst>
          </p:cNvPr>
          <p:cNvSpPr/>
          <p:nvPr/>
        </p:nvSpPr>
        <p:spPr>
          <a:xfrm>
            <a:off x="838200" y="31813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33363">
              <a:defRPr/>
            </a:pPr>
            <a:r>
              <a:rPr lang="en-US" sz="1200" dirty="0" err="1">
                <a:solidFill>
                  <a:schemeClr val="tx1"/>
                </a:solidFill>
              </a:rPr>
              <a:t>Tenaga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kerja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langsung</a:t>
            </a:r>
            <a:r>
              <a:rPr lang="en-US" sz="1200" dirty="0">
                <a:solidFill>
                  <a:schemeClr val="tx1"/>
                </a:solidFill>
              </a:rPr>
              <a:t> (8.000 × 50% × Rp1.090)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230832-9E36-FF49-BF36-4D8CFBABD271}"/>
              </a:ext>
            </a:extLst>
          </p:cNvPr>
          <p:cNvSpPr/>
          <p:nvPr/>
        </p:nvSpPr>
        <p:spPr>
          <a:xfrm>
            <a:off x="5486400" y="3181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Rp4.360.000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1F25C8-6277-7842-BA3B-E32C066975EF}"/>
              </a:ext>
            </a:extLst>
          </p:cNvPr>
          <p:cNvSpPr/>
          <p:nvPr/>
        </p:nvSpPr>
        <p:spPr>
          <a:xfrm>
            <a:off x="7086600" y="3181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89377A-7BA3-C045-B51A-3548446CE851}"/>
              </a:ext>
            </a:extLst>
          </p:cNvPr>
          <p:cNvSpPr/>
          <p:nvPr/>
        </p:nvSpPr>
        <p:spPr>
          <a:xfrm>
            <a:off x="838200" y="34861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33363">
              <a:defRPr/>
            </a:pPr>
            <a:r>
              <a:rPr lang="en-US" sz="1200" dirty="0">
                <a:solidFill>
                  <a:schemeClr val="tx1"/>
                </a:solidFill>
              </a:rPr>
              <a:t>Overhead </a:t>
            </a:r>
            <a:r>
              <a:rPr lang="en-US" sz="1200" dirty="0" err="1">
                <a:solidFill>
                  <a:schemeClr val="tx1"/>
                </a:solidFill>
              </a:rPr>
              <a:t>pabrik</a:t>
            </a:r>
            <a:r>
              <a:rPr lang="en-US" sz="1200" dirty="0">
                <a:solidFill>
                  <a:schemeClr val="tx1"/>
                </a:solidFill>
              </a:rPr>
              <a:t> (8.000 × 50% × Rp1.020)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63327F-9041-2D41-A85A-37E8E9519F04}"/>
              </a:ext>
            </a:extLst>
          </p:cNvPr>
          <p:cNvSpPr/>
          <p:nvPr/>
        </p:nvSpPr>
        <p:spPr>
          <a:xfrm>
            <a:off x="5486400" y="3486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Rp4.080.000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8F43BB-A013-7C43-8020-72314F539CD6}"/>
              </a:ext>
            </a:extLst>
          </p:cNvPr>
          <p:cNvSpPr/>
          <p:nvPr/>
        </p:nvSpPr>
        <p:spPr>
          <a:xfrm>
            <a:off x="7086600" y="3486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87971D-6AA8-0849-9736-DA7A4565ABDC}"/>
              </a:ext>
            </a:extLst>
          </p:cNvPr>
          <p:cNvSpPr/>
          <p:nvPr/>
        </p:nvSpPr>
        <p:spPr>
          <a:xfrm>
            <a:off x="838200" y="37909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CB7776-CA7B-AA48-8A38-07C5ACC63F0B}"/>
              </a:ext>
            </a:extLst>
          </p:cNvPr>
          <p:cNvSpPr/>
          <p:nvPr/>
        </p:nvSpPr>
        <p:spPr>
          <a:xfrm>
            <a:off x="5486400" y="3790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C96FD0-20FE-634C-B8CE-B4E82231551A}"/>
              </a:ext>
            </a:extLst>
          </p:cNvPr>
          <p:cNvSpPr/>
          <p:nvPr/>
        </p:nvSpPr>
        <p:spPr>
          <a:xfrm>
            <a:off x="7086600" y="3790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Rp16.040.000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F6B329-07E5-B94B-98AC-CF00781EB50B}"/>
              </a:ext>
            </a:extLst>
          </p:cNvPr>
          <p:cNvSpPr/>
          <p:nvPr/>
        </p:nvSpPr>
        <p:spPr>
          <a:xfrm>
            <a:off x="838200" y="40957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Jumlah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biaya</a:t>
            </a:r>
            <a:r>
              <a:rPr lang="en-US" sz="1200" b="1" dirty="0">
                <a:solidFill>
                  <a:schemeClr val="tx1"/>
                </a:solidFill>
              </a:rPr>
              <a:t> yang </a:t>
            </a:r>
            <a:r>
              <a:rPr lang="en-US" sz="1200" b="1" dirty="0" err="1">
                <a:solidFill>
                  <a:schemeClr val="tx1"/>
                </a:solidFill>
              </a:rPr>
              <a:t>dipertanggungjawabkan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47F16B-E871-1F46-B82C-0BB3E33757A2}"/>
              </a:ext>
            </a:extLst>
          </p:cNvPr>
          <p:cNvSpPr/>
          <p:nvPr/>
        </p:nvSpPr>
        <p:spPr>
          <a:xfrm>
            <a:off x="5486400" y="4095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52DEEC-458B-3F41-87F5-086B591663BC}"/>
              </a:ext>
            </a:extLst>
          </p:cNvPr>
          <p:cNvSpPr/>
          <p:nvPr/>
        </p:nvSpPr>
        <p:spPr>
          <a:xfrm>
            <a:off x="7086600" y="4095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400" b="1" dirty="0">
                <a:solidFill>
                  <a:schemeClr val="tx1"/>
                </a:solidFill>
                <a:cs typeface="Arial" pitchFamily="34" charset="0"/>
              </a:rPr>
              <a:t>Rp113.960.000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8EC843-73DB-994A-B4FF-5F61A318BB65}"/>
              </a:ext>
            </a:extLst>
          </p:cNvPr>
          <p:cNvCxnSpPr/>
          <p:nvPr/>
        </p:nvCxnSpPr>
        <p:spPr>
          <a:xfrm>
            <a:off x="5486400" y="3790950"/>
            <a:ext cx="160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34547F-E3DF-6C41-B66F-C040A597E046}"/>
              </a:ext>
            </a:extLst>
          </p:cNvPr>
          <p:cNvCxnSpPr/>
          <p:nvPr/>
        </p:nvCxnSpPr>
        <p:spPr>
          <a:xfrm>
            <a:off x="7086600" y="4095750"/>
            <a:ext cx="160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DB6924-98DF-1240-9F36-E35D9170F754}"/>
              </a:ext>
            </a:extLst>
          </p:cNvPr>
          <p:cNvCxnSpPr/>
          <p:nvPr/>
        </p:nvCxnSpPr>
        <p:spPr>
          <a:xfrm>
            <a:off x="7086600" y="4400550"/>
            <a:ext cx="1600200" cy="0"/>
          </a:xfrm>
          <a:prstGeom prst="line">
            <a:avLst/>
          </a:prstGeom>
          <a:ln w="190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1">
            <a:extLst>
              <a:ext uri="{FF2B5EF4-FFF2-40B4-BE49-F238E27FC236}">
                <a16:creationId xmlns:a16="http://schemas.microsoft.com/office/drawing/2014/main" id="{E4633748-DBE7-1C43-BE73-DDC503CA4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E21FF2F9-CA02-6F4A-AF97-9C2F2D309D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0"/>
            <a:ext cx="8077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>
            <a:extLst>
              <a:ext uri="{FF2B5EF4-FFF2-40B4-BE49-F238E27FC236}">
                <a16:creationId xmlns:a16="http://schemas.microsoft.com/office/drawing/2014/main" id="{364F6E76-7362-5B49-9D56-9416401CCF7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Tujuan Pembelajaran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ACEE3116-8F60-C44A-9066-FCE96EC27688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Tujuan dan Karakteristik dari Metode Harga Pokok Proses.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Biaya Produksi per Departemen dan Alirannya.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Jenis dari Arus Produksi dalam Pembuatan Produk.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Prosedur Akuntansi untuk Biaya Bahan Baku, Tenaga Kerja, dan Biaya Overhead Pabrik.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Pengaruh Otomatisasi atas Struktur Biaya Produksi.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Penyusunan Laporan Biaya Produksi per Departemen untuk Perusahaan Manufaktur.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">
            <a:extLst>
              <a:ext uri="{FF2B5EF4-FFF2-40B4-BE49-F238E27FC236}">
                <a16:creationId xmlns:a16="http://schemas.microsoft.com/office/drawing/2014/main" id="{CC28F913-B01D-FE4B-A11F-9E8C23504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en-US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A36E35C2-CBCD-2848-B35D-234189E6CD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7750"/>
            <a:ext cx="72548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1">
            <a:extLst>
              <a:ext uri="{FF2B5EF4-FFF2-40B4-BE49-F238E27FC236}">
                <a16:creationId xmlns:a16="http://schemas.microsoft.com/office/drawing/2014/main" id="{97550189-9206-8E43-ADB5-56DAB8185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en-US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DB8CAFCC-86AF-E64D-86F7-5ED901EE61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352550"/>
            <a:ext cx="7254875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>
            <a:extLst>
              <a:ext uri="{FF2B5EF4-FFF2-40B4-BE49-F238E27FC236}">
                <a16:creationId xmlns:a16="http://schemas.microsoft.com/office/drawing/2014/main" id="{081E59A8-706F-E94D-98B1-220206A44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FDE07-9C21-0546-8795-2E45B9399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448563" cy="12890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600" dirty="0"/>
              <a:t>Ayat jurnal untuk mencatat proses pemindahan biaya dari departemen pemotongan ke departemen perakitan</a:t>
            </a:r>
            <a:r>
              <a:rPr lang="id-ID" dirty="0"/>
              <a:t>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58E8B7-044C-E64A-8C58-A2BB06DB55D3}"/>
              </a:ext>
            </a:extLst>
          </p:cNvPr>
          <p:cNvSpPr/>
          <p:nvPr/>
        </p:nvSpPr>
        <p:spPr>
          <a:xfrm>
            <a:off x="838200" y="2952748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317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Pemotongan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D2C37-72C7-2549-A6A5-C1466BCBB498}"/>
              </a:ext>
            </a:extLst>
          </p:cNvPr>
          <p:cNvSpPr/>
          <p:nvPr/>
        </p:nvSpPr>
        <p:spPr>
          <a:xfrm>
            <a:off x="838200" y="2647948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Perakitan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D07744-4B89-F544-8050-72CDF2B87FFA}"/>
              </a:ext>
            </a:extLst>
          </p:cNvPr>
          <p:cNvSpPr/>
          <p:nvPr/>
        </p:nvSpPr>
        <p:spPr>
          <a:xfrm>
            <a:off x="5029200" y="29527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D87D4-83C2-AD4A-BF9A-F06D5515D240}"/>
              </a:ext>
            </a:extLst>
          </p:cNvPr>
          <p:cNvSpPr/>
          <p:nvPr/>
        </p:nvSpPr>
        <p:spPr>
          <a:xfrm>
            <a:off x="6629400" y="29527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97.920.000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69AF3F-F016-4940-9BC4-B994EC0A31AE}"/>
              </a:ext>
            </a:extLst>
          </p:cNvPr>
          <p:cNvSpPr/>
          <p:nvPr/>
        </p:nvSpPr>
        <p:spPr>
          <a:xfrm>
            <a:off x="5029200" y="26479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97.920.000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8C017B-DB5E-B14D-8F9F-F2C2DEB83399}"/>
              </a:ext>
            </a:extLst>
          </p:cNvPr>
          <p:cNvSpPr/>
          <p:nvPr/>
        </p:nvSpPr>
        <p:spPr>
          <a:xfrm>
            <a:off x="6629400" y="26479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1">
            <a:extLst>
              <a:ext uri="{FF2B5EF4-FFF2-40B4-BE49-F238E27FC236}">
                <a16:creationId xmlns:a16="http://schemas.microsoft.com/office/drawing/2014/main" id="{D2160B61-B4ED-CC46-B980-9145001A4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5C47C-6C67-494D-9D71-74FFEF9C5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746250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</a:t>
            </a:r>
            <a:r>
              <a:rPr lang="en-US" b="1" dirty="0"/>
              <a:t>PERAKITAN</a:t>
            </a:r>
            <a:endParaRPr lang="en-US" dirty="0"/>
          </a:p>
          <a:p>
            <a:pPr>
              <a:defRPr/>
            </a:pPr>
            <a:r>
              <a:rPr lang="id-ID" dirty="0"/>
              <a:t>Berikut ini adalah data produksi pada departemen perakitan untuk Januari 2018.</a:t>
            </a:r>
            <a:endParaRPr lang="en-US" dirty="0"/>
          </a:p>
          <a:p>
            <a:pPr>
              <a:defRPr/>
            </a:pPr>
            <a:r>
              <a:rPr lang="id-ID" b="1" dirty="0"/>
              <a:t>Data Produksi dalam Unit.</a:t>
            </a:r>
            <a:endParaRPr lang="en-US" dirty="0"/>
          </a:p>
          <a:p>
            <a:pPr marL="360363" indent="0">
              <a:buFont typeface="Wingdings" panose="05000000000000000000" pitchFamily="2" charset="2"/>
              <a:buNone/>
              <a:defRPr/>
            </a:pPr>
            <a:r>
              <a:rPr lang="id-ID" dirty="0"/>
              <a:t>Departemen Perakitan memiliki data produksi berikut ini untuk Januari 2018.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41A49-3DAF-C142-BCD3-2C8B9024D94B}"/>
              </a:ext>
            </a:extLst>
          </p:cNvPr>
          <p:cNvSpPr txBox="1"/>
          <p:nvPr/>
        </p:nvSpPr>
        <p:spPr>
          <a:xfrm>
            <a:off x="825354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…………………….. 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F1A7C-176C-5D43-BE98-F1E0EEE98F52}"/>
              </a:ext>
            </a:extLst>
          </p:cNvPr>
          <p:cNvSpPr txBox="1"/>
          <p:nvPr/>
        </p:nvSpPr>
        <p:spPr>
          <a:xfrm>
            <a:off x="5943564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6A3FF-D1E0-3545-9915-45F309817C19}"/>
              </a:ext>
            </a:extLst>
          </p:cNvPr>
          <p:cNvSpPr txBox="1"/>
          <p:nvPr/>
        </p:nvSpPr>
        <p:spPr>
          <a:xfrm>
            <a:off x="825354" y="3333730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diterima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departemen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sebelumnya</a:t>
            </a:r>
            <a:r>
              <a:rPr lang="en-US" sz="1400" dirty="0">
                <a:solidFill>
                  <a:schemeClr val="tx1"/>
                </a:solidFill>
              </a:rPr>
              <a:t>  ………………………..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54158-AFA2-0E46-8C4D-7B694F73123F}"/>
              </a:ext>
            </a:extLst>
          </p:cNvPr>
          <p:cNvSpPr txBox="1"/>
          <p:nvPr/>
        </p:nvSpPr>
        <p:spPr>
          <a:xfrm>
            <a:off x="5943564" y="3335470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79886-A15E-9C41-A74C-A361C873F9E2}"/>
              </a:ext>
            </a:extLst>
          </p:cNvPr>
          <p:cNvSpPr txBox="1"/>
          <p:nvPr/>
        </p:nvSpPr>
        <p:spPr>
          <a:xfrm>
            <a:off x="825354" y="3638522"/>
            <a:ext cx="51052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selesai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ditransfer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gudang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jadi</a:t>
            </a:r>
            <a:r>
              <a:rPr lang="en-US" sz="1400" dirty="0">
                <a:solidFill>
                  <a:schemeClr val="tx1"/>
                </a:solidFill>
              </a:rPr>
              <a:t> ………………… ……………………………..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E60AD-C0C9-5A4C-ABCC-1C67559E9D1F}"/>
              </a:ext>
            </a:extLst>
          </p:cNvPr>
          <p:cNvSpPr txBox="1"/>
          <p:nvPr/>
        </p:nvSpPr>
        <p:spPr>
          <a:xfrm>
            <a:off x="5943564" y="3640262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28.000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9E2B-1B67-AB4F-A101-32B3B869EF7A}"/>
              </a:ext>
            </a:extLst>
          </p:cNvPr>
          <p:cNvSpPr txBox="1"/>
          <p:nvPr/>
        </p:nvSpPr>
        <p:spPr>
          <a:xfrm>
            <a:off x="838298" y="3943314"/>
            <a:ext cx="51052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31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tingkat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penyelesaian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overhead 60%) ….... ……………………………………….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4359B-AF24-E04C-816B-F86E3708E24F}"/>
              </a:ext>
            </a:extLst>
          </p:cNvPr>
          <p:cNvSpPr txBox="1"/>
          <p:nvPr/>
        </p:nvSpPr>
        <p:spPr>
          <a:xfrm>
            <a:off x="5943564" y="3945054"/>
            <a:ext cx="18287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1">
            <a:extLst>
              <a:ext uri="{FF2B5EF4-FFF2-40B4-BE49-F238E27FC236}">
                <a16:creationId xmlns:a16="http://schemas.microsoft.com/office/drawing/2014/main" id="{76AA8FA6-03FA-6640-B2A4-44BFA3EFC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FD275-D66D-8948-97BC-ECA698E53C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7556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id-ID" b="1" dirty="0"/>
              <a:t>DEPARTEMEN </a:t>
            </a:r>
            <a:r>
              <a:rPr lang="en-US" b="1" dirty="0"/>
              <a:t>PERAKITAN</a:t>
            </a:r>
            <a:endParaRPr lang="en-US" dirty="0"/>
          </a:p>
          <a:p>
            <a:pPr indent="-1588">
              <a:buFont typeface="Wingdings" panose="05000000000000000000" pitchFamily="2" charset="2"/>
              <a:buNone/>
              <a:defRPr/>
            </a:pPr>
            <a:r>
              <a:rPr lang="en-US" b="1" dirty="0" err="1"/>
              <a:t>Perhitungan</a:t>
            </a:r>
            <a:r>
              <a:rPr lang="en-US" b="1" dirty="0"/>
              <a:t> unit </a:t>
            </a:r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ekuivalen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24627E-FA12-7B48-AD71-9A852F76FBC7}"/>
              </a:ext>
            </a:extLst>
          </p:cNvPr>
          <p:cNvSpPr/>
          <p:nvPr/>
        </p:nvSpPr>
        <p:spPr>
          <a:xfrm>
            <a:off x="838200" y="2495550"/>
            <a:ext cx="4648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Unit yang </a:t>
            </a:r>
            <a:r>
              <a:rPr lang="en-US" sz="1200" dirty="0" err="1">
                <a:solidFill>
                  <a:schemeClr val="tx1"/>
                </a:solidFill>
              </a:rPr>
              <a:t>selesai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ditransfer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gudang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jadi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52DAF-56D3-B049-A376-E433C1738F9A}"/>
              </a:ext>
            </a:extLst>
          </p:cNvPr>
          <p:cNvSpPr/>
          <p:nvPr/>
        </p:nvSpPr>
        <p:spPr>
          <a:xfrm>
            <a:off x="838200" y="2952750"/>
            <a:ext cx="4648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US" sz="1200" dirty="0" err="1">
                <a:solidFill>
                  <a:schemeClr val="tx1"/>
                </a:solidFill>
              </a:rPr>
              <a:t>Ditambah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proses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akhir</a:t>
            </a:r>
            <a:r>
              <a:rPr lang="en-US" sz="1200" dirty="0">
                <a:solidFill>
                  <a:schemeClr val="tx1"/>
                </a:solidFill>
              </a:rPr>
              <a:t> × </a:t>
            </a:r>
            <a:r>
              <a:rPr lang="en-US" sz="1200" dirty="0" err="1">
                <a:solidFill>
                  <a:schemeClr val="tx1"/>
                </a:solidFill>
              </a:rPr>
              <a:t>tingkat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penyelesaian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3175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Dept. </a:t>
            </a:r>
            <a:r>
              <a:rPr lang="en-US" sz="1200" dirty="0" err="1">
                <a:solidFill>
                  <a:schemeClr val="tx1"/>
                </a:solidFill>
              </a:rPr>
              <a:t>sebelumnya</a:t>
            </a:r>
            <a:r>
              <a:rPr lang="en-US" sz="1200" dirty="0">
                <a:solidFill>
                  <a:schemeClr val="tx1"/>
                </a:solidFill>
              </a:rPr>
              <a:t>	: 4.000 × 100%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Tenaga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kerja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langsung</a:t>
            </a:r>
            <a:r>
              <a:rPr lang="en-US" sz="1200" dirty="0">
                <a:solidFill>
                  <a:schemeClr val="tx1"/>
                </a:solidFill>
              </a:rPr>
              <a:t>	: 4.000 × 60%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Overhead </a:t>
            </a:r>
            <a:r>
              <a:rPr lang="en-US" sz="1200" dirty="0" err="1">
                <a:solidFill>
                  <a:schemeClr val="tx1"/>
                </a:solidFill>
              </a:rPr>
              <a:t>pabrik</a:t>
            </a:r>
            <a:r>
              <a:rPr lang="en-US" sz="1200" dirty="0">
                <a:solidFill>
                  <a:schemeClr val="tx1"/>
                </a:solidFill>
              </a:rPr>
              <a:t>	: 4.000 × 60%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44494-58EF-4442-8C63-A7E6A4D31DBE}"/>
              </a:ext>
            </a:extLst>
          </p:cNvPr>
          <p:cNvSpPr/>
          <p:nvPr/>
        </p:nvSpPr>
        <p:spPr>
          <a:xfrm>
            <a:off x="838200" y="1962150"/>
            <a:ext cx="4648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8D7546-4193-FD46-99BB-FF0027FA8C56}"/>
              </a:ext>
            </a:extLst>
          </p:cNvPr>
          <p:cNvSpPr/>
          <p:nvPr/>
        </p:nvSpPr>
        <p:spPr>
          <a:xfrm>
            <a:off x="6629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A2806-9F58-194C-9D5C-B22F2DBBD80A}"/>
              </a:ext>
            </a:extLst>
          </p:cNvPr>
          <p:cNvSpPr/>
          <p:nvPr/>
        </p:nvSpPr>
        <p:spPr>
          <a:xfrm>
            <a:off x="6629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2.400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7E1AFC-44A7-9740-887E-3D753A7F1849}"/>
              </a:ext>
            </a:extLst>
          </p:cNvPr>
          <p:cNvSpPr/>
          <p:nvPr/>
        </p:nvSpPr>
        <p:spPr>
          <a:xfrm>
            <a:off x="6629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5E0C2-6CF9-B544-95F4-D2FA3EA3769F}"/>
              </a:ext>
            </a:extLst>
          </p:cNvPr>
          <p:cNvSpPr/>
          <p:nvPr/>
        </p:nvSpPr>
        <p:spPr>
          <a:xfrm>
            <a:off x="7772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28.000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84C89-9208-C74E-85BE-9984371A7EE2}"/>
              </a:ext>
            </a:extLst>
          </p:cNvPr>
          <p:cNvSpPr/>
          <p:nvPr/>
        </p:nvSpPr>
        <p:spPr>
          <a:xfrm>
            <a:off x="7772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2.400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C7F687-E071-DB43-94F2-C6ABAEC88C00}"/>
              </a:ext>
            </a:extLst>
          </p:cNvPr>
          <p:cNvSpPr/>
          <p:nvPr/>
        </p:nvSpPr>
        <p:spPr>
          <a:xfrm>
            <a:off x="7772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C4A973-ED6E-F443-8077-51489C38B4D0}"/>
              </a:ext>
            </a:extLst>
          </p:cNvPr>
          <p:cNvSpPr/>
          <p:nvPr/>
        </p:nvSpPr>
        <p:spPr>
          <a:xfrm>
            <a:off x="838200" y="42481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Unit </a:t>
            </a:r>
            <a:r>
              <a:rPr lang="en-US" sz="1200" b="1" dirty="0" err="1">
                <a:solidFill>
                  <a:schemeClr val="tx1"/>
                </a:solidFill>
              </a:rPr>
              <a:t>Produksi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Ekuivalen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8D7381-21A8-0348-BE99-D231DB24E193}"/>
              </a:ext>
            </a:extLst>
          </p:cNvPr>
          <p:cNvSpPr/>
          <p:nvPr/>
        </p:nvSpPr>
        <p:spPr>
          <a:xfrm>
            <a:off x="7772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029B-D9CE-954D-8B99-62033EB9E1D0}"/>
              </a:ext>
            </a:extLst>
          </p:cNvPr>
          <p:cNvSpPr/>
          <p:nvPr/>
        </p:nvSpPr>
        <p:spPr>
          <a:xfrm>
            <a:off x="6629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047674-0451-2A48-8088-7F01B4E2D2EB}"/>
              </a:ext>
            </a:extLst>
          </p:cNvPr>
          <p:cNvSpPr/>
          <p:nvPr/>
        </p:nvSpPr>
        <p:spPr>
          <a:xfrm>
            <a:off x="5486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D05AAC-215C-FF4E-BA21-2D58C297DA7C}"/>
              </a:ext>
            </a:extLst>
          </p:cNvPr>
          <p:cNvSpPr/>
          <p:nvPr/>
        </p:nvSpPr>
        <p:spPr>
          <a:xfrm>
            <a:off x="5486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4.000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4FE2BF-443D-CA44-8217-5DAF38EBA3C4}"/>
              </a:ext>
            </a:extLst>
          </p:cNvPr>
          <p:cNvSpPr/>
          <p:nvPr/>
        </p:nvSpPr>
        <p:spPr>
          <a:xfrm>
            <a:off x="5486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38BFA4-59EE-7E4C-9DEA-4D8E390ACBD9}"/>
              </a:ext>
            </a:extLst>
          </p:cNvPr>
          <p:cNvSpPr/>
          <p:nvPr/>
        </p:nvSpPr>
        <p:spPr>
          <a:xfrm>
            <a:off x="5486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32.000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1">
            <a:extLst>
              <a:ext uri="{FF2B5EF4-FFF2-40B4-BE49-F238E27FC236}">
                <a16:creationId xmlns:a16="http://schemas.microsoft.com/office/drawing/2014/main" id="{B1C71823-A2AB-CF46-A541-05DD012C3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1C8EB-B8E4-4A44-A736-C58277BD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59385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</a:t>
            </a:r>
            <a:r>
              <a:rPr lang="en-US" b="1" dirty="0"/>
              <a:t>PERAKITAN</a:t>
            </a:r>
            <a:endParaRPr lang="en-US" dirty="0"/>
          </a:p>
          <a:p>
            <a:pPr>
              <a:defRPr/>
            </a:pPr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per unit</a:t>
            </a:r>
          </a:p>
          <a:p>
            <a:pPr marL="360363" indent="0">
              <a:buFont typeface="Wingdings" panose="05000000000000000000" pitchFamily="2" charset="2"/>
              <a:buNone/>
              <a:defRPr/>
            </a:pPr>
            <a:r>
              <a:rPr lang="id-ID" dirty="0"/>
              <a:t>Berikut ini adalah biaya produksi yang terjadi selama Januari 2018 pada Departemen Perakitan.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5559A-5EFE-B94A-85C0-78976BDE887F}"/>
              </a:ext>
            </a:extLst>
          </p:cNvPr>
          <p:cNvSpPr txBox="1"/>
          <p:nvPr/>
        </p:nvSpPr>
        <p:spPr>
          <a:xfrm>
            <a:off x="825354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 …………………..……………………..………………………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0F516-5840-BC47-BA0E-8C43BAAFF8E9}"/>
              </a:ext>
            </a:extLst>
          </p:cNvPr>
          <p:cNvSpPr txBox="1"/>
          <p:nvPr/>
        </p:nvSpPr>
        <p:spPr>
          <a:xfrm>
            <a:off x="5943564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Rp43.168.000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DB7F9-82B4-1440-8E5A-AAF888C6902C}"/>
              </a:ext>
            </a:extLst>
          </p:cNvPr>
          <p:cNvSpPr txBox="1"/>
          <p:nvPr/>
        </p:nvSpPr>
        <p:spPr>
          <a:xfrm>
            <a:off x="825354" y="3333730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Overhead </a:t>
            </a:r>
            <a:r>
              <a:rPr lang="en-US" sz="1400" dirty="0" err="1">
                <a:solidFill>
                  <a:schemeClr val="tx1"/>
                </a:solidFill>
              </a:rPr>
              <a:t>pabrik</a:t>
            </a:r>
            <a:r>
              <a:rPr lang="en-US" sz="1400" dirty="0">
                <a:solidFill>
                  <a:schemeClr val="tx1"/>
                </a:solidFill>
              </a:rPr>
              <a:t> …………………………………………………………………………..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58DC5-5FB0-6D49-B5D4-E29AFA694FA8}"/>
              </a:ext>
            </a:extLst>
          </p:cNvPr>
          <p:cNvSpPr txBox="1"/>
          <p:nvPr/>
        </p:nvSpPr>
        <p:spPr>
          <a:xfrm>
            <a:off x="5943564" y="3335470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Rp39.824.000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1">
            <a:extLst>
              <a:ext uri="{FF2B5EF4-FFF2-40B4-BE49-F238E27FC236}">
                <a16:creationId xmlns:a16="http://schemas.microsoft.com/office/drawing/2014/main" id="{320EE570-B565-394E-8373-553E31C97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C09D-6101-3B4F-9C12-B4EAD608F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83185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</a:t>
            </a:r>
            <a:r>
              <a:rPr lang="en-US" b="1" dirty="0"/>
              <a:t>PERAKITAN</a:t>
            </a:r>
            <a:endParaRPr lang="en-US" dirty="0"/>
          </a:p>
          <a:p>
            <a:pPr>
              <a:defRPr/>
            </a:pP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per unit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BA84A-E23D-FB40-8B22-BA6E4CC6F6A7}"/>
              </a:ext>
            </a:extLst>
          </p:cNvPr>
          <p:cNvSpPr/>
          <p:nvPr/>
        </p:nvSpPr>
        <p:spPr>
          <a:xfrm>
            <a:off x="838200" y="2724150"/>
            <a:ext cx="3429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dikerluarkan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Januari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25D17-01F7-C243-8F46-ADF6987799A2}"/>
              </a:ext>
            </a:extLst>
          </p:cNvPr>
          <p:cNvSpPr/>
          <p:nvPr/>
        </p:nvSpPr>
        <p:spPr>
          <a:xfrm>
            <a:off x="838200" y="3181350"/>
            <a:ext cx="3429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763">
              <a:defRPr/>
            </a:pPr>
            <a:r>
              <a:rPr lang="en-US" sz="1200" dirty="0" err="1">
                <a:solidFill>
                  <a:schemeClr val="tx1"/>
                </a:solidFill>
              </a:rPr>
              <a:t>Dibagi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ekuivalen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D74CBE-B05C-7E4E-A5AE-CD39749E71CE}"/>
              </a:ext>
            </a:extLst>
          </p:cNvPr>
          <p:cNvSpPr/>
          <p:nvPr/>
        </p:nvSpPr>
        <p:spPr>
          <a:xfrm>
            <a:off x="838200" y="2190750"/>
            <a:ext cx="3429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3F4E74-6F5F-584F-8592-0F740206A192}"/>
              </a:ext>
            </a:extLst>
          </p:cNvPr>
          <p:cNvSpPr/>
          <p:nvPr/>
        </p:nvSpPr>
        <p:spPr>
          <a:xfrm>
            <a:off x="5410200" y="2724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Rp43.168.000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DF16C6-EFD7-044C-8FD2-69145A928916}"/>
              </a:ext>
            </a:extLst>
          </p:cNvPr>
          <p:cNvSpPr/>
          <p:nvPr/>
        </p:nvSpPr>
        <p:spPr>
          <a:xfrm>
            <a:off x="5410200" y="31813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D9AE73-22F5-BA4E-8A2E-E9FD0A5597C0}"/>
              </a:ext>
            </a:extLst>
          </p:cNvPr>
          <p:cNvSpPr/>
          <p:nvPr/>
        </p:nvSpPr>
        <p:spPr>
          <a:xfrm>
            <a:off x="5410200" y="2190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8E6AB-6AD2-2A4F-93B3-00C20F611AB9}"/>
              </a:ext>
            </a:extLst>
          </p:cNvPr>
          <p:cNvSpPr/>
          <p:nvPr/>
        </p:nvSpPr>
        <p:spPr>
          <a:xfrm>
            <a:off x="6553200" y="2724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Rp39.824.000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C2FE48-66BD-5B4F-A55A-D06B837BB4ED}"/>
              </a:ext>
            </a:extLst>
          </p:cNvPr>
          <p:cNvSpPr/>
          <p:nvPr/>
        </p:nvSpPr>
        <p:spPr>
          <a:xfrm>
            <a:off x="6553200" y="31813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E1FC-1B00-4046-BA2B-647CC367961A}"/>
              </a:ext>
            </a:extLst>
          </p:cNvPr>
          <p:cNvSpPr/>
          <p:nvPr/>
        </p:nvSpPr>
        <p:spPr>
          <a:xfrm>
            <a:off x="6553200" y="2190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08B3D-14BF-BF4D-AE21-456F9B0C8858}"/>
              </a:ext>
            </a:extLst>
          </p:cNvPr>
          <p:cNvSpPr/>
          <p:nvPr/>
        </p:nvSpPr>
        <p:spPr>
          <a:xfrm>
            <a:off x="838200" y="3562350"/>
            <a:ext cx="3429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Biaya</a:t>
            </a:r>
            <a:r>
              <a:rPr lang="en-US" sz="1200" b="1" dirty="0">
                <a:solidFill>
                  <a:schemeClr val="tx1"/>
                </a:solidFill>
              </a:rPr>
              <a:t> per unit*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4CE04-DF6D-814B-B61F-CF7AFBD3293D}"/>
              </a:ext>
            </a:extLst>
          </p:cNvPr>
          <p:cNvSpPr/>
          <p:nvPr/>
        </p:nvSpPr>
        <p:spPr>
          <a:xfrm>
            <a:off x="6553200" y="35623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Rp1.310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D25541-EF77-F340-85DF-746E5A86FC90}"/>
              </a:ext>
            </a:extLst>
          </p:cNvPr>
          <p:cNvSpPr/>
          <p:nvPr/>
        </p:nvSpPr>
        <p:spPr>
          <a:xfrm>
            <a:off x="5410200" y="35623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Rp1.420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B899D9-4231-7A40-99F5-0BCF915FD86D}"/>
              </a:ext>
            </a:extLst>
          </p:cNvPr>
          <p:cNvSpPr/>
          <p:nvPr/>
        </p:nvSpPr>
        <p:spPr>
          <a:xfrm>
            <a:off x="4267200" y="2724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Rp97.920.000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D39433-AD17-F640-BF37-81756B3D8BD0}"/>
              </a:ext>
            </a:extLst>
          </p:cNvPr>
          <p:cNvSpPr/>
          <p:nvPr/>
        </p:nvSpPr>
        <p:spPr>
          <a:xfrm>
            <a:off x="4267200" y="31813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966DA4-4402-7D4B-A30E-7974ABE3F7F8}"/>
              </a:ext>
            </a:extLst>
          </p:cNvPr>
          <p:cNvSpPr/>
          <p:nvPr/>
        </p:nvSpPr>
        <p:spPr>
          <a:xfrm>
            <a:off x="4267200" y="2190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A94B1C-5B77-1A4A-8E07-23FAF4054C30}"/>
              </a:ext>
            </a:extLst>
          </p:cNvPr>
          <p:cNvSpPr/>
          <p:nvPr/>
        </p:nvSpPr>
        <p:spPr>
          <a:xfrm>
            <a:off x="4267200" y="35623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Rp3.060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62BDD2-5A9B-0947-AE91-322CE00FC9D1}"/>
              </a:ext>
            </a:extLst>
          </p:cNvPr>
          <p:cNvSpPr/>
          <p:nvPr/>
        </p:nvSpPr>
        <p:spPr>
          <a:xfrm>
            <a:off x="7696200" y="2724150"/>
            <a:ext cx="1143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3BCB1F-571F-6A4C-B008-D6E3CE1F575D}"/>
              </a:ext>
            </a:extLst>
          </p:cNvPr>
          <p:cNvSpPr/>
          <p:nvPr/>
        </p:nvSpPr>
        <p:spPr>
          <a:xfrm>
            <a:off x="7696200" y="2190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Total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9BD0F9-7DD9-7643-8003-BB1222991884}"/>
              </a:ext>
            </a:extLst>
          </p:cNvPr>
          <p:cNvSpPr/>
          <p:nvPr/>
        </p:nvSpPr>
        <p:spPr>
          <a:xfrm>
            <a:off x="7696200" y="35623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Rp5.790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Placeholder 1">
            <a:extLst>
              <a:ext uri="{FF2B5EF4-FFF2-40B4-BE49-F238E27FC236}">
                <a16:creationId xmlns:a16="http://schemas.microsoft.com/office/drawing/2014/main" id="{594AE9D7-DF57-954F-8466-7266E9A4C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AC77-A99B-6B47-A59D-1DF4ED46F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83185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PERAKITAN</a:t>
            </a:r>
            <a:endParaRPr lang="en-US" dirty="0"/>
          </a:p>
          <a:p>
            <a:pPr>
              <a:defRPr/>
            </a:pPr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FCD2A4C3-53B5-1740-B30E-EBB9F8D8A4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2150"/>
            <a:ext cx="79724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1">
            <a:extLst>
              <a:ext uri="{FF2B5EF4-FFF2-40B4-BE49-F238E27FC236}">
                <a16:creationId xmlns:a16="http://schemas.microsoft.com/office/drawing/2014/main" id="{5C3B0907-60D9-E54E-A6DC-E0A0D71CB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DB6F0DCD-DF30-1F42-9F39-C3A61E77B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1">
            <a:extLst>
              <a:ext uri="{FF2B5EF4-FFF2-40B4-BE49-F238E27FC236}">
                <a16:creationId xmlns:a16="http://schemas.microsoft.com/office/drawing/2014/main" id="{E5394363-D584-BC46-919A-ADE2D50EA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D2DDF7A1-2E0D-4944-B852-D5D20F7CF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0"/>
            <a:ext cx="8104188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>
            <a:extLst>
              <a:ext uri="{FF2B5EF4-FFF2-40B4-BE49-F238E27FC236}">
                <a16:creationId xmlns:a16="http://schemas.microsoft.com/office/drawing/2014/main" id="{364F6E76-7362-5B49-9D56-9416401CCF7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Metode Harga Pokok Proses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3040AD-7D64-479C-93EA-8CC9A79AD38F}"/>
              </a:ext>
            </a:extLst>
          </p:cNvPr>
          <p:cNvGraphicFramePr/>
          <p:nvPr/>
        </p:nvGraphicFramePr>
        <p:xfrm>
          <a:off x="390525" y="1206500"/>
          <a:ext cx="8302625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61879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1">
            <a:extLst>
              <a:ext uri="{FF2B5EF4-FFF2-40B4-BE49-F238E27FC236}">
                <a16:creationId xmlns:a16="http://schemas.microsoft.com/office/drawing/2014/main" id="{B00E86B0-BDA3-D742-B0B9-06B4C39D9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9BE89337-F283-DF42-97BF-7FCEC30305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78882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1">
            <a:extLst>
              <a:ext uri="{FF2B5EF4-FFF2-40B4-BE49-F238E27FC236}">
                <a16:creationId xmlns:a16="http://schemas.microsoft.com/office/drawing/2014/main" id="{77A1B763-5895-734E-9ECD-468FF1DCB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7EB9416B-0D8D-8B4E-BCB9-50A65AE154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1150"/>
            <a:ext cx="79136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1">
            <a:extLst>
              <a:ext uri="{FF2B5EF4-FFF2-40B4-BE49-F238E27FC236}">
                <a16:creationId xmlns:a16="http://schemas.microsoft.com/office/drawing/2014/main" id="{486520E3-64AF-8946-A41E-DE5685AE8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91856-57FC-0E44-85D2-D366D149B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289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600" dirty="0"/>
              <a:t>Ayat jurnal untuk mencatat proses pemindahan biaya dari departemen perakitan ke gudang barang jadi.</a:t>
            </a:r>
            <a:endParaRPr lang="en-US" sz="26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46664-8E93-CD45-9725-F06B95980CE5}"/>
              </a:ext>
            </a:extLst>
          </p:cNvPr>
          <p:cNvSpPr/>
          <p:nvPr/>
        </p:nvSpPr>
        <p:spPr>
          <a:xfrm>
            <a:off x="838200" y="2952748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317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Perakitan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564DA-1F40-AB45-A1A6-4966911F86CF}"/>
              </a:ext>
            </a:extLst>
          </p:cNvPr>
          <p:cNvSpPr/>
          <p:nvPr/>
        </p:nvSpPr>
        <p:spPr>
          <a:xfrm>
            <a:off x="838200" y="2647948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Jadi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2890D-F66D-534A-A6BD-F00BA9CD3441}"/>
              </a:ext>
            </a:extLst>
          </p:cNvPr>
          <p:cNvSpPr/>
          <p:nvPr/>
        </p:nvSpPr>
        <p:spPr>
          <a:xfrm>
            <a:off x="5029200" y="29527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B0ED8-184D-8445-A32C-7661EC72FEFD}"/>
              </a:ext>
            </a:extLst>
          </p:cNvPr>
          <p:cNvSpPr/>
          <p:nvPr/>
        </p:nvSpPr>
        <p:spPr>
          <a:xfrm>
            <a:off x="6629400" y="29527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162.120.000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C435F-ED01-0A4C-B277-EE8053691D6B}"/>
              </a:ext>
            </a:extLst>
          </p:cNvPr>
          <p:cNvSpPr/>
          <p:nvPr/>
        </p:nvSpPr>
        <p:spPr>
          <a:xfrm>
            <a:off x="5029200" y="26479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162.120.000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F43A9-A95F-7140-A62D-F5891B563251}"/>
              </a:ext>
            </a:extLst>
          </p:cNvPr>
          <p:cNvSpPr/>
          <p:nvPr/>
        </p:nvSpPr>
        <p:spPr>
          <a:xfrm>
            <a:off x="6629400" y="26479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DEF9E0-2B98-CA40-902C-E5B766A59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Baku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Berikutnya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F1A7E-4A21-3E48-AFF9-29DC20AD4A5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308" y="1200186"/>
            <a:ext cx="8368223" cy="29717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DC4FFF-539E-DC41-A516-39805E3C2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endParaRPr lang="en-US" dirty="0"/>
          </a:p>
        </p:txBody>
      </p:sp>
      <p:sp>
        <p:nvSpPr>
          <p:cNvPr id="53251" name="Text Placeholder 2">
            <a:extLst>
              <a:ext uri="{FF2B5EF4-FFF2-40B4-BE49-F238E27FC236}">
                <a16:creationId xmlns:a16="http://schemas.microsoft.com/office/drawing/2014/main" id="{4BEBBCF9-A5CC-1540-94F3-1C1FE18E6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524761" cy="3378200"/>
          </a:xfrm>
        </p:spPr>
        <p:txBody>
          <a:bodyPr/>
          <a:lstStyle/>
          <a:p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Menggunakan contoh PT Berjaya Sejahtera. </a:t>
            </a:r>
          </a:p>
          <a:p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Diasumsikan terjadi </a:t>
            </a:r>
            <a:r>
              <a:rPr lang="id-ID" altLang="en-US" sz="28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penambahan bahan baku senilai Rp23.250.000 tetapi jumlah unit yang dihasilkan tidak berubah</a:t>
            </a:r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. </a:t>
            </a:r>
            <a:endParaRPr lang="en-US" altLang="en-US" sz="28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0" indent="0">
              <a:buNone/>
            </a:pP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C5843B-6013-734E-878F-6A8212EB3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54275" name="Text Placeholder 2">
            <a:extLst>
              <a:ext uri="{FF2B5EF4-FFF2-40B4-BE49-F238E27FC236}">
                <a16:creationId xmlns:a16="http://schemas.microsoft.com/office/drawing/2014/main" id="{E496EB05-72D9-6F4B-A8D9-B40E6B77A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Berikut ini disajikan kembali data produksi Departemen Perakitan untuk bulan Januari 2018.</a:t>
            </a:r>
            <a:r>
              <a:rPr lang="en-US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</a:p>
          <a:p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F139AACD-400B-904F-A2C0-22D6AA2B55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8" y="2419354"/>
            <a:ext cx="7086512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4915F-BCBF-184C-8108-80B839EE7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55299" name="Text Placeholder 2">
            <a:extLst>
              <a:ext uri="{FF2B5EF4-FFF2-40B4-BE49-F238E27FC236}">
                <a16:creationId xmlns:a16="http://schemas.microsoft.com/office/drawing/2014/main" id="{BB3DC4D7-029A-FC44-AE62-A81C27B38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 sz="3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Biaya-biaya produksi yang ditambahkan pada Departemen Perakitan selama Januari 2018</a:t>
            </a:r>
            <a:endParaRPr lang="en-US" altLang="en-US" sz="30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D73789B1-AAD1-D048-8706-BDD6C0F355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7" y="2419354"/>
            <a:ext cx="78597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FFFF6-B4CF-7E46-AF6D-00821623D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56323" name="Text Placeholder 2">
            <a:extLst>
              <a:ext uri="{FF2B5EF4-FFF2-40B4-BE49-F238E27FC236}">
                <a16:creationId xmlns:a16="http://schemas.microsoft.com/office/drawing/2014/main" id="{13825BBB-11D6-034F-B571-FA41DF9AEE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Perhitungan unit produksi ekuivalen.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FCC8D-CF3E-9B41-B872-2E728E47CF92}"/>
              </a:ext>
            </a:extLst>
          </p:cNvPr>
          <p:cNvSpPr/>
          <p:nvPr/>
        </p:nvSpPr>
        <p:spPr>
          <a:xfrm>
            <a:off x="838200" y="2495550"/>
            <a:ext cx="3505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Unit yang </a:t>
            </a:r>
            <a:r>
              <a:rPr lang="en-US" sz="1200" dirty="0" err="1">
                <a:solidFill>
                  <a:schemeClr val="tx1"/>
                </a:solidFill>
              </a:rPr>
              <a:t>selesai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ditransfer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gudang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jadi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4ADDB6-FF43-814C-A7D8-E0DE23F923CC}"/>
              </a:ext>
            </a:extLst>
          </p:cNvPr>
          <p:cNvSpPr/>
          <p:nvPr/>
        </p:nvSpPr>
        <p:spPr>
          <a:xfrm>
            <a:off x="838200" y="2952750"/>
            <a:ext cx="3505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US" sz="1200" dirty="0" err="1">
                <a:solidFill>
                  <a:schemeClr val="tx1"/>
                </a:solidFill>
              </a:rPr>
              <a:t>Ditambah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proses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akhir</a:t>
            </a:r>
            <a:r>
              <a:rPr lang="en-US" sz="1200" dirty="0">
                <a:solidFill>
                  <a:schemeClr val="tx1"/>
                </a:solidFill>
              </a:rPr>
              <a:t> × </a:t>
            </a:r>
            <a:r>
              <a:rPr lang="en-US" sz="1200" dirty="0" err="1">
                <a:solidFill>
                  <a:schemeClr val="tx1"/>
                </a:solidFill>
              </a:rPr>
              <a:t>tingkat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penyelesaian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Dept. </a:t>
            </a:r>
            <a:r>
              <a:rPr lang="en-US" sz="1200" dirty="0" err="1">
                <a:solidFill>
                  <a:schemeClr val="tx1"/>
                </a:solidFill>
              </a:rPr>
              <a:t>sebelumnya</a:t>
            </a:r>
            <a:r>
              <a:rPr lang="en-US" sz="1200" dirty="0">
                <a:solidFill>
                  <a:schemeClr val="tx1"/>
                </a:solidFill>
              </a:rPr>
              <a:t>	: 4.000 × 100%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Bahan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baku</a:t>
            </a:r>
            <a:r>
              <a:rPr lang="en-US" sz="1200" dirty="0">
                <a:solidFill>
                  <a:schemeClr val="tx1"/>
                </a:solidFill>
              </a:rPr>
              <a:t>		: 4.000 × 75%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Tenaga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kerja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langsung</a:t>
            </a:r>
            <a:r>
              <a:rPr lang="en-US" sz="1200" dirty="0">
                <a:solidFill>
                  <a:schemeClr val="tx1"/>
                </a:solidFill>
              </a:rPr>
              <a:t>	: 4.000 × 60%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Overhead </a:t>
            </a:r>
            <a:r>
              <a:rPr lang="en-US" sz="1200" dirty="0" err="1">
                <a:solidFill>
                  <a:schemeClr val="tx1"/>
                </a:solidFill>
              </a:rPr>
              <a:t>pabrik</a:t>
            </a:r>
            <a:r>
              <a:rPr lang="en-US" sz="1200" dirty="0">
                <a:solidFill>
                  <a:schemeClr val="tx1"/>
                </a:solidFill>
              </a:rPr>
              <a:t>	: 4.000 × 60%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9F409-4D55-5B46-8E2C-31100917473D}"/>
              </a:ext>
            </a:extLst>
          </p:cNvPr>
          <p:cNvSpPr/>
          <p:nvPr/>
        </p:nvSpPr>
        <p:spPr>
          <a:xfrm>
            <a:off x="838200" y="1962150"/>
            <a:ext cx="3505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EE19E5-85BF-F54C-BF5B-F7AC013E50B2}"/>
              </a:ext>
            </a:extLst>
          </p:cNvPr>
          <p:cNvSpPr/>
          <p:nvPr/>
        </p:nvSpPr>
        <p:spPr>
          <a:xfrm>
            <a:off x="5486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2C44A-B488-F54F-A477-FE6C14376B7D}"/>
              </a:ext>
            </a:extLst>
          </p:cNvPr>
          <p:cNvSpPr/>
          <p:nvPr/>
        </p:nvSpPr>
        <p:spPr>
          <a:xfrm>
            <a:off x="5486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9A505-7481-4449-9A06-E1E22A7C9362}"/>
              </a:ext>
            </a:extLst>
          </p:cNvPr>
          <p:cNvSpPr/>
          <p:nvPr/>
        </p:nvSpPr>
        <p:spPr>
          <a:xfrm>
            <a:off x="5486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3A43DF-A584-C842-A66D-ED1FCB85837C}"/>
              </a:ext>
            </a:extLst>
          </p:cNvPr>
          <p:cNvSpPr/>
          <p:nvPr/>
        </p:nvSpPr>
        <p:spPr>
          <a:xfrm>
            <a:off x="6629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225EE-F728-C140-846B-876429E4664D}"/>
              </a:ext>
            </a:extLst>
          </p:cNvPr>
          <p:cNvSpPr/>
          <p:nvPr/>
        </p:nvSpPr>
        <p:spPr>
          <a:xfrm>
            <a:off x="6629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2.400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FCA933-1C72-9246-8CE7-364962357E61}"/>
              </a:ext>
            </a:extLst>
          </p:cNvPr>
          <p:cNvSpPr/>
          <p:nvPr/>
        </p:nvSpPr>
        <p:spPr>
          <a:xfrm>
            <a:off x="6629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1330FA-B2AB-BE4C-8DA3-B772AC101640}"/>
              </a:ext>
            </a:extLst>
          </p:cNvPr>
          <p:cNvSpPr/>
          <p:nvPr/>
        </p:nvSpPr>
        <p:spPr>
          <a:xfrm>
            <a:off x="7772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28.000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ED80C-4774-5442-86E3-BAF6D02612E4}"/>
              </a:ext>
            </a:extLst>
          </p:cNvPr>
          <p:cNvSpPr/>
          <p:nvPr/>
        </p:nvSpPr>
        <p:spPr>
          <a:xfrm>
            <a:off x="7772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2.400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04B994-9395-8C44-B7A1-E982B4216983}"/>
              </a:ext>
            </a:extLst>
          </p:cNvPr>
          <p:cNvSpPr/>
          <p:nvPr/>
        </p:nvSpPr>
        <p:spPr>
          <a:xfrm>
            <a:off x="7772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C80618-F093-B74C-9DF3-45530ABADDE3}"/>
              </a:ext>
            </a:extLst>
          </p:cNvPr>
          <p:cNvSpPr/>
          <p:nvPr/>
        </p:nvSpPr>
        <p:spPr>
          <a:xfrm>
            <a:off x="838200" y="4248150"/>
            <a:ext cx="3505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Unit </a:t>
            </a:r>
            <a:r>
              <a:rPr lang="en-US" sz="1200" b="1" dirty="0" err="1">
                <a:solidFill>
                  <a:schemeClr val="tx1"/>
                </a:solidFill>
              </a:rPr>
              <a:t>Produksi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Ekuivalen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80DAB8-9609-F540-B84D-9ACC45FAE875}"/>
              </a:ext>
            </a:extLst>
          </p:cNvPr>
          <p:cNvSpPr/>
          <p:nvPr/>
        </p:nvSpPr>
        <p:spPr>
          <a:xfrm>
            <a:off x="7772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02F1C-17F4-9940-AE01-2CA276DD1934}"/>
              </a:ext>
            </a:extLst>
          </p:cNvPr>
          <p:cNvSpPr/>
          <p:nvPr/>
        </p:nvSpPr>
        <p:spPr>
          <a:xfrm>
            <a:off x="6629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CCCE62-65A7-E742-B762-D59D4DBC48E7}"/>
              </a:ext>
            </a:extLst>
          </p:cNvPr>
          <p:cNvSpPr/>
          <p:nvPr/>
        </p:nvSpPr>
        <p:spPr>
          <a:xfrm>
            <a:off x="5486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31.000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478F97-DFCF-E444-AAD4-81339C1EEBC0}"/>
              </a:ext>
            </a:extLst>
          </p:cNvPr>
          <p:cNvSpPr/>
          <p:nvPr/>
        </p:nvSpPr>
        <p:spPr>
          <a:xfrm>
            <a:off x="4343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E5861-93C9-A847-8826-130B69407535}"/>
              </a:ext>
            </a:extLst>
          </p:cNvPr>
          <p:cNvSpPr/>
          <p:nvPr/>
        </p:nvSpPr>
        <p:spPr>
          <a:xfrm>
            <a:off x="4343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4.000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59E99A-E265-B34D-B9FC-83AB96AB9ECF}"/>
              </a:ext>
            </a:extLst>
          </p:cNvPr>
          <p:cNvSpPr/>
          <p:nvPr/>
        </p:nvSpPr>
        <p:spPr>
          <a:xfrm>
            <a:off x="4343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B82DF8-1130-CF45-8624-5CFEA0337A1D}"/>
              </a:ext>
            </a:extLst>
          </p:cNvPr>
          <p:cNvSpPr/>
          <p:nvPr/>
        </p:nvSpPr>
        <p:spPr>
          <a:xfrm>
            <a:off x="4343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32.000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B7E66F-9353-0743-A902-1D153F7AB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57347" name="Text Placeholder 2">
            <a:extLst>
              <a:ext uri="{FF2B5EF4-FFF2-40B4-BE49-F238E27FC236}">
                <a16:creationId xmlns:a16="http://schemas.microsoft.com/office/drawing/2014/main" id="{F34C0AFA-3012-0443-8F6E-9B7567DBAB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Perhitungan biaya per unit.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45A5B5-D60B-E340-98C5-B8E0880C46D0}"/>
              </a:ext>
            </a:extLst>
          </p:cNvPr>
          <p:cNvSpPr/>
          <p:nvPr/>
        </p:nvSpPr>
        <p:spPr>
          <a:xfrm>
            <a:off x="838200" y="2495550"/>
            <a:ext cx="2286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dikerluarkan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Januari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718A23-BFB6-4149-B574-BCC3A0B2ABAD}"/>
              </a:ext>
            </a:extLst>
          </p:cNvPr>
          <p:cNvSpPr/>
          <p:nvPr/>
        </p:nvSpPr>
        <p:spPr>
          <a:xfrm>
            <a:off x="838200" y="2952750"/>
            <a:ext cx="2286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763">
              <a:defRPr/>
            </a:pPr>
            <a:r>
              <a:rPr lang="en-US" sz="1200" dirty="0" err="1">
                <a:solidFill>
                  <a:schemeClr val="tx1"/>
                </a:solidFill>
              </a:rPr>
              <a:t>Dibagi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ekuivalen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D41B4-DDDB-0B48-9D68-BBC06048E390}"/>
              </a:ext>
            </a:extLst>
          </p:cNvPr>
          <p:cNvSpPr/>
          <p:nvPr/>
        </p:nvSpPr>
        <p:spPr>
          <a:xfrm>
            <a:off x="838200" y="1962150"/>
            <a:ext cx="2286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69457-6D42-8342-9B1D-47FD146D7E69}"/>
              </a:ext>
            </a:extLst>
          </p:cNvPr>
          <p:cNvSpPr/>
          <p:nvPr/>
        </p:nvSpPr>
        <p:spPr>
          <a:xfrm>
            <a:off x="4267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Rp23.250.000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595A7E-B51A-BD49-AA17-E949275477F6}"/>
              </a:ext>
            </a:extLst>
          </p:cNvPr>
          <p:cNvSpPr/>
          <p:nvPr/>
        </p:nvSpPr>
        <p:spPr>
          <a:xfrm>
            <a:off x="4267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31.000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321FC-5B49-9548-8C3B-938A15FAE9C4}"/>
              </a:ext>
            </a:extLst>
          </p:cNvPr>
          <p:cNvSpPr/>
          <p:nvPr/>
        </p:nvSpPr>
        <p:spPr>
          <a:xfrm>
            <a:off x="4267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6477CC-196E-F74B-8853-DB9CB70E560D}"/>
              </a:ext>
            </a:extLst>
          </p:cNvPr>
          <p:cNvSpPr/>
          <p:nvPr/>
        </p:nvSpPr>
        <p:spPr>
          <a:xfrm>
            <a:off x="5410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Rp43.168.000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613F7-45C3-0942-8892-301C25D924C1}"/>
              </a:ext>
            </a:extLst>
          </p:cNvPr>
          <p:cNvSpPr/>
          <p:nvPr/>
        </p:nvSpPr>
        <p:spPr>
          <a:xfrm>
            <a:off x="5410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C44C3-5739-5448-834A-D575A941BB1F}"/>
              </a:ext>
            </a:extLst>
          </p:cNvPr>
          <p:cNvSpPr/>
          <p:nvPr/>
        </p:nvSpPr>
        <p:spPr>
          <a:xfrm>
            <a:off x="5410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DA463D-54F3-D345-A3B7-F696F04A1FA7}"/>
              </a:ext>
            </a:extLst>
          </p:cNvPr>
          <p:cNvSpPr/>
          <p:nvPr/>
        </p:nvSpPr>
        <p:spPr>
          <a:xfrm>
            <a:off x="6553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Rp39.824.000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B3795-DB36-9443-B096-DD6489C559CC}"/>
              </a:ext>
            </a:extLst>
          </p:cNvPr>
          <p:cNvSpPr/>
          <p:nvPr/>
        </p:nvSpPr>
        <p:spPr>
          <a:xfrm>
            <a:off x="6553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64F48-CED5-434E-B13F-AB259ED14724}"/>
              </a:ext>
            </a:extLst>
          </p:cNvPr>
          <p:cNvSpPr/>
          <p:nvPr/>
        </p:nvSpPr>
        <p:spPr>
          <a:xfrm>
            <a:off x="6553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AC88F3-CF6C-3C4E-9155-99F8AA7B04B4}"/>
              </a:ext>
            </a:extLst>
          </p:cNvPr>
          <p:cNvSpPr/>
          <p:nvPr/>
        </p:nvSpPr>
        <p:spPr>
          <a:xfrm>
            <a:off x="838200" y="3333750"/>
            <a:ext cx="2286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Biaya</a:t>
            </a:r>
            <a:r>
              <a:rPr lang="en-US" sz="1200" b="1" dirty="0">
                <a:solidFill>
                  <a:schemeClr val="tx1"/>
                </a:solidFill>
              </a:rPr>
              <a:t> per unit*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8436A-8F69-2A4E-978F-DD025E98D291}"/>
              </a:ext>
            </a:extLst>
          </p:cNvPr>
          <p:cNvSpPr/>
          <p:nvPr/>
        </p:nvSpPr>
        <p:spPr>
          <a:xfrm>
            <a:off x="6553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Rp1.310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BC69BE-E234-944B-A49C-6EEEFD3C106F}"/>
              </a:ext>
            </a:extLst>
          </p:cNvPr>
          <p:cNvSpPr/>
          <p:nvPr/>
        </p:nvSpPr>
        <p:spPr>
          <a:xfrm>
            <a:off x="5410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Rp1.420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80E683-D859-374E-8E78-FFC99E72A05A}"/>
              </a:ext>
            </a:extLst>
          </p:cNvPr>
          <p:cNvSpPr/>
          <p:nvPr/>
        </p:nvSpPr>
        <p:spPr>
          <a:xfrm>
            <a:off x="4267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Rp750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D0DEC5-D9C7-D84A-A356-EA116F876DBA}"/>
              </a:ext>
            </a:extLst>
          </p:cNvPr>
          <p:cNvSpPr/>
          <p:nvPr/>
        </p:nvSpPr>
        <p:spPr>
          <a:xfrm>
            <a:off x="3124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Rp97.920.000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646EC-286F-4240-9FB1-CBAF926A272E}"/>
              </a:ext>
            </a:extLst>
          </p:cNvPr>
          <p:cNvSpPr/>
          <p:nvPr/>
        </p:nvSpPr>
        <p:spPr>
          <a:xfrm>
            <a:off x="3124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BA8192-A516-8F48-9256-68857BA73DE8}"/>
              </a:ext>
            </a:extLst>
          </p:cNvPr>
          <p:cNvSpPr/>
          <p:nvPr/>
        </p:nvSpPr>
        <p:spPr>
          <a:xfrm>
            <a:off x="3124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E50F62-E936-2A4F-9ED1-3476EAC9BFC9}"/>
              </a:ext>
            </a:extLst>
          </p:cNvPr>
          <p:cNvSpPr/>
          <p:nvPr/>
        </p:nvSpPr>
        <p:spPr>
          <a:xfrm>
            <a:off x="3124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Rp3.060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B3307D-EF1E-9141-B740-8C6BB502F4DC}"/>
              </a:ext>
            </a:extLst>
          </p:cNvPr>
          <p:cNvSpPr/>
          <p:nvPr/>
        </p:nvSpPr>
        <p:spPr>
          <a:xfrm>
            <a:off x="7696200" y="2495550"/>
            <a:ext cx="1143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8AAF50-0E88-3F49-B795-6E5569537056}"/>
              </a:ext>
            </a:extLst>
          </p:cNvPr>
          <p:cNvSpPr/>
          <p:nvPr/>
        </p:nvSpPr>
        <p:spPr>
          <a:xfrm>
            <a:off x="7696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Total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FE21F5-6FFA-914A-8705-ABA44EE28D69}"/>
              </a:ext>
            </a:extLst>
          </p:cNvPr>
          <p:cNvSpPr/>
          <p:nvPr/>
        </p:nvSpPr>
        <p:spPr>
          <a:xfrm>
            <a:off x="7696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Rp6.540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E83A7-F769-2447-A7C1-42168A06E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BEA5C70E-6CC0-EE4C-AD3B-0C7B77ADA6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7750"/>
            <a:ext cx="80772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>
            <a:extLst>
              <a:ext uri="{FF2B5EF4-FFF2-40B4-BE49-F238E27FC236}">
                <a16:creationId xmlns:a16="http://schemas.microsoft.com/office/drawing/2014/main" id="{364F6E76-7362-5B49-9D56-9416401CCF7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Tujuan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id-ID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Metode Harga Pokok Proses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E5FC80-4481-48A0-A284-2BB5A5F20119}"/>
              </a:ext>
            </a:extLst>
          </p:cNvPr>
          <p:cNvGraphicFramePr/>
          <p:nvPr/>
        </p:nvGraphicFramePr>
        <p:xfrm>
          <a:off x="390525" y="1206500"/>
          <a:ext cx="8302625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523914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C4E743-DD17-6548-8220-A5A6B48C0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FDBBC771-9EA9-9E43-B906-73BF5B13F4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7750"/>
            <a:ext cx="6248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D87FC7-C97B-F94B-953D-139DB7150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B6040392-3FC1-E44D-9C8A-FB32A428A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600959" cy="3378200"/>
          </a:xfrm>
        </p:spPr>
        <p:txBody>
          <a:bodyPr/>
          <a:lstStyle/>
          <a:p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Dalam contoh ini penambahan bahan baku sebesar Rp23.250.000 selama Januari 2018 pada Departemen Perakitan.</a:t>
            </a:r>
          </a:p>
          <a:p>
            <a:r>
              <a:rPr lang="id-ID" altLang="en-US" sz="28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Menghasilkan tambahan jumlah unit dari sebuah produk yang dihasilkan</a:t>
            </a:r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.</a:t>
            </a:r>
            <a:r>
              <a:rPr lang="en-US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75170-F2CE-E743-A220-EEFC1B602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A0B10-22FA-5342-BC0B-A438A24433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2890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d-ID" dirty="0"/>
              <a:t>Berikut ini disajikan kembali data produksi Departemen Perakitan untuk bulan Januari 2018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604E8-E746-8949-B7B7-3728F74B6C04}"/>
              </a:ext>
            </a:extLst>
          </p:cNvPr>
          <p:cNvSpPr txBox="1"/>
          <p:nvPr/>
        </p:nvSpPr>
        <p:spPr>
          <a:xfrm>
            <a:off x="762100" y="2724146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 .……………….……..………………………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1C164-A51C-6C48-B325-B908EAC4957F}"/>
              </a:ext>
            </a:extLst>
          </p:cNvPr>
          <p:cNvSpPr txBox="1"/>
          <p:nvPr/>
        </p:nvSpPr>
        <p:spPr>
          <a:xfrm>
            <a:off x="5880310" y="2725886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936B9-2EE2-8048-AA95-CDDA1166F6E2}"/>
              </a:ext>
            </a:extLst>
          </p:cNvPr>
          <p:cNvSpPr txBox="1"/>
          <p:nvPr/>
        </p:nvSpPr>
        <p:spPr>
          <a:xfrm>
            <a:off x="762100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diterima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departemen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sebelumnya</a:t>
            </a:r>
            <a:r>
              <a:rPr lang="en-US" sz="1400" dirty="0">
                <a:solidFill>
                  <a:schemeClr val="tx1"/>
                </a:solidFill>
              </a:rPr>
              <a:t>  …..……………………..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E1C23-5D0A-F444-9592-BC28C5ECBFE8}"/>
              </a:ext>
            </a:extLst>
          </p:cNvPr>
          <p:cNvSpPr txBox="1"/>
          <p:nvPr/>
        </p:nvSpPr>
        <p:spPr>
          <a:xfrm>
            <a:off x="5880310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D4B41-E05F-994B-B096-23398A0860BB}"/>
              </a:ext>
            </a:extLst>
          </p:cNvPr>
          <p:cNvSpPr txBox="1"/>
          <p:nvPr/>
        </p:nvSpPr>
        <p:spPr>
          <a:xfrm>
            <a:off x="762100" y="3333730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Kenaikan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unit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 ………………………….……………………..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E42FA-026B-3445-A47C-56964492FA57}"/>
              </a:ext>
            </a:extLst>
          </p:cNvPr>
          <p:cNvSpPr txBox="1"/>
          <p:nvPr/>
        </p:nvSpPr>
        <p:spPr>
          <a:xfrm>
            <a:off x="5880310" y="3335470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F5BA3A-D706-5644-BAF1-0E02E3A09AAA}"/>
              </a:ext>
            </a:extLst>
          </p:cNvPr>
          <p:cNvSpPr txBox="1"/>
          <p:nvPr/>
        </p:nvSpPr>
        <p:spPr>
          <a:xfrm>
            <a:off x="762100" y="3633797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selesai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ditransfer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gudang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jadi</a:t>
            </a:r>
            <a:r>
              <a:rPr lang="en-US" sz="1400" dirty="0">
                <a:solidFill>
                  <a:schemeClr val="tx1"/>
                </a:solidFill>
              </a:rPr>
              <a:t> …………………..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01348-3434-A745-91CD-BB20E93422B7}"/>
              </a:ext>
            </a:extLst>
          </p:cNvPr>
          <p:cNvSpPr txBox="1"/>
          <p:nvPr/>
        </p:nvSpPr>
        <p:spPr>
          <a:xfrm>
            <a:off x="5880310" y="3635537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35.000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2B60A-BA7B-884F-B176-2C7F2091FB42}"/>
              </a:ext>
            </a:extLst>
          </p:cNvPr>
          <p:cNvSpPr txBox="1"/>
          <p:nvPr/>
        </p:nvSpPr>
        <p:spPr>
          <a:xfrm>
            <a:off x="762100" y="3943314"/>
            <a:ext cx="51052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31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tingkat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penyelesaian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baku</a:t>
            </a:r>
            <a:r>
              <a:rPr lang="en-US" sz="1400" dirty="0">
                <a:solidFill>
                  <a:schemeClr val="tx1"/>
                </a:solidFill>
              </a:rPr>
              <a:t> 75%, </a:t>
            </a: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overhead 50% ………………………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A3586-F101-C144-A4D4-A70D439C21B9}"/>
              </a:ext>
            </a:extLst>
          </p:cNvPr>
          <p:cNvSpPr txBox="1"/>
          <p:nvPr/>
        </p:nvSpPr>
        <p:spPr>
          <a:xfrm>
            <a:off x="5880310" y="3945054"/>
            <a:ext cx="18287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1">
            <a:extLst>
              <a:ext uri="{FF2B5EF4-FFF2-40B4-BE49-F238E27FC236}">
                <a16:creationId xmlns:a16="http://schemas.microsoft.com/office/drawing/2014/main" id="{D4F32668-D7F7-7B45-858C-AA875C404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37891" name="Text Placeholder 2">
            <a:extLst>
              <a:ext uri="{FF2B5EF4-FFF2-40B4-BE49-F238E27FC236}">
                <a16:creationId xmlns:a16="http://schemas.microsoft.com/office/drawing/2014/main" id="{15A33646-2C0C-F446-874E-118571BE91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1366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id-ID" dirty="0"/>
              <a:t>Biaya-biaya produksi yang ditambahkan pada Departemen Perakitan selama Januari 2018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3D4A9-21AC-3D45-B44F-916CF5A93CD4}"/>
              </a:ext>
            </a:extLst>
          </p:cNvPr>
          <p:cNvSpPr txBox="1"/>
          <p:nvPr/>
        </p:nvSpPr>
        <p:spPr>
          <a:xfrm>
            <a:off x="838298" y="2419354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Bahan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baku</a:t>
            </a:r>
            <a:r>
              <a:rPr lang="en-US" sz="1400" dirty="0">
                <a:solidFill>
                  <a:schemeClr val="tx1"/>
                </a:solidFill>
              </a:rPr>
              <a:t> ……………………………………..……………….……..………………………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D233B-A277-DB49-B3E6-6C0F549DE8B4}"/>
              </a:ext>
            </a:extLst>
          </p:cNvPr>
          <p:cNvSpPr txBox="1"/>
          <p:nvPr/>
        </p:nvSpPr>
        <p:spPr>
          <a:xfrm>
            <a:off x="5956508" y="2421094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Rp23.250.000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9DD06-9753-144C-9D91-67564F23958F}"/>
              </a:ext>
            </a:extLst>
          </p:cNvPr>
          <p:cNvSpPr txBox="1"/>
          <p:nvPr/>
        </p:nvSpPr>
        <p:spPr>
          <a:xfrm>
            <a:off x="838298" y="2724146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 ……………………………………………..……………………..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F68FB-D03B-0D45-83FD-3AB50E6423EC}"/>
              </a:ext>
            </a:extLst>
          </p:cNvPr>
          <p:cNvSpPr txBox="1"/>
          <p:nvPr/>
        </p:nvSpPr>
        <p:spPr>
          <a:xfrm>
            <a:off x="5956508" y="2725886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43.168.000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0BF58-204F-BD4E-BE07-584FAD15B930}"/>
              </a:ext>
            </a:extLst>
          </p:cNvPr>
          <p:cNvSpPr txBox="1"/>
          <p:nvPr/>
        </p:nvSpPr>
        <p:spPr>
          <a:xfrm>
            <a:off x="838298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Overhead </a:t>
            </a:r>
            <a:r>
              <a:rPr lang="en-US" sz="1400" dirty="0" err="1">
                <a:solidFill>
                  <a:schemeClr val="tx1"/>
                </a:solidFill>
              </a:rPr>
              <a:t>pabrik</a:t>
            </a:r>
            <a:r>
              <a:rPr lang="en-US" sz="1400" dirty="0">
                <a:solidFill>
                  <a:schemeClr val="tx1"/>
                </a:solidFill>
              </a:rPr>
              <a:t> ………………………….………………………….……………………..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E4913-EFCB-5A4B-8725-75580DAA9F29}"/>
              </a:ext>
            </a:extLst>
          </p:cNvPr>
          <p:cNvSpPr txBox="1"/>
          <p:nvPr/>
        </p:nvSpPr>
        <p:spPr>
          <a:xfrm>
            <a:off x="5956508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39.824.000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BDDD8-5F12-3B45-9F25-B4AB529C5181}"/>
              </a:ext>
            </a:extLst>
          </p:cNvPr>
          <p:cNvSpPr txBox="1"/>
          <p:nvPr/>
        </p:nvSpPr>
        <p:spPr>
          <a:xfrm>
            <a:off x="838298" y="3329005"/>
            <a:ext cx="5105266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Total </a:t>
            </a:r>
            <a:r>
              <a:rPr lang="en-US" sz="1400" b="1" dirty="0" err="1">
                <a:solidFill>
                  <a:schemeClr val="tx1"/>
                </a:solidFill>
              </a:rPr>
              <a:t>biaya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ditambahkan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6D686-8250-0248-BC82-27AEAB49D538}"/>
              </a:ext>
            </a:extLst>
          </p:cNvPr>
          <p:cNvSpPr txBox="1"/>
          <p:nvPr/>
        </p:nvSpPr>
        <p:spPr>
          <a:xfrm>
            <a:off x="5956508" y="3330745"/>
            <a:ext cx="1828752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Rp106.242.000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">
            <a:extLst>
              <a:ext uri="{FF2B5EF4-FFF2-40B4-BE49-F238E27FC236}">
                <a16:creationId xmlns:a16="http://schemas.microsoft.com/office/drawing/2014/main" id="{2F6C11D4-4608-674C-9691-B7775D29F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20B7A86A-0332-6249-9300-5C17AF65B6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4508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id-ID" dirty="0"/>
              <a:t>Perhitungan unit produksi ekuivalen.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F54926-68D9-A743-887F-FA2A9182F28D}"/>
              </a:ext>
            </a:extLst>
          </p:cNvPr>
          <p:cNvSpPr/>
          <p:nvPr/>
        </p:nvSpPr>
        <p:spPr>
          <a:xfrm>
            <a:off x="838200" y="2343150"/>
            <a:ext cx="3505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Unit yang </a:t>
            </a:r>
            <a:r>
              <a:rPr lang="en-US" sz="1200" dirty="0" err="1">
                <a:solidFill>
                  <a:schemeClr val="tx1"/>
                </a:solidFill>
              </a:rPr>
              <a:t>selesai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ditransfer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gudang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jadi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AF49C7-8ED4-5C41-9900-3C6001E13A26}"/>
              </a:ext>
            </a:extLst>
          </p:cNvPr>
          <p:cNvSpPr/>
          <p:nvPr/>
        </p:nvSpPr>
        <p:spPr>
          <a:xfrm>
            <a:off x="838200" y="2800350"/>
            <a:ext cx="3505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US" sz="1200" dirty="0" err="1">
                <a:solidFill>
                  <a:schemeClr val="tx1"/>
                </a:solidFill>
              </a:rPr>
              <a:t>Ditambah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proses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akhir</a:t>
            </a:r>
            <a:r>
              <a:rPr lang="en-US" sz="1200" dirty="0">
                <a:solidFill>
                  <a:schemeClr val="tx1"/>
                </a:solidFill>
              </a:rPr>
              <a:t> × </a:t>
            </a:r>
            <a:r>
              <a:rPr lang="en-US" sz="1200" dirty="0" err="1">
                <a:solidFill>
                  <a:schemeClr val="tx1"/>
                </a:solidFill>
              </a:rPr>
              <a:t>tingkat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penyelesaian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Dept. </a:t>
            </a:r>
            <a:r>
              <a:rPr lang="en-US" sz="1200" dirty="0" err="1">
                <a:solidFill>
                  <a:schemeClr val="tx1"/>
                </a:solidFill>
              </a:rPr>
              <a:t>sebelumnya</a:t>
            </a:r>
            <a:r>
              <a:rPr lang="en-US" sz="1200" dirty="0">
                <a:solidFill>
                  <a:schemeClr val="tx1"/>
                </a:solidFill>
              </a:rPr>
              <a:t>	: 1.000 × 100%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Bahan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baku</a:t>
            </a:r>
            <a:r>
              <a:rPr lang="en-US" sz="1200" dirty="0">
                <a:solidFill>
                  <a:schemeClr val="tx1"/>
                </a:solidFill>
              </a:rPr>
              <a:t>		: 1.000 × 75%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Tenaga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kerja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langsung</a:t>
            </a:r>
            <a:r>
              <a:rPr lang="en-US" sz="1200" dirty="0">
                <a:solidFill>
                  <a:schemeClr val="tx1"/>
                </a:solidFill>
              </a:rPr>
              <a:t>	: 1.000 × 50%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Overhead </a:t>
            </a:r>
            <a:r>
              <a:rPr lang="en-US" sz="1200" dirty="0" err="1">
                <a:solidFill>
                  <a:schemeClr val="tx1"/>
                </a:solidFill>
              </a:rPr>
              <a:t>pabrik</a:t>
            </a:r>
            <a:r>
              <a:rPr lang="en-US" sz="1200" dirty="0">
                <a:solidFill>
                  <a:schemeClr val="tx1"/>
                </a:solidFill>
              </a:rPr>
              <a:t>	: 1.000 × 50%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C3753-570A-7140-89A2-02BF45A3B8EE}"/>
              </a:ext>
            </a:extLst>
          </p:cNvPr>
          <p:cNvSpPr/>
          <p:nvPr/>
        </p:nvSpPr>
        <p:spPr>
          <a:xfrm>
            <a:off x="838200" y="1809750"/>
            <a:ext cx="3505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67CB9-F851-9544-98FC-792A5A11D153}"/>
              </a:ext>
            </a:extLst>
          </p:cNvPr>
          <p:cNvSpPr/>
          <p:nvPr/>
        </p:nvSpPr>
        <p:spPr>
          <a:xfrm>
            <a:off x="5486400" y="2343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35.000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83ECCD-EE7A-464E-9E27-526BD78184FE}"/>
              </a:ext>
            </a:extLst>
          </p:cNvPr>
          <p:cNvSpPr/>
          <p:nvPr/>
        </p:nvSpPr>
        <p:spPr>
          <a:xfrm>
            <a:off x="5486400" y="28003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750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FB9B7B-40DD-0D43-8FA4-7B2EDD17BC5F}"/>
              </a:ext>
            </a:extLst>
          </p:cNvPr>
          <p:cNvSpPr/>
          <p:nvPr/>
        </p:nvSpPr>
        <p:spPr>
          <a:xfrm>
            <a:off x="5486400" y="1809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FC1D8E-886C-6C4B-98C7-0AA26835474C}"/>
              </a:ext>
            </a:extLst>
          </p:cNvPr>
          <p:cNvSpPr/>
          <p:nvPr/>
        </p:nvSpPr>
        <p:spPr>
          <a:xfrm>
            <a:off x="6629400" y="2343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35.000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C5BA-08FB-BA48-9F37-FF3920F3B22E}"/>
              </a:ext>
            </a:extLst>
          </p:cNvPr>
          <p:cNvSpPr/>
          <p:nvPr/>
        </p:nvSpPr>
        <p:spPr>
          <a:xfrm>
            <a:off x="6629400" y="28003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011C7B-7DF7-C849-8105-10EACB51E43D}"/>
              </a:ext>
            </a:extLst>
          </p:cNvPr>
          <p:cNvSpPr/>
          <p:nvPr/>
        </p:nvSpPr>
        <p:spPr>
          <a:xfrm>
            <a:off x="6629400" y="1809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028839-0B72-E74A-A244-E434B241F326}"/>
              </a:ext>
            </a:extLst>
          </p:cNvPr>
          <p:cNvSpPr/>
          <p:nvPr/>
        </p:nvSpPr>
        <p:spPr>
          <a:xfrm>
            <a:off x="7772400" y="2343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35.000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DB4B92-8D87-5749-B03E-67BE0CA685C7}"/>
              </a:ext>
            </a:extLst>
          </p:cNvPr>
          <p:cNvSpPr/>
          <p:nvPr/>
        </p:nvSpPr>
        <p:spPr>
          <a:xfrm>
            <a:off x="7772400" y="28003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03112-8996-F84A-8B20-5904F0BDD49B}"/>
              </a:ext>
            </a:extLst>
          </p:cNvPr>
          <p:cNvSpPr/>
          <p:nvPr/>
        </p:nvSpPr>
        <p:spPr>
          <a:xfrm>
            <a:off x="7772400" y="1809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D9CB4B-18D9-9E4D-9691-706F01FDFD95}"/>
              </a:ext>
            </a:extLst>
          </p:cNvPr>
          <p:cNvSpPr/>
          <p:nvPr/>
        </p:nvSpPr>
        <p:spPr>
          <a:xfrm>
            <a:off x="838200" y="4095750"/>
            <a:ext cx="3505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Unit </a:t>
            </a:r>
            <a:r>
              <a:rPr lang="en-US" sz="1200" b="1" dirty="0" err="1">
                <a:solidFill>
                  <a:schemeClr val="tx1"/>
                </a:solidFill>
              </a:rPr>
              <a:t>Produksi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Ekuivalen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E4A520-0BCF-9F45-8214-9F4E76DDDCD3}"/>
              </a:ext>
            </a:extLst>
          </p:cNvPr>
          <p:cNvSpPr/>
          <p:nvPr/>
        </p:nvSpPr>
        <p:spPr>
          <a:xfrm>
            <a:off x="7772400" y="4095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35.500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D43F32-B6D9-CE40-9403-09A54C650CE2}"/>
              </a:ext>
            </a:extLst>
          </p:cNvPr>
          <p:cNvSpPr/>
          <p:nvPr/>
        </p:nvSpPr>
        <p:spPr>
          <a:xfrm>
            <a:off x="6629400" y="4095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35.500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DDAA97-E36C-0247-8BEB-ABD9C0359CB6}"/>
              </a:ext>
            </a:extLst>
          </p:cNvPr>
          <p:cNvSpPr/>
          <p:nvPr/>
        </p:nvSpPr>
        <p:spPr>
          <a:xfrm>
            <a:off x="5486400" y="4095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35.750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1A8743-4989-3C48-96BC-CC6EEE056BE5}"/>
              </a:ext>
            </a:extLst>
          </p:cNvPr>
          <p:cNvSpPr/>
          <p:nvPr/>
        </p:nvSpPr>
        <p:spPr>
          <a:xfrm>
            <a:off x="4343400" y="2343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35.000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4E35D3-B74D-4C41-A078-8EECFD316677}"/>
              </a:ext>
            </a:extLst>
          </p:cNvPr>
          <p:cNvSpPr/>
          <p:nvPr/>
        </p:nvSpPr>
        <p:spPr>
          <a:xfrm>
            <a:off x="4343400" y="28003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1.000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5C270F-0970-AA4E-8414-67449CBF54FE}"/>
              </a:ext>
            </a:extLst>
          </p:cNvPr>
          <p:cNvSpPr/>
          <p:nvPr/>
        </p:nvSpPr>
        <p:spPr>
          <a:xfrm>
            <a:off x="4343400" y="1809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A3BC9D-39DB-3C4F-9024-29DE555C4A7C}"/>
              </a:ext>
            </a:extLst>
          </p:cNvPr>
          <p:cNvSpPr/>
          <p:nvPr/>
        </p:nvSpPr>
        <p:spPr>
          <a:xfrm>
            <a:off x="4343400" y="4095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36.000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3BAF1-B85D-854D-A1E2-EC5A64AE9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64515" name="Text Placeholder 2">
            <a:extLst>
              <a:ext uri="{FF2B5EF4-FFF2-40B4-BE49-F238E27FC236}">
                <a16:creationId xmlns:a16="http://schemas.microsoft.com/office/drawing/2014/main" id="{3137B91C-2126-E947-A136-604C5F00F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Perhitungan biaya per unit.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6E96B-3D77-E84B-AF9D-1823CE9A61E7}"/>
              </a:ext>
            </a:extLst>
          </p:cNvPr>
          <p:cNvSpPr/>
          <p:nvPr/>
        </p:nvSpPr>
        <p:spPr>
          <a:xfrm>
            <a:off x="838200" y="2495550"/>
            <a:ext cx="2286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dikerluarkan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Januari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DD65C-A705-2649-B70E-19414488FCEE}"/>
              </a:ext>
            </a:extLst>
          </p:cNvPr>
          <p:cNvSpPr/>
          <p:nvPr/>
        </p:nvSpPr>
        <p:spPr>
          <a:xfrm>
            <a:off x="838200" y="2952750"/>
            <a:ext cx="2286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763">
              <a:defRPr/>
            </a:pPr>
            <a:r>
              <a:rPr lang="en-US" sz="1200" dirty="0" err="1">
                <a:solidFill>
                  <a:schemeClr val="tx1"/>
                </a:solidFill>
              </a:rPr>
              <a:t>Dibagi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ekuivalen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43507-7112-5E40-B8F4-9B3AA0278AB0}"/>
              </a:ext>
            </a:extLst>
          </p:cNvPr>
          <p:cNvSpPr/>
          <p:nvPr/>
        </p:nvSpPr>
        <p:spPr>
          <a:xfrm>
            <a:off x="838200" y="1962150"/>
            <a:ext cx="2286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0B11A-0003-A147-8FBA-2952E3F97311}"/>
              </a:ext>
            </a:extLst>
          </p:cNvPr>
          <p:cNvSpPr/>
          <p:nvPr/>
        </p:nvSpPr>
        <p:spPr>
          <a:xfrm>
            <a:off x="4267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Rp23.250.000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BEE2C-AD24-CA44-8D82-9790A40C0328}"/>
              </a:ext>
            </a:extLst>
          </p:cNvPr>
          <p:cNvSpPr/>
          <p:nvPr/>
        </p:nvSpPr>
        <p:spPr>
          <a:xfrm>
            <a:off x="4267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35.750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AEEA92-2BB7-0F42-84AB-6EDBFB3B0207}"/>
              </a:ext>
            </a:extLst>
          </p:cNvPr>
          <p:cNvSpPr/>
          <p:nvPr/>
        </p:nvSpPr>
        <p:spPr>
          <a:xfrm>
            <a:off x="4267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2C56B-832C-8141-BFE2-FE1E614FBBC0}"/>
              </a:ext>
            </a:extLst>
          </p:cNvPr>
          <p:cNvSpPr/>
          <p:nvPr/>
        </p:nvSpPr>
        <p:spPr>
          <a:xfrm>
            <a:off x="5410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Rp43.168.000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AB814E-7BD7-B04E-BF9C-C6580BC83115}"/>
              </a:ext>
            </a:extLst>
          </p:cNvPr>
          <p:cNvSpPr/>
          <p:nvPr/>
        </p:nvSpPr>
        <p:spPr>
          <a:xfrm>
            <a:off x="5410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35.500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B87F57-C226-9046-9399-021823A5DDE6}"/>
              </a:ext>
            </a:extLst>
          </p:cNvPr>
          <p:cNvSpPr/>
          <p:nvPr/>
        </p:nvSpPr>
        <p:spPr>
          <a:xfrm>
            <a:off x="5410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BAB608-D156-D246-A720-57AD778991B2}"/>
              </a:ext>
            </a:extLst>
          </p:cNvPr>
          <p:cNvSpPr/>
          <p:nvPr/>
        </p:nvSpPr>
        <p:spPr>
          <a:xfrm>
            <a:off x="6553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Rp39.824.000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492C9B-0F2B-9D43-9B49-9BEBCC5ED0CA}"/>
              </a:ext>
            </a:extLst>
          </p:cNvPr>
          <p:cNvSpPr/>
          <p:nvPr/>
        </p:nvSpPr>
        <p:spPr>
          <a:xfrm>
            <a:off x="6553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35.500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42B293-6A84-1C43-A865-F8B452BD2D7D}"/>
              </a:ext>
            </a:extLst>
          </p:cNvPr>
          <p:cNvSpPr/>
          <p:nvPr/>
        </p:nvSpPr>
        <p:spPr>
          <a:xfrm>
            <a:off x="6553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BA563D-4937-2B44-A77C-F824A471A379}"/>
              </a:ext>
            </a:extLst>
          </p:cNvPr>
          <p:cNvSpPr/>
          <p:nvPr/>
        </p:nvSpPr>
        <p:spPr>
          <a:xfrm>
            <a:off x="838200" y="3333750"/>
            <a:ext cx="2286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Biaya</a:t>
            </a:r>
            <a:r>
              <a:rPr lang="en-US" sz="1200" b="1" dirty="0">
                <a:solidFill>
                  <a:schemeClr val="tx1"/>
                </a:solidFill>
              </a:rPr>
              <a:t> per unit*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9E0D16-D72C-8C47-9540-386A4AA3D5C8}"/>
              </a:ext>
            </a:extLst>
          </p:cNvPr>
          <p:cNvSpPr/>
          <p:nvPr/>
        </p:nvSpPr>
        <p:spPr>
          <a:xfrm>
            <a:off x="6553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Rp1.121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DF153D-9EBD-EE4F-BEC1-3FC2F200BEE2}"/>
              </a:ext>
            </a:extLst>
          </p:cNvPr>
          <p:cNvSpPr/>
          <p:nvPr/>
        </p:nvSpPr>
        <p:spPr>
          <a:xfrm>
            <a:off x="5410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Rp1.216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3D1874-3A94-DC40-8FB2-64094D0CCE13}"/>
              </a:ext>
            </a:extLst>
          </p:cNvPr>
          <p:cNvSpPr/>
          <p:nvPr/>
        </p:nvSpPr>
        <p:spPr>
          <a:xfrm>
            <a:off x="4267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Rp650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ACBFD2-BD0F-684F-9CC8-0722413CCC63}"/>
              </a:ext>
            </a:extLst>
          </p:cNvPr>
          <p:cNvSpPr/>
          <p:nvPr/>
        </p:nvSpPr>
        <p:spPr>
          <a:xfrm>
            <a:off x="3124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Rp97.920.000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B87F20-8CC2-C94B-AE91-B6CB2213E5D8}"/>
              </a:ext>
            </a:extLst>
          </p:cNvPr>
          <p:cNvSpPr/>
          <p:nvPr/>
        </p:nvSpPr>
        <p:spPr>
          <a:xfrm>
            <a:off x="3124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36.000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5F2B9D-8DF1-3C4A-8D86-778076DDB472}"/>
              </a:ext>
            </a:extLst>
          </p:cNvPr>
          <p:cNvSpPr/>
          <p:nvPr/>
        </p:nvSpPr>
        <p:spPr>
          <a:xfrm>
            <a:off x="3124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21E5E2-8A26-1848-990E-07CA000D4E14}"/>
              </a:ext>
            </a:extLst>
          </p:cNvPr>
          <p:cNvSpPr/>
          <p:nvPr/>
        </p:nvSpPr>
        <p:spPr>
          <a:xfrm>
            <a:off x="3124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Rp2.720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ECC370-EB93-0743-A36C-9FF33376FE2A}"/>
              </a:ext>
            </a:extLst>
          </p:cNvPr>
          <p:cNvSpPr/>
          <p:nvPr/>
        </p:nvSpPr>
        <p:spPr>
          <a:xfrm>
            <a:off x="7696200" y="2495550"/>
            <a:ext cx="1143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197611-524B-184D-A049-F9326A41403D}"/>
              </a:ext>
            </a:extLst>
          </p:cNvPr>
          <p:cNvSpPr/>
          <p:nvPr/>
        </p:nvSpPr>
        <p:spPr>
          <a:xfrm>
            <a:off x="7696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Total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567AB2-14C8-B44B-A0A7-66B4ACDCB88D}"/>
              </a:ext>
            </a:extLst>
          </p:cNvPr>
          <p:cNvSpPr/>
          <p:nvPr/>
        </p:nvSpPr>
        <p:spPr>
          <a:xfrm>
            <a:off x="7696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Rp5.707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0C6112-CFB0-1240-A234-025988B6F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pic>
        <p:nvPicPr>
          <p:cNvPr id="65539" name="Picture 28">
            <a:extLst>
              <a:ext uri="{FF2B5EF4-FFF2-40B4-BE49-F238E27FC236}">
                <a16:creationId xmlns:a16="http://schemas.microsoft.com/office/drawing/2014/main" id="{055669D5-5C91-CC44-BB85-3945C6D41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1088"/>
            <a:ext cx="85344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81AE7-CCB8-5042-BD42-D69658D0B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955073E1-0994-BB46-8AC6-FDCD71D074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7750"/>
            <a:ext cx="60960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>
            <a:extLst>
              <a:ext uri="{FF2B5EF4-FFF2-40B4-BE49-F238E27FC236}">
                <a16:creationId xmlns:a16="http://schemas.microsoft.com/office/drawing/2014/main" id="{364F6E76-7362-5B49-9D56-9416401CCF7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Karakteristik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Metode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Harga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Pokok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Proses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96496B-D193-48B1-832B-79F31D6BD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506093"/>
              </p:ext>
            </p:extLst>
          </p:nvPr>
        </p:nvGraphicFramePr>
        <p:xfrm>
          <a:off x="390525" y="1206500"/>
          <a:ext cx="8302625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39182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>
            <a:extLst>
              <a:ext uri="{FF2B5EF4-FFF2-40B4-BE49-F238E27FC236}">
                <a16:creationId xmlns:a16="http://schemas.microsoft.com/office/drawing/2014/main" id="{364F6E76-7362-5B49-9D56-9416401CCF7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Departemen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16D0E94-6A48-4171-BC9F-16CC7FD77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altLang="en-US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Biaya produksi diakumulasikan dalam akun </a:t>
            </a:r>
            <a:r>
              <a:rPr lang="id-ID" altLang="en-US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Barang Dalam Proses </a:t>
            </a:r>
            <a:r>
              <a:rPr lang="id-ID" altLang="en-US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untuk setiap departemen produksi</a:t>
            </a:r>
          </a:p>
          <a:p>
            <a:pPr>
              <a:lnSpc>
                <a:spcPct val="150000"/>
              </a:lnSpc>
            </a:pPr>
            <a:r>
              <a:rPr lang="id-ID" altLang="en-US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Unit yang telah selesai dalam suatu departemen akan dipindahkan ke departemen berikutnya atau ke gudang barang jadi beserta dengan biaya atau harga pokoknya. </a:t>
            </a:r>
          </a:p>
          <a:p>
            <a:pPr>
              <a:lnSpc>
                <a:spcPct val="150000"/>
              </a:lnSpc>
            </a:pPr>
            <a:r>
              <a:rPr lang="id-ID" altLang="en-US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Jumlah unit yang selesai dari suatu departemen menjadi bahan baku bagi departemen berikutnya dalam satu arus produksi. </a:t>
            </a:r>
            <a:endParaRPr lang="en-US" altLang="en-US" sz="16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794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3">
            <a:extLst>
              <a:ext uri="{FF2B5EF4-FFF2-40B4-BE49-F238E27FC236}">
                <a16:creationId xmlns:a16="http://schemas.microsoft.com/office/drawing/2014/main" id="{40A2F308-5F78-8748-AC9C-6FEB09848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Arus Produksi Berurutan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F2462-BA8A-864C-A166-DD450EDF170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17650" y="1123987"/>
            <a:ext cx="6483260" cy="362383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3">
            <a:extLst>
              <a:ext uri="{FF2B5EF4-FFF2-40B4-BE49-F238E27FC236}">
                <a16:creationId xmlns:a16="http://schemas.microsoft.com/office/drawing/2014/main" id="{9B5BCCB3-72A2-3B45-9992-48C98C3E8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Arus Produksi Paralel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1A06AF-6C1C-4D41-9BDD-1625307782D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52674" y="1047790"/>
            <a:ext cx="5816600" cy="3492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 S4</Template>
  <TotalTime>3388</TotalTime>
  <Words>2183</Words>
  <Application>Microsoft Office PowerPoint</Application>
  <PresentationFormat>On-screen Show (16:9)</PresentationFormat>
  <Paragraphs>549</Paragraphs>
  <Slides>57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Helvetica</vt:lpstr>
      <vt:lpstr>Helvetica Light</vt:lpstr>
      <vt:lpstr>Myriad Pro</vt:lpstr>
      <vt:lpstr>Wingdings</vt:lpstr>
      <vt:lpstr>Office Theme</vt:lpstr>
      <vt:lpstr>Akuntansi Biaya  Pertemuan 4  Metode Harga Pokok Proses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Penerbit Salemba</dc:creator>
  <cp:lastModifiedBy>Nurul Sitio</cp:lastModifiedBy>
  <cp:revision>866</cp:revision>
  <dcterms:created xsi:type="dcterms:W3CDTF">2017-10-26T08:11:10Z</dcterms:created>
  <dcterms:modified xsi:type="dcterms:W3CDTF">2021-09-24T02:15:32Z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