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559" r:id="rId3"/>
    <p:sldId id="576" r:id="rId4"/>
    <p:sldId id="577" r:id="rId5"/>
    <p:sldId id="578" r:id="rId6"/>
    <p:sldId id="566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8" r:id="rId15"/>
    <p:sldId id="587" r:id="rId16"/>
    <p:sldId id="579" r:id="rId17"/>
    <p:sldId id="561" r:id="rId18"/>
    <p:sldId id="562" r:id="rId19"/>
    <p:sldId id="563" r:id="rId20"/>
    <p:sldId id="564" r:id="rId21"/>
    <p:sldId id="565" r:id="rId22"/>
    <p:sldId id="567" r:id="rId23"/>
    <p:sldId id="575" r:id="rId24"/>
    <p:sldId id="574" r:id="rId25"/>
    <p:sldId id="569" r:id="rId26"/>
    <p:sldId id="570" r:id="rId27"/>
    <p:sldId id="556" r:id="rId28"/>
    <p:sldId id="553" r:id="rId29"/>
    <p:sldId id="573" r:id="rId30"/>
    <p:sldId id="572" r:id="rId31"/>
    <p:sldId id="571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1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2" autoAdjust="0"/>
    <p:restoredTop sz="50000" autoAdjust="0"/>
  </p:normalViewPr>
  <p:slideViewPr>
    <p:cSldViewPr>
      <p:cViewPr varScale="1">
        <p:scale>
          <a:sx n="114" d="100"/>
          <a:sy n="114" d="100"/>
        </p:scale>
        <p:origin x="696" y="86"/>
      </p:cViewPr>
      <p:guideLst>
        <p:guide orient="horz" pos="1710"/>
        <p:guide pos="2832"/>
      </p:guideLst>
    </p:cSldViewPr>
  </p:slideViewPr>
  <p:outlineViewPr>
    <p:cViewPr>
      <p:scale>
        <a:sx n="33" d="100"/>
        <a:sy n="33" d="100"/>
      </p:scale>
      <p:origin x="0" y="-9120"/>
    </p:cViewPr>
  </p:outlin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E1EDA4-F28E-F54B-9EFC-840F8BDF98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F9EDA-4E75-F24F-8DF1-95178DAB8F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C70BDB6-20D9-264B-BFF0-8A71127E8C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4E3BFF-59E3-924B-9EF7-3C016E019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24AAD-3381-9B45-AECF-4E51ADB53C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3D2F-3E05-6542-910B-D95CA972F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</a:defRPr>
            </a:lvl1pPr>
          </a:lstStyle>
          <a:p>
            <a:fld id="{198A7B3B-FB41-4146-BF27-038A19DE106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>
            <a:extLst>
              <a:ext uri="{FF2B5EF4-FFF2-40B4-BE49-F238E27FC236}">
                <a16:creationId xmlns:a16="http://schemas.microsoft.com/office/drawing/2014/main" id="{9B5DF435-AC9C-2743-8AEF-F7841FCD0B1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2863" y="2800350"/>
            <a:ext cx="1771650" cy="1447800"/>
            <a:chOff x="7372437" y="2800350"/>
            <a:chExt cx="1771564" cy="1447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DB7E3-55AF-7948-AE51-4340374C74A8}"/>
                </a:ext>
              </a:extLst>
            </p:cNvPr>
            <p:cNvSpPr/>
            <p:nvPr/>
          </p:nvSpPr>
          <p:spPr>
            <a:xfrm>
              <a:off x="7372437" y="2800350"/>
              <a:ext cx="1771564" cy="144780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B5B6FA82-9E92-914F-9FD0-B0A000058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0276" y="3042277"/>
              <a:ext cx="1041850" cy="974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5008F4C-603E-5140-8B5F-48EBB67A3138}"/>
              </a:ext>
            </a:extLst>
          </p:cNvPr>
          <p:cNvSpPr/>
          <p:nvPr/>
        </p:nvSpPr>
        <p:spPr>
          <a:xfrm>
            <a:off x="0" y="2800350"/>
            <a:ext cx="9144000" cy="144780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8F52D-3EE6-BF42-B69F-269AAE8F1DBA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40E17-DB18-5E4F-9A10-A3D80C148D29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CB55CD80-DEAE-6548-BAC1-A88A0F8B76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516438"/>
            <a:ext cx="13779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815037" y="2800350"/>
            <a:ext cx="7242313" cy="1447800"/>
          </a:xfrm>
          <a:noFill/>
        </p:spPr>
        <p:txBody>
          <a:bodyPr lIns="360000"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394175" y="2216005"/>
            <a:ext cx="2213252" cy="584345"/>
          </a:xfrm>
        </p:spPr>
        <p:txBody>
          <a:bodyPr anchor="ctr">
            <a:noAutofit/>
          </a:bodyPr>
          <a:lstStyle>
            <a:lvl1pPr marL="0" indent="0" algn="r">
              <a:buNone/>
              <a:defRPr sz="4400">
                <a:solidFill>
                  <a:srgbClr val="013D7A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9B73663D-20FC-B941-8139-20DE457280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FAA959C-91AA-6248-AE88-260C477619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90D39C0A-B37A-9147-8A87-00111875F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D4A9B7E-8748-8B4A-B66F-FEAE4CFF8E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5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2469B3-977B-7441-A8E0-F7CBCF0B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270C0C-FF68-8041-91D1-ABE5259A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85A1E4-CC1A-D64B-9BF0-248EB343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62445-EE36-1949-936D-785962C7AE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390626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341DDF-EA66-AD4D-92FA-3BA0A6F8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6D7983-D125-4243-8417-196B35ED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EC71EE-5DE5-A34A-A7F4-03C8F6DE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B4F9-6EB7-4B45-968A-19ACAC4DA1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569023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69B880-09CC-E14B-9A04-B2C2E061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C88BFF-61D8-A94A-8033-683B79E6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DD9840-82A1-EE4A-B9C2-1AC5D32C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C5199-A895-F54A-9623-D4E561F1E1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56909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2F9AEE-98E4-4148-B314-BACA612B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32597B-92DA-8E4F-ACA2-E5FDD19E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AA4871-8FB1-354A-B3C4-73075F1C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9E638-A772-BC41-A906-C104067ED8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9940109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0F985E-0724-AC46-8644-96048FE4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904C16-DD32-3642-9339-12632486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F812EA-5217-0848-A7B2-F5727F0B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F8AF-F07D-7040-A6CE-A54417B4BD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45933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304E-79AD-D540-B9A3-CBFFFB8E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1A03-00F9-FF46-B931-7A86BD8B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AF2E-DECD-8346-BA05-3C2AC748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A318C-D4C4-F540-B336-055BF5A579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12011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78B9A-22B3-894E-8178-6D684D60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AD9DF-A35F-F540-8E35-927B4B45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74B97-D33E-034C-A041-60212092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9D28-23B3-3644-B261-232CB87EA5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312034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subTitle" idx="1"/>
          </p:nvPr>
        </p:nvSpPr>
        <p:spPr>
          <a:xfrm>
            <a:off x="5425" y="3947940"/>
            <a:ext cx="9144000" cy="47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None/>
              <a:defRPr sz="1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0" y="3419495"/>
            <a:ext cx="9144000" cy="533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3F3F3F"/>
              </a:buClr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pic>
        <p:nvPicPr>
          <p:cNvPr id="9" name="Shape 9" descr="D:\KBM-정애\014-Fullppt\PNG이미지\paper-bul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27981" y="543613"/>
            <a:ext cx="174011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67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255DC827-4A2F-7545-B96C-F2667E0061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07BA8EC-5D64-9B47-AC92-D69C793453DA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2060">
                <a:alpha val="8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1C308D35-BC4E-A249-8E5C-078F647CF2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1C82972-9696-EE40-8902-695505274F93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A9AD9-8AA3-E64E-B9AF-0254A61B0543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46360-A469-114B-A244-B3B3D7910AF4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747B16F3-D888-DE4A-BE52-B5D15F9A399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AD93988-CED0-0746-B082-B6C735D87FE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587D590A-53D8-284E-BFE4-347CC4EC5D9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CEA2AA-152C-3A4F-A5C6-AC48B0F8D3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014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FD46E3B-60CA-984C-8E40-3361E57D90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85750"/>
            <a:ext cx="881063" cy="704850"/>
            <a:chOff x="1" y="285750"/>
            <a:chExt cx="881270" cy="7048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DD123F-4721-6145-9AA4-18C42CC7540F}"/>
                </a:ext>
              </a:extLst>
            </p:cNvPr>
            <p:cNvSpPr/>
            <p:nvPr/>
          </p:nvSpPr>
          <p:spPr>
            <a:xfrm>
              <a:off x="1" y="285750"/>
              <a:ext cx="881270" cy="7048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itchFamily="34" charset="0"/>
                <a:buNone/>
                <a:defRPr/>
              </a:pPr>
              <a:endParaRPr lang="en-US" altLang="zh-CN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A2699C15-698A-234A-9752-4F42EC2F2B4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21" y="349940"/>
              <a:ext cx="616226" cy="576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86B3E85-9690-0746-9047-7B71036CC732}"/>
              </a:ext>
            </a:extLst>
          </p:cNvPr>
          <p:cNvSpPr/>
          <p:nvPr/>
        </p:nvSpPr>
        <p:spPr>
          <a:xfrm>
            <a:off x="0" y="4903788"/>
            <a:ext cx="3276600" cy="2397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859721-E699-624D-AB03-3EDAF49636F9}"/>
              </a:ext>
            </a:extLst>
          </p:cNvPr>
          <p:cNvSpPr/>
          <p:nvPr/>
        </p:nvSpPr>
        <p:spPr>
          <a:xfrm>
            <a:off x="3276600" y="4903788"/>
            <a:ext cx="5867400" cy="2397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A8A539E-CD90-4946-9ACA-8C394B9AC948}"/>
              </a:ext>
            </a:extLst>
          </p:cNvPr>
          <p:cNvSpPr/>
          <p:nvPr/>
        </p:nvSpPr>
        <p:spPr>
          <a:xfrm>
            <a:off x="0" y="285750"/>
            <a:ext cx="9144000" cy="7048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17650" y="285750"/>
            <a:ext cx="71755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90939" y="1206500"/>
            <a:ext cx="8302211" cy="33782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>
                <a:latin typeface="Helvetica" pitchFamily="34" charset="0"/>
                <a:ea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A308C63-0DFB-F04F-86E6-87E2998560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A3ABCD-6499-5248-9FE3-E67799D3082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438670D-DF6F-1C40-B5C5-850ADAE2A6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CED91F1-D3FB-B34B-8CBE-D001EB72C8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5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B8244866-B738-7B44-8843-113FFEC7DA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25688" y="3295650"/>
            <a:ext cx="4997450" cy="1189038"/>
            <a:chOff x="2325279" y="2876550"/>
            <a:chExt cx="4998013" cy="1188153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DEF57BC7-DD64-F646-BDDF-0CEA3F61532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25279" y="2876550"/>
              <a:ext cx="4991140" cy="602365"/>
              <a:chOff x="1677916" y="2876550"/>
              <a:chExt cx="6932684" cy="836684"/>
            </a:xfrm>
          </p:grpSpPr>
          <p:pic>
            <p:nvPicPr>
              <p:cNvPr id="7" name="Picture 14">
                <a:extLst>
                  <a:ext uri="{FF2B5EF4-FFF2-40B4-BE49-F238E27FC236}">
                    <a16:creationId xmlns:a16="http://schemas.microsoft.com/office/drawing/2014/main" id="{23062579-43D1-A346-AA29-0D398E547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7916" y="3028950"/>
                <a:ext cx="531884" cy="53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CF9B40E8-7080-1A4A-A0D2-DD3346C18E26}"/>
                  </a:ext>
                </a:extLst>
              </p:cNvPr>
              <p:cNvSpPr txBox="1"/>
              <p:nvPr/>
            </p:nvSpPr>
            <p:spPr>
              <a:xfrm>
                <a:off x="2286574" y="2876550"/>
                <a:ext cx="6324751" cy="83728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 b="1">
                    <a:solidFill>
                      <a:schemeClr val="bg1"/>
                    </a:solidFill>
                    <a:latin typeface="Myriad Pro" pitchFamily="34" charset="0"/>
                  </a:rPr>
                  <a:t>Fan Page</a:t>
                </a:r>
                <a:endParaRPr lang="id-ID" altLang="en-US" sz="2000" b="1">
                  <a:solidFill>
                    <a:schemeClr val="bg1"/>
                  </a:solidFill>
                  <a:latin typeface="Myriad Pro" pitchFamily="34" charset="0"/>
                </a:endParaRPr>
              </a:p>
              <a:p>
                <a:pPr>
                  <a:lnSpc>
                    <a:spcPct val="80000"/>
                  </a:lnSpc>
                  <a:buFont typeface="Arial" pitchFamily="34" charset="0"/>
                  <a:buNone/>
                  <a:defRPr/>
                </a:pP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www.facebook.com/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penerbit</a:t>
                </a:r>
                <a:r>
                  <a:rPr lang="en-US" altLang="zh-CN" sz="2000">
                    <a:solidFill>
                      <a:schemeClr val="bg1"/>
                    </a:solidFill>
                    <a:latin typeface="Myriad Pro" pitchFamily="34" charset="0"/>
                  </a:rPr>
                  <a:t>.</a:t>
                </a:r>
                <a:r>
                  <a:rPr lang="id-ID" altLang="en-US" sz="2000">
                    <a:solidFill>
                      <a:schemeClr val="bg1"/>
                    </a:solidFill>
                    <a:latin typeface="Myriad Pro" pitchFamily="34" charset="0"/>
                  </a:rPr>
                  <a:t>salemba</a:t>
                </a:r>
              </a:p>
            </p:txBody>
          </p:sp>
        </p:grpSp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D6AD5925-420B-AE4C-99DA-4ED118E9F6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349821" y="3478915"/>
              <a:ext cx="4973471" cy="585788"/>
              <a:chOff x="1702458" y="3777628"/>
              <a:chExt cx="6908142" cy="813658"/>
            </a:xfrm>
          </p:grpSpPr>
          <p:pic>
            <p:nvPicPr>
              <p:cNvPr id="5" name="Picture 12">
                <a:extLst>
                  <a:ext uri="{FF2B5EF4-FFF2-40B4-BE49-F238E27FC236}">
                    <a16:creationId xmlns:a16="http://schemas.microsoft.com/office/drawing/2014/main" id="{370D77DC-227F-BF4D-BD7A-C2D9F3B7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458" y="3943057"/>
                <a:ext cx="482800" cy="48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Placeholder 1">
                <a:extLst>
                  <a:ext uri="{FF2B5EF4-FFF2-40B4-BE49-F238E27FC236}">
                    <a16:creationId xmlns:a16="http://schemas.microsoft.com/office/drawing/2014/main" id="{CDD977D4-040E-1447-B554-1BC8B8EA796F}"/>
                  </a:ext>
                </a:extLst>
              </p:cNvPr>
              <p:cNvSpPr txBox="1"/>
              <p:nvPr/>
            </p:nvSpPr>
            <p:spPr>
              <a:xfrm>
                <a:off x="2285849" y="3778233"/>
                <a:ext cx="6324751" cy="813053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b="1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Follow Us On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2400" dirty="0">
                    <a:solidFill>
                      <a:schemeClr val="bg1"/>
                    </a:solidFill>
                    <a:latin typeface="Myriad Pro" pitchFamily="34" charset="0"/>
                    <a:cs typeface="+mn-cs"/>
                  </a:rPr>
                  <a:t>@penerbitsalemba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912446-0ECD-5E4D-A3C5-0C95AD54B7B9}"/>
              </a:ext>
            </a:extLst>
          </p:cNvPr>
          <p:cNvSpPr txBox="1"/>
          <p:nvPr/>
        </p:nvSpPr>
        <p:spPr>
          <a:xfrm>
            <a:off x="2144713" y="2581275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rgbClr val="002060"/>
                </a:solidFill>
                <a:latin typeface="Helvetica" pitchFamily="34" charset="0"/>
              </a:rPr>
              <a:t>www.penerbitsalemba.com</a:t>
            </a:r>
            <a:endParaRPr lang="en-US" altLang="zh-CN" sz="2400">
              <a:latin typeface="Calibri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DCFFFA-2041-6C40-B639-34EDD2F6E337}"/>
              </a:ext>
            </a:extLst>
          </p:cNvPr>
          <p:cNvSpPr txBox="1"/>
          <p:nvPr/>
        </p:nvSpPr>
        <p:spPr>
          <a:xfrm>
            <a:off x="2371725" y="2124075"/>
            <a:ext cx="4400550" cy="3952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spc="600" dirty="0" err="1">
                <a:solidFill>
                  <a:schemeClr val="bg1"/>
                </a:solidFill>
                <a:latin typeface="Helvetica Light" charset="0"/>
                <a:ea typeface="Helvetica Light" charset="0"/>
                <a:cs typeface="Helvetica Light" charset="0"/>
              </a:rPr>
              <a:t>Kunjungi</a:t>
            </a:r>
            <a:endParaRPr lang="en-US" sz="2400" spc="600" dirty="0">
              <a:solidFill>
                <a:schemeClr val="bg1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68F29-F202-6342-8568-36772649384B}"/>
              </a:ext>
            </a:extLst>
          </p:cNvPr>
          <p:cNvSpPr txBox="1"/>
          <p:nvPr/>
        </p:nvSpPr>
        <p:spPr>
          <a:xfrm>
            <a:off x="3998913" y="890588"/>
            <a:ext cx="185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en-US" altLang="zh-CN"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B61739-CB2C-0044-A395-C2BE55752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795165" y="564999"/>
            <a:ext cx="1553670" cy="1553670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7BAE9DF2-8CEE-8747-AC2C-767A3A3E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A0B918CF-2929-5D43-A2B1-361C91DD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B4970BF2-523F-1C48-9B81-721FD444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C1598-F893-4A4E-A9D7-59B943BBD4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0960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91F519-45E6-3A47-8CD2-22BB10B31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805113"/>
            <a:ext cx="22510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3CAD8F-B3EF-584D-8343-80AF5CE4ACDD}"/>
              </a:ext>
            </a:extLst>
          </p:cNvPr>
          <p:cNvSpPr txBox="1"/>
          <p:nvPr/>
        </p:nvSpPr>
        <p:spPr>
          <a:xfrm>
            <a:off x="2144713" y="2281238"/>
            <a:ext cx="4854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2800" b="1">
                <a:solidFill>
                  <a:schemeClr val="bg1"/>
                </a:solidFill>
                <a:latin typeface="Helvetica" pitchFamily="34" charset="0"/>
              </a:rPr>
              <a:t>Terima Kasih</a:t>
            </a:r>
            <a:endParaRPr lang="en-US" altLang="zh-CN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Moon 3">
            <a:extLst>
              <a:ext uri="{FF2B5EF4-FFF2-40B4-BE49-F238E27FC236}">
                <a16:creationId xmlns:a16="http://schemas.microsoft.com/office/drawing/2014/main" id="{F6639AA0-253A-194A-B531-3DEB1AECE146}"/>
              </a:ext>
            </a:extLst>
          </p:cNvPr>
          <p:cNvSpPr/>
          <p:nvPr/>
        </p:nvSpPr>
        <p:spPr>
          <a:xfrm rot="16200000">
            <a:off x="3429000" y="1352550"/>
            <a:ext cx="2286000" cy="4572000"/>
          </a:xfrm>
          <a:prstGeom prst="moon">
            <a:avLst>
              <a:gd name="adj" fmla="val 89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648CA719-AF6C-D944-8B8C-51373FD7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221ED8C-3554-0544-BF19-29692736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A4081B3-C2E3-C948-BDE9-25541B3A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3717-FBBD-0447-963B-1E17E01F09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245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8609A-86C1-554B-A185-A4074843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C8B8E-0492-2C40-A2EA-0F680B0F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A8CD9-F6D6-CF46-815F-BA6B0110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4C7F-4767-9245-84A5-A7E5851441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7915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787B4-750D-7846-91A3-D34AE77A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A2D3F-679F-9F49-B3E1-47BF2020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B1974-593A-0041-B3AD-360F1EBC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3A75-7050-C444-B052-8AE46DCDC3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31231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AB726-D387-4F49-B344-3231FD1F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AAE8-BE71-F646-BF1E-92EA66A1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C6840-5746-BA42-9DE4-139A3288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A2036-5CFD-BC47-A99F-B2F866F658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03156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379C2E-A182-184B-A48B-22B39B2B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B02F2A-268B-1D45-818F-F079C611B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970709-B1C5-9841-A271-FB99E22C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63FA-3493-6644-862C-C6CBC45CB98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327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B36626-E5C8-2A42-A7A1-C10D35580D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318D09F-CA73-D44F-A3A1-CB9672002B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A1A3B-AED5-2C40-9823-F17F13831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AA883-A699-7E4F-918D-13F14BE68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29A3-C664-3949-AEC3-190965E8A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485D29F-2D47-8843-8E7A-40ED775EADD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7" r:id="rId17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3943314"/>
            <a:ext cx="9144000" cy="8286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eaLnBrk="0" hangingPunct="0">
              <a:defRPr/>
            </a:pPr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Akuntansi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Biaya</a:t>
            </a:r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id-ID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Pertemuan </a:t>
            </a:r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b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i-FI" sz="1200" b="1" u="sng" dirty="0">
                <a:solidFill>
                  <a:schemeClr val="tx1"/>
                </a:solidFill>
              </a:rPr>
              <a:t>Dr.Nenden Kostini  S.E., M.Si. </a:t>
            </a:r>
            <a:br>
              <a:rPr lang="en-US" sz="1200" b="1" u="sng" dirty="0">
                <a:solidFill>
                  <a:schemeClr val="tx1"/>
                </a:solidFill>
              </a:rPr>
            </a:br>
            <a:r>
              <a:rPr lang="id-ID" sz="1200" b="1" u="sng" dirty="0">
                <a:solidFill>
                  <a:schemeClr val="tx1"/>
                </a:solidFill>
              </a:rPr>
              <a:t>Muhammad Iqbal Kusmana, S.E., M.Ak.</a:t>
            </a:r>
            <a:r>
              <a:rPr lang="en-US" sz="1200" b="1" u="sng" dirty="0">
                <a:solidFill>
                  <a:schemeClr val="tx1"/>
                </a:solidFill>
              </a:rPr>
              <a:t>, Ak. </a:t>
            </a:r>
            <a:br>
              <a:rPr lang="en-US" sz="1200" b="1" u="sng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  <a:latin typeface="+mj-lt"/>
              </a:rPr>
            </a:br>
            <a:br>
              <a:rPr lang="en-US" sz="1200" dirty="0">
                <a:solidFill>
                  <a:schemeClr val="tx1"/>
                </a:solidFill>
                <a:latin typeface="+mj-lt"/>
              </a:rPr>
            </a:b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7574"/>
            <a:ext cx="1224136" cy="65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1">
            <a:extLst>
              <a:ext uri="{FF2B5EF4-FFF2-40B4-BE49-F238E27FC236}">
                <a16:creationId xmlns:a16="http://schemas.microsoft.com/office/drawing/2014/main" id="{320EE570-B565-394E-8373-553E31C97E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C09D-6101-3B4F-9C12-B4EAD608F8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83185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per unit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BA84A-E23D-FB40-8B22-BA6E4CC6F6A7}"/>
              </a:ext>
            </a:extLst>
          </p:cNvPr>
          <p:cNvSpPr/>
          <p:nvPr/>
        </p:nvSpPr>
        <p:spPr>
          <a:xfrm>
            <a:off x="838200" y="2724150"/>
            <a:ext cx="3429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25D17-01F7-C243-8F46-ADF6987799A2}"/>
              </a:ext>
            </a:extLst>
          </p:cNvPr>
          <p:cNvSpPr/>
          <p:nvPr/>
        </p:nvSpPr>
        <p:spPr>
          <a:xfrm>
            <a:off x="838200" y="3181350"/>
            <a:ext cx="3429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74CBE-B05C-7E4E-A5AE-CD39749E71CE}"/>
              </a:ext>
            </a:extLst>
          </p:cNvPr>
          <p:cNvSpPr/>
          <p:nvPr/>
        </p:nvSpPr>
        <p:spPr>
          <a:xfrm>
            <a:off x="838200" y="2190750"/>
            <a:ext cx="3429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3F4E74-6F5F-584F-8592-0F740206A192}"/>
              </a:ext>
            </a:extLst>
          </p:cNvPr>
          <p:cNvSpPr/>
          <p:nvPr/>
        </p:nvSpPr>
        <p:spPr>
          <a:xfrm>
            <a:off x="5410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F16C6-EFD7-044C-8FD2-69145A928916}"/>
              </a:ext>
            </a:extLst>
          </p:cNvPr>
          <p:cNvSpPr/>
          <p:nvPr/>
        </p:nvSpPr>
        <p:spPr>
          <a:xfrm>
            <a:off x="5410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9AE73-22F5-BA4E-8A2E-E9FD0A5597C0}"/>
              </a:ext>
            </a:extLst>
          </p:cNvPr>
          <p:cNvSpPr/>
          <p:nvPr/>
        </p:nvSpPr>
        <p:spPr>
          <a:xfrm>
            <a:off x="5410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8E6AB-6AD2-2A4F-93B3-00C20F611AB9}"/>
              </a:ext>
            </a:extLst>
          </p:cNvPr>
          <p:cNvSpPr/>
          <p:nvPr/>
        </p:nvSpPr>
        <p:spPr>
          <a:xfrm>
            <a:off x="6553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C2FE48-66BD-5B4F-A55A-D06B837BB4ED}"/>
              </a:ext>
            </a:extLst>
          </p:cNvPr>
          <p:cNvSpPr/>
          <p:nvPr/>
        </p:nvSpPr>
        <p:spPr>
          <a:xfrm>
            <a:off x="6553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E1FC-1B00-4046-BA2B-647CC367961A}"/>
              </a:ext>
            </a:extLst>
          </p:cNvPr>
          <p:cNvSpPr/>
          <p:nvPr/>
        </p:nvSpPr>
        <p:spPr>
          <a:xfrm>
            <a:off x="6553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08B3D-14BF-BF4D-AE21-456F9B0C8858}"/>
              </a:ext>
            </a:extLst>
          </p:cNvPr>
          <p:cNvSpPr/>
          <p:nvPr/>
        </p:nvSpPr>
        <p:spPr>
          <a:xfrm>
            <a:off x="838200" y="3562350"/>
            <a:ext cx="3429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24CE04-DF6D-814B-B61F-CF7AFBD3293D}"/>
              </a:ext>
            </a:extLst>
          </p:cNvPr>
          <p:cNvSpPr/>
          <p:nvPr/>
        </p:nvSpPr>
        <p:spPr>
          <a:xfrm>
            <a:off x="6553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Rp1.310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25541-EF77-F340-85DF-746E5A86FC90}"/>
              </a:ext>
            </a:extLst>
          </p:cNvPr>
          <p:cNvSpPr/>
          <p:nvPr/>
        </p:nvSpPr>
        <p:spPr>
          <a:xfrm>
            <a:off x="5410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Rp1.420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B899D9-4231-7A40-99F5-0BCF915FD86D}"/>
              </a:ext>
            </a:extLst>
          </p:cNvPr>
          <p:cNvSpPr/>
          <p:nvPr/>
        </p:nvSpPr>
        <p:spPr>
          <a:xfrm>
            <a:off x="4267200" y="2724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D39433-AD17-F640-BF37-81756B3D8BD0}"/>
              </a:ext>
            </a:extLst>
          </p:cNvPr>
          <p:cNvSpPr/>
          <p:nvPr/>
        </p:nvSpPr>
        <p:spPr>
          <a:xfrm>
            <a:off x="4267200" y="31813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966DA4-4402-7D4B-A30E-7974ABE3F7F8}"/>
              </a:ext>
            </a:extLst>
          </p:cNvPr>
          <p:cNvSpPr/>
          <p:nvPr/>
        </p:nvSpPr>
        <p:spPr>
          <a:xfrm>
            <a:off x="4267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A94B1C-5B77-1A4A-8E07-23FAF4054C30}"/>
              </a:ext>
            </a:extLst>
          </p:cNvPr>
          <p:cNvSpPr/>
          <p:nvPr/>
        </p:nvSpPr>
        <p:spPr>
          <a:xfrm>
            <a:off x="4267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Rp3.060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62BDD2-5A9B-0947-AE91-322CE00FC9D1}"/>
              </a:ext>
            </a:extLst>
          </p:cNvPr>
          <p:cNvSpPr/>
          <p:nvPr/>
        </p:nvSpPr>
        <p:spPr>
          <a:xfrm>
            <a:off x="7696200" y="27241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3BCB1F-571F-6A4C-B008-D6E3CE1F575D}"/>
              </a:ext>
            </a:extLst>
          </p:cNvPr>
          <p:cNvSpPr/>
          <p:nvPr/>
        </p:nvSpPr>
        <p:spPr>
          <a:xfrm>
            <a:off x="7696200" y="2190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9BD0F9-7DD9-7643-8003-BB1222991884}"/>
              </a:ext>
            </a:extLst>
          </p:cNvPr>
          <p:cNvSpPr/>
          <p:nvPr/>
        </p:nvSpPr>
        <p:spPr>
          <a:xfrm>
            <a:off x="7696200" y="35623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Rp5.790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1">
            <a:extLst>
              <a:ext uri="{FF2B5EF4-FFF2-40B4-BE49-F238E27FC236}">
                <a16:creationId xmlns:a16="http://schemas.microsoft.com/office/drawing/2014/main" id="{594AE9D7-DF57-954F-8466-7266E9A4CC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9AC77-A99B-6B47-A59D-1DF4ED46F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83185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PERAKITAN</a:t>
            </a:r>
            <a:endParaRPr lang="en-US" dirty="0"/>
          </a:p>
          <a:p>
            <a:pPr>
              <a:defRPr/>
            </a:pPr>
            <a:r>
              <a:rPr lang="en-US" dirty="0" err="1"/>
              <a:t>Pertanggungjawaban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FCD2A4C3-53B5-1740-B30E-EBB9F8D8A4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2150"/>
            <a:ext cx="79724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Placeholder 1">
            <a:extLst>
              <a:ext uri="{FF2B5EF4-FFF2-40B4-BE49-F238E27FC236}">
                <a16:creationId xmlns:a16="http://schemas.microsoft.com/office/drawing/2014/main" id="{5C3B0907-60D9-E54E-A6DC-E0A0D71CB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7107" name="Picture 3">
            <a:extLst>
              <a:ext uri="{FF2B5EF4-FFF2-40B4-BE49-F238E27FC236}">
                <a16:creationId xmlns:a16="http://schemas.microsoft.com/office/drawing/2014/main" id="{DB6F0DCD-DF30-1F42-9F39-C3A61E77B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1">
            <a:extLst>
              <a:ext uri="{FF2B5EF4-FFF2-40B4-BE49-F238E27FC236}">
                <a16:creationId xmlns:a16="http://schemas.microsoft.com/office/drawing/2014/main" id="{E5394363-D584-BC46-919A-ADE2D50EA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D2DDF7A1-2E0D-4944-B852-D5D20F7CFC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10418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1">
            <a:extLst>
              <a:ext uri="{FF2B5EF4-FFF2-40B4-BE49-F238E27FC236}">
                <a16:creationId xmlns:a16="http://schemas.microsoft.com/office/drawing/2014/main" id="{B00E86B0-BDA3-D742-B0B9-06B4C39D9F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49155" name="Picture 3">
            <a:extLst>
              <a:ext uri="{FF2B5EF4-FFF2-40B4-BE49-F238E27FC236}">
                <a16:creationId xmlns:a16="http://schemas.microsoft.com/office/drawing/2014/main" id="{9BE89337-F283-DF42-97BF-7FCEC30305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7888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1">
            <a:extLst>
              <a:ext uri="{FF2B5EF4-FFF2-40B4-BE49-F238E27FC236}">
                <a16:creationId xmlns:a16="http://schemas.microsoft.com/office/drawing/2014/main" id="{77A1B763-5895-734E-9ECD-468FF1DCB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0179" name="Picture 3">
            <a:extLst>
              <a:ext uri="{FF2B5EF4-FFF2-40B4-BE49-F238E27FC236}">
                <a16:creationId xmlns:a16="http://schemas.microsoft.com/office/drawing/2014/main" id="{7EB9416B-0D8D-8B4E-BCB9-50A65AE154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79136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Placeholder 1">
            <a:extLst>
              <a:ext uri="{FF2B5EF4-FFF2-40B4-BE49-F238E27FC236}">
                <a16:creationId xmlns:a16="http://schemas.microsoft.com/office/drawing/2014/main" id="{486520E3-64AF-8946-A41E-DE5685AE8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91856-57FC-0E44-85D2-D366D149B4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289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/>
              <a:t>Ayat jurnal untuk mencatat proses pemindahan biaya dari departemen perakitan ke gudang barang jadi.</a:t>
            </a:r>
            <a:endParaRPr lang="en-US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46664-8E93-CD45-9725-F06B95980CE5}"/>
              </a:ext>
            </a:extLst>
          </p:cNvPr>
          <p:cNvSpPr/>
          <p:nvPr/>
        </p:nvSpPr>
        <p:spPr>
          <a:xfrm>
            <a:off x="838200" y="29527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17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3564DA-1F40-AB45-A1A6-4966911F86CF}"/>
              </a:ext>
            </a:extLst>
          </p:cNvPr>
          <p:cNvSpPr/>
          <p:nvPr/>
        </p:nvSpPr>
        <p:spPr>
          <a:xfrm>
            <a:off x="838200" y="26479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Jadi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2890D-F66D-534A-A6BD-F00BA9CD3441}"/>
              </a:ext>
            </a:extLst>
          </p:cNvPr>
          <p:cNvSpPr/>
          <p:nvPr/>
        </p:nvSpPr>
        <p:spPr>
          <a:xfrm>
            <a:off x="50292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B0ED8-184D-8445-A32C-7661EC72FEFD}"/>
              </a:ext>
            </a:extLst>
          </p:cNvPr>
          <p:cNvSpPr/>
          <p:nvPr/>
        </p:nvSpPr>
        <p:spPr>
          <a:xfrm>
            <a:off x="66294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162.120.000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C435F-ED01-0A4C-B277-EE8053691D6B}"/>
              </a:ext>
            </a:extLst>
          </p:cNvPr>
          <p:cNvSpPr/>
          <p:nvPr/>
        </p:nvSpPr>
        <p:spPr>
          <a:xfrm>
            <a:off x="50292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162.120.000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F43A9-A95F-7140-A62D-F5891B563251}"/>
              </a:ext>
            </a:extLst>
          </p:cNvPr>
          <p:cNvSpPr/>
          <p:nvPr/>
        </p:nvSpPr>
        <p:spPr>
          <a:xfrm>
            <a:off x="66294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DEF9E0-2B98-CA40-902C-E5B766A59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Baku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Berikutnya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F1A7E-4A21-3E48-AFF9-29DC20AD4A5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308" y="1200186"/>
            <a:ext cx="8368223" cy="29717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DC4FFF-539E-DC41-A516-39805E3C2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endParaRPr lang="en-US" dirty="0"/>
          </a:p>
        </p:txBody>
      </p:sp>
      <p:sp>
        <p:nvSpPr>
          <p:cNvPr id="53251" name="Text Placeholder 2">
            <a:extLst>
              <a:ext uri="{FF2B5EF4-FFF2-40B4-BE49-F238E27FC236}">
                <a16:creationId xmlns:a16="http://schemas.microsoft.com/office/drawing/2014/main" id="{4BEBBCF9-A5CC-1540-94F3-1C1FE18E6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524761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Menggunakan contoh PT Berjaya Sejahtera. </a:t>
            </a:r>
          </a:p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Diasumsikan terjadi </a:t>
            </a:r>
            <a:r>
              <a:rPr lang="id-ID" altLang="en-US" sz="28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penambahan bahan baku senilai Rp23.250.000 tetapi jumlah unit yang dihasilkan tidak berubah</a:t>
            </a:r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. </a:t>
            </a:r>
            <a:endParaRPr lang="en-US" altLang="en-US" sz="28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pPr marL="0" indent="0">
              <a:buNone/>
            </a:pP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C5843B-6013-734E-878F-6A8212EB3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4275" name="Text Placeholder 2">
            <a:extLst>
              <a:ext uri="{FF2B5EF4-FFF2-40B4-BE49-F238E27FC236}">
                <a16:creationId xmlns:a16="http://schemas.microsoft.com/office/drawing/2014/main" id="{E496EB05-72D9-6F4B-A8D9-B40E6B77A0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Berikut ini disajikan kembali data produksi Departemen Perakitan untuk bulan Januari 2018.</a:t>
            </a:r>
            <a:r>
              <a:rPr lang="en-US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F139AACD-400B-904F-A2C0-22D6AA2B55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98" y="2419354"/>
            <a:ext cx="7086512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>
            <a:extLst>
              <a:ext uri="{FF2B5EF4-FFF2-40B4-BE49-F238E27FC236}">
                <a16:creationId xmlns:a16="http://schemas.microsoft.com/office/drawing/2014/main" id="{4A51D3DE-88D0-294A-AFF1-A42993D0D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5069DE1-68F1-6E46-BF44-281F2FB5C7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913" y="1206500"/>
            <a:ext cx="8388238" cy="67945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melanjutkan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proses)</a:t>
            </a:r>
          </a:p>
          <a:p>
            <a:pPr marL="0" indent="0" algn="just"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tahapan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pemotongan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+ ppt 3-5)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perakitan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Pada slide ppt 3-5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melanjutkan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materi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pemotongan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perhitungan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dibahas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pada ppt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pertemuan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ppt 6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yat jurnal untuk mencatat proses pemindahan biaya dari departemen pemotongan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 ke departemen perakitan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7-16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melanjutkan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perakitan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17-31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Penambahan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Baku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Departemen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34915F-BCBF-184C-8108-80B839EE70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5299" name="Text Placeholder 2">
            <a:extLst>
              <a:ext uri="{FF2B5EF4-FFF2-40B4-BE49-F238E27FC236}">
                <a16:creationId xmlns:a16="http://schemas.microsoft.com/office/drawing/2014/main" id="{BB3DC4D7-029A-FC44-AE62-A81C27B38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sz="3000" dirty="0">
                <a:latin typeface="Helvetica" pitchFamily="2" charset="0"/>
                <a:ea typeface="Helvetica" pitchFamily="2" charset="0"/>
                <a:cs typeface="Helvetica" pitchFamily="2" charset="0"/>
              </a:rPr>
              <a:t>Biaya-biaya produksi yang ditambahkan pada Departemen Perakitan selama Januari 2018</a:t>
            </a:r>
            <a:endParaRPr lang="en-US" altLang="en-US" sz="3000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D73789B1-AAD1-D048-8706-BDD6C0F355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7" y="2419354"/>
            <a:ext cx="785971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4FFFF6-B4CF-7E46-AF6D-00821623D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6323" name="Text Placeholder 2">
            <a:extLst>
              <a:ext uri="{FF2B5EF4-FFF2-40B4-BE49-F238E27FC236}">
                <a16:creationId xmlns:a16="http://schemas.microsoft.com/office/drawing/2014/main" id="{13825BBB-11D6-034F-B571-FA41DF9AEE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>
                <a:latin typeface="Helvetica" pitchFamily="2" charset="0"/>
                <a:ea typeface="Helvetica" pitchFamily="2" charset="0"/>
                <a:cs typeface="Helvetica" pitchFamily="2" charset="0"/>
              </a:rPr>
              <a:t>Perhitungan unit produksi ekuivalen.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FCC8D-CF3E-9B41-B872-2E728E47CF92}"/>
              </a:ext>
            </a:extLst>
          </p:cNvPr>
          <p:cNvSpPr/>
          <p:nvPr/>
        </p:nvSpPr>
        <p:spPr>
          <a:xfrm>
            <a:off x="838200" y="2495550"/>
            <a:ext cx="3505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ADDB6-FF43-814C-A7D8-E0DE23F923CC}"/>
              </a:ext>
            </a:extLst>
          </p:cNvPr>
          <p:cNvSpPr/>
          <p:nvPr/>
        </p:nvSpPr>
        <p:spPr>
          <a:xfrm>
            <a:off x="838200" y="2952750"/>
            <a:ext cx="350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4.000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		: 4.000 × 75%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9F409-4D55-5B46-8E2C-31100917473D}"/>
              </a:ext>
            </a:extLst>
          </p:cNvPr>
          <p:cNvSpPr/>
          <p:nvPr/>
        </p:nvSpPr>
        <p:spPr>
          <a:xfrm>
            <a:off x="838200" y="1962150"/>
            <a:ext cx="3505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E19E5-85BF-F54C-BF5B-F7AC013E50B2}"/>
              </a:ext>
            </a:extLst>
          </p:cNvPr>
          <p:cNvSpPr/>
          <p:nvPr/>
        </p:nvSpPr>
        <p:spPr>
          <a:xfrm>
            <a:off x="5486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72C44A-B488-F54F-A477-FE6C14376B7D}"/>
              </a:ext>
            </a:extLst>
          </p:cNvPr>
          <p:cNvSpPr/>
          <p:nvPr/>
        </p:nvSpPr>
        <p:spPr>
          <a:xfrm>
            <a:off x="5486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E9A505-7481-4449-9A06-E1E22A7C9362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3A43DF-A584-C842-A66D-ED1FCB85837C}"/>
              </a:ext>
            </a:extLst>
          </p:cNvPr>
          <p:cNvSpPr/>
          <p:nvPr/>
        </p:nvSpPr>
        <p:spPr>
          <a:xfrm>
            <a:off x="6629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225EE-F728-C140-846B-876429E4664D}"/>
              </a:ext>
            </a:extLst>
          </p:cNvPr>
          <p:cNvSpPr/>
          <p:nvPr/>
        </p:nvSpPr>
        <p:spPr>
          <a:xfrm>
            <a:off x="6629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CA933-1C72-9246-8CE7-364962357E61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1330FA-B2AB-BE4C-8DA3-B772AC101640}"/>
              </a:ext>
            </a:extLst>
          </p:cNvPr>
          <p:cNvSpPr/>
          <p:nvPr/>
        </p:nvSpPr>
        <p:spPr>
          <a:xfrm>
            <a:off x="7772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AED80C-4774-5442-86E3-BAF6D02612E4}"/>
              </a:ext>
            </a:extLst>
          </p:cNvPr>
          <p:cNvSpPr/>
          <p:nvPr/>
        </p:nvSpPr>
        <p:spPr>
          <a:xfrm>
            <a:off x="7772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4B994-9395-8C44-B7A1-E982B4216983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C80618-F093-B74C-9DF3-45530ABADDE3}"/>
              </a:ext>
            </a:extLst>
          </p:cNvPr>
          <p:cNvSpPr/>
          <p:nvPr/>
        </p:nvSpPr>
        <p:spPr>
          <a:xfrm>
            <a:off x="838200" y="4248150"/>
            <a:ext cx="3505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80DAB8-9609-F540-B84D-9ACC45FAE875}"/>
              </a:ext>
            </a:extLst>
          </p:cNvPr>
          <p:cNvSpPr/>
          <p:nvPr/>
        </p:nvSpPr>
        <p:spPr>
          <a:xfrm>
            <a:off x="7772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A02F1C-17F4-9940-AE01-2CA276DD1934}"/>
              </a:ext>
            </a:extLst>
          </p:cNvPr>
          <p:cNvSpPr/>
          <p:nvPr/>
        </p:nvSpPr>
        <p:spPr>
          <a:xfrm>
            <a:off x="6629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CCCE62-65A7-E742-B762-D59D4DBC48E7}"/>
              </a:ext>
            </a:extLst>
          </p:cNvPr>
          <p:cNvSpPr/>
          <p:nvPr/>
        </p:nvSpPr>
        <p:spPr>
          <a:xfrm>
            <a:off x="5486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31.000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78F97-DFCF-E444-AAD4-81339C1EEBC0}"/>
              </a:ext>
            </a:extLst>
          </p:cNvPr>
          <p:cNvSpPr/>
          <p:nvPr/>
        </p:nvSpPr>
        <p:spPr>
          <a:xfrm>
            <a:off x="4343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7E5861-93C9-A847-8826-130B69407535}"/>
              </a:ext>
            </a:extLst>
          </p:cNvPr>
          <p:cNvSpPr/>
          <p:nvPr/>
        </p:nvSpPr>
        <p:spPr>
          <a:xfrm>
            <a:off x="4343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59E99A-E265-B34D-B9FC-83AB96AB9ECF}"/>
              </a:ext>
            </a:extLst>
          </p:cNvPr>
          <p:cNvSpPr/>
          <p:nvPr/>
        </p:nvSpPr>
        <p:spPr>
          <a:xfrm>
            <a:off x="4343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B82DF8-1130-CF45-8624-5CFEA0337A1D}"/>
              </a:ext>
            </a:extLst>
          </p:cNvPr>
          <p:cNvSpPr/>
          <p:nvPr/>
        </p:nvSpPr>
        <p:spPr>
          <a:xfrm>
            <a:off x="4343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7E66F-9353-0743-A902-1D153F7AB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57347" name="Text Placeholder 2">
            <a:extLst>
              <a:ext uri="{FF2B5EF4-FFF2-40B4-BE49-F238E27FC236}">
                <a16:creationId xmlns:a16="http://schemas.microsoft.com/office/drawing/2014/main" id="{F34C0AFA-3012-0443-8F6E-9B7567DBA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Perhitungan biaya per unit.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5A5B5-D60B-E340-98C5-B8E0880C46D0}"/>
              </a:ext>
            </a:extLst>
          </p:cNvPr>
          <p:cNvSpPr/>
          <p:nvPr/>
        </p:nvSpPr>
        <p:spPr>
          <a:xfrm>
            <a:off x="838200" y="2495550"/>
            <a:ext cx="2286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718A23-BFB6-4149-B574-BCC3A0B2ABAD}"/>
              </a:ext>
            </a:extLst>
          </p:cNvPr>
          <p:cNvSpPr/>
          <p:nvPr/>
        </p:nvSpPr>
        <p:spPr>
          <a:xfrm>
            <a:off x="838200" y="295275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2D41B4-DDDB-0B48-9D68-BBC06048E390}"/>
              </a:ext>
            </a:extLst>
          </p:cNvPr>
          <p:cNvSpPr/>
          <p:nvPr/>
        </p:nvSpPr>
        <p:spPr>
          <a:xfrm>
            <a:off x="838200" y="1962150"/>
            <a:ext cx="2286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9457-6D42-8342-9B1D-47FD146D7E69}"/>
              </a:ext>
            </a:extLst>
          </p:cNvPr>
          <p:cNvSpPr/>
          <p:nvPr/>
        </p:nvSpPr>
        <p:spPr>
          <a:xfrm>
            <a:off x="4267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Rp23.250.000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595A7E-B51A-BD49-AA17-E949275477F6}"/>
              </a:ext>
            </a:extLst>
          </p:cNvPr>
          <p:cNvSpPr/>
          <p:nvPr/>
        </p:nvSpPr>
        <p:spPr>
          <a:xfrm>
            <a:off x="4267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31.000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321FC-5B49-9548-8C3B-938A15FAE9C4}"/>
              </a:ext>
            </a:extLst>
          </p:cNvPr>
          <p:cNvSpPr/>
          <p:nvPr/>
        </p:nvSpPr>
        <p:spPr>
          <a:xfrm>
            <a:off x="4267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6477CC-196E-F74B-8853-DB9CB70E560D}"/>
              </a:ext>
            </a:extLst>
          </p:cNvPr>
          <p:cNvSpPr/>
          <p:nvPr/>
        </p:nvSpPr>
        <p:spPr>
          <a:xfrm>
            <a:off x="5410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613F7-45C3-0942-8892-301C25D924C1}"/>
              </a:ext>
            </a:extLst>
          </p:cNvPr>
          <p:cNvSpPr/>
          <p:nvPr/>
        </p:nvSpPr>
        <p:spPr>
          <a:xfrm>
            <a:off x="5410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9C44C3-5739-5448-834A-D575A941BB1F}"/>
              </a:ext>
            </a:extLst>
          </p:cNvPr>
          <p:cNvSpPr/>
          <p:nvPr/>
        </p:nvSpPr>
        <p:spPr>
          <a:xfrm>
            <a:off x="5410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DA463D-54F3-D345-A3B7-F696F04A1FA7}"/>
              </a:ext>
            </a:extLst>
          </p:cNvPr>
          <p:cNvSpPr/>
          <p:nvPr/>
        </p:nvSpPr>
        <p:spPr>
          <a:xfrm>
            <a:off x="6553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0B3795-DB36-9443-B096-DD6489C559CC}"/>
              </a:ext>
            </a:extLst>
          </p:cNvPr>
          <p:cNvSpPr/>
          <p:nvPr/>
        </p:nvSpPr>
        <p:spPr>
          <a:xfrm>
            <a:off x="6553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64F48-CED5-434E-B13F-AB259ED14724}"/>
              </a:ext>
            </a:extLst>
          </p:cNvPr>
          <p:cNvSpPr/>
          <p:nvPr/>
        </p:nvSpPr>
        <p:spPr>
          <a:xfrm>
            <a:off x="6553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AC88F3-CF6C-3C4E-9155-99F8AA7B04B4}"/>
              </a:ext>
            </a:extLst>
          </p:cNvPr>
          <p:cNvSpPr/>
          <p:nvPr/>
        </p:nvSpPr>
        <p:spPr>
          <a:xfrm>
            <a:off x="838200" y="3333750"/>
            <a:ext cx="2286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88436A-8F69-2A4E-978F-DD025E98D291}"/>
              </a:ext>
            </a:extLst>
          </p:cNvPr>
          <p:cNvSpPr/>
          <p:nvPr/>
        </p:nvSpPr>
        <p:spPr>
          <a:xfrm>
            <a:off x="6553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Rp1.310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BC69BE-E234-944B-A49C-6EEEFD3C106F}"/>
              </a:ext>
            </a:extLst>
          </p:cNvPr>
          <p:cNvSpPr/>
          <p:nvPr/>
        </p:nvSpPr>
        <p:spPr>
          <a:xfrm>
            <a:off x="5410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Rp1.420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80E683-D859-374E-8E78-FFC99E72A05A}"/>
              </a:ext>
            </a:extLst>
          </p:cNvPr>
          <p:cNvSpPr/>
          <p:nvPr/>
        </p:nvSpPr>
        <p:spPr>
          <a:xfrm>
            <a:off x="4267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Rp750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0DEC5-D9C7-D84A-A356-EA116F876DBA}"/>
              </a:ext>
            </a:extLst>
          </p:cNvPr>
          <p:cNvSpPr/>
          <p:nvPr/>
        </p:nvSpPr>
        <p:spPr>
          <a:xfrm>
            <a:off x="3124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5646EC-286F-4240-9FB1-CBAF926A272E}"/>
              </a:ext>
            </a:extLst>
          </p:cNvPr>
          <p:cNvSpPr/>
          <p:nvPr/>
        </p:nvSpPr>
        <p:spPr>
          <a:xfrm>
            <a:off x="3124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BA8192-A516-8F48-9256-68857BA73DE8}"/>
              </a:ext>
            </a:extLst>
          </p:cNvPr>
          <p:cNvSpPr/>
          <p:nvPr/>
        </p:nvSpPr>
        <p:spPr>
          <a:xfrm>
            <a:off x="3124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E50F62-E936-2A4F-9ED1-3476EAC9BFC9}"/>
              </a:ext>
            </a:extLst>
          </p:cNvPr>
          <p:cNvSpPr/>
          <p:nvPr/>
        </p:nvSpPr>
        <p:spPr>
          <a:xfrm>
            <a:off x="3124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Rp3.060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B3307D-EF1E-9141-B740-8C6BB502F4DC}"/>
              </a:ext>
            </a:extLst>
          </p:cNvPr>
          <p:cNvSpPr/>
          <p:nvPr/>
        </p:nvSpPr>
        <p:spPr>
          <a:xfrm>
            <a:off x="7696200" y="24955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8AAF50-0E88-3F49-B795-6E5569537056}"/>
              </a:ext>
            </a:extLst>
          </p:cNvPr>
          <p:cNvSpPr/>
          <p:nvPr/>
        </p:nvSpPr>
        <p:spPr>
          <a:xfrm>
            <a:off x="7696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FE21F5-6FFA-914A-8705-ABA44EE28D69}"/>
              </a:ext>
            </a:extLst>
          </p:cNvPr>
          <p:cNvSpPr/>
          <p:nvPr/>
        </p:nvSpPr>
        <p:spPr>
          <a:xfrm>
            <a:off x="7696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Rp6.540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E83A7-F769-2447-A7C1-42168A06E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BEA5C70E-6CC0-EE4C-AD3B-0C7B77ADA6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0"/>
            <a:ext cx="80772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C4E743-DD17-6548-8220-A5A6B48C0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FDBBC771-9EA9-9E43-B906-73BF5B13F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248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D87FC7-C97B-F94B-953D-139DB71504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B6040392-3FC1-E44D-9C8A-FB32A428A3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600959" cy="3378200"/>
          </a:xfrm>
        </p:spPr>
        <p:txBody>
          <a:bodyPr/>
          <a:lstStyle/>
          <a:p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Dalam contoh ini penambahan bahan baku sebesar Rp23.250.000 selama Januari 2018 pada Departemen Perakitan.</a:t>
            </a:r>
          </a:p>
          <a:p>
            <a:r>
              <a:rPr lang="id-ID" altLang="en-US" sz="2800" b="1" dirty="0">
                <a:latin typeface="Helvetica" pitchFamily="2" charset="0"/>
                <a:ea typeface="Helvetica" pitchFamily="2" charset="0"/>
                <a:cs typeface="Helvetica" pitchFamily="2" charset="0"/>
              </a:rPr>
              <a:t>Menghasilkan tambahan jumlah unit dari sebuah produk yang dihasilkan</a:t>
            </a:r>
            <a:r>
              <a:rPr lang="id-ID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.</a:t>
            </a:r>
            <a:r>
              <a:rPr lang="en-US" altLang="en-US" sz="2800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75170-F2CE-E743-A220-EEFC1B602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A0B10-22FA-5342-BC0B-A438A24433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2890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d-ID" dirty="0"/>
              <a:t>Berikut ini disajikan kembali data produksi Departemen Perakitan untuk bulan Januari 2018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604E8-E746-8949-B7B7-3728F74B6C04}"/>
              </a:ext>
            </a:extLst>
          </p:cNvPr>
          <p:cNvSpPr txBox="1"/>
          <p:nvPr/>
        </p:nvSpPr>
        <p:spPr>
          <a:xfrm>
            <a:off x="762100" y="2724146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 .……………….……..………………………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61C164-A51C-6C48-B325-B908EAC4957F}"/>
              </a:ext>
            </a:extLst>
          </p:cNvPr>
          <p:cNvSpPr txBox="1"/>
          <p:nvPr/>
        </p:nvSpPr>
        <p:spPr>
          <a:xfrm>
            <a:off x="5880310" y="2725886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936B9-2EE2-8048-AA95-CDDA1166F6E2}"/>
              </a:ext>
            </a:extLst>
          </p:cNvPr>
          <p:cNvSpPr txBox="1"/>
          <p:nvPr/>
        </p:nvSpPr>
        <p:spPr>
          <a:xfrm>
            <a:off x="762100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diterima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departemen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  …..……………………..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E1C23-5D0A-F444-9592-BC28C5ECBFE8}"/>
              </a:ext>
            </a:extLst>
          </p:cNvPr>
          <p:cNvSpPr txBox="1"/>
          <p:nvPr/>
        </p:nvSpPr>
        <p:spPr>
          <a:xfrm>
            <a:off x="5880310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D4B41-E05F-994B-B096-23398A0860BB}"/>
              </a:ext>
            </a:extLst>
          </p:cNvPr>
          <p:cNvSpPr txBox="1"/>
          <p:nvPr/>
        </p:nvSpPr>
        <p:spPr>
          <a:xfrm>
            <a:off x="762100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Kenaikan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jumlah</a:t>
            </a:r>
            <a:r>
              <a:rPr lang="en-US" sz="1400" dirty="0">
                <a:solidFill>
                  <a:schemeClr val="tx1"/>
                </a:solidFill>
              </a:rPr>
              <a:t> unit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 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E42FA-026B-3445-A47C-56964492FA57}"/>
              </a:ext>
            </a:extLst>
          </p:cNvPr>
          <p:cNvSpPr txBox="1"/>
          <p:nvPr/>
        </p:nvSpPr>
        <p:spPr>
          <a:xfrm>
            <a:off x="5880310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F5BA3A-D706-5644-BAF1-0E02E3A09AAA}"/>
              </a:ext>
            </a:extLst>
          </p:cNvPr>
          <p:cNvSpPr txBox="1"/>
          <p:nvPr/>
        </p:nvSpPr>
        <p:spPr>
          <a:xfrm>
            <a:off x="762100" y="3633797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selesai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ditransfer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gudang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jadi</a:t>
            </a:r>
            <a:r>
              <a:rPr lang="en-US" sz="1400" dirty="0">
                <a:solidFill>
                  <a:schemeClr val="tx1"/>
                </a:solidFill>
              </a:rPr>
              <a:t> …………………..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01348-3434-A745-91CD-BB20E93422B7}"/>
              </a:ext>
            </a:extLst>
          </p:cNvPr>
          <p:cNvSpPr txBox="1"/>
          <p:nvPr/>
        </p:nvSpPr>
        <p:spPr>
          <a:xfrm>
            <a:off x="5880310" y="3635537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35.000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2B60A-BA7B-884F-B176-2C7F2091FB42}"/>
              </a:ext>
            </a:extLst>
          </p:cNvPr>
          <p:cNvSpPr txBox="1"/>
          <p:nvPr/>
        </p:nvSpPr>
        <p:spPr>
          <a:xfrm>
            <a:off x="762100" y="3943314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31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tingkat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penyelesaian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75%, </a:t>
            </a: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overhead 50% ………………………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A3586-F101-C144-A4D4-A70D439C21B9}"/>
              </a:ext>
            </a:extLst>
          </p:cNvPr>
          <p:cNvSpPr txBox="1"/>
          <p:nvPr/>
        </p:nvSpPr>
        <p:spPr>
          <a:xfrm>
            <a:off x="5880310" y="3945054"/>
            <a:ext cx="182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1.000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>
            <a:extLst>
              <a:ext uri="{FF2B5EF4-FFF2-40B4-BE49-F238E27FC236}">
                <a16:creationId xmlns:a16="http://schemas.microsoft.com/office/drawing/2014/main" id="{D4F32668-D7F7-7B45-858C-AA875C404C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15A33646-2C0C-F446-874E-118571BE9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1366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id-ID" dirty="0"/>
              <a:t>Biaya-biaya produksi yang ditambahkan pada Departemen Perakitan selama Januari 2018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3D4A9-21AC-3D45-B44F-916CF5A93CD4}"/>
              </a:ext>
            </a:extLst>
          </p:cNvPr>
          <p:cNvSpPr txBox="1"/>
          <p:nvPr/>
        </p:nvSpPr>
        <p:spPr>
          <a:xfrm>
            <a:off x="838298" y="2419354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Bahan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baku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……………………………………..……………….……..………………………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D233B-A277-DB49-B3E6-6C0F549DE8B4}"/>
              </a:ext>
            </a:extLst>
          </p:cNvPr>
          <p:cNvSpPr txBox="1"/>
          <p:nvPr/>
        </p:nvSpPr>
        <p:spPr>
          <a:xfrm>
            <a:off x="5956508" y="2421094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Rp23.250.000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9DD06-9753-144C-9D91-67564F23958F}"/>
              </a:ext>
            </a:extLst>
          </p:cNvPr>
          <p:cNvSpPr txBox="1"/>
          <p:nvPr/>
        </p:nvSpPr>
        <p:spPr>
          <a:xfrm>
            <a:off x="838298" y="2724146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……………………………………………..……………………..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F68FB-D03B-0D45-83FD-3AB50E6423EC}"/>
              </a:ext>
            </a:extLst>
          </p:cNvPr>
          <p:cNvSpPr txBox="1"/>
          <p:nvPr/>
        </p:nvSpPr>
        <p:spPr>
          <a:xfrm>
            <a:off x="5956508" y="2725886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43.168.000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BF58-204F-BD4E-BE07-584FAD15B930}"/>
              </a:ext>
            </a:extLst>
          </p:cNvPr>
          <p:cNvSpPr txBox="1"/>
          <p:nvPr/>
        </p:nvSpPr>
        <p:spPr>
          <a:xfrm>
            <a:off x="838298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r>
              <a:rPr lang="en-US" sz="1400" dirty="0">
                <a:solidFill>
                  <a:schemeClr val="tx1"/>
                </a:solidFill>
              </a:rPr>
              <a:t> ………………………….………………………….……………………..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E4913-EFCB-5A4B-8725-75580DAA9F29}"/>
              </a:ext>
            </a:extLst>
          </p:cNvPr>
          <p:cNvSpPr txBox="1"/>
          <p:nvPr/>
        </p:nvSpPr>
        <p:spPr>
          <a:xfrm>
            <a:off x="5956508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39.824.000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BDDD8-5F12-3B45-9F25-B4AB529C5181}"/>
              </a:ext>
            </a:extLst>
          </p:cNvPr>
          <p:cNvSpPr txBox="1"/>
          <p:nvPr/>
        </p:nvSpPr>
        <p:spPr>
          <a:xfrm>
            <a:off x="838298" y="3329005"/>
            <a:ext cx="5105266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Total </a:t>
            </a:r>
            <a:r>
              <a:rPr lang="en-US" sz="1400" b="1" dirty="0" err="1">
                <a:solidFill>
                  <a:schemeClr val="tx1"/>
                </a:solidFill>
              </a:rPr>
              <a:t>biaya</a:t>
            </a:r>
            <a:r>
              <a:rPr lang="en-US" sz="1400" b="1" dirty="0">
                <a:solidFill>
                  <a:schemeClr val="tx1"/>
                </a:solidFill>
              </a:rPr>
              <a:t> yang </a:t>
            </a:r>
            <a:r>
              <a:rPr lang="en-US" sz="1400" b="1" dirty="0" err="1">
                <a:solidFill>
                  <a:schemeClr val="tx1"/>
                </a:solidFill>
              </a:rPr>
              <a:t>ditambahkan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6D686-8250-0248-BC82-27AEAB49D538}"/>
              </a:ext>
            </a:extLst>
          </p:cNvPr>
          <p:cNvSpPr txBox="1"/>
          <p:nvPr/>
        </p:nvSpPr>
        <p:spPr>
          <a:xfrm>
            <a:off x="5956508" y="3330745"/>
            <a:ext cx="1828752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/>
                </a:solidFill>
              </a:rPr>
              <a:t>Rp106.242.000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>
            <a:extLst>
              <a:ext uri="{FF2B5EF4-FFF2-40B4-BE49-F238E27FC236}">
                <a16:creationId xmlns:a16="http://schemas.microsoft.com/office/drawing/2014/main" id="{2F6C11D4-4608-674C-9691-B7775D29F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38915" name="Text Placeholder 2">
            <a:extLst>
              <a:ext uri="{FF2B5EF4-FFF2-40B4-BE49-F238E27FC236}">
                <a16:creationId xmlns:a16="http://schemas.microsoft.com/office/drawing/2014/main" id="{20B7A86A-0332-6249-9300-5C17AF65B6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4508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id-ID" dirty="0"/>
              <a:t>Perhitungan unit produksi ekuivalen.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F54926-68D9-A743-887F-FA2A9182F28D}"/>
              </a:ext>
            </a:extLst>
          </p:cNvPr>
          <p:cNvSpPr/>
          <p:nvPr/>
        </p:nvSpPr>
        <p:spPr>
          <a:xfrm>
            <a:off x="838200" y="2343150"/>
            <a:ext cx="3505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F49C7-8ED4-5C41-9900-3C6001E13A26}"/>
              </a:ext>
            </a:extLst>
          </p:cNvPr>
          <p:cNvSpPr/>
          <p:nvPr/>
        </p:nvSpPr>
        <p:spPr>
          <a:xfrm>
            <a:off x="838200" y="2800350"/>
            <a:ext cx="3505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1.000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Bahan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baku</a:t>
            </a:r>
            <a:r>
              <a:rPr lang="en-US" sz="1200" dirty="0">
                <a:solidFill>
                  <a:schemeClr val="tx1"/>
                </a:solidFill>
              </a:rPr>
              <a:t>		: 1.000 × 75%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1.000 × 50%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1.000 × 50%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C3753-570A-7140-89A2-02BF45A3B8EE}"/>
              </a:ext>
            </a:extLst>
          </p:cNvPr>
          <p:cNvSpPr/>
          <p:nvPr/>
        </p:nvSpPr>
        <p:spPr>
          <a:xfrm>
            <a:off x="838200" y="1809750"/>
            <a:ext cx="3505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67CB9-F851-9544-98FC-792A5A11D153}"/>
              </a:ext>
            </a:extLst>
          </p:cNvPr>
          <p:cNvSpPr/>
          <p:nvPr/>
        </p:nvSpPr>
        <p:spPr>
          <a:xfrm>
            <a:off x="5486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83ECCD-EE7A-464E-9E27-526BD78184FE}"/>
              </a:ext>
            </a:extLst>
          </p:cNvPr>
          <p:cNvSpPr/>
          <p:nvPr/>
        </p:nvSpPr>
        <p:spPr>
          <a:xfrm>
            <a:off x="5486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750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FB9B7B-40DD-0D43-8FA4-7B2EDD17BC5F}"/>
              </a:ext>
            </a:extLst>
          </p:cNvPr>
          <p:cNvSpPr/>
          <p:nvPr/>
        </p:nvSpPr>
        <p:spPr>
          <a:xfrm>
            <a:off x="5486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FC1D8E-886C-6C4B-98C7-0AA26835474C}"/>
              </a:ext>
            </a:extLst>
          </p:cNvPr>
          <p:cNvSpPr/>
          <p:nvPr/>
        </p:nvSpPr>
        <p:spPr>
          <a:xfrm>
            <a:off x="6629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09C5BA-08FB-BA48-9F37-FF3920F3B22E}"/>
              </a:ext>
            </a:extLst>
          </p:cNvPr>
          <p:cNvSpPr/>
          <p:nvPr/>
        </p:nvSpPr>
        <p:spPr>
          <a:xfrm>
            <a:off x="6629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011C7B-7DF7-C849-8105-10EACB51E43D}"/>
              </a:ext>
            </a:extLst>
          </p:cNvPr>
          <p:cNvSpPr/>
          <p:nvPr/>
        </p:nvSpPr>
        <p:spPr>
          <a:xfrm>
            <a:off x="6629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028839-0B72-E74A-A244-E434B241F326}"/>
              </a:ext>
            </a:extLst>
          </p:cNvPr>
          <p:cNvSpPr/>
          <p:nvPr/>
        </p:nvSpPr>
        <p:spPr>
          <a:xfrm>
            <a:off x="7772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DB4B92-8D87-5749-B03E-67BE0CA685C7}"/>
              </a:ext>
            </a:extLst>
          </p:cNvPr>
          <p:cNvSpPr/>
          <p:nvPr/>
        </p:nvSpPr>
        <p:spPr>
          <a:xfrm>
            <a:off x="7772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A03112-8996-F84A-8B20-5904F0BDD49B}"/>
              </a:ext>
            </a:extLst>
          </p:cNvPr>
          <p:cNvSpPr/>
          <p:nvPr/>
        </p:nvSpPr>
        <p:spPr>
          <a:xfrm>
            <a:off x="7772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D9CB4B-18D9-9E4D-9691-706F01FDFD95}"/>
              </a:ext>
            </a:extLst>
          </p:cNvPr>
          <p:cNvSpPr/>
          <p:nvPr/>
        </p:nvSpPr>
        <p:spPr>
          <a:xfrm>
            <a:off x="838200" y="4095750"/>
            <a:ext cx="3505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E4A520-0BCF-9F45-8214-9F4E76DDDCD3}"/>
              </a:ext>
            </a:extLst>
          </p:cNvPr>
          <p:cNvSpPr/>
          <p:nvPr/>
        </p:nvSpPr>
        <p:spPr>
          <a:xfrm>
            <a:off x="7772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D43F32-B6D9-CE40-9403-09A54C650CE2}"/>
              </a:ext>
            </a:extLst>
          </p:cNvPr>
          <p:cNvSpPr/>
          <p:nvPr/>
        </p:nvSpPr>
        <p:spPr>
          <a:xfrm>
            <a:off x="6629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DDAA97-E36C-0247-8BEB-ABD9C0359CB6}"/>
              </a:ext>
            </a:extLst>
          </p:cNvPr>
          <p:cNvSpPr/>
          <p:nvPr/>
        </p:nvSpPr>
        <p:spPr>
          <a:xfrm>
            <a:off x="5486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35.750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1A8743-4989-3C48-96BC-CC6EEE056BE5}"/>
              </a:ext>
            </a:extLst>
          </p:cNvPr>
          <p:cNvSpPr/>
          <p:nvPr/>
        </p:nvSpPr>
        <p:spPr>
          <a:xfrm>
            <a:off x="4343400" y="23431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35.000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E35D3-B74D-4C41-A078-8EECFD316677}"/>
              </a:ext>
            </a:extLst>
          </p:cNvPr>
          <p:cNvSpPr/>
          <p:nvPr/>
        </p:nvSpPr>
        <p:spPr>
          <a:xfrm>
            <a:off x="4343400" y="28003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1.000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5C270F-0970-AA4E-8414-67449CBF54FE}"/>
              </a:ext>
            </a:extLst>
          </p:cNvPr>
          <p:cNvSpPr/>
          <p:nvPr/>
        </p:nvSpPr>
        <p:spPr>
          <a:xfrm>
            <a:off x="4343400" y="18097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A3BC9D-39DB-3C4F-9024-29DE555C4A7C}"/>
              </a:ext>
            </a:extLst>
          </p:cNvPr>
          <p:cNvSpPr/>
          <p:nvPr/>
        </p:nvSpPr>
        <p:spPr>
          <a:xfrm>
            <a:off x="4343400" y="4095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36.000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F3BAF1-B85D-854D-A1E2-EC5A64AE96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Tidak Meningkatkan Jumlah Unit dari Produksi yang Dihasilkan</a:t>
            </a:r>
            <a:r>
              <a:rPr lang="en-US" dirty="0"/>
              <a:t> </a:t>
            </a:r>
          </a:p>
        </p:txBody>
      </p:sp>
      <p:sp>
        <p:nvSpPr>
          <p:cNvPr id="64515" name="Text Placeholder 2">
            <a:extLst>
              <a:ext uri="{FF2B5EF4-FFF2-40B4-BE49-F238E27FC236}">
                <a16:creationId xmlns:a16="http://schemas.microsoft.com/office/drawing/2014/main" id="{3137B91C-2126-E947-A136-604C5F00F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3378200"/>
          </a:xfrm>
        </p:spPr>
        <p:txBody>
          <a:bodyPr/>
          <a:lstStyle/>
          <a:p>
            <a:r>
              <a:rPr lang="id-ID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Perhitungan biaya per unit.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A6E96B-3D77-E84B-AF9D-1823CE9A61E7}"/>
              </a:ext>
            </a:extLst>
          </p:cNvPr>
          <p:cNvSpPr/>
          <p:nvPr/>
        </p:nvSpPr>
        <p:spPr>
          <a:xfrm>
            <a:off x="838200" y="2495550"/>
            <a:ext cx="2286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 err="1">
                <a:solidFill>
                  <a:schemeClr val="tx1"/>
                </a:solidFill>
              </a:rPr>
              <a:t>Biaya</a:t>
            </a:r>
            <a:r>
              <a:rPr lang="en-US" sz="1200" dirty="0">
                <a:solidFill>
                  <a:schemeClr val="tx1"/>
                </a:solidFill>
              </a:rPr>
              <a:t> yang </a:t>
            </a:r>
            <a:r>
              <a:rPr lang="en-US" sz="1200" dirty="0" err="1">
                <a:solidFill>
                  <a:schemeClr val="tx1"/>
                </a:solidFill>
              </a:rPr>
              <a:t>dikerluarkan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Januari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DD65C-A705-2649-B70E-19414488FCEE}"/>
              </a:ext>
            </a:extLst>
          </p:cNvPr>
          <p:cNvSpPr/>
          <p:nvPr/>
        </p:nvSpPr>
        <p:spPr>
          <a:xfrm>
            <a:off x="838200" y="2952750"/>
            <a:ext cx="2286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763">
              <a:defRPr/>
            </a:pPr>
            <a:r>
              <a:rPr lang="en-US" sz="1200" dirty="0" err="1">
                <a:solidFill>
                  <a:schemeClr val="tx1"/>
                </a:solidFill>
              </a:rPr>
              <a:t>Dibagi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ekuivalen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743507-7112-5E40-B8F4-9B3AA0278AB0}"/>
              </a:ext>
            </a:extLst>
          </p:cNvPr>
          <p:cNvSpPr/>
          <p:nvPr/>
        </p:nvSpPr>
        <p:spPr>
          <a:xfrm>
            <a:off x="838200" y="1962150"/>
            <a:ext cx="2286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E0B11A-0003-A147-8FBA-2952E3F97311}"/>
              </a:ext>
            </a:extLst>
          </p:cNvPr>
          <p:cNvSpPr/>
          <p:nvPr/>
        </p:nvSpPr>
        <p:spPr>
          <a:xfrm>
            <a:off x="4267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Rp23.250.000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BEE2C-AD24-CA44-8D82-9790A40C0328}"/>
              </a:ext>
            </a:extLst>
          </p:cNvPr>
          <p:cNvSpPr/>
          <p:nvPr/>
        </p:nvSpPr>
        <p:spPr>
          <a:xfrm>
            <a:off x="4267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35.750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AEEA92-2BB7-0F42-84AB-6EDBFB3B0207}"/>
              </a:ext>
            </a:extLst>
          </p:cNvPr>
          <p:cNvSpPr/>
          <p:nvPr/>
        </p:nvSpPr>
        <p:spPr>
          <a:xfrm>
            <a:off x="4267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Bahan</a:t>
            </a:r>
            <a:r>
              <a:rPr lang="en-US" altLang="zh-CN" sz="1200" b="1" dirty="0">
                <a:solidFill>
                  <a:schemeClr val="tx1"/>
                </a:solidFill>
              </a:rPr>
              <a:t> Baku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2C56B-832C-8141-BFE2-FE1E614FBBC0}"/>
              </a:ext>
            </a:extLst>
          </p:cNvPr>
          <p:cNvSpPr/>
          <p:nvPr/>
        </p:nvSpPr>
        <p:spPr>
          <a:xfrm>
            <a:off x="5410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Rp43.168.000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AB814E-7BD7-B04E-BF9C-C6580BC83115}"/>
              </a:ext>
            </a:extLst>
          </p:cNvPr>
          <p:cNvSpPr/>
          <p:nvPr/>
        </p:nvSpPr>
        <p:spPr>
          <a:xfrm>
            <a:off x="5410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B87F57-C226-9046-9399-021823A5DDE6}"/>
              </a:ext>
            </a:extLst>
          </p:cNvPr>
          <p:cNvSpPr/>
          <p:nvPr/>
        </p:nvSpPr>
        <p:spPr>
          <a:xfrm>
            <a:off x="5410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AB608-D156-D246-A720-57AD778991B2}"/>
              </a:ext>
            </a:extLst>
          </p:cNvPr>
          <p:cNvSpPr/>
          <p:nvPr/>
        </p:nvSpPr>
        <p:spPr>
          <a:xfrm>
            <a:off x="6553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Rp39.824.000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492C9B-0F2B-9D43-9B49-9BEBCC5ED0CA}"/>
              </a:ext>
            </a:extLst>
          </p:cNvPr>
          <p:cNvSpPr/>
          <p:nvPr/>
        </p:nvSpPr>
        <p:spPr>
          <a:xfrm>
            <a:off x="6553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35.500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42B293-6A84-1C43-A865-F8B452BD2D7D}"/>
              </a:ext>
            </a:extLst>
          </p:cNvPr>
          <p:cNvSpPr/>
          <p:nvPr/>
        </p:nvSpPr>
        <p:spPr>
          <a:xfrm>
            <a:off x="6553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A563D-4937-2B44-A77C-F824A471A379}"/>
              </a:ext>
            </a:extLst>
          </p:cNvPr>
          <p:cNvSpPr/>
          <p:nvPr/>
        </p:nvSpPr>
        <p:spPr>
          <a:xfrm>
            <a:off x="838200" y="3333750"/>
            <a:ext cx="2286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Biaya</a:t>
            </a:r>
            <a:r>
              <a:rPr lang="en-US" sz="1200" b="1" dirty="0">
                <a:solidFill>
                  <a:schemeClr val="tx1"/>
                </a:solidFill>
              </a:rPr>
              <a:t> per unit*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9E0D16-D72C-8C47-9540-386A4AA3D5C8}"/>
              </a:ext>
            </a:extLst>
          </p:cNvPr>
          <p:cNvSpPr/>
          <p:nvPr/>
        </p:nvSpPr>
        <p:spPr>
          <a:xfrm>
            <a:off x="6553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Rp1.121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DF153D-9EBD-EE4F-BEC1-3FC2F200BEE2}"/>
              </a:ext>
            </a:extLst>
          </p:cNvPr>
          <p:cNvSpPr/>
          <p:nvPr/>
        </p:nvSpPr>
        <p:spPr>
          <a:xfrm>
            <a:off x="5410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Rp1.216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3D1874-3A94-DC40-8FB2-64094D0CCE13}"/>
              </a:ext>
            </a:extLst>
          </p:cNvPr>
          <p:cNvSpPr/>
          <p:nvPr/>
        </p:nvSpPr>
        <p:spPr>
          <a:xfrm>
            <a:off x="4267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Rp650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ACBFD2-BD0F-684F-9CC8-0722413CCC63}"/>
              </a:ext>
            </a:extLst>
          </p:cNvPr>
          <p:cNvSpPr/>
          <p:nvPr/>
        </p:nvSpPr>
        <p:spPr>
          <a:xfrm>
            <a:off x="31242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Rp97.920.000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87F20-8CC2-C94B-AE91-B6CB2213E5D8}"/>
              </a:ext>
            </a:extLst>
          </p:cNvPr>
          <p:cNvSpPr/>
          <p:nvPr/>
        </p:nvSpPr>
        <p:spPr>
          <a:xfrm>
            <a:off x="3124200" y="2952750"/>
            <a:ext cx="1143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36.000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5F2B9D-8DF1-3C4A-8D86-778076DDB472}"/>
              </a:ext>
            </a:extLst>
          </p:cNvPr>
          <p:cNvSpPr/>
          <p:nvPr/>
        </p:nvSpPr>
        <p:spPr>
          <a:xfrm>
            <a:off x="3124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1E5E2-8A26-1848-990E-07CA000D4E14}"/>
              </a:ext>
            </a:extLst>
          </p:cNvPr>
          <p:cNvSpPr/>
          <p:nvPr/>
        </p:nvSpPr>
        <p:spPr>
          <a:xfrm>
            <a:off x="3124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Rp2.720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CC370-EB93-0743-A36C-9FF33376FE2A}"/>
              </a:ext>
            </a:extLst>
          </p:cNvPr>
          <p:cNvSpPr/>
          <p:nvPr/>
        </p:nvSpPr>
        <p:spPr>
          <a:xfrm>
            <a:off x="7696200" y="2495550"/>
            <a:ext cx="1143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97611-524B-184D-A049-F9326A41403D}"/>
              </a:ext>
            </a:extLst>
          </p:cNvPr>
          <p:cNvSpPr/>
          <p:nvPr/>
        </p:nvSpPr>
        <p:spPr>
          <a:xfrm>
            <a:off x="76962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Total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567AB2-14C8-B44B-A0A7-66B4ACDCB88D}"/>
              </a:ext>
            </a:extLst>
          </p:cNvPr>
          <p:cNvSpPr/>
          <p:nvPr/>
        </p:nvSpPr>
        <p:spPr>
          <a:xfrm>
            <a:off x="7696200" y="33337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Rp5.707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>
            <a:extLst>
              <a:ext uri="{FF2B5EF4-FFF2-40B4-BE49-F238E27FC236}">
                <a16:creationId xmlns:a16="http://schemas.microsoft.com/office/drawing/2014/main" id="{E4633748-DBE7-1C43-BE73-DDC503CA4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E21FF2F9-CA02-6F4A-AF97-9C2F2D309D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80772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0C6112-CFB0-1240-A234-025988B6F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65539" name="Picture 28">
            <a:extLst>
              <a:ext uri="{FF2B5EF4-FFF2-40B4-BE49-F238E27FC236}">
                <a16:creationId xmlns:a16="http://schemas.microsoft.com/office/drawing/2014/main" id="{055669D5-5C91-CC44-BB85-3945C6D41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81088"/>
            <a:ext cx="85344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81AE7-CCB8-5042-BD42-D69658D0B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d-ID" dirty="0"/>
              <a:t>Penambahan Bahan Baku Meningkatkan Jumlah Unit dari Produksi yang Dihasilkan</a:t>
            </a:r>
            <a:r>
              <a:rPr lang="en-US" dirty="0"/>
              <a:t> </a:t>
            </a:r>
          </a:p>
        </p:txBody>
      </p:sp>
      <p:pic>
        <p:nvPicPr>
          <p:cNvPr id="66563" name="Picture 4">
            <a:extLst>
              <a:ext uri="{FF2B5EF4-FFF2-40B4-BE49-F238E27FC236}">
                <a16:creationId xmlns:a16="http://schemas.microsoft.com/office/drawing/2014/main" id="{955073E1-0994-BB46-8AC6-FDCD71D07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47750"/>
            <a:ext cx="609600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>
            <a:extLst>
              <a:ext uri="{FF2B5EF4-FFF2-40B4-BE49-F238E27FC236}">
                <a16:creationId xmlns:a16="http://schemas.microsoft.com/office/drawing/2014/main" id="{CC28F913-B01D-FE4B-A11F-9E8C235047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Ilustrasi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A36E35C2-CBCD-2848-B35D-234189E6CD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72548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1">
            <a:extLst>
              <a:ext uri="{FF2B5EF4-FFF2-40B4-BE49-F238E27FC236}">
                <a16:creationId xmlns:a16="http://schemas.microsoft.com/office/drawing/2014/main" id="{97550189-9206-8E43-ADB5-56DAB81855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Ilustrasi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  <a:p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DB8CAFCC-86AF-E64D-86F7-5ED901EE61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352550"/>
            <a:ext cx="7254875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>
            <a:extLst>
              <a:ext uri="{FF2B5EF4-FFF2-40B4-BE49-F238E27FC236}">
                <a16:creationId xmlns:a16="http://schemas.microsoft.com/office/drawing/2014/main" id="{081E59A8-706F-E94D-98B1-220206A44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FDE07-9C21-0546-8795-2E45B9399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448563" cy="12890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600" dirty="0"/>
              <a:t>Ayat jurnal untuk mencatat proses pemindahan biaya dari departemen pemotongan ke departemen perakitan</a:t>
            </a:r>
            <a:r>
              <a:rPr lang="id-ID" dirty="0"/>
              <a:t>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58E8B7-044C-E64A-8C58-A2BB06DB55D3}"/>
              </a:ext>
            </a:extLst>
          </p:cNvPr>
          <p:cNvSpPr/>
          <p:nvPr/>
        </p:nvSpPr>
        <p:spPr>
          <a:xfrm>
            <a:off x="838200" y="29527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31775"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Pemotongan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AD2C37-72C7-2549-A6A5-C1466BCBB498}"/>
              </a:ext>
            </a:extLst>
          </p:cNvPr>
          <p:cNvSpPr/>
          <p:nvPr/>
        </p:nvSpPr>
        <p:spPr>
          <a:xfrm>
            <a:off x="838200" y="2647948"/>
            <a:ext cx="4191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Barang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dalam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Proses</a:t>
            </a:r>
            <a:r>
              <a:rPr lang="en-US" sz="1600" dirty="0">
                <a:solidFill>
                  <a:schemeClr val="tx1"/>
                </a:solidFill>
              </a:rPr>
              <a:t>—Dept. </a:t>
            </a:r>
            <a:r>
              <a:rPr lang="en-US" sz="1600" dirty="0" err="1">
                <a:solidFill>
                  <a:schemeClr val="tx1"/>
                </a:solidFill>
              </a:rPr>
              <a:t>Perakitan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07744-4B89-F544-8050-72CDF2B87FFA}"/>
              </a:ext>
            </a:extLst>
          </p:cNvPr>
          <p:cNvSpPr/>
          <p:nvPr/>
        </p:nvSpPr>
        <p:spPr>
          <a:xfrm>
            <a:off x="50292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endParaRPr lang="en-US" altLang="zh-CN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2D87D4-83C2-AD4A-BF9A-F06D5515D240}"/>
              </a:ext>
            </a:extLst>
          </p:cNvPr>
          <p:cNvSpPr/>
          <p:nvPr/>
        </p:nvSpPr>
        <p:spPr>
          <a:xfrm>
            <a:off x="6629400" y="29527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97.920.000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69AF3F-F016-4940-9BC4-B994EC0A31AE}"/>
              </a:ext>
            </a:extLst>
          </p:cNvPr>
          <p:cNvSpPr/>
          <p:nvPr/>
        </p:nvSpPr>
        <p:spPr>
          <a:xfrm>
            <a:off x="50292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97.920.000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8C017B-DB5E-B14D-8F9F-F2C2DEB83399}"/>
              </a:ext>
            </a:extLst>
          </p:cNvPr>
          <p:cNvSpPr/>
          <p:nvPr/>
        </p:nvSpPr>
        <p:spPr>
          <a:xfrm>
            <a:off x="6629400" y="2647948"/>
            <a:ext cx="1600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en-US" altLang="zh-CN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1">
            <a:extLst>
              <a:ext uri="{FF2B5EF4-FFF2-40B4-BE49-F238E27FC236}">
                <a16:creationId xmlns:a16="http://schemas.microsoft.com/office/drawing/2014/main" id="{D2160B61-B4ED-CC46-B980-9145001A4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5C47C-6C67-494D-9D71-74FFEF9C5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746250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id-ID" dirty="0"/>
              <a:t>Berikut ini adalah data produksi pada departemen perakitan untuk Januari 2018.</a:t>
            </a:r>
            <a:endParaRPr lang="en-US" dirty="0"/>
          </a:p>
          <a:p>
            <a:pPr>
              <a:defRPr/>
            </a:pPr>
            <a:r>
              <a:rPr lang="id-ID" b="1" dirty="0"/>
              <a:t>Data Produksi dalam Unit.</a:t>
            </a:r>
            <a:endParaRPr lang="en-US" dirty="0"/>
          </a:p>
          <a:p>
            <a:pPr marL="360363" indent="0">
              <a:buFont typeface="Wingdings" panose="05000000000000000000" pitchFamily="2" charset="2"/>
              <a:buNone/>
              <a:defRPr/>
            </a:pPr>
            <a:r>
              <a:rPr lang="id-ID" dirty="0"/>
              <a:t>Departemen Perakitan memiliki data produksi berikut ini untuk Januari 2018.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41A49-3DAF-C142-BCD3-2C8B9024D94B}"/>
              </a:ext>
            </a:extLst>
          </p:cNvPr>
          <p:cNvSpPr txBox="1"/>
          <p:nvPr/>
        </p:nvSpPr>
        <p:spPr>
          <a:xfrm>
            <a:off x="825354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…………………….. 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F1A7C-176C-5D43-BE98-F1E0EEE98F52}"/>
              </a:ext>
            </a:extLst>
          </p:cNvPr>
          <p:cNvSpPr txBox="1"/>
          <p:nvPr/>
        </p:nvSpPr>
        <p:spPr>
          <a:xfrm>
            <a:off x="5943564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6A3FF-D1E0-3545-9915-45F309817C19}"/>
              </a:ext>
            </a:extLst>
          </p:cNvPr>
          <p:cNvSpPr txBox="1"/>
          <p:nvPr/>
        </p:nvSpPr>
        <p:spPr>
          <a:xfrm>
            <a:off x="825354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diterima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departemen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sebelumnya</a:t>
            </a:r>
            <a:r>
              <a:rPr lang="en-US" sz="1400" dirty="0">
                <a:solidFill>
                  <a:schemeClr val="tx1"/>
                </a:solidFill>
              </a:rPr>
              <a:t>  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54158-AFA2-0E46-8C4D-7B694F73123F}"/>
              </a:ext>
            </a:extLst>
          </p:cNvPr>
          <p:cNvSpPr txBox="1"/>
          <p:nvPr/>
        </p:nvSpPr>
        <p:spPr>
          <a:xfrm>
            <a:off x="5943564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32.000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79886-A15E-9C41-A74C-A361C873F9E2}"/>
              </a:ext>
            </a:extLst>
          </p:cNvPr>
          <p:cNvSpPr txBox="1"/>
          <p:nvPr/>
        </p:nvSpPr>
        <p:spPr>
          <a:xfrm>
            <a:off x="825354" y="3638522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yang </a:t>
            </a:r>
            <a:r>
              <a:rPr lang="en-US" sz="1400" dirty="0" err="1">
                <a:solidFill>
                  <a:schemeClr val="tx1"/>
                </a:solidFill>
              </a:rPr>
              <a:t>selesai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ditransfer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gudang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jadi</a:t>
            </a:r>
            <a:r>
              <a:rPr lang="en-US" sz="1400" dirty="0">
                <a:solidFill>
                  <a:schemeClr val="tx1"/>
                </a:solidFill>
              </a:rPr>
              <a:t> ………………… ……………………………..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E60AD-C0C9-5A4C-ABCC-1C67559E9D1F}"/>
              </a:ext>
            </a:extLst>
          </p:cNvPr>
          <p:cNvSpPr txBox="1"/>
          <p:nvPr/>
        </p:nvSpPr>
        <p:spPr>
          <a:xfrm>
            <a:off x="5943564" y="3640262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F9E2B-1B67-AB4F-A101-32B3B869EF7A}"/>
              </a:ext>
            </a:extLst>
          </p:cNvPr>
          <p:cNvSpPr txBox="1"/>
          <p:nvPr/>
        </p:nvSpPr>
        <p:spPr>
          <a:xfrm>
            <a:off x="838298" y="3943314"/>
            <a:ext cx="510526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Unit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proses</a:t>
            </a:r>
            <a:r>
              <a:rPr lang="en-US" sz="1400" dirty="0">
                <a:solidFill>
                  <a:schemeClr val="tx1"/>
                </a:solidFill>
              </a:rPr>
              <a:t>, 31 </a:t>
            </a:r>
            <a:r>
              <a:rPr lang="en-US" sz="1400" dirty="0" err="1">
                <a:solidFill>
                  <a:schemeClr val="tx1"/>
                </a:solidFill>
              </a:rPr>
              <a:t>Januari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tingkat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penyelesaian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overhead 60%) ….... ……………………………………….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4359B-AF24-E04C-816B-F86E3708E24F}"/>
              </a:ext>
            </a:extLst>
          </p:cNvPr>
          <p:cNvSpPr txBox="1"/>
          <p:nvPr/>
        </p:nvSpPr>
        <p:spPr>
          <a:xfrm>
            <a:off x="5943564" y="3945054"/>
            <a:ext cx="18287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4.000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1">
            <a:extLst>
              <a:ext uri="{FF2B5EF4-FFF2-40B4-BE49-F238E27FC236}">
                <a16:creationId xmlns:a16="http://schemas.microsoft.com/office/drawing/2014/main" id="{76AA8FA6-03FA-6640-B2A4-44BFA3EFC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FD275-D66D-8948-97BC-ECA698E53C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7556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 indent="-1588">
              <a:buFont typeface="Wingdings" panose="05000000000000000000" pitchFamily="2" charset="2"/>
              <a:buNone/>
              <a:defRPr/>
            </a:pPr>
            <a:r>
              <a:rPr lang="en-US" b="1" dirty="0" err="1"/>
              <a:t>Perhitungan</a:t>
            </a:r>
            <a:r>
              <a:rPr lang="en-US" b="1" dirty="0"/>
              <a:t> unit </a:t>
            </a:r>
            <a:r>
              <a:rPr lang="en-US" b="1" dirty="0" err="1"/>
              <a:t>produksi</a:t>
            </a:r>
            <a:r>
              <a:rPr lang="en-US" b="1" dirty="0"/>
              <a:t> </a:t>
            </a:r>
            <a:r>
              <a:rPr lang="en-US" b="1" dirty="0" err="1"/>
              <a:t>ekuivalen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4627E-FA12-7B48-AD71-9A852F76FBC7}"/>
              </a:ext>
            </a:extLst>
          </p:cNvPr>
          <p:cNvSpPr/>
          <p:nvPr/>
        </p:nvSpPr>
        <p:spPr>
          <a:xfrm>
            <a:off x="838200" y="2495550"/>
            <a:ext cx="46482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Unit yang </a:t>
            </a:r>
            <a:r>
              <a:rPr lang="en-US" sz="1200" dirty="0" err="1">
                <a:solidFill>
                  <a:schemeClr val="tx1"/>
                </a:solidFill>
              </a:rPr>
              <a:t>selesai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ditransfer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gudang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jadi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652DAF-56D3-B049-A376-E433C1738F9A}"/>
              </a:ext>
            </a:extLst>
          </p:cNvPr>
          <p:cNvSpPr/>
          <p:nvPr/>
        </p:nvSpPr>
        <p:spPr>
          <a:xfrm>
            <a:off x="838200" y="2952750"/>
            <a:ext cx="46482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US" sz="1200" dirty="0" err="1">
                <a:solidFill>
                  <a:schemeClr val="tx1"/>
                </a:solidFill>
              </a:rPr>
              <a:t>Ditambah</a:t>
            </a:r>
            <a:r>
              <a:rPr lang="en-US" sz="1200" dirty="0">
                <a:solidFill>
                  <a:schemeClr val="tx1"/>
                </a:solidFill>
              </a:rPr>
              <a:t>: Unit </a:t>
            </a:r>
            <a:r>
              <a:rPr lang="en-US" sz="1200" dirty="0" err="1">
                <a:solidFill>
                  <a:schemeClr val="tx1"/>
                </a:solidFill>
              </a:rPr>
              <a:t>barang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dalam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akhir</a:t>
            </a:r>
            <a:r>
              <a:rPr lang="en-US" sz="1200" dirty="0">
                <a:solidFill>
                  <a:schemeClr val="tx1"/>
                </a:solidFill>
              </a:rPr>
              <a:t> × </a:t>
            </a:r>
            <a:r>
              <a:rPr lang="en-US" sz="1200" dirty="0" err="1">
                <a:solidFill>
                  <a:schemeClr val="tx1"/>
                </a:solidFill>
              </a:rPr>
              <a:t>tingkat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penyelesaian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marL="3175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Dept. </a:t>
            </a:r>
            <a:r>
              <a:rPr lang="en-US" sz="1200" dirty="0" err="1">
                <a:solidFill>
                  <a:schemeClr val="tx1"/>
                </a:solidFill>
              </a:rPr>
              <a:t>sebelumnya</a:t>
            </a:r>
            <a:r>
              <a:rPr lang="en-US" sz="1200" dirty="0">
                <a:solidFill>
                  <a:schemeClr val="tx1"/>
                </a:solidFill>
              </a:rPr>
              <a:t>	: 4.000 × 100%</a:t>
            </a:r>
          </a:p>
          <a:p>
            <a:pPr marL="176213">
              <a:defRPr/>
            </a:pPr>
            <a:r>
              <a:rPr lang="en-US" sz="1200" dirty="0" err="1">
                <a:solidFill>
                  <a:schemeClr val="tx1"/>
                </a:solidFill>
              </a:rPr>
              <a:t>Tenaga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kerja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langsung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  <a:p>
            <a:pPr marL="176213">
              <a:defRPr/>
            </a:pPr>
            <a:r>
              <a:rPr lang="en-US" sz="1200" dirty="0">
                <a:solidFill>
                  <a:schemeClr val="tx1"/>
                </a:solidFill>
              </a:rPr>
              <a:t>Overhead </a:t>
            </a:r>
            <a:r>
              <a:rPr lang="en-US" sz="1200" dirty="0" err="1">
                <a:solidFill>
                  <a:schemeClr val="tx1"/>
                </a:solidFill>
              </a:rPr>
              <a:t>pabrik</a:t>
            </a:r>
            <a:r>
              <a:rPr lang="en-US" sz="1200" dirty="0">
                <a:solidFill>
                  <a:schemeClr val="tx1"/>
                </a:solidFill>
              </a:rPr>
              <a:t>	: 4.000 × 60%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44494-58EF-4442-8C63-A7E6A4D31DBE}"/>
              </a:ext>
            </a:extLst>
          </p:cNvPr>
          <p:cNvSpPr/>
          <p:nvPr/>
        </p:nvSpPr>
        <p:spPr>
          <a:xfrm>
            <a:off x="838200" y="1962150"/>
            <a:ext cx="4648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D7546-4193-FD46-99BB-FF0027FA8C56}"/>
              </a:ext>
            </a:extLst>
          </p:cNvPr>
          <p:cNvSpPr/>
          <p:nvPr/>
        </p:nvSpPr>
        <p:spPr>
          <a:xfrm>
            <a:off x="6629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A2806-9F58-194C-9D5C-B22F2DBBD80A}"/>
              </a:ext>
            </a:extLst>
          </p:cNvPr>
          <p:cNvSpPr/>
          <p:nvPr/>
        </p:nvSpPr>
        <p:spPr>
          <a:xfrm>
            <a:off x="6629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7E1AFC-44A7-9740-887E-3D753A7F1849}"/>
              </a:ext>
            </a:extLst>
          </p:cNvPr>
          <p:cNvSpPr/>
          <p:nvPr/>
        </p:nvSpPr>
        <p:spPr>
          <a:xfrm>
            <a:off x="6629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Tenaga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Kerja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Langsung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5E0C2-6CF9-B544-95F4-D2FA3EA3769F}"/>
              </a:ext>
            </a:extLst>
          </p:cNvPr>
          <p:cNvSpPr/>
          <p:nvPr/>
        </p:nvSpPr>
        <p:spPr>
          <a:xfrm>
            <a:off x="7772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1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28.000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684C89-9208-C74E-85BE-9984371A7EE2}"/>
              </a:ext>
            </a:extLst>
          </p:cNvPr>
          <p:cNvSpPr/>
          <p:nvPr/>
        </p:nvSpPr>
        <p:spPr>
          <a:xfrm>
            <a:off x="7772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460375" algn="r">
              <a:defRPr/>
            </a:pPr>
            <a:r>
              <a:rPr lang="en-US" sz="1200" dirty="0">
                <a:solidFill>
                  <a:schemeClr val="tx1"/>
                </a:solidFill>
              </a:rPr>
              <a:t>2.400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C7F687-E071-DB43-94F2-C6ABAEC88C00}"/>
              </a:ext>
            </a:extLst>
          </p:cNvPr>
          <p:cNvSpPr/>
          <p:nvPr/>
        </p:nvSpPr>
        <p:spPr>
          <a:xfrm>
            <a:off x="7772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Overhead </a:t>
            </a:r>
            <a:r>
              <a:rPr lang="en-US" sz="1200" b="1" dirty="0" err="1">
                <a:solidFill>
                  <a:schemeClr val="tx1"/>
                </a:solidFill>
              </a:rPr>
              <a:t>Pabrik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4A973-ED6E-F443-8077-51489C38B4D0}"/>
              </a:ext>
            </a:extLst>
          </p:cNvPr>
          <p:cNvSpPr/>
          <p:nvPr/>
        </p:nvSpPr>
        <p:spPr>
          <a:xfrm>
            <a:off x="838200" y="4248150"/>
            <a:ext cx="46482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Unit </a:t>
            </a:r>
            <a:r>
              <a:rPr lang="en-US" sz="1200" b="1" dirty="0" err="1">
                <a:solidFill>
                  <a:schemeClr val="tx1"/>
                </a:solidFill>
              </a:rPr>
              <a:t>Produksi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Ekuivalen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8D7381-21A8-0348-BE99-D231DB24E193}"/>
              </a:ext>
            </a:extLst>
          </p:cNvPr>
          <p:cNvSpPr/>
          <p:nvPr/>
        </p:nvSpPr>
        <p:spPr>
          <a:xfrm>
            <a:off x="7772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029B-D9CE-954D-8B99-62033EB9E1D0}"/>
              </a:ext>
            </a:extLst>
          </p:cNvPr>
          <p:cNvSpPr/>
          <p:nvPr/>
        </p:nvSpPr>
        <p:spPr>
          <a:xfrm>
            <a:off x="6629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30.400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47674-0451-2A48-8088-7F01B4E2D2EB}"/>
              </a:ext>
            </a:extLst>
          </p:cNvPr>
          <p:cNvSpPr/>
          <p:nvPr/>
        </p:nvSpPr>
        <p:spPr>
          <a:xfrm>
            <a:off x="5486400" y="2495550"/>
            <a:ext cx="1143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buFont typeface="Arial" pitchFamily="34" charset="0"/>
              <a:buNone/>
              <a:defRPr/>
            </a:pPr>
            <a:r>
              <a:rPr lang="en-US" altLang="zh-CN" sz="1200" dirty="0">
                <a:solidFill>
                  <a:schemeClr val="tx1"/>
                </a:solidFill>
                <a:cs typeface="Arial" pitchFamily="34" charset="0"/>
              </a:rPr>
              <a:t>28.000</a:t>
            </a:r>
            <a:endParaRPr lang="en-US" altLang="zh-CN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D05AAC-215C-FF4E-BA21-2D58C297DA7C}"/>
              </a:ext>
            </a:extLst>
          </p:cNvPr>
          <p:cNvSpPr/>
          <p:nvPr/>
        </p:nvSpPr>
        <p:spPr>
          <a:xfrm>
            <a:off x="5486400" y="2952750"/>
            <a:ext cx="11430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en-US" sz="1200" dirty="0">
                <a:solidFill>
                  <a:schemeClr val="tx1"/>
                </a:solidFill>
              </a:rPr>
              <a:t>4.000</a:t>
            </a:r>
          </a:p>
          <a:p>
            <a:pPr algn="r"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4FE2BF-443D-CA44-8217-5DAF38EBA3C4}"/>
              </a:ext>
            </a:extLst>
          </p:cNvPr>
          <p:cNvSpPr/>
          <p:nvPr/>
        </p:nvSpPr>
        <p:spPr>
          <a:xfrm>
            <a:off x="5486400" y="1962150"/>
            <a:ext cx="11430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1200" b="1" dirty="0" err="1">
                <a:solidFill>
                  <a:schemeClr val="tx1"/>
                </a:solidFill>
              </a:rPr>
              <a:t>Biaya</a:t>
            </a:r>
            <a:r>
              <a:rPr lang="en-US" altLang="zh-CN" sz="1200" b="1" dirty="0">
                <a:solidFill>
                  <a:schemeClr val="tx1"/>
                </a:solidFill>
              </a:rPr>
              <a:t> </a:t>
            </a:r>
            <a:r>
              <a:rPr lang="en-US" altLang="zh-CN" sz="1200" b="1" dirty="0" err="1">
                <a:solidFill>
                  <a:schemeClr val="tx1"/>
                </a:solidFill>
              </a:rPr>
              <a:t>dari</a:t>
            </a:r>
            <a:r>
              <a:rPr lang="en-US" altLang="zh-CN" sz="1200" b="1" dirty="0">
                <a:solidFill>
                  <a:schemeClr val="tx1"/>
                </a:solidFill>
              </a:rPr>
              <a:t> Dept. </a:t>
            </a:r>
            <a:r>
              <a:rPr lang="en-US" altLang="zh-CN" sz="1200" b="1" dirty="0" err="1">
                <a:solidFill>
                  <a:schemeClr val="tx1"/>
                </a:solidFill>
              </a:rPr>
              <a:t>Sebelumnya</a:t>
            </a:r>
            <a:endParaRPr lang="en-US" altLang="zh-CN" sz="12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38BFA4-59EE-7E4C-9DEA-4D8E390ACBD9}"/>
              </a:ext>
            </a:extLst>
          </p:cNvPr>
          <p:cNvSpPr/>
          <p:nvPr/>
        </p:nvSpPr>
        <p:spPr>
          <a:xfrm>
            <a:off x="5486400" y="4248150"/>
            <a:ext cx="1143000" cy="304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200" b="1" dirty="0">
                <a:solidFill>
                  <a:schemeClr val="tx1"/>
                </a:solidFill>
              </a:rPr>
              <a:t>32.000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1">
            <a:extLst>
              <a:ext uri="{FF2B5EF4-FFF2-40B4-BE49-F238E27FC236}">
                <a16:creationId xmlns:a16="http://schemas.microsoft.com/office/drawing/2014/main" id="{B1C71823-A2AB-CF46-A541-05DD012C3C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Ilustrasi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Penyusunan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Laporan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Biaya</a:t>
            </a:r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 </a:t>
            </a:r>
            <a:r>
              <a:rPr lang="en-US" altLang="en-US" dirty="0" err="1">
                <a:latin typeface="Helvetica" pitchFamily="2" charset="0"/>
                <a:ea typeface="Helvetica" pitchFamily="2" charset="0"/>
                <a:cs typeface="Helvetica" pitchFamily="2" charset="0"/>
              </a:rPr>
              <a:t>Produksi</a:t>
            </a:r>
            <a:endParaRPr lang="en-US" altLang="en-US" dirty="0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1C8EB-B8E4-4A44-A736-C58277BD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525" y="1206500"/>
            <a:ext cx="8302625" cy="1593850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id-ID" b="1" dirty="0"/>
              <a:t>DEPARTEMEN </a:t>
            </a:r>
            <a:r>
              <a:rPr lang="en-US" b="1" dirty="0"/>
              <a:t>PERAKITAN</a:t>
            </a:r>
            <a:endParaRPr lang="en-US" dirty="0"/>
          </a:p>
          <a:p>
            <a:pPr>
              <a:defRPr/>
            </a:pPr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per unit</a:t>
            </a:r>
          </a:p>
          <a:p>
            <a:pPr marL="360363" indent="0">
              <a:buFont typeface="Wingdings" panose="05000000000000000000" pitchFamily="2" charset="2"/>
              <a:buNone/>
              <a:defRPr/>
            </a:pPr>
            <a:r>
              <a:rPr lang="id-ID" dirty="0"/>
              <a:t>Berikut ini adalah biaya produksi yang terjadi selama Januari 2018 pada Departemen Perakitan.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5559A-5EFE-B94A-85C0-78976BDE887F}"/>
              </a:ext>
            </a:extLst>
          </p:cNvPr>
          <p:cNvSpPr txBox="1"/>
          <p:nvPr/>
        </p:nvSpPr>
        <p:spPr>
          <a:xfrm>
            <a:off x="825354" y="3028938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tx1"/>
                </a:solidFill>
              </a:rPr>
              <a:t>Tenaga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kerja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langsung</a:t>
            </a:r>
            <a:r>
              <a:rPr lang="en-US" sz="1400" dirty="0">
                <a:solidFill>
                  <a:schemeClr val="tx1"/>
                </a:solidFill>
              </a:rPr>
              <a:t> …………………..……………………..………………………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0F516-5840-BC47-BA0E-8C43BAAFF8E9}"/>
              </a:ext>
            </a:extLst>
          </p:cNvPr>
          <p:cNvSpPr txBox="1"/>
          <p:nvPr/>
        </p:nvSpPr>
        <p:spPr>
          <a:xfrm>
            <a:off x="5943564" y="3030678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Rp43.168.000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DB7F9-82B4-1440-8E5A-AAF888C6902C}"/>
              </a:ext>
            </a:extLst>
          </p:cNvPr>
          <p:cNvSpPr txBox="1"/>
          <p:nvPr/>
        </p:nvSpPr>
        <p:spPr>
          <a:xfrm>
            <a:off x="825354" y="3333730"/>
            <a:ext cx="5105266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</a:rPr>
              <a:t>Overhead </a:t>
            </a:r>
            <a:r>
              <a:rPr lang="en-US" sz="1400" dirty="0" err="1">
                <a:solidFill>
                  <a:schemeClr val="tx1"/>
                </a:solidFill>
              </a:rPr>
              <a:t>pabrik</a:t>
            </a:r>
            <a:r>
              <a:rPr lang="en-US" sz="1400" dirty="0">
                <a:solidFill>
                  <a:schemeClr val="tx1"/>
                </a:solidFill>
              </a:rPr>
              <a:t> …………………………………………………………………………..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58DC5-5FB0-6D49-B5D4-E29AFA694FA8}"/>
              </a:ext>
            </a:extLst>
          </p:cNvPr>
          <p:cNvSpPr txBox="1"/>
          <p:nvPr/>
        </p:nvSpPr>
        <p:spPr>
          <a:xfrm>
            <a:off x="5943564" y="3335470"/>
            <a:ext cx="1828752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Rp39.824.000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 S4</Template>
  <TotalTime>2128</TotalTime>
  <Words>1086</Words>
  <Application>Microsoft Office PowerPoint</Application>
  <PresentationFormat>On-screen Show (16:9)</PresentationFormat>
  <Paragraphs>272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Helvetica</vt:lpstr>
      <vt:lpstr>Helvetica Light</vt:lpstr>
      <vt:lpstr>Myriad Pro</vt:lpstr>
      <vt:lpstr>Wingdings</vt:lpstr>
      <vt:lpstr>Office Theme</vt:lpstr>
      <vt:lpstr>Akuntansi Biaya  Pertemuan 5  Dr.Nenden Kostini  S.E., M.Si.  Muhammad Iqbal Kusmana, S.E., M.Ak., Ak.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Penerbit Salemba</dc:creator>
  <cp:lastModifiedBy>Muhammad Iqbal Kusmana</cp:lastModifiedBy>
  <cp:revision>873</cp:revision>
  <dcterms:created xsi:type="dcterms:W3CDTF">2017-10-26T08:11:10Z</dcterms:created>
  <dcterms:modified xsi:type="dcterms:W3CDTF">2021-10-01T01:19:06Z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