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8" r:id="rId3"/>
    <p:sldId id="264" r:id="rId4"/>
    <p:sldId id="270" r:id="rId5"/>
    <p:sldId id="259" r:id="rId6"/>
    <p:sldId id="271" r:id="rId7"/>
    <p:sldId id="272" r:id="rId8"/>
    <p:sldId id="273" r:id="rId9"/>
    <p:sldId id="274" r:id="rId10"/>
    <p:sldId id="275" r:id="rId11"/>
    <p:sldId id="276" r:id="rId12"/>
    <p:sldId id="292" r:id="rId13"/>
    <p:sldId id="293" r:id="rId14"/>
    <p:sldId id="294" r:id="rId15"/>
    <p:sldId id="295" r:id="rId16"/>
    <p:sldId id="296" r:id="rId17"/>
    <p:sldId id="297" r:id="rId18"/>
    <p:sldId id="277" r:id="rId19"/>
    <p:sldId id="278" r:id="rId20"/>
    <p:sldId id="280" r:id="rId21"/>
    <p:sldId id="279" r:id="rId22"/>
    <p:sldId id="281" r:id="rId23"/>
    <p:sldId id="282" r:id="rId24"/>
    <p:sldId id="283" r:id="rId25"/>
    <p:sldId id="291" r:id="rId26"/>
    <p:sldId id="29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6AA62-C08A-4C5E-8679-B4229A82A284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94F84-4784-4D97-917A-CCDF694678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94F84-4784-4D97-917A-CCDF69467803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4DCA94-400D-4FC4-A40A-2EA846F85C9B}" type="slidenum">
              <a:rPr lang="en-US" smtClean="0">
                <a:latin typeface="Arial" charset="0"/>
                <a:cs typeface="Arial" charset="0"/>
              </a:rPr>
              <a:pPr/>
              <a:t>12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9B0C34-9D1A-4574-B0B0-290C470B1B56}" type="slidenum">
              <a:rPr lang="en-US" smtClean="0">
                <a:latin typeface="Arial" charset="0"/>
                <a:cs typeface="Arial" charset="0"/>
              </a:rPr>
              <a:pPr/>
              <a:t>13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A9E27F-8DD5-4989-9ACD-7C5F6B499472}" type="slidenum">
              <a:rPr lang="en-US" smtClean="0">
                <a:latin typeface="Arial" charset="0"/>
                <a:cs typeface="Arial" charset="0"/>
              </a:rPr>
              <a:pPr/>
              <a:t>14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56EF2A6-8407-40D5-B15E-33A829BF541B}" type="slidenum">
              <a:rPr lang="en-US" smtClean="0">
                <a:latin typeface="Arial" charset="0"/>
                <a:cs typeface="Arial" charset="0"/>
              </a:rPr>
              <a:pPr/>
              <a:t>15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997F0F-5556-4CC5-95A0-DA029D1F3808}" type="slidenum">
              <a:rPr lang="en-US" smtClean="0">
                <a:latin typeface="Arial" charset="0"/>
                <a:cs typeface="Arial" charset="0"/>
              </a:rPr>
              <a:pPr/>
              <a:t>16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EFF699-BCC2-418A-977A-09F2951789F7}" type="slidenum">
              <a:rPr lang="en-US" smtClean="0">
                <a:latin typeface="Arial" charset="0"/>
                <a:cs typeface="Arial" charset="0"/>
              </a:rPr>
              <a:pPr/>
              <a:t>3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45BBE5E-8A03-446B-A01A-EE33DF914D56}" type="slidenum">
              <a:rPr lang="en-US" smtClean="0">
                <a:latin typeface="Arial" charset="0"/>
                <a:cs typeface="Arial" charset="0"/>
              </a:rPr>
              <a:pPr/>
              <a:t>4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A51879-5462-4E32-B8C2-A6F564956BDB}" type="slidenum">
              <a:rPr lang="en-US" smtClean="0">
                <a:latin typeface="Arial" charset="0"/>
                <a:cs typeface="Arial" charset="0"/>
              </a:rPr>
              <a:pPr/>
              <a:t>6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83B224-77BA-43FB-9FDE-F2AD1B705818}" type="slidenum">
              <a:rPr lang="en-US" smtClean="0">
                <a:latin typeface="Arial" charset="0"/>
                <a:cs typeface="Arial" charset="0"/>
              </a:rPr>
              <a:pPr/>
              <a:t>7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03D4F5-7378-4757-AAEF-E4E555E07527}" type="slidenum">
              <a:rPr lang="en-US" smtClean="0">
                <a:latin typeface="Arial" charset="0"/>
                <a:cs typeface="Arial" charset="0"/>
              </a:rPr>
              <a:pPr/>
              <a:t>8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7F7110-078C-429E-A2AE-2382C6AC2B0D}" type="slidenum">
              <a:rPr lang="en-US" smtClean="0">
                <a:latin typeface="Arial" charset="0"/>
                <a:cs typeface="Arial" charset="0"/>
              </a:rPr>
              <a:pPr/>
              <a:t>9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38BB37-DD59-4C54-821E-6D26F63867E9}" type="slidenum">
              <a:rPr lang="en-US" smtClean="0">
                <a:latin typeface="Arial" charset="0"/>
                <a:cs typeface="Arial" charset="0"/>
              </a:rPr>
              <a:pPr/>
              <a:t>10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54789D-672E-41FC-9E68-757ACD8EDB31}" type="slidenum">
              <a:rPr lang="en-US" smtClean="0">
                <a:latin typeface="Arial" charset="0"/>
                <a:cs typeface="Arial" charset="0"/>
              </a:rPr>
              <a:pPr/>
              <a:t>11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32568-EE62-46AA-9C2F-6A770A9BE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5CE82C2-7CE7-4223-8233-46906B159748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E7242D0-0378-46F9-B9A3-2D2913111F9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slide" Target="slide9.xml"/><Relationship Id="rId18" Type="http://schemas.openxmlformats.org/officeDocument/2006/relationships/image" Target="../media/image14.jpeg"/><Relationship Id="rId3" Type="http://schemas.openxmlformats.org/officeDocument/2006/relationships/notesSlide" Target="../notesSlides/notesSlide8.xml"/><Relationship Id="rId7" Type="http://schemas.openxmlformats.org/officeDocument/2006/relationships/slide" Target="slide24.xml"/><Relationship Id="rId12" Type="http://schemas.openxmlformats.org/officeDocument/2006/relationships/image" Target="../media/image10.jpeg"/><Relationship Id="rId17" Type="http://schemas.openxmlformats.org/officeDocument/2006/relationships/slide" Target="slide19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2.jpe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slide" Target="slide11.xml"/><Relationship Id="rId5" Type="http://schemas.openxmlformats.org/officeDocument/2006/relationships/image" Target="../media/image15.wmf"/><Relationship Id="rId15" Type="http://schemas.openxmlformats.org/officeDocument/2006/relationships/slide" Target="slide13.xml"/><Relationship Id="rId10" Type="http://schemas.openxmlformats.org/officeDocument/2006/relationships/image" Target="../media/image9.jpeg"/><Relationship Id="rId4" Type="http://schemas.openxmlformats.org/officeDocument/2006/relationships/slide" Target="slide1.xml"/><Relationship Id="rId9" Type="http://schemas.openxmlformats.org/officeDocument/2006/relationships/slide" Target="slide12.xml"/><Relationship Id="rId1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image" Target="../media/image11.jpeg"/><Relationship Id="rId18" Type="http://schemas.openxmlformats.org/officeDocument/2006/relationships/image" Target="../media/image19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8.jpeg"/><Relationship Id="rId12" Type="http://schemas.openxmlformats.org/officeDocument/2006/relationships/slide" Target="slide9.xml"/><Relationship Id="rId17" Type="http://schemas.openxmlformats.org/officeDocument/2006/relationships/image" Target="../media/image14.jpeg"/><Relationship Id="rId2" Type="http://schemas.openxmlformats.org/officeDocument/2006/relationships/slideLayout" Target="../slideLayouts/slideLayout1.xml"/><Relationship Id="rId16" Type="http://schemas.openxmlformats.org/officeDocument/2006/relationships/slide" Target="slide19.xml"/><Relationship Id="rId1" Type="http://schemas.openxmlformats.org/officeDocument/2006/relationships/vmlDrawing" Target="../drawings/vmlDrawing2.vml"/><Relationship Id="rId6" Type="http://schemas.openxmlformats.org/officeDocument/2006/relationships/slide" Target="slide24.xml"/><Relationship Id="rId11" Type="http://schemas.openxmlformats.org/officeDocument/2006/relationships/image" Target="../media/image10.jpeg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2.jpeg"/><Relationship Id="rId10" Type="http://schemas.openxmlformats.org/officeDocument/2006/relationships/slide" Target="slide11.xml"/><Relationship Id="rId4" Type="http://schemas.openxmlformats.org/officeDocument/2006/relationships/slide" Target="slide1.xml"/><Relationship Id="rId9" Type="http://schemas.openxmlformats.org/officeDocument/2006/relationships/image" Target="../media/image9.jpeg"/><Relationship Id="rId1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1.xml"/><Relationship Id="rId7" Type="http://schemas.openxmlformats.org/officeDocument/2006/relationships/slide" Target="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slide" Target="slide2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slide" Target="slide9.xml"/><Relationship Id="rId5" Type="http://schemas.openxmlformats.org/officeDocument/2006/relationships/oleObject" Target="../embeddings/oleObject4.bin"/><Relationship Id="rId4" Type="http://schemas.openxmlformats.org/officeDocument/2006/relationships/slide" Target="slid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slide" Target="slide9.xml"/><Relationship Id="rId5" Type="http://schemas.openxmlformats.org/officeDocument/2006/relationships/oleObject" Target="../embeddings/oleObject5.bin"/><Relationship Id="rId4" Type="http://schemas.openxmlformats.org/officeDocument/2006/relationships/slide" Target="slid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slide" Target="slide9.xml"/><Relationship Id="rId5" Type="http://schemas.openxmlformats.org/officeDocument/2006/relationships/oleObject" Target="../embeddings/oleObject6.bin"/><Relationship Id="rId4" Type="http://schemas.openxmlformats.org/officeDocument/2006/relationships/slide" Target="sl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3.jpeg"/><Relationship Id="rId3" Type="http://schemas.openxmlformats.org/officeDocument/2006/relationships/slide" Target="slide24.xml"/><Relationship Id="rId7" Type="http://schemas.openxmlformats.org/officeDocument/2006/relationships/slide" Target="slide11.xml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11" Type="http://schemas.openxmlformats.org/officeDocument/2006/relationships/slide" Target="slide13.xml"/><Relationship Id="rId5" Type="http://schemas.openxmlformats.org/officeDocument/2006/relationships/slide" Target="slide12.xml"/><Relationship Id="rId15" Type="http://schemas.openxmlformats.org/officeDocument/2006/relationships/image" Target="../media/image14.jpeg"/><Relationship Id="rId10" Type="http://schemas.openxmlformats.org/officeDocument/2006/relationships/image" Target="../media/image11.jpeg"/><Relationship Id="rId4" Type="http://schemas.openxmlformats.org/officeDocument/2006/relationships/image" Target="../media/image8.jpeg"/><Relationship Id="rId9" Type="http://schemas.openxmlformats.org/officeDocument/2006/relationships/slide" Target="slide9.xml"/><Relationship Id="rId14" Type="http://schemas.openxmlformats.org/officeDocument/2006/relationships/slide" Target="slide1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image" Target="../media/image12.jpeg"/><Relationship Id="rId3" Type="http://schemas.openxmlformats.org/officeDocument/2006/relationships/image" Target="../media/image15.wmf"/><Relationship Id="rId7" Type="http://schemas.openxmlformats.org/officeDocument/2006/relationships/image" Target="../media/image9.jpeg"/><Relationship Id="rId12" Type="http://schemas.openxmlformats.org/officeDocument/2006/relationships/slide" Target="slide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11" Type="http://schemas.openxmlformats.org/officeDocument/2006/relationships/image" Target="../media/image11.jpeg"/><Relationship Id="rId5" Type="http://schemas.openxmlformats.org/officeDocument/2006/relationships/image" Target="../media/image8.jpeg"/><Relationship Id="rId15" Type="http://schemas.openxmlformats.org/officeDocument/2006/relationships/image" Target="../media/image14.jpeg"/><Relationship Id="rId10" Type="http://schemas.openxmlformats.org/officeDocument/2006/relationships/slide" Target="slide9.xml"/><Relationship Id="rId4" Type="http://schemas.openxmlformats.org/officeDocument/2006/relationships/slide" Target="slide24.xml"/><Relationship Id="rId9" Type="http://schemas.openxmlformats.org/officeDocument/2006/relationships/image" Target="../media/image10.jpeg"/><Relationship Id="rId14" Type="http://schemas.openxmlformats.org/officeDocument/2006/relationships/slide" Target="slide1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slide" Target="slide13.xml"/><Relationship Id="rId3" Type="http://schemas.openxmlformats.org/officeDocument/2006/relationships/slide" Target="slide1.xml"/><Relationship Id="rId7" Type="http://schemas.openxmlformats.org/officeDocument/2006/relationships/slide" Target="slide12.xml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slide" Target="slide9.xml"/><Relationship Id="rId5" Type="http://schemas.openxmlformats.org/officeDocument/2006/relationships/slide" Target="slide24.xml"/><Relationship Id="rId15" Type="http://schemas.openxmlformats.org/officeDocument/2006/relationships/slide" Target="slide19.xml"/><Relationship Id="rId10" Type="http://schemas.openxmlformats.org/officeDocument/2006/relationships/image" Target="../media/image10.jpeg"/><Relationship Id="rId4" Type="http://schemas.openxmlformats.org/officeDocument/2006/relationships/image" Target="../media/image16.jpeg"/><Relationship Id="rId9" Type="http://schemas.openxmlformats.org/officeDocument/2006/relationships/slide" Target="slide11.xml"/><Relationship Id="rId1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slide" Target="slide13.xml"/><Relationship Id="rId3" Type="http://schemas.openxmlformats.org/officeDocument/2006/relationships/slide" Target="slide1.xml"/><Relationship Id="rId7" Type="http://schemas.openxmlformats.org/officeDocument/2006/relationships/slide" Target="slide12.xml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slide" Target="slide9.xml"/><Relationship Id="rId5" Type="http://schemas.openxmlformats.org/officeDocument/2006/relationships/slide" Target="slide24.xml"/><Relationship Id="rId15" Type="http://schemas.openxmlformats.org/officeDocument/2006/relationships/slide" Target="slide19.xml"/><Relationship Id="rId10" Type="http://schemas.openxmlformats.org/officeDocument/2006/relationships/image" Target="../media/image10.jpeg"/><Relationship Id="rId4" Type="http://schemas.openxmlformats.org/officeDocument/2006/relationships/image" Target="../media/image17.png"/><Relationship Id="rId9" Type="http://schemas.openxmlformats.org/officeDocument/2006/relationships/slide" Target="slide11.xml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PERSEPSI  SOSIAL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 </a:t>
            </a:r>
            <a:r>
              <a:rPr lang="en-US" dirty="0" err="1" smtClean="0"/>
              <a:t>ke</a:t>
            </a:r>
            <a:r>
              <a:rPr lang="en-US" dirty="0" smtClean="0"/>
              <a:t> -3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148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149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3352800" y="0"/>
            <a:ext cx="27384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Persepsi Sosial</a:t>
            </a:r>
          </a:p>
        </p:txBody>
      </p:sp>
      <p:sp>
        <p:nvSpPr>
          <p:cNvPr id="6152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2590800"/>
            <a:ext cx="381000" cy="1295400"/>
          </a:xfrm>
          <a:prstGeom prst="flowChartDelay">
            <a:avLst/>
          </a:prstGeom>
          <a:solidFill>
            <a:srgbClr val="80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rgbClr val="800000"/>
                </a:solidFill>
              </a:rPr>
              <a:t>I</a:t>
            </a:r>
          </a:p>
          <a:p>
            <a:r>
              <a:rPr lang="en-US" sz="1600">
                <a:solidFill>
                  <a:srgbClr val="800000"/>
                </a:solidFill>
              </a:rPr>
              <a:t>N</a:t>
            </a:r>
          </a:p>
          <a:p>
            <a:r>
              <a:rPr lang="en-US" sz="1600">
                <a:solidFill>
                  <a:srgbClr val="800000"/>
                </a:solidFill>
              </a:rPr>
              <a:t>D</a:t>
            </a:r>
          </a:p>
          <a:p>
            <a:r>
              <a:rPr lang="en-US" sz="1600">
                <a:solidFill>
                  <a:srgbClr val="800000"/>
                </a:solidFill>
              </a:rPr>
              <a:t>E</a:t>
            </a:r>
          </a:p>
          <a:p>
            <a:r>
              <a:rPr lang="en-US" sz="1600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6153" name="Text Box 8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Bagaimana Terjadinya Persepsi Sosial</a:t>
            </a:r>
          </a:p>
        </p:txBody>
      </p:sp>
      <p:sp>
        <p:nvSpPr>
          <p:cNvPr id="6154" name="Rectangle 15"/>
          <p:cNvSpPr>
            <a:spLocks noChangeArrowheads="1"/>
          </p:cNvSpPr>
          <p:nvPr/>
        </p:nvSpPr>
        <p:spPr bwMode="auto">
          <a:xfrm>
            <a:off x="762000" y="3276600"/>
            <a:ext cx="7620000" cy="29718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155" name="AutoShape 16"/>
          <p:cNvSpPr>
            <a:spLocks noChangeArrowheads="1"/>
          </p:cNvSpPr>
          <p:nvPr/>
        </p:nvSpPr>
        <p:spPr bwMode="auto">
          <a:xfrm>
            <a:off x="4343400" y="3048000"/>
            <a:ext cx="304800" cy="381000"/>
          </a:xfrm>
          <a:prstGeom prst="downArrow">
            <a:avLst>
              <a:gd name="adj1" fmla="val 21870"/>
              <a:gd name="adj2" fmla="val 66146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pic>
        <p:nvPicPr>
          <p:cNvPr id="6156" name="Picture 18" descr="Pictur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4419600"/>
            <a:ext cx="2209800" cy="17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7" name="Rectangle 19"/>
          <p:cNvSpPr>
            <a:spLocks noChangeArrowheads="1"/>
          </p:cNvSpPr>
          <p:nvPr/>
        </p:nvSpPr>
        <p:spPr bwMode="auto">
          <a:xfrm>
            <a:off x="4343400" y="5257800"/>
            <a:ext cx="2362200" cy="838200"/>
          </a:xfrm>
          <a:prstGeom prst="rect">
            <a:avLst/>
          </a:prstGeom>
          <a:solidFill>
            <a:schemeClr val="accent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/>
              <a:t>Gambar orang pegang </a:t>
            </a:r>
          </a:p>
          <a:p>
            <a:r>
              <a:rPr lang="en-US" sz="1600"/>
              <a:t>cangkir kopi</a:t>
            </a:r>
          </a:p>
        </p:txBody>
      </p:sp>
      <p:sp>
        <p:nvSpPr>
          <p:cNvPr id="74772" name="AutoShape 20"/>
          <p:cNvSpPr>
            <a:spLocks noChangeArrowheads="1"/>
          </p:cNvSpPr>
          <p:nvPr/>
        </p:nvSpPr>
        <p:spPr bwMode="auto">
          <a:xfrm>
            <a:off x="2667000" y="3657600"/>
            <a:ext cx="1981200" cy="990600"/>
          </a:xfrm>
          <a:prstGeom prst="cloudCallout">
            <a:avLst>
              <a:gd name="adj1" fmla="val -94472"/>
              <a:gd name="adj2" fmla="val 3397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Wah, kopinya masih panas</a:t>
            </a:r>
          </a:p>
        </p:txBody>
      </p:sp>
      <p:graphicFrame>
        <p:nvGraphicFramePr>
          <p:cNvPr id="6146" name="Object 21"/>
          <p:cNvGraphicFramePr>
            <a:graphicFrameLocks noChangeAspect="1"/>
          </p:cNvGraphicFramePr>
          <p:nvPr/>
        </p:nvGraphicFramePr>
        <p:xfrm>
          <a:off x="2868613" y="6437313"/>
          <a:ext cx="268287" cy="268287"/>
        </p:xfrm>
        <a:graphic>
          <a:graphicData uri="http://schemas.openxmlformats.org/presentationml/2006/ole">
            <p:oleObj spid="_x0000_s5122" name="Flash Document" r:id="rId6" imgW="320760" imgH="320760" progId="Flash.Movie">
              <p:embed/>
            </p:oleObj>
          </a:graphicData>
        </a:graphic>
      </p:graphicFrame>
      <p:sp>
        <p:nvSpPr>
          <p:cNvPr id="6159" name="Text Box 22"/>
          <p:cNvSpPr txBox="1">
            <a:spLocks noChangeArrowheads="1"/>
          </p:cNvSpPr>
          <p:nvPr/>
        </p:nvSpPr>
        <p:spPr bwMode="auto">
          <a:xfrm>
            <a:off x="3097213" y="6461125"/>
            <a:ext cx="35591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bg2"/>
                </a:solidFill>
              </a:rPr>
              <a:t>Rollover salah satu gambar di atas untuk melihat penjelasan</a:t>
            </a:r>
          </a:p>
        </p:txBody>
      </p:sp>
      <p:sp>
        <p:nvSpPr>
          <p:cNvPr id="6160" name="Rectangle 23"/>
          <p:cNvSpPr>
            <a:spLocks noChangeArrowheads="1"/>
          </p:cNvSpPr>
          <p:nvPr/>
        </p:nvSpPr>
        <p:spPr bwMode="auto">
          <a:xfrm>
            <a:off x="7543800" y="6324600"/>
            <a:ext cx="609600" cy="3810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800000"/>
                </a:solidFill>
              </a:rPr>
              <a:t>5/6</a:t>
            </a:r>
          </a:p>
        </p:txBody>
      </p:sp>
      <p:sp>
        <p:nvSpPr>
          <p:cNvPr id="6161" name="AutoShape 24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3152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162" name="AutoShape 2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 rot="10800000">
            <a:off x="81534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163" name="Line 26"/>
          <p:cNvSpPr>
            <a:spLocks noChangeShapeType="1"/>
          </p:cNvSpPr>
          <p:nvPr/>
        </p:nvSpPr>
        <p:spPr bwMode="auto">
          <a:xfrm flipH="1">
            <a:off x="3352800" y="5638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164" name="Picture 27" descr="images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57400" y="2819400"/>
            <a:ext cx="6096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28" descr="imageds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505200" y="2743200"/>
            <a:ext cx="6794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6" name="Picture 29" descr="4083389982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819400" y="2743200"/>
            <a:ext cx="5318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7" name="Picture 30" descr="2518617316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219200" y="2697163"/>
            <a:ext cx="673100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8" name="Picture 31" descr="224094762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1910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9" name="Text Box 33"/>
          <p:cNvSpPr txBox="1">
            <a:spLocks noChangeArrowheads="1"/>
          </p:cNvSpPr>
          <p:nvPr/>
        </p:nvSpPr>
        <p:spPr bwMode="auto">
          <a:xfrm>
            <a:off x="1066800" y="1676400"/>
            <a:ext cx="7772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aramond" pitchFamily="18" charset="0"/>
              </a:rPr>
              <a:t>Persepsi sosial terjadi ketika kita menangkap </a:t>
            </a:r>
            <a:r>
              <a:rPr lang="en-US" b="1">
                <a:latin typeface="Garamond" pitchFamily="18" charset="0"/>
              </a:rPr>
              <a:t>stimulus sosial, </a:t>
            </a:r>
            <a:r>
              <a:rPr lang="en-US">
                <a:latin typeface="Garamond" pitchFamily="18" charset="0"/>
              </a:rPr>
              <a:t>baik melalui </a:t>
            </a:r>
            <a:r>
              <a:rPr lang="en-US" b="1">
                <a:latin typeface="Garamond" pitchFamily="18" charset="0"/>
              </a:rPr>
              <a:t>pengindraan</a:t>
            </a:r>
            <a:r>
              <a:rPr lang="en-US">
                <a:latin typeface="Garamond" pitchFamily="18" charset="0"/>
              </a:rPr>
              <a:t> maupun </a:t>
            </a:r>
            <a:r>
              <a:rPr lang="en-US" b="1">
                <a:latin typeface="Garamond" pitchFamily="18" charset="0"/>
              </a:rPr>
              <a:t>komunikasi nonverbal</a:t>
            </a:r>
            <a:r>
              <a:rPr lang="en-US">
                <a:latin typeface="Garamond" pitchFamily="18" charset="0"/>
              </a:rPr>
              <a:t> (ekspresi wajah, kontak mata, </a:t>
            </a:r>
          </a:p>
          <a:p>
            <a:r>
              <a:rPr lang="en-US">
                <a:latin typeface="Garamond" pitchFamily="18" charset="0"/>
              </a:rPr>
              <a:t>postur tubuh, gerakan atau sentuhan).</a:t>
            </a:r>
          </a:p>
        </p:txBody>
      </p:sp>
      <p:pic>
        <p:nvPicPr>
          <p:cNvPr id="6170" name="Picture 35" descr="as">
            <a:hlinkClick r:id="rId17" action="ppaction://hlinksldjump"/>
          </p:cNvPr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50292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172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173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174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2971800" y="0"/>
            <a:ext cx="40116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d-ID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Proses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Persepsi</a:t>
            </a:r>
            <a:r>
              <a:rPr lang="en-US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Sosial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7176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2590800"/>
            <a:ext cx="381000" cy="1295400"/>
          </a:xfrm>
          <a:prstGeom prst="flowChartDelay">
            <a:avLst/>
          </a:prstGeom>
          <a:solidFill>
            <a:srgbClr val="80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rgbClr val="800000"/>
                </a:solidFill>
              </a:rPr>
              <a:t>I</a:t>
            </a:r>
          </a:p>
          <a:p>
            <a:r>
              <a:rPr lang="en-US" sz="1600">
                <a:solidFill>
                  <a:srgbClr val="800000"/>
                </a:solidFill>
              </a:rPr>
              <a:t>N</a:t>
            </a:r>
          </a:p>
          <a:p>
            <a:r>
              <a:rPr lang="en-US" sz="1600">
                <a:solidFill>
                  <a:srgbClr val="800000"/>
                </a:solidFill>
              </a:rPr>
              <a:t>D</a:t>
            </a:r>
          </a:p>
          <a:p>
            <a:r>
              <a:rPr lang="en-US" sz="1600">
                <a:solidFill>
                  <a:srgbClr val="800000"/>
                </a:solidFill>
              </a:rPr>
              <a:t>E</a:t>
            </a:r>
          </a:p>
          <a:p>
            <a:r>
              <a:rPr lang="en-US" sz="1600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Bagaimana Terjadinya Persepsi Sosial</a:t>
            </a:r>
          </a:p>
        </p:txBody>
      </p:sp>
      <p:sp>
        <p:nvSpPr>
          <p:cNvPr id="7178" name="Rectangle 9"/>
          <p:cNvSpPr>
            <a:spLocks noChangeArrowheads="1"/>
          </p:cNvSpPr>
          <p:nvPr/>
        </p:nvSpPr>
        <p:spPr bwMode="auto">
          <a:xfrm>
            <a:off x="762000" y="3276600"/>
            <a:ext cx="7620000" cy="29718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179" name="AutoShape 10"/>
          <p:cNvSpPr>
            <a:spLocks noChangeArrowheads="1"/>
          </p:cNvSpPr>
          <p:nvPr/>
        </p:nvSpPr>
        <p:spPr bwMode="auto">
          <a:xfrm>
            <a:off x="5181600" y="3048000"/>
            <a:ext cx="304800" cy="381000"/>
          </a:xfrm>
          <a:prstGeom prst="downArrow">
            <a:avLst>
              <a:gd name="adj1" fmla="val 21870"/>
              <a:gd name="adj2" fmla="val 66146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aphicFrame>
        <p:nvGraphicFramePr>
          <p:cNvPr id="7170" name="Object 14"/>
          <p:cNvGraphicFramePr>
            <a:graphicFrameLocks noChangeAspect="1"/>
          </p:cNvGraphicFramePr>
          <p:nvPr/>
        </p:nvGraphicFramePr>
        <p:xfrm>
          <a:off x="2868613" y="6437313"/>
          <a:ext cx="268287" cy="268287"/>
        </p:xfrm>
        <a:graphic>
          <a:graphicData uri="http://schemas.openxmlformats.org/presentationml/2006/ole">
            <p:oleObj spid="_x0000_s6146" name="Flash Document" r:id="rId5" imgW="320760" imgH="320760" progId="Flash.Movie">
              <p:embed/>
            </p:oleObj>
          </a:graphicData>
        </a:graphic>
      </p:graphicFrame>
      <p:sp>
        <p:nvSpPr>
          <p:cNvPr id="7180" name="Text Box 15"/>
          <p:cNvSpPr txBox="1">
            <a:spLocks noChangeArrowheads="1"/>
          </p:cNvSpPr>
          <p:nvPr/>
        </p:nvSpPr>
        <p:spPr bwMode="auto">
          <a:xfrm>
            <a:off x="3097213" y="6461125"/>
            <a:ext cx="35591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bg2"/>
                </a:solidFill>
              </a:rPr>
              <a:t>Rollover salah satu gambar di atas untuk melihat penjelasan</a:t>
            </a:r>
          </a:p>
        </p:txBody>
      </p:sp>
      <p:sp>
        <p:nvSpPr>
          <p:cNvPr id="7181" name="Rectangle 16"/>
          <p:cNvSpPr>
            <a:spLocks noChangeArrowheads="1"/>
          </p:cNvSpPr>
          <p:nvPr/>
        </p:nvSpPr>
        <p:spPr bwMode="auto">
          <a:xfrm>
            <a:off x="7543800" y="6324600"/>
            <a:ext cx="609600" cy="3810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800000"/>
                </a:solidFill>
              </a:rPr>
              <a:t>6/6</a:t>
            </a:r>
          </a:p>
        </p:txBody>
      </p:sp>
      <p:sp>
        <p:nvSpPr>
          <p:cNvPr id="7182" name="AutoShape 17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3152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183" name="AutoShape 18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 rot="10800000">
            <a:off x="81534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pic>
        <p:nvPicPr>
          <p:cNvPr id="7184" name="Picture 20" descr="images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57400" y="2819400"/>
            <a:ext cx="6096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5" name="Picture 21" descr="imageds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05200" y="2743200"/>
            <a:ext cx="6794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6" name="Picture 22" descr="4083389982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819400" y="2743200"/>
            <a:ext cx="5318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7" name="Picture 23" descr="2518617316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219200" y="2697163"/>
            <a:ext cx="673100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8" name="Picture 24" descr="224094762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1910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9" name="Text Box 25"/>
          <p:cNvSpPr txBox="1">
            <a:spLocks noChangeArrowheads="1"/>
          </p:cNvSpPr>
          <p:nvPr/>
        </p:nvSpPr>
        <p:spPr bwMode="auto">
          <a:xfrm>
            <a:off x="1066800" y="1676400"/>
            <a:ext cx="7772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aramond" pitchFamily="18" charset="0"/>
              </a:rPr>
              <a:t>Persepsi sosial terjadi ketika kita menangkap </a:t>
            </a:r>
            <a:r>
              <a:rPr lang="en-US" b="1">
                <a:latin typeface="Garamond" pitchFamily="18" charset="0"/>
              </a:rPr>
              <a:t>stimulus sosial, </a:t>
            </a:r>
            <a:r>
              <a:rPr lang="en-US">
                <a:latin typeface="Garamond" pitchFamily="18" charset="0"/>
              </a:rPr>
              <a:t>baik melalui </a:t>
            </a:r>
            <a:r>
              <a:rPr lang="en-US" b="1">
                <a:latin typeface="Garamond" pitchFamily="18" charset="0"/>
              </a:rPr>
              <a:t>pengindraan</a:t>
            </a:r>
            <a:r>
              <a:rPr lang="en-US">
                <a:latin typeface="Garamond" pitchFamily="18" charset="0"/>
              </a:rPr>
              <a:t> maupun </a:t>
            </a:r>
            <a:r>
              <a:rPr lang="en-US" b="1">
                <a:latin typeface="Garamond" pitchFamily="18" charset="0"/>
              </a:rPr>
              <a:t>komunikasi nonverbal</a:t>
            </a:r>
            <a:r>
              <a:rPr lang="en-US">
                <a:latin typeface="Garamond" pitchFamily="18" charset="0"/>
              </a:rPr>
              <a:t> (ekspresi wajah, kontak mata, </a:t>
            </a:r>
          </a:p>
          <a:p>
            <a:r>
              <a:rPr lang="en-US">
                <a:latin typeface="Garamond" pitchFamily="18" charset="0"/>
              </a:rPr>
              <a:t>postur tubuh, gerakan atau sentuhan).</a:t>
            </a:r>
          </a:p>
        </p:txBody>
      </p:sp>
      <p:pic>
        <p:nvPicPr>
          <p:cNvPr id="7190" name="Picture 26" descr="as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50292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1" name="Picture 27" descr="as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1143000" y="4572000"/>
            <a:ext cx="12001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2" name="Picture 28" descr="h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2971800" y="4572000"/>
            <a:ext cx="115887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49" name="AutoShape 29"/>
          <p:cNvSpPr>
            <a:spLocks noChangeArrowheads="1"/>
          </p:cNvSpPr>
          <p:nvPr/>
        </p:nvSpPr>
        <p:spPr bwMode="auto">
          <a:xfrm>
            <a:off x="2819400" y="3581400"/>
            <a:ext cx="1676400" cy="762000"/>
          </a:xfrm>
          <a:prstGeom prst="cloudCallout">
            <a:avLst>
              <a:gd name="adj1" fmla="val 569"/>
              <a:gd name="adj2" fmla="val 9729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Pasti dia lagi sedih.</a:t>
            </a:r>
          </a:p>
        </p:txBody>
      </p:sp>
      <p:sp>
        <p:nvSpPr>
          <p:cNvPr id="7194" name="Rectangle 30"/>
          <p:cNvSpPr>
            <a:spLocks noChangeArrowheads="1"/>
          </p:cNvSpPr>
          <p:nvPr/>
        </p:nvSpPr>
        <p:spPr bwMode="auto">
          <a:xfrm>
            <a:off x="5334000" y="3657600"/>
            <a:ext cx="2819400" cy="2362200"/>
          </a:xfrm>
          <a:prstGeom prst="rect">
            <a:avLst/>
          </a:prstGeom>
          <a:solidFill>
            <a:schemeClr val="accent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/>
              <a:t>Ada 2 orang, </a:t>
            </a:r>
          </a:p>
          <a:p>
            <a:r>
              <a:rPr lang="en-US" sz="1600"/>
              <a:t>yang satunya mukanya </a:t>
            </a:r>
          </a:p>
          <a:p>
            <a:r>
              <a:rPr lang="en-US" sz="1600"/>
              <a:t>murung,</a:t>
            </a:r>
          </a:p>
          <a:p>
            <a:r>
              <a:rPr lang="en-US" sz="1600"/>
              <a:t>yang satu lagi saat melihat </a:t>
            </a:r>
          </a:p>
          <a:p>
            <a:r>
              <a:rPr lang="en-US" sz="1600"/>
              <a:t>muka temannya langsung </a:t>
            </a:r>
          </a:p>
          <a:p>
            <a:r>
              <a:rPr lang="en-US" sz="1600"/>
              <a:t>beranggapan kalau </a:t>
            </a:r>
          </a:p>
          <a:p>
            <a:r>
              <a:rPr lang="en-US" sz="1600"/>
              <a:t>temannya lagi sedih.</a:t>
            </a:r>
          </a:p>
        </p:txBody>
      </p:sp>
      <p:sp>
        <p:nvSpPr>
          <p:cNvPr id="7195" name="Line 31"/>
          <p:cNvSpPr>
            <a:spLocks noChangeShapeType="1"/>
          </p:cNvSpPr>
          <p:nvPr/>
        </p:nvSpPr>
        <p:spPr bwMode="auto">
          <a:xfrm flipH="1">
            <a:off x="4419600" y="5257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4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27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2209800" y="0"/>
            <a:ext cx="52879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d-ID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Pembentukan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Persepsi</a:t>
            </a:r>
            <a:r>
              <a:rPr lang="en-US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Sosial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6631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2590800"/>
            <a:ext cx="381000" cy="1295400"/>
          </a:xfrm>
          <a:prstGeom prst="flowChartDelay">
            <a:avLst/>
          </a:prstGeom>
          <a:solidFill>
            <a:srgbClr val="80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rgbClr val="800000"/>
                </a:solidFill>
              </a:rPr>
              <a:t>I</a:t>
            </a:r>
          </a:p>
          <a:p>
            <a:r>
              <a:rPr lang="en-US" sz="1600">
                <a:solidFill>
                  <a:srgbClr val="800000"/>
                </a:solidFill>
              </a:rPr>
              <a:t>N</a:t>
            </a:r>
          </a:p>
          <a:p>
            <a:r>
              <a:rPr lang="en-US" sz="1600">
                <a:solidFill>
                  <a:srgbClr val="800000"/>
                </a:solidFill>
              </a:rPr>
              <a:t>D</a:t>
            </a:r>
          </a:p>
          <a:p>
            <a:r>
              <a:rPr lang="en-US" sz="1600">
                <a:solidFill>
                  <a:srgbClr val="800000"/>
                </a:solidFill>
              </a:rPr>
              <a:t>E</a:t>
            </a:r>
          </a:p>
          <a:p>
            <a:r>
              <a:rPr lang="en-US" sz="1600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Radikal Dalam Persepsi Sosial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203325" y="1789113"/>
            <a:ext cx="7407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/>
              <a:t>Tak kalah penting untuk dipahami adalah dua perbedaan radikal dalam pembentukan persepsi sosial. </a:t>
            </a:r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295400" y="2667000"/>
            <a:ext cx="29718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/>
              <a:t>Proses yang cepat dan otomatis</a:t>
            </a:r>
          </a:p>
          <a:p>
            <a:endParaRPr lang="es-ES" b="1"/>
          </a:p>
          <a:p>
            <a:r>
              <a:rPr lang="es-ES">
                <a:latin typeface="Garamond" pitchFamily="18" charset="0"/>
              </a:rPr>
              <a:t>Tanpa terlalu banyak berpikir, dengan cepat menilai orang lain berdasarkan penampilan fisik, situasi, dan hasil pengamatan perilaku yang terjadi seketika.</a:t>
            </a:r>
            <a:r>
              <a:rPr lang="en-US">
                <a:latin typeface="Garamond" pitchFamily="18" charset="0"/>
              </a:rPr>
              <a:t> 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4953000" y="2667000"/>
            <a:ext cx="34290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sv-SE" b="1"/>
              <a:t>Proses yang dilalui dengan penuh pertimbangan</a:t>
            </a:r>
          </a:p>
          <a:p>
            <a:pPr>
              <a:buFont typeface="Wingdings" pitchFamily="2" charset="2"/>
              <a:buNone/>
            </a:pPr>
            <a:endParaRPr lang="sv-SE" b="1">
              <a:latin typeface="Garamond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sv-SE">
                <a:latin typeface="Garamond" pitchFamily="18" charset="0"/>
              </a:rPr>
              <a:t>Mengamati orang lain secara seksama dan menunda penilaian, sampai ia selesai menganalisis orang tersebut berdasarkan ketiga elemen persepsi sosial.</a:t>
            </a:r>
            <a:r>
              <a:rPr lang="en-US">
                <a:latin typeface="Garamond" pitchFamily="18" charset="0"/>
              </a:rPr>
              <a:t> 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1219200" y="2590800"/>
            <a:ext cx="3429000" cy="2667000"/>
          </a:xfrm>
          <a:prstGeom prst="rect">
            <a:avLst/>
          </a:prstGeom>
          <a:solidFill>
            <a:srgbClr val="80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4876800" y="2590800"/>
            <a:ext cx="3505200" cy="2667000"/>
          </a:xfrm>
          <a:prstGeom prst="rect">
            <a:avLst/>
          </a:prstGeom>
          <a:solidFill>
            <a:srgbClr val="80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7543800" y="6324600"/>
            <a:ext cx="609600" cy="3810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800000"/>
                </a:solidFill>
              </a:rPr>
              <a:t>1/1</a:t>
            </a:r>
          </a:p>
        </p:txBody>
      </p:sp>
      <p:sp>
        <p:nvSpPr>
          <p:cNvPr id="26639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3152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6640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 rot="10800000">
            <a:off x="81534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810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Situasi</a:t>
            </a:r>
          </a:p>
        </p:txBody>
      </p:sp>
      <p:sp>
        <p:nvSpPr>
          <p:cNvPr id="8196" name="AutoShape 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905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Pribadi</a:t>
            </a:r>
          </a:p>
        </p:txBody>
      </p:sp>
      <p:sp>
        <p:nvSpPr>
          <p:cNvPr id="8197" name="AutoShape 4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715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Perilaku</a:t>
            </a: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199" name="Oval 8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200" name="Oval 9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201" name="Oval 10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2590800" y="0"/>
            <a:ext cx="4219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d-ID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Elemen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Persepsi</a:t>
            </a:r>
            <a:r>
              <a:rPr lang="en-US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Sosial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8203" name="AutoShape 12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0" y="2590800"/>
            <a:ext cx="381000" cy="1295400"/>
          </a:xfrm>
          <a:prstGeom prst="flowChartDelay">
            <a:avLst/>
          </a:prstGeom>
          <a:solidFill>
            <a:srgbClr val="80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rgbClr val="800000"/>
                </a:solidFill>
              </a:rPr>
              <a:t>I</a:t>
            </a:r>
          </a:p>
          <a:p>
            <a:r>
              <a:rPr lang="en-US" sz="1600">
                <a:solidFill>
                  <a:srgbClr val="800000"/>
                </a:solidFill>
              </a:rPr>
              <a:t>N</a:t>
            </a:r>
          </a:p>
          <a:p>
            <a:r>
              <a:rPr lang="en-US" sz="1600">
                <a:solidFill>
                  <a:srgbClr val="800000"/>
                </a:solidFill>
              </a:rPr>
              <a:t>D</a:t>
            </a:r>
          </a:p>
          <a:p>
            <a:r>
              <a:rPr lang="en-US" sz="1600">
                <a:solidFill>
                  <a:srgbClr val="800000"/>
                </a:solidFill>
              </a:rPr>
              <a:t>E</a:t>
            </a:r>
          </a:p>
          <a:p>
            <a:r>
              <a:rPr lang="en-US" sz="1600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Tiga Elemen Persepsi Sosial</a:t>
            </a:r>
          </a:p>
        </p:txBody>
      </p:sp>
      <p:sp>
        <p:nvSpPr>
          <p:cNvPr id="8205" name="Text Box 14"/>
          <p:cNvSpPr txBox="1">
            <a:spLocks noChangeArrowheads="1"/>
          </p:cNvSpPr>
          <p:nvPr/>
        </p:nvSpPr>
        <p:spPr bwMode="auto">
          <a:xfrm>
            <a:off x="457200" y="1600200"/>
            <a:ext cx="8382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400"/>
              <a:t>Persepsi sosial terdiri atas tiga elemen yang merupakan petunjuk </a:t>
            </a:r>
            <a:r>
              <a:rPr lang="sv-SE" sz="2400"/>
              <a:t>tidak langsung ketika seseorang menilai orang lain. </a:t>
            </a:r>
          </a:p>
          <a:p>
            <a:endParaRPr lang="sv-SE" sz="2400"/>
          </a:p>
          <a:p>
            <a:r>
              <a:rPr lang="sv-SE" sz="2400"/>
              <a:t>Tiga elemen tersebut bersumber pada: </a:t>
            </a:r>
            <a:endParaRPr lang="en-US" sz="2400"/>
          </a:p>
        </p:txBody>
      </p:sp>
      <p:sp>
        <p:nvSpPr>
          <p:cNvPr id="8206" name="Rectangle 16"/>
          <p:cNvSpPr>
            <a:spLocks noChangeArrowheads="1"/>
          </p:cNvSpPr>
          <p:nvPr/>
        </p:nvSpPr>
        <p:spPr bwMode="auto">
          <a:xfrm>
            <a:off x="7543800" y="6324600"/>
            <a:ext cx="609600" cy="3810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800000"/>
                </a:solidFill>
              </a:rPr>
              <a:t>1/4</a:t>
            </a:r>
          </a:p>
        </p:txBody>
      </p:sp>
      <p:sp>
        <p:nvSpPr>
          <p:cNvPr id="8207" name="AutoShape 17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3152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208" name="AutoShape 18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 rot="10800000">
            <a:off x="81534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aphicFrame>
        <p:nvGraphicFramePr>
          <p:cNvPr id="8194" name="Object 19"/>
          <p:cNvGraphicFramePr>
            <a:graphicFrameLocks noChangeAspect="1"/>
          </p:cNvGraphicFramePr>
          <p:nvPr/>
        </p:nvGraphicFramePr>
        <p:xfrm>
          <a:off x="2868613" y="6437313"/>
          <a:ext cx="268287" cy="268287"/>
        </p:xfrm>
        <a:graphic>
          <a:graphicData uri="http://schemas.openxmlformats.org/presentationml/2006/ole">
            <p:oleObj spid="_x0000_s14338" name="Flash Document" r:id="rId8" imgW="320760" imgH="320760" progId="Flash.Movie">
              <p:embed/>
            </p:oleObj>
          </a:graphicData>
        </a:graphic>
      </p:graphicFrame>
      <p:sp>
        <p:nvSpPr>
          <p:cNvPr id="8209" name="Text Box 20"/>
          <p:cNvSpPr txBox="1">
            <a:spLocks noChangeArrowheads="1"/>
          </p:cNvSpPr>
          <p:nvPr/>
        </p:nvSpPr>
        <p:spPr bwMode="auto">
          <a:xfrm>
            <a:off x="3097213" y="6461125"/>
            <a:ext cx="34591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bg2"/>
                </a:solidFill>
              </a:rPr>
              <a:t>Klik salah satu komponen di atas untuk melihat penjelasan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AutoShape 14"/>
          <p:cNvSpPr>
            <a:spLocks noChangeArrowheads="1"/>
          </p:cNvSpPr>
          <p:nvPr/>
        </p:nvSpPr>
        <p:spPr bwMode="auto">
          <a:xfrm>
            <a:off x="3810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Situasi</a:t>
            </a:r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905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Pribadi</a:t>
            </a:r>
          </a:p>
        </p:txBody>
      </p:sp>
      <p:sp>
        <p:nvSpPr>
          <p:cNvPr id="9221" name="AutoShape 15"/>
          <p:cNvSpPr>
            <a:spLocks noChangeArrowheads="1"/>
          </p:cNvSpPr>
          <p:nvPr/>
        </p:nvSpPr>
        <p:spPr bwMode="auto">
          <a:xfrm>
            <a:off x="5715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Perilaku</a:t>
            </a:r>
          </a:p>
        </p:txBody>
      </p:sp>
      <p:sp>
        <p:nvSpPr>
          <p:cNvPr id="9222" name="AutoShape 22"/>
          <p:cNvSpPr>
            <a:spLocks noChangeArrowheads="1"/>
          </p:cNvSpPr>
          <p:nvPr/>
        </p:nvSpPr>
        <p:spPr bwMode="auto">
          <a:xfrm>
            <a:off x="1371600" y="3124200"/>
            <a:ext cx="6477000" cy="2971800"/>
          </a:xfrm>
          <a:prstGeom prst="roundRect">
            <a:avLst>
              <a:gd name="adj" fmla="val 16667"/>
            </a:avLst>
          </a:prstGeom>
          <a:solidFill>
            <a:schemeClr val="bg1">
              <a:alpha val="89803"/>
            </a:schemeClr>
          </a:solidFill>
          <a:ln w="9525">
            <a:solidFill>
              <a:srgbClr val="FFBDBD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9224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9225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9226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2438400" y="0"/>
            <a:ext cx="4219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d-ID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Elemen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Persepsi</a:t>
            </a:r>
            <a:r>
              <a:rPr lang="en-US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Sosial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9228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2590800"/>
            <a:ext cx="381000" cy="1295400"/>
          </a:xfrm>
          <a:prstGeom prst="flowChartDelay">
            <a:avLst/>
          </a:prstGeom>
          <a:solidFill>
            <a:srgbClr val="80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rgbClr val="800000"/>
                </a:solidFill>
              </a:rPr>
              <a:t>I</a:t>
            </a:r>
          </a:p>
          <a:p>
            <a:r>
              <a:rPr lang="en-US" sz="1600">
                <a:solidFill>
                  <a:srgbClr val="800000"/>
                </a:solidFill>
              </a:rPr>
              <a:t>N</a:t>
            </a:r>
          </a:p>
          <a:p>
            <a:r>
              <a:rPr lang="en-US" sz="1600">
                <a:solidFill>
                  <a:srgbClr val="800000"/>
                </a:solidFill>
              </a:rPr>
              <a:t>D</a:t>
            </a:r>
          </a:p>
          <a:p>
            <a:r>
              <a:rPr lang="en-US" sz="1600">
                <a:solidFill>
                  <a:srgbClr val="800000"/>
                </a:solidFill>
              </a:rPr>
              <a:t>E</a:t>
            </a:r>
          </a:p>
          <a:p>
            <a:r>
              <a:rPr lang="en-US" sz="1600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9229" name="Text Box 8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Tiga Elemen Persepsi Sosial</a:t>
            </a:r>
          </a:p>
        </p:txBody>
      </p:sp>
      <p:sp>
        <p:nvSpPr>
          <p:cNvPr id="9230" name="Text Box 17"/>
          <p:cNvSpPr txBox="1">
            <a:spLocks noChangeArrowheads="1"/>
          </p:cNvSpPr>
          <p:nvPr/>
        </p:nvSpPr>
        <p:spPr bwMode="auto">
          <a:xfrm>
            <a:off x="1600200" y="3276600"/>
            <a:ext cx="61722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b="1">
                <a:latin typeface="Garamond" pitchFamily="18" charset="0"/>
              </a:rPr>
              <a:t>Pribadi</a:t>
            </a:r>
          </a:p>
          <a:p>
            <a:endParaRPr lang="sv-SE" b="1">
              <a:latin typeface="Garamond" pitchFamily="18" charset="0"/>
            </a:endParaRPr>
          </a:p>
          <a:p>
            <a:r>
              <a:rPr lang="sv-SE" sz="2000">
                <a:latin typeface="Garamond" pitchFamily="18" charset="0"/>
              </a:rPr>
              <a:t>Proses pembentukan persepsi sosial berdasarkan penilaian pribadi, antara lain yang dilakukan dengan cepat, ketika melihat penampilan fisik seseorang. </a:t>
            </a:r>
          </a:p>
          <a:p>
            <a:endParaRPr lang="sv-SE" sz="2000">
              <a:latin typeface="Garamond" pitchFamily="18" charset="0"/>
            </a:endParaRPr>
          </a:p>
          <a:p>
            <a:r>
              <a:rPr lang="sv-SE" sz="2000">
                <a:latin typeface="Garamond" pitchFamily="18" charset="0"/>
              </a:rPr>
              <a:t>Termasuk di dalamnya jenis kelamin, usia, ras, latar belakang etnik, dan beberapa aspek demografi lain.</a:t>
            </a:r>
            <a:r>
              <a:rPr lang="en-US" sz="2000">
                <a:latin typeface="Garamond" pitchFamily="18" charset="0"/>
              </a:rPr>
              <a:t> </a:t>
            </a:r>
          </a:p>
        </p:txBody>
      </p:sp>
      <p:sp>
        <p:nvSpPr>
          <p:cNvPr id="9231" name="Text Box 23"/>
          <p:cNvSpPr txBox="1">
            <a:spLocks noChangeArrowheads="1"/>
          </p:cNvSpPr>
          <p:nvPr/>
        </p:nvSpPr>
        <p:spPr bwMode="auto">
          <a:xfrm>
            <a:off x="1203325" y="1789113"/>
            <a:ext cx="740727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600"/>
              <a:t>Persepsi sosial terdiri atas tiga elemen yang merupakan petunjuk </a:t>
            </a:r>
            <a:r>
              <a:rPr lang="sv-SE" sz="1600"/>
              <a:t>tidak langsung ketika seseorang menilai orang lain. </a:t>
            </a:r>
          </a:p>
          <a:p>
            <a:endParaRPr lang="sv-SE" sz="1600"/>
          </a:p>
          <a:p>
            <a:r>
              <a:rPr lang="sv-SE" sz="1600"/>
              <a:t>Tiga elemen tersebut bersumber pada: </a:t>
            </a:r>
            <a:endParaRPr lang="en-US" sz="1600"/>
          </a:p>
        </p:txBody>
      </p:sp>
      <p:sp>
        <p:nvSpPr>
          <p:cNvPr id="9232" name="Rectangle 24"/>
          <p:cNvSpPr>
            <a:spLocks noChangeArrowheads="1"/>
          </p:cNvSpPr>
          <p:nvPr/>
        </p:nvSpPr>
        <p:spPr bwMode="auto">
          <a:xfrm>
            <a:off x="7543800" y="6324600"/>
            <a:ext cx="609600" cy="3810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800000"/>
                </a:solidFill>
              </a:rPr>
              <a:t>2/4</a:t>
            </a:r>
          </a:p>
        </p:txBody>
      </p:sp>
      <p:sp>
        <p:nvSpPr>
          <p:cNvPr id="9233" name="AutoShape 2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3152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9234" name="AutoShape 2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 rot="10800000">
            <a:off x="81534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aphicFrame>
        <p:nvGraphicFramePr>
          <p:cNvPr id="9218" name="Object 27"/>
          <p:cNvGraphicFramePr>
            <a:graphicFrameLocks noChangeAspect="1"/>
          </p:cNvGraphicFramePr>
          <p:nvPr/>
        </p:nvGraphicFramePr>
        <p:xfrm>
          <a:off x="2868613" y="6437313"/>
          <a:ext cx="268287" cy="268287"/>
        </p:xfrm>
        <a:graphic>
          <a:graphicData uri="http://schemas.openxmlformats.org/presentationml/2006/ole">
            <p:oleObj spid="_x0000_s15362" name="Flash Document" r:id="rId5" imgW="320760" imgH="320760" progId="Flash.Movie">
              <p:embed/>
            </p:oleObj>
          </a:graphicData>
        </a:graphic>
      </p:graphicFrame>
      <p:sp>
        <p:nvSpPr>
          <p:cNvPr id="9235" name="Text Box 28"/>
          <p:cNvSpPr txBox="1">
            <a:spLocks noChangeArrowheads="1"/>
          </p:cNvSpPr>
          <p:nvPr/>
        </p:nvSpPr>
        <p:spPr bwMode="auto">
          <a:xfrm>
            <a:off x="3097213" y="6461125"/>
            <a:ext cx="34591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bg2"/>
                </a:solidFill>
              </a:rPr>
              <a:t>Klik salah satu komponen di atas untuk melihat penjelasan</a:t>
            </a:r>
          </a:p>
        </p:txBody>
      </p:sp>
      <p:sp>
        <p:nvSpPr>
          <p:cNvPr id="9236" name="Text Box 20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7205663" y="3200400"/>
            <a:ext cx="338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AutoShape 10"/>
          <p:cNvSpPr>
            <a:spLocks noChangeArrowheads="1"/>
          </p:cNvSpPr>
          <p:nvPr/>
        </p:nvSpPr>
        <p:spPr bwMode="auto">
          <a:xfrm>
            <a:off x="1905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Pribadi</a:t>
            </a:r>
          </a:p>
        </p:txBody>
      </p:sp>
      <p:sp>
        <p:nvSpPr>
          <p:cNvPr id="10244" name="AutoShape 11"/>
          <p:cNvSpPr>
            <a:spLocks noChangeArrowheads="1"/>
          </p:cNvSpPr>
          <p:nvPr/>
        </p:nvSpPr>
        <p:spPr bwMode="auto">
          <a:xfrm>
            <a:off x="3810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Situasi</a:t>
            </a:r>
          </a:p>
        </p:txBody>
      </p:sp>
      <p:sp>
        <p:nvSpPr>
          <p:cNvPr id="10245" name="AutoShape 12"/>
          <p:cNvSpPr>
            <a:spLocks noChangeArrowheads="1"/>
          </p:cNvSpPr>
          <p:nvPr/>
        </p:nvSpPr>
        <p:spPr bwMode="auto">
          <a:xfrm>
            <a:off x="5715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Perilaku</a:t>
            </a:r>
          </a:p>
        </p:txBody>
      </p:sp>
      <p:sp>
        <p:nvSpPr>
          <p:cNvPr id="10246" name="AutoShape 17"/>
          <p:cNvSpPr>
            <a:spLocks noChangeArrowheads="1"/>
          </p:cNvSpPr>
          <p:nvPr/>
        </p:nvSpPr>
        <p:spPr bwMode="auto">
          <a:xfrm>
            <a:off x="1371600" y="3124200"/>
            <a:ext cx="6477000" cy="2971800"/>
          </a:xfrm>
          <a:prstGeom prst="roundRect">
            <a:avLst>
              <a:gd name="adj" fmla="val 16667"/>
            </a:avLst>
          </a:prstGeom>
          <a:solidFill>
            <a:schemeClr val="bg1">
              <a:alpha val="89803"/>
            </a:schemeClr>
          </a:solidFill>
          <a:ln w="9525">
            <a:solidFill>
              <a:srgbClr val="FFBDBD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247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248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249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250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2057400" y="0"/>
            <a:ext cx="4219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d-ID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Elemen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Persepsi</a:t>
            </a:r>
            <a:r>
              <a:rPr lang="en-US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Sosial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10252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2590800"/>
            <a:ext cx="381000" cy="1295400"/>
          </a:xfrm>
          <a:prstGeom prst="flowChartDelay">
            <a:avLst/>
          </a:prstGeom>
          <a:solidFill>
            <a:srgbClr val="80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rgbClr val="800000"/>
                </a:solidFill>
              </a:rPr>
              <a:t>I</a:t>
            </a:r>
          </a:p>
          <a:p>
            <a:r>
              <a:rPr lang="en-US" sz="1600">
                <a:solidFill>
                  <a:srgbClr val="800000"/>
                </a:solidFill>
              </a:rPr>
              <a:t>N</a:t>
            </a:r>
          </a:p>
          <a:p>
            <a:r>
              <a:rPr lang="en-US" sz="1600">
                <a:solidFill>
                  <a:srgbClr val="800000"/>
                </a:solidFill>
              </a:rPr>
              <a:t>D</a:t>
            </a:r>
          </a:p>
          <a:p>
            <a:r>
              <a:rPr lang="en-US" sz="1600">
                <a:solidFill>
                  <a:srgbClr val="800000"/>
                </a:solidFill>
              </a:rPr>
              <a:t>E</a:t>
            </a:r>
          </a:p>
          <a:p>
            <a:r>
              <a:rPr lang="en-US" sz="1600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10253" name="Text Box 8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Tiga Elemen Persepsi Sosial</a:t>
            </a:r>
          </a:p>
        </p:txBody>
      </p:sp>
      <p:sp>
        <p:nvSpPr>
          <p:cNvPr id="10254" name="Text Box 16"/>
          <p:cNvSpPr txBox="1">
            <a:spLocks noChangeArrowheads="1"/>
          </p:cNvSpPr>
          <p:nvPr/>
        </p:nvSpPr>
        <p:spPr bwMode="auto">
          <a:xfrm>
            <a:off x="1752600" y="3276600"/>
            <a:ext cx="5791200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b="1">
                <a:latin typeface="Garamond" pitchFamily="18" charset="0"/>
              </a:rPr>
              <a:t>Situasi</a:t>
            </a:r>
          </a:p>
          <a:p>
            <a:endParaRPr lang="sv-SE">
              <a:latin typeface="Garamond" pitchFamily="18" charset="0"/>
            </a:endParaRPr>
          </a:p>
          <a:p>
            <a:r>
              <a:rPr lang="sv-SE">
                <a:latin typeface="Garamond" pitchFamily="18" charset="0"/>
              </a:rPr>
              <a:t>Kita memiliki konsep awal tentang beragam situasi berdasarkan pengalaman. Ketika seseorang merasa sangat akrab dengan tipe situasi tertentu, maka peristiwa-peristiwa akan terletak tepat pada tempatnya. </a:t>
            </a:r>
          </a:p>
          <a:p>
            <a:endParaRPr lang="sv-SE">
              <a:latin typeface="Garamond" pitchFamily="18" charset="0"/>
            </a:endParaRPr>
          </a:p>
          <a:p>
            <a:r>
              <a:rPr lang="fi-FI">
                <a:latin typeface="Garamond" pitchFamily="18" charset="0"/>
              </a:rPr>
              <a:t>Hal ini berarti, semakin kaya pengalaman hidup seseorang, semakin bijak persepsi sosial yang dibentuknya dari situasi.</a:t>
            </a:r>
            <a:r>
              <a:rPr lang="en-US">
                <a:latin typeface="Garamond" pitchFamily="18" charset="0"/>
              </a:rPr>
              <a:t> </a:t>
            </a:r>
          </a:p>
        </p:txBody>
      </p:sp>
      <p:sp>
        <p:nvSpPr>
          <p:cNvPr id="10255" name="Text Box 18"/>
          <p:cNvSpPr txBox="1">
            <a:spLocks noChangeArrowheads="1"/>
          </p:cNvSpPr>
          <p:nvPr/>
        </p:nvSpPr>
        <p:spPr bwMode="auto">
          <a:xfrm>
            <a:off x="1203325" y="1789113"/>
            <a:ext cx="740727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600"/>
              <a:t>Persepsi sosial terdiri atas tiga elemen yang merupakan petunjuk </a:t>
            </a:r>
            <a:r>
              <a:rPr lang="sv-SE" sz="1600"/>
              <a:t>tidak langsung ketika seseorang menilai orang lain. </a:t>
            </a:r>
          </a:p>
          <a:p>
            <a:endParaRPr lang="sv-SE" sz="1600"/>
          </a:p>
          <a:p>
            <a:r>
              <a:rPr lang="sv-SE" sz="1600"/>
              <a:t>Tiga elemen tersebut bersumber pada: </a:t>
            </a:r>
            <a:endParaRPr lang="en-US" sz="1600"/>
          </a:p>
        </p:txBody>
      </p:sp>
      <p:sp>
        <p:nvSpPr>
          <p:cNvPr id="10256" name="Rectangle 19"/>
          <p:cNvSpPr>
            <a:spLocks noChangeArrowheads="1"/>
          </p:cNvSpPr>
          <p:nvPr/>
        </p:nvSpPr>
        <p:spPr bwMode="auto">
          <a:xfrm>
            <a:off x="7543800" y="6324600"/>
            <a:ext cx="609600" cy="3810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800000"/>
                </a:solidFill>
              </a:rPr>
              <a:t>3/4</a:t>
            </a:r>
          </a:p>
        </p:txBody>
      </p:sp>
      <p:sp>
        <p:nvSpPr>
          <p:cNvPr id="10257" name="AutoShape 20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3152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258" name="AutoShape 21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 rot="10800000">
            <a:off x="81534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aphicFrame>
        <p:nvGraphicFramePr>
          <p:cNvPr id="10242" name="Object 22"/>
          <p:cNvGraphicFramePr>
            <a:graphicFrameLocks noChangeAspect="1"/>
          </p:cNvGraphicFramePr>
          <p:nvPr/>
        </p:nvGraphicFramePr>
        <p:xfrm>
          <a:off x="2868613" y="6437313"/>
          <a:ext cx="268287" cy="268287"/>
        </p:xfrm>
        <a:graphic>
          <a:graphicData uri="http://schemas.openxmlformats.org/presentationml/2006/ole">
            <p:oleObj spid="_x0000_s16386" name="Flash Document" r:id="rId5" imgW="320760" imgH="320760" progId="Flash.Movie">
              <p:embed/>
            </p:oleObj>
          </a:graphicData>
        </a:graphic>
      </p:graphicFrame>
      <p:sp>
        <p:nvSpPr>
          <p:cNvPr id="10259" name="Text Box 23"/>
          <p:cNvSpPr txBox="1">
            <a:spLocks noChangeArrowheads="1"/>
          </p:cNvSpPr>
          <p:nvPr/>
        </p:nvSpPr>
        <p:spPr bwMode="auto">
          <a:xfrm>
            <a:off x="3097213" y="6461125"/>
            <a:ext cx="34591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bg2"/>
                </a:solidFill>
              </a:rPr>
              <a:t>Klik salah satu komponen di atas untuk melihat penjelasan</a:t>
            </a:r>
          </a:p>
        </p:txBody>
      </p:sp>
      <p:sp>
        <p:nvSpPr>
          <p:cNvPr id="10260" name="Text Box 15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7205663" y="3200400"/>
            <a:ext cx="338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1268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1269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1270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2590800" y="0"/>
            <a:ext cx="4219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d-ID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Elemen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Persepsi</a:t>
            </a:r>
            <a:r>
              <a:rPr lang="en-US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Sosial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11272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2590800"/>
            <a:ext cx="381000" cy="1295400"/>
          </a:xfrm>
          <a:prstGeom prst="flowChartDelay">
            <a:avLst/>
          </a:prstGeom>
          <a:solidFill>
            <a:srgbClr val="80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rgbClr val="800000"/>
                </a:solidFill>
              </a:rPr>
              <a:t>I</a:t>
            </a:r>
          </a:p>
          <a:p>
            <a:r>
              <a:rPr lang="en-US" sz="1600">
                <a:solidFill>
                  <a:srgbClr val="800000"/>
                </a:solidFill>
              </a:rPr>
              <a:t>N</a:t>
            </a:r>
          </a:p>
          <a:p>
            <a:r>
              <a:rPr lang="en-US" sz="1600">
                <a:solidFill>
                  <a:srgbClr val="800000"/>
                </a:solidFill>
              </a:rPr>
              <a:t>D</a:t>
            </a:r>
          </a:p>
          <a:p>
            <a:r>
              <a:rPr lang="en-US" sz="1600">
                <a:solidFill>
                  <a:srgbClr val="800000"/>
                </a:solidFill>
              </a:rPr>
              <a:t>E</a:t>
            </a:r>
          </a:p>
          <a:p>
            <a:r>
              <a:rPr lang="en-US" sz="1600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11273" name="Text Box 8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Tiga Elemen Persepsi Sosial</a:t>
            </a:r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>
            <a:off x="1905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Pribadi</a:t>
            </a:r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3810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Situasi</a:t>
            </a:r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5715000" y="3352800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80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/>
              <a:t>Perilaku</a:t>
            </a:r>
          </a:p>
        </p:txBody>
      </p:sp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1371600" y="3124200"/>
            <a:ext cx="6477000" cy="2971800"/>
          </a:xfrm>
          <a:prstGeom prst="roundRect">
            <a:avLst>
              <a:gd name="adj" fmla="val 16667"/>
            </a:avLst>
          </a:prstGeom>
          <a:solidFill>
            <a:schemeClr val="bg1">
              <a:alpha val="89803"/>
            </a:schemeClr>
          </a:solidFill>
          <a:ln w="9525">
            <a:solidFill>
              <a:srgbClr val="FFBDBD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1278" name="Text Box 15"/>
          <p:cNvSpPr txBox="1">
            <a:spLocks noChangeArrowheads="1"/>
          </p:cNvSpPr>
          <p:nvPr/>
        </p:nvSpPr>
        <p:spPr bwMode="auto">
          <a:xfrm>
            <a:off x="1752600" y="3276600"/>
            <a:ext cx="5943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b="1">
                <a:latin typeface="Garamond" pitchFamily="18" charset="0"/>
              </a:rPr>
              <a:t>Perilaku</a:t>
            </a:r>
          </a:p>
          <a:p>
            <a:endParaRPr lang="sv-SE">
              <a:latin typeface="Garamond" pitchFamily="18" charset="0"/>
            </a:endParaRPr>
          </a:p>
          <a:p>
            <a:r>
              <a:rPr lang="fi-FI">
                <a:latin typeface="Garamond" pitchFamily="18" charset="0"/>
              </a:rPr>
              <a:t>Perilaku membutuhkan bukti-bukti yang dapat diamati untuk mengidentifikasikan aktivitas seseorang. </a:t>
            </a:r>
          </a:p>
          <a:p>
            <a:endParaRPr lang="fi-FI">
              <a:latin typeface="Garamond" pitchFamily="18" charset="0"/>
            </a:endParaRPr>
          </a:p>
          <a:p>
            <a:r>
              <a:rPr lang="fi-FI">
                <a:latin typeface="Garamond" pitchFamily="18" charset="0"/>
              </a:rPr>
              <a:t>Orang mengandalkan perilaku nonverbal untuk menguatkan penilaiannya, namun sering kali hasilnya kurang akurat. </a:t>
            </a:r>
            <a:r>
              <a:rPr lang="sv-SE">
                <a:latin typeface="Garamond" pitchFamily="18" charset="0"/>
              </a:rPr>
              <a:t>Karena terlalu banyak perhatian yang ditujukan pada kata-kata, ekspresi wajah, isyarat bahasa tubuh dan perubahan intonasi. </a:t>
            </a:r>
            <a:endParaRPr lang="en-US">
              <a:latin typeface="Garamond" pitchFamily="18" charset="0"/>
            </a:endParaRPr>
          </a:p>
          <a:p>
            <a:endParaRPr lang="en-US">
              <a:latin typeface="Garamond" pitchFamily="18" charset="0"/>
            </a:endParaRPr>
          </a:p>
        </p:txBody>
      </p:sp>
      <p:sp>
        <p:nvSpPr>
          <p:cNvPr id="11279" name="Text Box 16"/>
          <p:cNvSpPr txBox="1">
            <a:spLocks noChangeArrowheads="1"/>
          </p:cNvSpPr>
          <p:nvPr/>
        </p:nvSpPr>
        <p:spPr bwMode="auto">
          <a:xfrm>
            <a:off x="1203325" y="1789113"/>
            <a:ext cx="74072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/>
              <a:t>Persepsi sosial terdiri atas tiga elemen yang merupakan petunjuk </a:t>
            </a:r>
            <a:r>
              <a:rPr lang="sv-SE"/>
              <a:t>tidak langsung ketika seseorang menilai orang lain. </a:t>
            </a:r>
          </a:p>
          <a:p>
            <a:endParaRPr lang="sv-SE"/>
          </a:p>
          <a:p>
            <a:r>
              <a:rPr lang="sv-SE"/>
              <a:t>Tiga elemen tersebut bersumber pada: </a:t>
            </a:r>
            <a:endParaRPr lang="en-US"/>
          </a:p>
        </p:txBody>
      </p:sp>
      <p:sp>
        <p:nvSpPr>
          <p:cNvPr id="11280" name="Rectangle 17"/>
          <p:cNvSpPr>
            <a:spLocks noChangeArrowheads="1"/>
          </p:cNvSpPr>
          <p:nvPr/>
        </p:nvSpPr>
        <p:spPr bwMode="auto">
          <a:xfrm>
            <a:off x="7543800" y="6324600"/>
            <a:ext cx="609600" cy="3810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800000"/>
                </a:solidFill>
              </a:rPr>
              <a:t>4/4</a:t>
            </a:r>
          </a:p>
        </p:txBody>
      </p:sp>
      <p:sp>
        <p:nvSpPr>
          <p:cNvPr id="11281" name="AutoShape 18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3152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1282" name="AutoShape 1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 rot="10800000">
            <a:off x="81534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aphicFrame>
        <p:nvGraphicFramePr>
          <p:cNvPr id="11266" name="Object 20"/>
          <p:cNvGraphicFramePr>
            <a:graphicFrameLocks noChangeAspect="1"/>
          </p:cNvGraphicFramePr>
          <p:nvPr/>
        </p:nvGraphicFramePr>
        <p:xfrm>
          <a:off x="2868613" y="6437313"/>
          <a:ext cx="268287" cy="268287"/>
        </p:xfrm>
        <a:graphic>
          <a:graphicData uri="http://schemas.openxmlformats.org/presentationml/2006/ole">
            <p:oleObj spid="_x0000_s17410" name="Flash Document" r:id="rId5" imgW="320760" imgH="320760" progId="Flash.Movie">
              <p:embed/>
            </p:oleObj>
          </a:graphicData>
        </a:graphic>
      </p:graphicFrame>
      <p:sp>
        <p:nvSpPr>
          <p:cNvPr id="11283" name="Text Box 21"/>
          <p:cNvSpPr txBox="1">
            <a:spLocks noChangeArrowheads="1"/>
          </p:cNvSpPr>
          <p:nvPr/>
        </p:nvSpPr>
        <p:spPr bwMode="auto">
          <a:xfrm>
            <a:off x="3097213" y="6461125"/>
            <a:ext cx="34591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bg2"/>
                </a:solidFill>
              </a:rPr>
              <a:t>Klik salah satu komponen di atas untuk melihat penjelasan</a:t>
            </a:r>
          </a:p>
        </p:txBody>
      </p:sp>
      <p:sp>
        <p:nvSpPr>
          <p:cNvPr id="11284" name="Text Box 14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7205663" y="3200400"/>
            <a:ext cx="338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8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8382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PENG</a:t>
            </a:r>
            <a:r>
              <a:rPr lang="id-ID" dirty="0" smtClean="0"/>
              <a:t>ARUH PERSEPSI SOSIAL </a:t>
            </a:r>
            <a:br>
              <a:rPr lang="id-ID" dirty="0" smtClean="0"/>
            </a:br>
            <a:r>
              <a:rPr lang="id-ID" dirty="0" smtClean="0"/>
              <a:t>TERHADAP PERILAKU SOSIAL</a:t>
            </a:r>
            <a:endParaRPr lang="en-US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295400"/>
            <a:ext cx="8686800" cy="5334000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err="1" smtClean="0">
                <a:solidFill>
                  <a:srgbClr val="C00000"/>
                </a:solidFill>
              </a:rPr>
              <a:t>Persepsi</a:t>
            </a:r>
            <a:r>
              <a:rPr lang="id-ID" b="1" dirty="0" smtClean="0">
                <a:solidFill>
                  <a:srgbClr val="C00000"/>
                </a:solidFill>
              </a:rPr>
              <a:t> sosial </a:t>
            </a:r>
            <a:r>
              <a:rPr lang="id-ID" dirty="0" smtClean="0"/>
              <a:t>dapat dijadikan kerangka berpikir untuk mempermudah dan mengatur hubungan antar individu.</a:t>
            </a:r>
            <a:r>
              <a:rPr lang="en-US" dirty="0" smtClean="0"/>
              <a:t> </a:t>
            </a:r>
            <a:endParaRPr lang="id-ID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C00000"/>
                </a:solidFill>
              </a:rPr>
              <a:t>A</a:t>
            </a:r>
            <a:r>
              <a:rPr lang="id-ID" b="1" dirty="0" smtClean="0">
                <a:solidFill>
                  <a:srgbClr val="C00000"/>
                </a:solidFill>
              </a:rPr>
              <a:t>danya kesalahan persepsi </a:t>
            </a:r>
            <a:r>
              <a:rPr lang="id-ID" dirty="0" smtClean="0"/>
              <a:t>dapat menimbulkan masalah, dikarenakan terlalu sempitnya sudut pandang individu dalam menilai orang lain, antara lain </a:t>
            </a:r>
            <a:endParaRPr lang="en-US" dirty="0" smtClean="0"/>
          </a:p>
          <a:p>
            <a:pPr marL="723900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b="1" dirty="0" smtClean="0">
                <a:solidFill>
                  <a:srgbClr val="C00000"/>
                </a:solidFill>
              </a:rPr>
              <a:t>S</a:t>
            </a:r>
            <a:r>
              <a:rPr lang="id-ID" b="1" dirty="0" smtClean="0">
                <a:solidFill>
                  <a:srgbClr val="C00000"/>
                </a:solidFill>
              </a:rPr>
              <a:t>tereotip</a:t>
            </a:r>
            <a:r>
              <a:rPr lang="id-ID" dirty="0" smtClean="0"/>
              <a:t>, yaitu generalisasi tentang karakteristik umum suatu kelompok individu, misal : perempuan dianggap memiliki sifat emosional, lamban dan cerewet.</a:t>
            </a:r>
            <a:endParaRPr lang="en-US" dirty="0" smtClean="0"/>
          </a:p>
          <a:p>
            <a:pPr marL="723900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id-ID" b="1" dirty="0" smtClean="0">
                <a:solidFill>
                  <a:srgbClr val="C00000"/>
                </a:solidFill>
              </a:rPr>
              <a:t>Gema (</a:t>
            </a:r>
            <a:r>
              <a:rPr lang="id-ID" b="1" i="1" dirty="0" smtClean="0">
                <a:solidFill>
                  <a:srgbClr val="C00000"/>
                </a:solidFill>
              </a:rPr>
              <a:t>halo effect</a:t>
            </a:r>
            <a:r>
              <a:rPr lang="id-ID" b="1" dirty="0" smtClean="0">
                <a:solidFill>
                  <a:srgbClr val="C00000"/>
                </a:solidFill>
              </a:rPr>
              <a:t>)</a:t>
            </a:r>
            <a:r>
              <a:rPr lang="id-ID" dirty="0" smtClean="0"/>
              <a:t>, kesimpulan tentang kesan umum individu terhadap ciri-ciri umum orang lain pada satu peristiwa yang secara logis juga berlaku pada peristiwa lain, misal : hasil tes kecerdasan (IQ) dianggap sebagai representasi keberhasilan pada semua aspek kehidupan</a:t>
            </a:r>
            <a:r>
              <a:rPr lang="en-US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  <p:sp>
        <p:nvSpPr>
          <p:cNvPr id="5" name="ClipArt Placeholder 4"/>
          <p:cNvSpPr>
            <a:spLocks noGrp="1"/>
          </p:cNvSpPr>
          <p:nvPr>
            <p:ph type="clipArt" sz="half" idx="2"/>
          </p:nvPr>
        </p:nvSpPr>
        <p:spPr/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Komunikasi</a:t>
            </a:r>
            <a:r>
              <a:rPr lang="en-US" dirty="0" smtClean="0"/>
              <a:t> Non Verbal : </a:t>
            </a:r>
            <a:r>
              <a:rPr lang="en-US" dirty="0" err="1" smtClean="0"/>
              <a:t>Pesan</a:t>
            </a:r>
            <a:r>
              <a:rPr lang="en-US" dirty="0" smtClean="0"/>
              <a:t>  </a:t>
            </a:r>
            <a:r>
              <a:rPr lang="en-US" dirty="0" err="1" smtClean="0"/>
              <a:t>melalui</a:t>
            </a:r>
            <a:r>
              <a:rPr lang="en-US" dirty="0" smtClean="0"/>
              <a:t>  </a:t>
            </a:r>
            <a:r>
              <a:rPr lang="en-US" dirty="0" err="1" smtClean="0"/>
              <a:t>ekspresi</a:t>
            </a:r>
            <a:r>
              <a:rPr lang="en-US" dirty="0" smtClean="0"/>
              <a:t>, </a:t>
            </a:r>
            <a:r>
              <a:rPr lang="en-US" dirty="0" err="1" smtClean="0"/>
              <a:t>tatapan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Tx/>
              <a:buChar char="-"/>
            </a:pPr>
            <a:r>
              <a:rPr lang="en-US" dirty="0" err="1" smtClean="0"/>
              <a:t>Seringkali</a:t>
            </a:r>
            <a:r>
              <a:rPr lang="en-US" dirty="0" smtClean="0"/>
              <a:t>,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/</a:t>
            </a:r>
            <a:r>
              <a:rPr lang="en-US" dirty="0" err="1" smtClean="0"/>
              <a:t>sesaat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Perubahan</a:t>
            </a:r>
            <a:r>
              <a:rPr lang="en-US" dirty="0" smtClean="0"/>
              <a:t> mood, </a:t>
            </a:r>
            <a:r>
              <a:rPr lang="en-US" dirty="0" err="1" smtClean="0"/>
              <a:t>emosi</a:t>
            </a:r>
            <a:r>
              <a:rPr lang="en-US" dirty="0" smtClean="0"/>
              <a:t>, </a:t>
            </a:r>
            <a:r>
              <a:rPr lang="en-US" dirty="0" err="1" smtClean="0"/>
              <a:t>kelelahan</a:t>
            </a:r>
            <a:r>
              <a:rPr lang="en-US" dirty="0" smtClean="0"/>
              <a:t>, </a:t>
            </a:r>
            <a:r>
              <a:rPr lang="en-US" dirty="0" err="1" smtClean="0"/>
              <a:t>obat-obatan</a:t>
            </a:r>
            <a:r>
              <a:rPr lang="en-US" dirty="0" smtClean="0"/>
              <a:t> – </a:t>
            </a:r>
            <a:r>
              <a:rPr lang="en-US" dirty="0" err="1" smtClean="0"/>
              <a:t>semuanya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Contoh</a:t>
            </a:r>
            <a:r>
              <a:rPr lang="en-US" dirty="0" smtClean="0"/>
              <a:t> :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bersedia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orang</a:t>
            </a:r>
            <a:r>
              <a:rPr lang="en-US" dirty="0" smtClean="0"/>
              <a:t> lain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hatinya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, </a:t>
            </a: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melampiaskan</a:t>
            </a:r>
            <a:r>
              <a:rPr lang="en-US" dirty="0" smtClean="0"/>
              <a:t> </a:t>
            </a:r>
            <a:r>
              <a:rPr lang="en-US" dirty="0" err="1" smtClean="0"/>
              <a:t>kemarahannya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perasaannya</a:t>
            </a:r>
            <a:r>
              <a:rPr lang="en-US" dirty="0" smtClean="0"/>
              <a:t> </a:t>
            </a:r>
            <a:r>
              <a:rPr lang="en-US" dirty="0" err="1" smtClean="0"/>
              <a:t>terluka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perasaannya</a:t>
            </a:r>
            <a:r>
              <a:rPr lang="en-US" dirty="0" smtClean="0"/>
              <a:t> </a:t>
            </a:r>
            <a:r>
              <a:rPr lang="en-US" dirty="0" err="1" smtClean="0"/>
              <a:t>bahagia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emosional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non verbal </a:t>
            </a:r>
            <a:r>
              <a:rPr lang="en-US" dirty="0" smtClean="0"/>
              <a:t>–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non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ekspresi</a:t>
            </a:r>
            <a:r>
              <a:rPr lang="en-US" dirty="0" smtClean="0"/>
              <a:t> </a:t>
            </a:r>
            <a:r>
              <a:rPr lang="en-US" dirty="0" err="1" smtClean="0"/>
              <a:t>wajah</a:t>
            </a:r>
            <a:r>
              <a:rPr lang="en-US" dirty="0" smtClean="0"/>
              <a:t> ,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, </a:t>
            </a:r>
            <a:r>
              <a:rPr lang="en-US" dirty="0" err="1" smtClean="0"/>
              <a:t>gerak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postur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Facial Expression </a:t>
            </a:r>
            <a:endParaRPr lang="en-US" dirty="0"/>
          </a:p>
        </p:txBody>
      </p:sp>
      <p:pic>
        <p:nvPicPr>
          <p:cNvPr id="4" name="Content Placeholder 3" descr="facial expression 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3999" y="1452640"/>
            <a:ext cx="6361239" cy="487196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D:\Course\Psikologi Sosial\MMTC\GAMBAR\psikologi-sosi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91440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52400" y="0"/>
            <a:ext cx="8839200" cy="457200"/>
          </a:xfrm>
          <a:prstGeom prst="rect">
            <a:avLst/>
          </a:prstGeom>
        </p:spPr>
        <p:txBody>
          <a:bodyPr anchor="b"/>
          <a:lstStyle/>
          <a:p>
            <a:pPr>
              <a:defRPr/>
            </a:pPr>
            <a:r>
              <a:rPr lang="en-US" sz="3200" dirty="0">
                <a:latin typeface="Berlin Sans FB" pitchFamily="34" charset="0"/>
                <a:ea typeface="+mj-ea"/>
                <a:cs typeface="+mj-cs"/>
              </a:rPr>
              <a:t>PERSEPSI SOSIAL</a:t>
            </a:r>
            <a:endParaRPr lang="en-US" sz="3200" dirty="0">
              <a:effectLst>
                <a:outerShdw blurRad="38100" dist="38100" dir="2700000" algn="tl">
                  <a:srgbClr val="4E5B6F"/>
                </a:outerShdw>
              </a:effectLst>
              <a:latin typeface="Berlin Sans FB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</a:t>
            </a:r>
            <a:r>
              <a:rPr lang="en-US" dirty="0" err="1" smtClean="0">
                <a:latin typeface="Calisto MT" pitchFamily="18" charset="0"/>
              </a:rPr>
              <a:t>Wajah</a:t>
            </a:r>
            <a:r>
              <a:rPr lang="en-US" dirty="0" smtClean="0">
                <a:latin typeface="Calisto MT" pitchFamily="18" charset="0"/>
              </a:rPr>
              <a:t> </a:t>
            </a:r>
            <a:r>
              <a:rPr lang="en-US" dirty="0" err="1" smtClean="0">
                <a:latin typeface="Calisto MT" pitchFamily="18" charset="0"/>
              </a:rPr>
              <a:t>adalah</a:t>
            </a:r>
            <a:r>
              <a:rPr lang="en-US" dirty="0" smtClean="0">
                <a:latin typeface="Calisto MT" pitchFamily="18" charset="0"/>
              </a:rPr>
              <a:t> </a:t>
            </a:r>
            <a:r>
              <a:rPr lang="en-US" dirty="0" err="1" smtClean="0">
                <a:latin typeface="Calisto MT" pitchFamily="18" charset="0"/>
              </a:rPr>
              <a:t>gambaran</a:t>
            </a:r>
            <a:r>
              <a:rPr lang="en-US" dirty="0" smtClean="0">
                <a:latin typeface="Calisto MT" pitchFamily="18" charset="0"/>
              </a:rPr>
              <a:t> </a:t>
            </a:r>
            <a:r>
              <a:rPr lang="en-US" dirty="0" err="1" smtClean="0">
                <a:latin typeface="Calisto MT" pitchFamily="18" charset="0"/>
              </a:rPr>
              <a:t>jiwa</a:t>
            </a:r>
            <a:r>
              <a:rPr lang="en-US" dirty="0" smtClean="0">
                <a:latin typeface="Calisto MT" pitchFamily="18" charset="0"/>
              </a:rPr>
              <a:t> – Cicero</a:t>
            </a:r>
          </a:p>
          <a:p>
            <a:pPr>
              <a:buNone/>
            </a:pPr>
            <a:endParaRPr lang="en-US" dirty="0" smtClean="0">
              <a:latin typeface="Calisto MT" pitchFamily="18" charset="0"/>
            </a:endParaRPr>
          </a:p>
          <a:p>
            <a:pPr>
              <a:buNone/>
            </a:pPr>
            <a:r>
              <a:rPr lang="en-US" dirty="0" smtClean="0">
                <a:latin typeface="Calisto MT" pitchFamily="18" charset="0"/>
              </a:rPr>
              <a:t>           Mata </a:t>
            </a:r>
            <a:r>
              <a:rPr lang="en-US" dirty="0" err="1" smtClean="0">
                <a:latin typeface="Calisto MT" pitchFamily="18" charset="0"/>
              </a:rPr>
              <a:t>adalah</a:t>
            </a:r>
            <a:r>
              <a:rPr lang="en-US" dirty="0" smtClean="0">
                <a:latin typeface="Calisto MT" pitchFamily="18" charset="0"/>
              </a:rPr>
              <a:t> </a:t>
            </a:r>
            <a:r>
              <a:rPr lang="en-US" dirty="0" err="1" smtClean="0">
                <a:latin typeface="Calisto MT" pitchFamily="18" charset="0"/>
              </a:rPr>
              <a:t>jendela</a:t>
            </a:r>
            <a:r>
              <a:rPr lang="en-US" dirty="0" smtClean="0">
                <a:latin typeface="Calisto MT" pitchFamily="18" charset="0"/>
              </a:rPr>
              <a:t> </a:t>
            </a:r>
            <a:r>
              <a:rPr lang="en-US" dirty="0" err="1" smtClean="0">
                <a:latin typeface="Calisto MT" pitchFamily="18" charset="0"/>
              </a:rPr>
              <a:t>hati</a:t>
            </a:r>
            <a:endParaRPr lang="en-US" dirty="0" smtClean="0">
              <a:latin typeface="Calisto MT" pitchFamily="18" charset="0"/>
            </a:endParaRPr>
          </a:p>
          <a:p>
            <a:pPr>
              <a:buNone/>
            </a:pPr>
            <a:endParaRPr lang="en-US" dirty="0" smtClean="0">
              <a:latin typeface="Calisto MT" pitchFamily="18" charset="0"/>
            </a:endParaRPr>
          </a:p>
          <a:p>
            <a:pPr>
              <a:buNone/>
            </a:pPr>
            <a:endParaRPr lang="en-US" dirty="0" smtClean="0">
              <a:latin typeface="Calisto MT" pitchFamily="18" charset="0"/>
            </a:endParaRPr>
          </a:p>
          <a:p>
            <a:pPr>
              <a:buNone/>
            </a:pPr>
            <a:endParaRPr lang="en-US" dirty="0">
              <a:latin typeface="Calisto MT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EYE 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: </a:t>
            </a:r>
          </a:p>
          <a:p>
            <a:pPr>
              <a:buFontTx/>
              <a:buChar char="-"/>
            </a:pPr>
            <a:r>
              <a:rPr lang="en-US" dirty="0" err="1" smtClean="0"/>
              <a:t>Tatapan</a:t>
            </a:r>
            <a:r>
              <a:rPr lang="en-US" dirty="0" smtClean="0"/>
              <a:t> yang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lama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sinyal</a:t>
            </a:r>
            <a:r>
              <a:rPr lang="en-US" dirty="0" smtClean="0"/>
              <a:t> rasa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pertemanan</a:t>
            </a:r>
            <a:r>
              <a:rPr lang="en-US" dirty="0" smtClean="0"/>
              <a:t> (</a:t>
            </a:r>
            <a:r>
              <a:rPr lang="en-US" dirty="0" err="1" smtClean="0"/>
              <a:t>Kleinke</a:t>
            </a:r>
            <a:r>
              <a:rPr lang="en-US" dirty="0" smtClean="0"/>
              <a:t>, 1986)</a:t>
            </a:r>
          </a:p>
          <a:p>
            <a:pPr>
              <a:buFontTx/>
              <a:buChar char="-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berkesimpulan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ramah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menyukai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pemalu</a:t>
            </a:r>
            <a:r>
              <a:rPr lang="en-US" dirty="0" smtClean="0"/>
              <a:t> (</a:t>
            </a:r>
            <a:r>
              <a:rPr lang="en-US" dirty="0" err="1" smtClean="0"/>
              <a:t>Zimbardo</a:t>
            </a:r>
            <a:r>
              <a:rPr lang="en-US" dirty="0" smtClean="0"/>
              <a:t>, 1977)</a:t>
            </a:r>
          </a:p>
          <a:p>
            <a:pPr>
              <a:buFontTx/>
              <a:buChar char="-"/>
            </a:pPr>
            <a:r>
              <a:rPr lang="en-US" dirty="0" smtClean="0"/>
              <a:t>Staring :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memandangi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peduli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mengkomunikasikan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10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Body LANGUAGE</a:t>
            </a:r>
            <a:endParaRPr lang="en-US" dirty="0"/>
          </a:p>
        </p:txBody>
      </p:sp>
      <p:pic>
        <p:nvPicPr>
          <p:cNvPr id="13314" name="Picture 2" descr="C:\Users\hp\Pictures\body-languag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1078008"/>
            <a:ext cx="7391400" cy="55353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Atribusi</a:t>
            </a:r>
            <a:r>
              <a:rPr lang="en-US" dirty="0" smtClean="0"/>
              <a:t> :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D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sifat-sifat</a:t>
            </a:r>
            <a:r>
              <a:rPr lang="en-US" dirty="0" smtClean="0"/>
              <a:t>, motif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intensi</a:t>
            </a:r>
            <a:r>
              <a:rPr lang="en-US" dirty="0" smtClean="0"/>
              <a:t> </a:t>
            </a:r>
            <a:r>
              <a:rPr lang="en-US" dirty="0" err="1" smtClean="0"/>
              <a:t>seseoran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atribusi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Atribusi</a:t>
            </a:r>
            <a:r>
              <a:rPr lang="en-US" dirty="0" smtClean="0"/>
              <a:t> </a:t>
            </a:r>
            <a:r>
              <a:rPr lang="en-US" dirty="0" err="1" smtClean="0"/>
              <a:t>a</a:t>
            </a:r>
            <a:r>
              <a:rPr lang="en-US" dirty="0" err="1" smtClean="0"/>
              <a:t>dalah</a:t>
            </a:r>
            <a:r>
              <a:rPr lang="en-US" dirty="0" smtClean="0"/>
              <a:t> </a:t>
            </a:r>
            <a:r>
              <a:rPr lang="en-US" dirty="0" err="1" smtClean="0"/>
              <a:t>proses-proses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penyebab-penyebab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mengerti</a:t>
            </a:r>
            <a:r>
              <a:rPr lang="en-US" dirty="0" smtClean="0"/>
              <a:t> 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yang </a:t>
            </a:r>
            <a:r>
              <a:rPr lang="en-US" dirty="0" err="1" smtClean="0"/>
              <a:t>menetap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disposisinya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Atribusi</a:t>
            </a:r>
            <a:r>
              <a:rPr lang="en-US" dirty="0" smtClean="0"/>
              <a:t> (</a:t>
            </a:r>
            <a:r>
              <a:rPr lang="en-US" dirty="0" err="1" smtClean="0"/>
              <a:t>Atribution</a:t>
            </a:r>
            <a:r>
              <a:rPr lang="en-US" dirty="0" smtClean="0"/>
              <a:t> Theory)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Harold Kelley (1972-1973)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teorinya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“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”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caracara </a:t>
            </a:r>
            <a:r>
              <a:rPr lang="en-US" dirty="0" err="1" smtClean="0"/>
              <a:t>tertentu</a:t>
            </a:r>
            <a:r>
              <a:rPr lang="en-US" dirty="0" smtClean="0"/>
              <a:t> (Robbins, 2017).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atribusi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individuindividu</a:t>
            </a:r>
            <a:r>
              <a:rPr lang="en-US" dirty="0" smtClean="0"/>
              <a:t> </a:t>
            </a:r>
            <a:r>
              <a:rPr lang="en-US" dirty="0" err="1" smtClean="0"/>
              <a:t>mengamati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internal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(Robbins, 2017).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internal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diyakini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terpaksa</a:t>
            </a:r>
            <a:r>
              <a:rPr lang="en-US" dirty="0" smtClean="0"/>
              <a:t> </a:t>
            </a:r>
            <a:r>
              <a:rPr lang="en-US" dirty="0" err="1" smtClean="0"/>
              <a:t>berperilaku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. </a:t>
            </a:r>
            <a:r>
              <a:rPr lang="en-US" dirty="0" err="1" smtClean="0"/>
              <a:t>Penentuan</a:t>
            </a:r>
            <a:r>
              <a:rPr lang="en-US" dirty="0" smtClean="0"/>
              <a:t> internal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(Robbins, 2017)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kesan</a:t>
            </a:r>
            <a:r>
              <a:rPr lang="en-US" dirty="0" smtClean="0"/>
              <a:t> :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penampilan</a:t>
            </a:r>
            <a:r>
              <a:rPr lang="en-US" dirty="0" smtClean="0"/>
              <a:t> yang </a:t>
            </a:r>
            <a:r>
              <a:rPr lang="en-US" dirty="0" err="1" smtClean="0"/>
              <a:t>menawan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citra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kesan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 </a:t>
            </a:r>
            <a:r>
              <a:rPr lang="en-US" dirty="0" err="1" smtClean="0"/>
              <a:t>amatlah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kesan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Strategi</a:t>
            </a:r>
            <a:r>
              <a:rPr lang="en-US" dirty="0" smtClean="0"/>
              <a:t> self-enhancement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strategi-strategi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penampilan</a:t>
            </a:r>
            <a:r>
              <a:rPr lang="en-US" dirty="0" smtClean="0"/>
              <a:t> </a:t>
            </a:r>
            <a:r>
              <a:rPr lang="en-US" dirty="0" err="1" smtClean="0"/>
              <a:t>fisiknya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berbusana</a:t>
            </a:r>
            <a:r>
              <a:rPr lang="en-US" dirty="0" smtClean="0"/>
              <a:t>, </a:t>
            </a:r>
            <a:r>
              <a:rPr lang="en-US" dirty="0" err="1" smtClean="0"/>
              <a:t>karisma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(</a:t>
            </a:r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kacamata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2. </a:t>
            </a:r>
            <a:r>
              <a:rPr lang="en-US" dirty="0" err="1" smtClean="0"/>
              <a:t>Strategi</a:t>
            </a:r>
            <a:r>
              <a:rPr lang="en-US" dirty="0" smtClean="0"/>
              <a:t> other –enhancement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mood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dituju</a:t>
            </a:r>
            <a:r>
              <a:rPr lang="en-US" dirty="0" smtClean="0"/>
              <a:t>.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giirannya</a:t>
            </a:r>
            <a:r>
              <a:rPr lang="en-US" dirty="0" smtClean="0"/>
              <a:t> </a:t>
            </a:r>
            <a:r>
              <a:rPr lang="en-US" dirty="0" err="1" smtClean="0"/>
              <a:t>memainkan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rasa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(Byrne, 1992).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; </a:t>
            </a:r>
            <a:r>
              <a:rPr lang="en-US" dirty="0" err="1" smtClean="0"/>
              <a:t>pujian</a:t>
            </a:r>
            <a:r>
              <a:rPr lang="en-US" dirty="0" smtClean="0"/>
              <a:t>,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seseorag</a:t>
            </a:r>
            <a:r>
              <a:rPr lang="en-US" dirty="0" smtClean="0"/>
              <a:t>,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,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nasihat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Persepsi Sosial</a:t>
            </a:r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1066800" y="1676400"/>
            <a:ext cx="571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aramond" pitchFamily="18" charset="0"/>
              </a:rPr>
              <a:t>Bagaimana persepsi Anda melihat gambar berikut ini:</a:t>
            </a:r>
          </a:p>
        </p:txBody>
      </p:sp>
      <p:sp>
        <p:nvSpPr>
          <p:cNvPr id="23561" name="Rectangle 15"/>
          <p:cNvSpPr>
            <a:spLocks noChangeArrowheads="1"/>
          </p:cNvSpPr>
          <p:nvPr/>
        </p:nvSpPr>
        <p:spPr bwMode="auto">
          <a:xfrm>
            <a:off x="736600" y="2286000"/>
            <a:ext cx="7721600" cy="3810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20725" y="2362200"/>
            <a:ext cx="7737475" cy="185738"/>
            <a:chOff x="518" y="1632"/>
            <a:chExt cx="4714" cy="117"/>
          </a:xfrm>
        </p:grpSpPr>
        <p:sp>
          <p:nvSpPr>
            <p:cNvPr id="23596" name="AutoShape 17"/>
            <p:cNvSpPr>
              <a:spLocks noChangeArrowheads="1"/>
            </p:cNvSpPr>
            <p:nvPr/>
          </p:nvSpPr>
          <p:spPr bwMode="auto">
            <a:xfrm>
              <a:off x="51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97" name="AutoShape 18"/>
            <p:cNvSpPr>
              <a:spLocks noChangeArrowheads="1"/>
            </p:cNvSpPr>
            <p:nvPr/>
          </p:nvSpPr>
          <p:spPr bwMode="auto">
            <a:xfrm>
              <a:off x="72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98" name="AutoShape 19"/>
            <p:cNvSpPr>
              <a:spLocks noChangeArrowheads="1"/>
            </p:cNvSpPr>
            <p:nvPr/>
          </p:nvSpPr>
          <p:spPr bwMode="auto">
            <a:xfrm>
              <a:off x="91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99" name="AutoShape 20"/>
            <p:cNvSpPr>
              <a:spLocks noChangeArrowheads="1"/>
            </p:cNvSpPr>
            <p:nvPr/>
          </p:nvSpPr>
          <p:spPr bwMode="auto">
            <a:xfrm>
              <a:off x="110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00" name="AutoShape 21"/>
            <p:cNvSpPr>
              <a:spLocks noChangeArrowheads="1"/>
            </p:cNvSpPr>
            <p:nvPr/>
          </p:nvSpPr>
          <p:spPr bwMode="auto">
            <a:xfrm>
              <a:off x="129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01" name="AutoShape 22"/>
            <p:cNvSpPr>
              <a:spLocks noChangeArrowheads="1"/>
            </p:cNvSpPr>
            <p:nvPr/>
          </p:nvSpPr>
          <p:spPr bwMode="auto">
            <a:xfrm>
              <a:off x="147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02" name="AutoShape 23"/>
            <p:cNvSpPr>
              <a:spLocks noChangeArrowheads="1"/>
            </p:cNvSpPr>
            <p:nvPr/>
          </p:nvSpPr>
          <p:spPr bwMode="auto">
            <a:xfrm>
              <a:off x="167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03" name="AutoShape 24"/>
            <p:cNvSpPr>
              <a:spLocks noChangeArrowheads="1"/>
            </p:cNvSpPr>
            <p:nvPr/>
          </p:nvSpPr>
          <p:spPr bwMode="auto">
            <a:xfrm>
              <a:off x="187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04" name="AutoShape 25"/>
            <p:cNvSpPr>
              <a:spLocks noChangeArrowheads="1"/>
            </p:cNvSpPr>
            <p:nvPr/>
          </p:nvSpPr>
          <p:spPr bwMode="auto">
            <a:xfrm>
              <a:off x="206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05" name="AutoShape 26"/>
            <p:cNvSpPr>
              <a:spLocks noChangeArrowheads="1"/>
            </p:cNvSpPr>
            <p:nvPr/>
          </p:nvSpPr>
          <p:spPr bwMode="auto">
            <a:xfrm>
              <a:off x="225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06" name="AutoShape 27"/>
            <p:cNvSpPr>
              <a:spLocks noChangeArrowheads="1"/>
            </p:cNvSpPr>
            <p:nvPr/>
          </p:nvSpPr>
          <p:spPr bwMode="auto">
            <a:xfrm>
              <a:off x="244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07" name="AutoShape 28"/>
            <p:cNvSpPr>
              <a:spLocks noChangeArrowheads="1"/>
            </p:cNvSpPr>
            <p:nvPr/>
          </p:nvSpPr>
          <p:spPr bwMode="auto">
            <a:xfrm>
              <a:off x="263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08" name="AutoShape 29"/>
            <p:cNvSpPr>
              <a:spLocks noChangeArrowheads="1"/>
            </p:cNvSpPr>
            <p:nvPr/>
          </p:nvSpPr>
          <p:spPr bwMode="auto">
            <a:xfrm>
              <a:off x="282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09" name="AutoShape 30"/>
            <p:cNvSpPr>
              <a:spLocks noChangeArrowheads="1"/>
            </p:cNvSpPr>
            <p:nvPr/>
          </p:nvSpPr>
          <p:spPr bwMode="auto">
            <a:xfrm>
              <a:off x="302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10" name="AutoShape 31"/>
            <p:cNvSpPr>
              <a:spLocks noChangeArrowheads="1"/>
            </p:cNvSpPr>
            <p:nvPr/>
          </p:nvSpPr>
          <p:spPr bwMode="auto">
            <a:xfrm>
              <a:off x="321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11" name="AutoShape 32"/>
            <p:cNvSpPr>
              <a:spLocks noChangeArrowheads="1"/>
            </p:cNvSpPr>
            <p:nvPr/>
          </p:nvSpPr>
          <p:spPr bwMode="auto">
            <a:xfrm>
              <a:off x="340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12" name="AutoShape 33"/>
            <p:cNvSpPr>
              <a:spLocks noChangeArrowheads="1"/>
            </p:cNvSpPr>
            <p:nvPr/>
          </p:nvSpPr>
          <p:spPr bwMode="auto">
            <a:xfrm>
              <a:off x="360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13" name="AutoShape 34"/>
            <p:cNvSpPr>
              <a:spLocks noChangeArrowheads="1"/>
            </p:cNvSpPr>
            <p:nvPr/>
          </p:nvSpPr>
          <p:spPr bwMode="auto">
            <a:xfrm>
              <a:off x="378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14" name="AutoShape 35"/>
            <p:cNvSpPr>
              <a:spLocks noChangeArrowheads="1"/>
            </p:cNvSpPr>
            <p:nvPr/>
          </p:nvSpPr>
          <p:spPr bwMode="auto">
            <a:xfrm>
              <a:off x="397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15" name="AutoShape 36"/>
            <p:cNvSpPr>
              <a:spLocks noChangeArrowheads="1"/>
            </p:cNvSpPr>
            <p:nvPr/>
          </p:nvSpPr>
          <p:spPr bwMode="auto">
            <a:xfrm>
              <a:off x="417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16" name="AutoShape 37"/>
            <p:cNvSpPr>
              <a:spLocks noChangeArrowheads="1"/>
            </p:cNvSpPr>
            <p:nvPr/>
          </p:nvSpPr>
          <p:spPr bwMode="auto">
            <a:xfrm>
              <a:off x="436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17" name="AutoShape 38"/>
            <p:cNvSpPr>
              <a:spLocks noChangeArrowheads="1"/>
            </p:cNvSpPr>
            <p:nvPr/>
          </p:nvSpPr>
          <p:spPr bwMode="auto">
            <a:xfrm>
              <a:off x="456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18" name="AutoShape 39"/>
            <p:cNvSpPr>
              <a:spLocks noChangeArrowheads="1"/>
            </p:cNvSpPr>
            <p:nvPr/>
          </p:nvSpPr>
          <p:spPr bwMode="auto">
            <a:xfrm>
              <a:off x="475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19" name="AutoShape 40"/>
            <p:cNvSpPr>
              <a:spLocks noChangeArrowheads="1"/>
            </p:cNvSpPr>
            <p:nvPr/>
          </p:nvSpPr>
          <p:spPr bwMode="auto">
            <a:xfrm>
              <a:off x="493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620" name="AutoShape 41"/>
            <p:cNvSpPr>
              <a:spLocks noChangeArrowheads="1"/>
            </p:cNvSpPr>
            <p:nvPr/>
          </p:nvSpPr>
          <p:spPr bwMode="auto">
            <a:xfrm>
              <a:off x="512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20725" y="5834063"/>
            <a:ext cx="7737475" cy="185737"/>
            <a:chOff x="518" y="1632"/>
            <a:chExt cx="4714" cy="117"/>
          </a:xfrm>
        </p:grpSpPr>
        <p:sp>
          <p:nvSpPr>
            <p:cNvPr id="23571" name="AutoShape 43"/>
            <p:cNvSpPr>
              <a:spLocks noChangeArrowheads="1"/>
            </p:cNvSpPr>
            <p:nvPr/>
          </p:nvSpPr>
          <p:spPr bwMode="auto">
            <a:xfrm>
              <a:off x="51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72" name="AutoShape 44"/>
            <p:cNvSpPr>
              <a:spLocks noChangeArrowheads="1"/>
            </p:cNvSpPr>
            <p:nvPr/>
          </p:nvSpPr>
          <p:spPr bwMode="auto">
            <a:xfrm>
              <a:off x="72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73" name="AutoShape 45"/>
            <p:cNvSpPr>
              <a:spLocks noChangeArrowheads="1"/>
            </p:cNvSpPr>
            <p:nvPr/>
          </p:nvSpPr>
          <p:spPr bwMode="auto">
            <a:xfrm>
              <a:off x="91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74" name="AutoShape 46"/>
            <p:cNvSpPr>
              <a:spLocks noChangeArrowheads="1"/>
            </p:cNvSpPr>
            <p:nvPr/>
          </p:nvSpPr>
          <p:spPr bwMode="auto">
            <a:xfrm>
              <a:off x="110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75" name="AutoShape 47"/>
            <p:cNvSpPr>
              <a:spLocks noChangeArrowheads="1"/>
            </p:cNvSpPr>
            <p:nvPr/>
          </p:nvSpPr>
          <p:spPr bwMode="auto">
            <a:xfrm>
              <a:off x="129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76" name="AutoShape 48"/>
            <p:cNvSpPr>
              <a:spLocks noChangeArrowheads="1"/>
            </p:cNvSpPr>
            <p:nvPr/>
          </p:nvSpPr>
          <p:spPr bwMode="auto">
            <a:xfrm>
              <a:off x="147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77" name="AutoShape 49"/>
            <p:cNvSpPr>
              <a:spLocks noChangeArrowheads="1"/>
            </p:cNvSpPr>
            <p:nvPr/>
          </p:nvSpPr>
          <p:spPr bwMode="auto">
            <a:xfrm>
              <a:off x="167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78" name="AutoShape 50"/>
            <p:cNvSpPr>
              <a:spLocks noChangeArrowheads="1"/>
            </p:cNvSpPr>
            <p:nvPr/>
          </p:nvSpPr>
          <p:spPr bwMode="auto">
            <a:xfrm>
              <a:off x="187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79" name="AutoShape 51"/>
            <p:cNvSpPr>
              <a:spLocks noChangeArrowheads="1"/>
            </p:cNvSpPr>
            <p:nvPr/>
          </p:nvSpPr>
          <p:spPr bwMode="auto">
            <a:xfrm>
              <a:off x="206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80" name="AutoShape 52"/>
            <p:cNvSpPr>
              <a:spLocks noChangeArrowheads="1"/>
            </p:cNvSpPr>
            <p:nvPr/>
          </p:nvSpPr>
          <p:spPr bwMode="auto">
            <a:xfrm>
              <a:off x="225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81" name="AutoShape 53"/>
            <p:cNvSpPr>
              <a:spLocks noChangeArrowheads="1"/>
            </p:cNvSpPr>
            <p:nvPr/>
          </p:nvSpPr>
          <p:spPr bwMode="auto">
            <a:xfrm>
              <a:off x="244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82" name="AutoShape 54"/>
            <p:cNvSpPr>
              <a:spLocks noChangeArrowheads="1"/>
            </p:cNvSpPr>
            <p:nvPr/>
          </p:nvSpPr>
          <p:spPr bwMode="auto">
            <a:xfrm>
              <a:off x="263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83" name="AutoShape 55"/>
            <p:cNvSpPr>
              <a:spLocks noChangeArrowheads="1"/>
            </p:cNvSpPr>
            <p:nvPr/>
          </p:nvSpPr>
          <p:spPr bwMode="auto">
            <a:xfrm>
              <a:off x="282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84" name="AutoShape 56"/>
            <p:cNvSpPr>
              <a:spLocks noChangeArrowheads="1"/>
            </p:cNvSpPr>
            <p:nvPr/>
          </p:nvSpPr>
          <p:spPr bwMode="auto">
            <a:xfrm>
              <a:off x="302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85" name="AutoShape 57"/>
            <p:cNvSpPr>
              <a:spLocks noChangeArrowheads="1"/>
            </p:cNvSpPr>
            <p:nvPr/>
          </p:nvSpPr>
          <p:spPr bwMode="auto">
            <a:xfrm>
              <a:off x="321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86" name="AutoShape 58"/>
            <p:cNvSpPr>
              <a:spLocks noChangeArrowheads="1"/>
            </p:cNvSpPr>
            <p:nvPr/>
          </p:nvSpPr>
          <p:spPr bwMode="auto">
            <a:xfrm>
              <a:off x="340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87" name="AutoShape 59"/>
            <p:cNvSpPr>
              <a:spLocks noChangeArrowheads="1"/>
            </p:cNvSpPr>
            <p:nvPr/>
          </p:nvSpPr>
          <p:spPr bwMode="auto">
            <a:xfrm>
              <a:off x="360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88" name="AutoShape 60"/>
            <p:cNvSpPr>
              <a:spLocks noChangeArrowheads="1"/>
            </p:cNvSpPr>
            <p:nvPr/>
          </p:nvSpPr>
          <p:spPr bwMode="auto">
            <a:xfrm>
              <a:off x="378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89" name="AutoShape 61"/>
            <p:cNvSpPr>
              <a:spLocks noChangeArrowheads="1"/>
            </p:cNvSpPr>
            <p:nvPr/>
          </p:nvSpPr>
          <p:spPr bwMode="auto">
            <a:xfrm>
              <a:off x="397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90" name="AutoShape 62"/>
            <p:cNvSpPr>
              <a:spLocks noChangeArrowheads="1"/>
            </p:cNvSpPr>
            <p:nvPr/>
          </p:nvSpPr>
          <p:spPr bwMode="auto">
            <a:xfrm>
              <a:off x="417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91" name="AutoShape 63"/>
            <p:cNvSpPr>
              <a:spLocks noChangeArrowheads="1"/>
            </p:cNvSpPr>
            <p:nvPr/>
          </p:nvSpPr>
          <p:spPr bwMode="auto">
            <a:xfrm>
              <a:off x="436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92" name="AutoShape 64"/>
            <p:cNvSpPr>
              <a:spLocks noChangeArrowheads="1"/>
            </p:cNvSpPr>
            <p:nvPr/>
          </p:nvSpPr>
          <p:spPr bwMode="auto">
            <a:xfrm>
              <a:off x="456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93" name="AutoShape 65"/>
            <p:cNvSpPr>
              <a:spLocks noChangeArrowheads="1"/>
            </p:cNvSpPr>
            <p:nvPr/>
          </p:nvSpPr>
          <p:spPr bwMode="auto">
            <a:xfrm>
              <a:off x="475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94" name="AutoShape 66"/>
            <p:cNvSpPr>
              <a:spLocks noChangeArrowheads="1"/>
            </p:cNvSpPr>
            <p:nvPr/>
          </p:nvSpPr>
          <p:spPr bwMode="auto">
            <a:xfrm>
              <a:off x="493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595" name="AutoShape 67"/>
            <p:cNvSpPr>
              <a:spLocks noChangeArrowheads="1"/>
            </p:cNvSpPr>
            <p:nvPr/>
          </p:nvSpPr>
          <p:spPr bwMode="auto">
            <a:xfrm>
              <a:off x="512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</p:grpSp>
      <p:pic>
        <p:nvPicPr>
          <p:cNvPr id="23564" name="Picture 68" descr="Golden Crowd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743200"/>
            <a:ext cx="3581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5" name="Picture 69" descr="18party people KOSHE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2743200"/>
            <a:ext cx="3581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4579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4584" name="Text Box 9"/>
          <p:cNvSpPr txBox="1">
            <a:spLocks noChangeArrowheads="1"/>
          </p:cNvSpPr>
          <p:nvPr/>
        </p:nvSpPr>
        <p:spPr bwMode="auto">
          <a:xfrm>
            <a:off x="1066800" y="1676400"/>
            <a:ext cx="571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aramond" pitchFamily="18" charset="0"/>
              </a:rPr>
              <a:t>Bagaimana persepsi Anda melihat gambar berikut ini:</a:t>
            </a:r>
          </a:p>
        </p:txBody>
      </p:sp>
      <p:sp>
        <p:nvSpPr>
          <p:cNvPr id="24585" name="Rectangle 13"/>
          <p:cNvSpPr>
            <a:spLocks noChangeArrowheads="1"/>
          </p:cNvSpPr>
          <p:nvPr/>
        </p:nvSpPr>
        <p:spPr bwMode="auto">
          <a:xfrm>
            <a:off x="736600" y="2286000"/>
            <a:ext cx="7721600" cy="3810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20725" y="2362200"/>
            <a:ext cx="7737475" cy="185738"/>
            <a:chOff x="518" y="1632"/>
            <a:chExt cx="4714" cy="117"/>
          </a:xfrm>
        </p:grpSpPr>
        <p:sp>
          <p:nvSpPr>
            <p:cNvPr id="24620" name="AutoShape 15"/>
            <p:cNvSpPr>
              <a:spLocks noChangeArrowheads="1"/>
            </p:cNvSpPr>
            <p:nvPr/>
          </p:nvSpPr>
          <p:spPr bwMode="auto">
            <a:xfrm>
              <a:off x="51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21" name="AutoShape 16"/>
            <p:cNvSpPr>
              <a:spLocks noChangeArrowheads="1"/>
            </p:cNvSpPr>
            <p:nvPr/>
          </p:nvSpPr>
          <p:spPr bwMode="auto">
            <a:xfrm>
              <a:off x="72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22" name="AutoShape 17"/>
            <p:cNvSpPr>
              <a:spLocks noChangeArrowheads="1"/>
            </p:cNvSpPr>
            <p:nvPr/>
          </p:nvSpPr>
          <p:spPr bwMode="auto">
            <a:xfrm>
              <a:off x="91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23" name="AutoShape 18"/>
            <p:cNvSpPr>
              <a:spLocks noChangeArrowheads="1"/>
            </p:cNvSpPr>
            <p:nvPr/>
          </p:nvSpPr>
          <p:spPr bwMode="auto">
            <a:xfrm>
              <a:off x="110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24" name="AutoShape 19"/>
            <p:cNvSpPr>
              <a:spLocks noChangeArrowheads="1"/>
            </p:cNvSpPr>
            <p:nvPr/>
          </p:nvSpPr>
          <p:spPr bwMode="auto">
            <a:xfrm>
              <a:off x="129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25" name="AutoShape 20"/>
            <p:cNvSpPr>
              <a:spLocks noChangeArrowheads="1"/>
            </p:cNvSpPr>
            <p:nvPr/>
          </p:nvSpPr>
          <p:spPr bwMode="auto">
            <a:xfrm>
              <a:off x="147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26" name="AutoShape 21"/>
            <p:cNvSpPr>
              <a:spLocks noChangeArrowheads="1"/>
            </p:cNvSpPr>
            <p:nvPr/>
          </p:nvSpPr>
          <p:spPr bwMode="auto">
            <a:xfrm>
              <a:off x="167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27" name="AutoShape 22"/>
            <p:cNvSpPr>
              <a:spLocks noChangeArrowheads="1"/>
            </p:cNvSpPr>
            <p:nvPr/>
          </p:nvSpPr>
          <p:spPr bwMode="auto">
            <a:xfrm>
              <a:off x="187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28" name="AutoShape 23"/>
            <p:cNvSpPr>
              <a:spLocks noChangeArrowheads="1"/>
            </p:cNvSpPr>
            <p:nvPr/>
          </p:nvSpPr>
          <p:spPr bwMode="auto">
            <a:xfrm>
              <a:off x="206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29" name="AutoShape 24"/>
            <p:cNvSpPr>
              <a:spLocks noChangeArrowheads="1"/>
            </p:cNvSpPr>
            <p:nvPr/>
          </p:nvSpPr>
          <p:spPr bwMode="auto">
            <a:xfrm>
              <a:off x="225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30" name="AutoShape 25"/>
            <p:cNvSpPr>
              <a:spLocks noChangeArrowheads="1"/>
            </p:cNvSpPr>
            <p:nvPr/>
          </p:nvSpPr>
          <p:spPr bwMode="auto">
            <a:xfrm>
              <a:off x="244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31" name="AutoShape 26"/>
            <p:cNvSpPr>
              <a:spLocks noChangeArrowheads="1"/>
            </p:cNvSpPr>
            <p:nvPr/>
          </p:nvSpPr>
          <p:spPr bwMode="auto">
            <a:xfrm>
              <a:off x="263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32" name="AutoShape 27"/>
            <p:cNvSpPr>
              <a:spLocks noChangeArrowheads="1"/>
            </p:cNvSpPr>
            <p:nvPr/>
          </p:nvSpPr>
          <p:spPr bwMode="auto">
            <a:xfrm>
              <a:off x="282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33" name="AutoShape 28"/>
            <p:cNvSpPr>
              <a:spLocks noChangeArrowheads="1"/>
            </p:cNvSpPr>
            <p:nvPr/>
          </p:nvSpPr>
          <p:spPr bwMode="auto">
            <a:xfrm>
              <a:off x="302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34" name="AutoShape 29"/>
            <p:cNvSpPr>
              <a:spLocks noChangeArrowheads="1"/>
            </p:cNvSpPr>
            <p:nvPr/>
          </p:nvSpPr>
          <p:spPr bwMode="auto">
            <a:xfrm>
              <a:off x="321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35" name="AutoShape 30"/>
            <p:cNvSpPr>
              <a:spLocks noChangeArrowheads="1"/>
            </p:cNvSpPr>
            <p:nvPr/>
          </p:nvSpPr>
          <p:spPr bwMode="auto">
            <a:xfrm>
              <a:off x="340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36" name="AutoShape 31"/>
            <p:cNvSpPr>
              <a:spLocks noChangeArrowheads="1"/>
            </p:cNvSpPr>
            <p:nvPr/>
          </p:nvSpPr>
          <p:spPr bwMode="auto">
            <a:xfrm>
              <a:off x="360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37" name="AutoShape 32"/>
            <p:cNvSpPr>
              <a:spLocks noChangeArrowheads="1"/>
            </p:cNvSpPr>
            <p:nvPr/>
          </p:nvSpPr>
          <p:spPr bwMode="auto">
            <a:xfrm>
              <a:off x="378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38" name="AutoShape 33"/>
            <p:cNvSpPr>
              <a:spLocks noChangeArrowheads="1"/>
            </p:cNvSpPr>
            <p:nvPr/>
          </p:nvSpPr>
          <p:spPr bwMode="auto">
            <a:xfrm>
              <a:off x="397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39" name="AutoShape 34"/>
            <p:cNvSpPr>
              <a:spLocks noChangeArrowheads="1"/>
            </p:cNvSpPr>
            <p:nvPr/>
          </p:nvSpPr>
          <p:spPr bwMode="auto">
            <a:xfrm>
              <a:off x="417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40" name="AutoShape 35"/>
            <p:cNvSpPr>
              <a:spLocks noChangeArrowheads="1"/>
            </p:cNvSpPr>
            <p:nvPr/>
          </p:nvSpPr>
          <p:spPr bwMode="auto">
            <a:xfrm>
              <a:off x="436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41" name="AutoShape 36"/>
            <p:cNvSpPr>
              <a:spLocks noChangeArrowheads="1"/>
            </p:cNvSpPr>
            <p:nvPr/>
          </p:nvSpPr>
          <p:spPr bwMode="auto">
            <a:xfrm>
              <a:off x="456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42" name="AutoShape 37"/>
            <p:cNvSpPr>
              <a:spLocks noChangeArrowheads="1"/>
            </p:cNvSpPr>
            <p:nvPr/>
          </p:nvSpPr>
          <p:spPr bwMode="auto">
            <a:xfrm>
              <a:off x="475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43" name="AutoShape 38"/>
            <p:cNvSpPr>
              <a:spLocks noChangeArrowheads="1"/>
            </p:cNvSpPr>
            <p:nvPr/>
          </p:nvSpPr>
          <p:spPr bwMode="auto">
            <a:xfrm>
              <a:off x="493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44" name="AutoShape 39"/>
            <p:cNvSpPr>
              <a:spLocks noChangeArrowheads="1"/>
            </p:cNvSpPr>
            <p:nvPr/>
          </p:nvSpPr>
          <p:spPr bwMode="auto">
            <a:xfrm>
              <a:off x="512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720725" y="5834063"/>
            <a:ext cx="7737475" cy="185737"/>
            <a:chOff x="518" y="1632"/>
            <a:chExt cx="4714" cy="117"/>
          </a:xfrm>
        </p:grpSpPr>
        <p:sp>
          <p:nvSpPr>
            <p:cNvPr id="24595" name="AutoShape 41"/>
            <p:cNvSpPr>
              <a:spLocks noChangeArrowheads="1"/>
            </p:cNvSpPr>
            <p:nvPr/>
          </p:nvSpPr>
          <p:spPr bwMode="auto">
            <a:xfrm>
              <a:off x="51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596" name="AutoShape 42"/>
            <p:cNvSpPr>
              <a:spLocks noChangeArrowheads="1"/>
            </p:cNvSpPr>
            <p:nvPr/>
          </p:nvSpPr>
          <p:spPr bwMode="auto">
            <a:xfrm>
              <a:off x="72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597" name="AutoShape 43"/>
            <p:cNvSpPr>
              <a:spLocks noChangeArrowheads="1"/>
            </p:cNvSpPr>
            <p:nvPr/>
          </p:nvSpPr>
          <p:spPr bwMode="auto">
            <a:xfrm>
              <a:off x="91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598" name="AutoShape 44"/>
            <p:cNvSpPr>
              <a:spLocks noChangeArrowheads="1"/>
            </p:cNvSpPr>
            <p:nvPr/>
          </p:nvSpPr>
          <p:spPr bwMode="auto">
            <a:xfrm>
              <a:off x="110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599" name="AutoShape 45"/>
            <p:cNvSpPr>
              <a:spLocks noChangeArrowheads="1"/>
            </p:cNvSpPr>
            <p:nvPr/>
          </p:nvSpPr>
          <p:spPr bwMode="auto">
            <a:xfrm>
              <a:off x="129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00" name="AutoShape 46"/>
            <p:cNvSpPr>
              <a:spLocks noChangeArrowheads="1"/>
            </p:cNvSpPr>
            <p:nvPr/>
          </p:nvSpPr>
          <p:spPr bwMode="auto">
            <a:xfrm>
              <a:off x="147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01" name="AutoShape 47"/>
            <p:cNvSpPr>
              <a:spLocks noChangeArrowheads="1"/>
            </p:cNvSpPr>
            <p:nvPr/>
          </p:nvSpPr>
          <p:spPr bwMode="auto">
            <a:xfrm>
              <a:off x="167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02" name="AutoShape 48"/>
            <p:cNvSpPr>
              <a:spLocks noChangeArrowheads="1"/>
            </p:cNvSpPr>
            <p:nvPr/>
          </p:nvSpPr>
          <p:spPr bwMode="auto">
            <a:xfrm>
              <a:off x="187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03" name="AutoShape 49"/>
            <p:cNvSpPr>
              <a:spLocks noChangeArrowheads="1"/>
            </p:cNvSpPr>
            <p:nvPr/>
          </p:nvSpPr>
          <p:spPr bwMode="auto">
            <a:xfrm>
              <a:off x="206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04" name="AutoShape 50"/>
            <p:cNvSpPr>
              <a:spLocks noChangeArrowheads="1"/>
            </p:cNvSpPr>
            <p:nvPr/>
          </p:nvSpPr>
          <p:spPr bwMode="auto">
            <a:xfrm>
              <a:off x="225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05" name="AutoShape 51"/>
            <p:cNvSpPr>
              <a:spLocks noChangeArrowheads="1"/>
            </p:cNvSpPr>
            <p:nvPr/>
          </p:nvSpPr>
          <p:spPr bwMode="auto">
            <a:xfrm>
              <a:off x="244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06" name="AutoShape 52"/>
            <p:cNvSpPr>
              <a:spLocks noChangeArrowheads="1"/>
            </p:cNvSpPr>
            <p:nvPr/>
          </p:nvSpPr>
          <p:spPr bwMode="auto">
            <a:xfrm>
              <a:off x="263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07" name="AutoShape 53"/>
            <p:cNvSpPr>
              <a:spLocks noChangeArrowheads="1"/>
            </p:cNvSpPr>
            <p:nvPr/>
          </p:nvSpPr>
          <p:spPr bwMode="auto">
            <a:xfrm>
              <a:off x="282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08" name="AutoShape 54"/>
            <p:cNvSpPr>
              <a:spLocks noChangeArrowheads="1"/>
            </p:cNvSpPr>
            <p:nvPr/>
          </p:nvSpPr>
          <p:spPr bwMode="auto">
            <a:xfrm>
              <a:off x="302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09" name="AutoShape 55"/>
            <p:cNvSpPr>
              <a:spLocks noChangeArrowheads="1"/>
            </p:cNvSpPr>
            <p:nvPr/>
          </p:nvSpPr>
          <p:spPr bwMode="auto">
            <a:xfrm>
              <a:off x="321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10" name="AutoShape 56"/>
            <p:cNvSpPr>
              <a:spLocks noChangeArrowheads="1"/>
            </p:cNvSpPr>
            <p:nvPr/>
          </p:nvSpPr>
          <p:spPr bwMode="auto">
            <a:xfrm>
              <a:off x="340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11" name="AutoShape 57"/>
            <p:cNvSpPr>
              <a:spLocks noChangeArrowheads="1"/>
            </p:cNvSpPr>
            <p:nvPr/>
          </p:nvSpPr>
          <p:spPr bwMode="auto">
            <a:xfrm>
              <a:off x="360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12" name="AutoShape 58"/>
            <p:cNvSpPr>
              <a:spLocks noChangeArrowheads="1"/>
            </p:cNvSpPr>
            <p:nvPr/>
          </p:nvSpPr>
          <p:spPr bwMode="auto">
            <a:xfrm>
              <a:off x="378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13" name="AutoShape 59"/>
            <p:cNvSpPr>
              <a:spLocks noChangeArrowheads="1"/>
            </p:cNvSpPr>
            <p:nvPr/>
          </p:nvSpPr>
          <p:spPr bwMode="auto">
            <a:xfrm>
              <a:off x="397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14" name="AutoShape 60"/>
            <p:cNvSpPr>
              <a:spLocks noChangeArrowheads="1"/>
            </p:cNvSpPr>
            <p:nvPr/>
          </p:nvSpPr>
          <p:spPr bwMode="auto">
            <a:xfrm>
              <a:off x="417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15" name="AutoShape 61"/>
            <p:cNvSpPr>
              <a:spLocks noChangeArrowheads="1"/>
            </p:cNvSpPr>
            <p:nvPr/>
          </p:nvSpPr>
          <p:spPr bwMode="auto">
            <a:xfrm>
              <a:off x="4368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16" name="AutoShape 62"/>
            <p:cNvSpPr>
              <a:spLocks noChangeArrowheads="1"/>
            </p:cNvSpPr>
            <p:nvPr/>
          </p:nvSpPr>
          <p:spPr bwMode="auto">
            <a:xfrm>
              <a:off x="4560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17" name="AutoShape 63"/>
            <p:cNvSpPr>
              <a:spLocks noChangeArrowheads="1"/>
            </p:cNvSpPr>
            <p:nvPr/>
          </p:nvSpPr>
          <p:spPr bwMode="auto">
            <a:xfrm>
              <a:off x="4752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18" name="AutoShape 64"/>
            <p:cNvSpPr>
              <a:spLocks noChangeArrowheads="1"/>
            </p:cNvSpPr>
            <p:nvPr/>
          </p:nvSpPr>
          <p:spPr bwMode="auto">
            <a:xfrm>
              <a:off x="4934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619" name="AutoShape 65"/>
            <p:cNvSpPr>
              <a:spLocks noChangeArrowheads="1"/>
            </p:cNvSpPr>
            <p:nvPr/>
          </p:nvSpPr>
          <p:spPr bwMode="auto">
            <a:xfrm>
              <a:off x="5126" y="1632"/>
              <a:ext cx="106" cy="1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</p:grpSp>
      <p:pic>
        <p:nvPicPr>
          <p:cNvPr id="24588" name="Picture 68" descr="sanghai you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743200"/>
            <a:ext cx="3581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9" name="Picture 69" descr="kakek cium kake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2743200"/>
            <a:ext cx="3581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(</a:t>
            </a:r>
            <a:r>
              <a:rPr lang="en-US" dirty="0" err="1" smtClean="0"/>
              <a:t>tepatnya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)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lain. 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052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053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2667000" y="0"/>
            <a:ext cx="40116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d-ID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Proses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Persepsi</a:t>
            </a:r>
            <a:r>
              <a:rPr lang="en-US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Sosial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Bagaimana Terjadinya Persepsi Sosial</a:t>
            </a:r>
          </a:p>
        </p:txBody>
      </p:sp>
      <p:pic>
        <p:nvPicPr>
          <p:cNvPr id="2058" name="Picture 30" descr="images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2819400"/>
            <a:ext cx="6096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31" descr="imageds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5200" y="2743200"/>
            <a:ext cx="6794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32" descr="4083389982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819400" y="2743200"/>
            <a:ext cx="5318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33" descr="2518617316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219200" y="2697163"/>
            <a:ext cx="673100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34" descr="224094762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1910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3" name="Rectangle 37"/>
          <p:cNvSpPr>
            <a:spLocks noChangeArrowheads="1"/>
          </p:cNvSpPr>
          <p:nvPr/>
        </p:nvSpPr>
        <p:spPr bwMode="auto">
          <a:xfrm>
            <a:off x="5638800" y="3505200"/>
            <a:ext cx="2514600" cy="1905000"/>
          </a:xfrm>
          <a:prstGeom prst="rect">
            <a:avLst/>
          </a:prstGeom>
          <a:solidFill>
            <a:schemeClr val="accent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064" name="Text Box 38"/>
          <p:cNvSpPr txBox="1">
            <a:spLocks noChangeArrowheads="1"/>
          </p:cNvSpPr>
          <p:nvPr/>
        </p:nvSpPr>
        <p:spPr bwMode="auto">
          <a:xfrm>
            <a:off x="5638800" y="3657600"/>
            <a:ext cx="245427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aramond" pitchFamily="18" charset="0"/>
              </a:rPr>
              <a:t>Gambar siswa pulang sekolah dijemput naik mobil mewah. Teman-temannya melihat ke arahnya.</a:t>
            </a:r>
          </a:p>
        </p:txBody>
      </p:sp>
      <p:pic>
        <p:nvPicPr>
          <p:cNvPr id="2065" name="Picture 39" descr="Children_Day_vector_wallpaper_168049gs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371600" y="4724400"/>
            <a:ext cx="2032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6" name="Line 40"/>
          <p:cNvSpPr>
            <a:spLocks noChangeShapeType="1"/>
          </p:cNvSpPr>
          <p:nvPr/>
        </p:nvSpPr>
        <p:spPr bwMode="auto">
          <a:xfrm flipH="1">
            <a:off x="3505200" y="4419600"/>
            <a:ext cx="2057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77" name="AutoShape 41"/>
          <p:cNvSpPr>
            <a:spLocks noChangeArrowheads="1"/>
          </p:cNvSpPr>
          <p:nvPr/>
        </p:nvSpPr>
        <p:spPr bwMode="auto">
          <a:xfrm>
            <a:off x="990600" y="3429000"/>
            <a:ext cx="1752600" cy="1066800"/>
          </a:xfrm>
          <a:prstGeom prst="cloudCallout">
            <a:avLst>
              <a:gd name="adj1" fmla="val 11958"/>
              <a:gd name="adj2" fmla="val 129764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Wah, dia pasti anak orang kaya</a:t>
            </a:r>
          </a:p>
        </p:txBody>
      </p:sp>
      <p:sp>
        <p:nvSpPr>
          <p:cNvPr id="39978" name="AutoShape 42"/>
          <p:cNvSpPr>
            <a:spLocks noChangeArrowheads="1"/>
          </p:cNvSpPr>
          <p:nvPr/>
        </p:nvSpPr>
        <p:spPr bwMode="auto">
          <a:xfrm>
            <a:off x="2133600" y="3505200"/>
            <a:ext cx="2057400" cy="1371600"/>
          </a:xfrm>
          <a:prstGeom prst="cloudCallout">
            <a:avLst>
              <a:gd name="adj1" fmla="val -18287"/>
              <a:gd name="adj2" fmla="val 88426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Iya, setiap hari diantar jemput naik mobil mewah</a:t>
            </a:r>
          </a:p>
        </p:txBody>
      </p:sp>
      <p:sp>
        <p:nvSpPr>
          <p:cNvPr id="2069" name="Rectangle 43"/>
          <p:cNvSpPr>
            <a:spLocks noChangeArrowheads="1"/>
          </p:cNvSpPr>
          <p:nvPr/>
        </p:nvSpPr>
        <p:spPr bwMode="auto">
          <a:xfrm>
            <a:off x="762000" y="3276600"/>
            <a:ext cx="7620000" cy="29718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070" name="AutoShape 44"/>
          <p:cNvSpPr>
            <a:spLocks noChangeArrowheads="1"/>
          </p:cNvSpPr>
          <p:nvPr/>
        </p:nvSpPr>
        <p:spPr bwMode="auto">
          <a:xfrm>
            <a:off x="1447800" y="3048000"/>
            <a:ext cx="304800" cy="381000"/>
          </a:xfrm>
          <a:prstGeom prst="downArrow">
            <a:avLst>
              <a:gd name="adj1" fmla="val 21870"/>
              <a:gd name="adj2" fmla="val 66146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075" name="Text Box 51"/>
          <p:cNvSpPr txBox="1">
            <a:spLocks noChangeArrowheads="1"/>
          </p:cNvSpPr>
          <p:nvPr/>
        </p:nvSpPr>
        <p:spPr bwMode="auto">
          <a:xfrm>
            <a:off x="1066800" y="1676400"/>
            <a:ext cx="7772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aramond" pitchFamily="18" charset="0"/>
              </a:rPr>
              <a:t>Persepsi sosial terjadi ketika kita menangkap </a:t>
            </a:r>
            <a:r>
              <a:rPr lang="en-US" b="1">
                <a:latin typeface="Garamond" pitchFamily="18" charset="0"/>
              </a:rPr>
              <a:t>stimulus sosial, </a:t>
            </a:r>
            <a:r>
              <a:rPr lang="en-US">
                <a:latin typeface="Garamond" pitchFamily="18" charset="0"/>
              </a:rPr>
              <a:t>baik melalui </a:t>
            </a:r>
            <a:r>
              <a:rPr lang="en-US" b="1">
                <a:latin typeface="Garamond" pitchFamily="18" charset="0"/>
              </a:rPr>
              <a:t>pengindraan</a:t>
            </a:r>
            <a:r>
              <a:rPr lang="en-US">
                <a:latin typeface="Garamond" pitchFamily="18" charset="0"/>
              </a:rPr>
              <a:t> maupun </a:t>
            </a:r>
            <a:r>
              <a:rPr lang="en-US" b="1">
                <a:latin typeface="Garamond" pitchFamily="18" charset="0"/>
              </a:rPr>
              <a:t>komunikasi nonverbal</a:t>
            </a:r>
            <a:r>
              <a:rPr lang="en-US">
                <a:latin typeface="Garamond" pitchFamily="18" charset="0"/>
              </a:rPr>
              <a:t> (ekspresi wajah, kontak mata, </a:t>
            </a:r>
          </a:p>
          <a:p>
            <a:r>
              <a:rPr lang="en-US">
                <a:latin typeface="Garamond" pitchFamily="18" charset="0"/>
              </a:rPr>
              <a:t>postur tubuh, gerakan atau sentuhan).</a:t>
            </a:r>
          </a:p>
        </p:txBody>
      </p:sp>
      <p:pic>
        <p:nvPicPr>
          <p:cNvPr id="2076" name="Picture 52" descr="as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0292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9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77" grpId="0" animBg="1"/>
      <p:bldP spid="39977" grpId="1" animBg="1"/>
      <p:bldP spid="399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076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2743200" y="0"/>
            <a:ext cx="40116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d-ID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Proses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Persepsi</a:t>
            </a:r>
            <a:r>
              <a:rPr lang="en-US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Sosial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Bagaimana Terjadinya Persepsi Sosial</a:t>
            </a:r>
          </a:p>
        </p:txBody>
      </p:sp>
      <p:sp>
        <p:nvSpPr>
          <p:cNvPr id="3082" name="Rectangle 21"/>
          <p:cNvSpPr>
            <a:spLocks noChangeArrowheads="1"/>
          </p:cNvSpPr>
          <p:nvPr/>
        </p:nvSpPr>
        <p:spPr bwMode="auto">
          <a:xfrm>
            <a:off x="762000" y="3276600"/>
            <a:ext cx="7620000" cy="29718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083" name="AutoShape 22"/>
          <p:cNvSpPr>
            <a:spLocks noChangeArrowheads="1"/>
          </p:cNvSpPr>
          <p:nvPr/>
        </p:nvSpPr>
        <p:spPr bwMode="auto">
          <a:xfrm>
            <a:off x="2209800" y="3048000"/>
            <a:ext cx="304800" cy="381000"/>
          </a:xfrm>
          <a:prstGeom prst="downArrow">
            <a:avLst>
              <a:gd name="adj1" fmla="val 21870"/>
              <a:gd name="adj2" fmla="val 66146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pic>
        <p:nvPicPr>
          <p:cNvPr id="3084" name="Picture 24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419600"/>
            <a:ext cx="2209800" cy="17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5" name="Rectangle 25"/>
          <p:cNvSpPr>
            <a:spLocks noChangeArrowheads="1"/>
          </p:cNvSpPr>
          <p:nvPr/>
        </p:nvSpPr>
        <p:spPr bwMode="auto">
          <a:xfrm>
            <a:off x="4343400" y="5334000"/>
            <a:ext cx="1981200" cy="762000"/>
          </a:xfrm>
          <a:prstGeom prst="rect">
            <a:avLst/>
          </a:prstGeom>
          <a:solidFill>
            <a:schemeClr val="accent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/>
              <a:t>Gambar orang lagi </a:t>
            </a:r>
          </a:p>
          <a:p>
            <a:r>
              <a:rPr lang="en-US" sz="1600"/>
              <a:t>minum kopi</a:t>
            </a:r>
          </a:p>
        </p:txBody>
      </p:sp>
      <p:sp>
        <p:nvSpPr>
          <p:cNvPr id="68634" name="AutoShape 26"/>
          <p:cNvSpPr>
            <a:spLocks noChangeArrowheads="1"/>
          </p:cNvSpPr>
          <p:nvPr/>
        </p:nvSpPr>
        <p:spPr bwMode="auto">
          <a:xfrm>
            <a:off x="2667000" y="3505200"/>
            <a:ext cx="2590800" cy="1143000"/>
          </a:xfrm>
          <a:prstGeom prst="cloudCallout">
            <a:avLst>
              <a:gd name="adj1" fmla="val -84009"/>
              <a:gd name="adj2" fmla="val 36111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Kopinya harum sekali, pasti rasanya juga enak</a:t>
            </a:r>
          </a:p>
        </p:txBody>
      </p:sp>
      <p:sp>
        <p:nvSpPr>
          <p:cNvPr id="3091" name="Line 33"/>
          <p:cNvSpPr>
            <a:spLocks noChangeShapeType="1"/>
          </p:cNvSpPr>
          <p:nvPr/>
        </p:nvSpPr>
        <p:spPr bwMode="auto">
          <a:xfrm flipH="1">
            <a:off x="3352800" y="5638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92" name="Picture 36" descr="images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7400" y="2819400"/>
            <a:ext cx="6096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3" name="Picture 37" descr="imageds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5200" y="2743200"/>
            <a:ext cx="6794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4" name="Picture 38" descr="4083389982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819400" y="2743200"/>
            <a:ext cx="5318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5" name="Picture 39" descr="2518617316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219200" y="2697163"/>
            <a:ext cx="673100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6" name="Picture 40" descr="224094762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1910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7" name="Text Box 42"/>
          <p:cNvSpPr txBox="1">
            <a:spLocks noChangeArrowheads="1"/>
          </p:cNvSpPr>
          <p:nvPr/>
        </p:nvSpPr>
        <p:spPr bwMode="auto">
          <a:xfrm>
            <a:off x="1066800" y="1676400"/>
            <a:ext cx="7772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aramond" pitchFamily="18" charset="0"/>
              </a:rPr>
              <a:t>Persepsi sosial terjadi ketika kita menangkap </a:t>
            </a:r>
            <a:r>
              <a:rPr lang="en-US" b="1">
                <a:latin typeface="Garamond" pitchFamily="18" charset="0"/>
              </a:rPr>
              <a:t>stimulus sosial, </a:t>
            </a:r>
            <a:r>
              <a:rPr lang="en-US">
                <a:latin typeface="Garamond" pitchFamily="18" charset="0"/>
              </a:rPr>
              <a:t>baik melalui </a:t>
            </a:r>
            <a:r>
              <a:rPr lang="en-US" b="1">
                <a:latin typeface="Garamond" pitchFamily="18" charset="0"/>
              </a:rPr>
              <a:t>pengindraan</a:t>
            </a:r>
            <a:r>
              <a:rPr lang="en-US">
                <a:latin typeface="Garamond" pitchFamily="18" charset="0"/>
              </a:rPr>
              <a:t> maupun </a:t>
            </a:r>
            <a:r>
              <a:rPr lang="en-US" b="1">
                <a:latin typeface="Garamond" pitchFamily="18" charset="0"/>
              </a:rPr>
              <a:t>komunikasi nonverbal</a:t>
            </a:r>
            <a:r>
              <a:rPr lang="en-US">
                <a:latin typeface="Garamond" pitchFamily="18" charset="0"/>
              </a:rPr>
              <a:t> (ekspresi wajah, kontak mata, </a:t>
            </a:r>
          </a:p>
          <a:p>
            <a:r>
              <a:rPr lang="en-US">
                <a:latin typeface="Garamond" pitchFamily="18" charset="0"/>
              </a:rPr>
              <a:t>postur tubuh, gerakan atau sentuhan).</a:t>
            </a:r>
          </a:p>
        </p:txBody>
      </p:sp>
      <p:pic>
        <p:nvPicPr>
          <p:cNvPr id="3098" name="Picture 43" descr="as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0292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00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01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2743200" y="0"/>
            <a:ext cx="40116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d-ID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Proses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Persepsi</a:t>
            </a:r>
            <a:r>
              <a:rPr lang="en-US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Sosial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4104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2590800"/>
            <a:ext cx="381000" cy="1295400"/>
          </a:xfrm>
          <a:prstGeom prst="flowChartDelay">
            <a:avLst/>
          </a:prstGeom>
          <a:solidFill>
            <a:srgbClr val="80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rgbClr val="800000"/>
                </a:solidFill>
              </a:rPr>
              <a:t>I</a:t>
            </a:r>
          </a:p>
          <a:p>
            <a:r>
              <a:rPr lang="en-US" sz="1600">
                <a:solidFill>
                  <a:srgbClr val="800000"/>
                </a:solidFill>
              </a:rPr>
              <a:t>N</a:t>
            </a:r>
          </a:p>
          <a:p>
            <a:r>
              <a:rPr lang="en-US" sz="1600">
                <a:solidFill>
                  <a:srgbClr val="800000"/>
                </a:solidFill>
              </a:rPr>
              <a:t>D</a:t>
            </a:r>
          </a:p>
          <a:p>
            <a:r>
              <a:rPr lang="en-US" sz="1600">
                <a:solidFill>
                  <a:srgbClr val="800000"/>
                </a:solidFill>
              </a:rPr>
              <a:t>E</a:t>
            </a:r>
          </a:p>
          <a:p>
            <a:r>
              <a:rPr lang="en-US" sz="1600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Bagaimana Terjadinya Persepsi Sosial</a:t>
            </a:r>
          </a:p>
        </p:txBody>
      </p:sp>
      <p:sp>
        <p:nvSpPr>
          <p:cNvPr id="4106" name="Rectangle 15"/>
          <p:cNvSpPr>
            <a:spLocks noChangeArrowheads="1"/>
          </p:cNvSpPr>
          <p:nvPr/>
        </p:nvSpPr>
        <p:spPr bwMode="auto">
          <a:xfrm>
            <a:off x="762000" y="3276600"/>
            <a:ext cx="7620000" cy="29718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07" name="AutoShape 16"/>
          <p:cNvSpPr>
            <a:spLocks noChangeArrowheads="1"/>
          </p:cNvSpPr>
          <p:nvPr/>
        </p:nvSpPr>
        <p:spPr bwMode="auto">
          <a:xfrm>
            <a:off x="2971800" y="3048000"/>
            <a:ext cx="304800" cy="381000"/>
          </a:xfrm>
          <a:prstGeom prst="downArrow">
            <a:avLst>
              <a:gd name="adj1" fmla="val 21870"/>
              <a:gd name="adj2" fmla="val 66146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pic>
        <p:nvPicPr>
          <p:cNvPr id="4108" name="Picture 20" descr="woman-spraying-perfum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3505200"/>
            <a:ext cx="1930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77" name="AutoShape 21"/>
          <p:cNvSpPr>
            <a:spLocks noChangeArrowheads="1"/>
          </p:cNvSpPr>
          <p:nvPr/>
        </p:nvSpPr>
        <p:spPr bwMode="auto">
          <a:xfrm>
            <a:off x="3276600" y="3505200"/>
            <a:ext cx="2590800" cy="1143000"/>
          </a:xfrm>
          <a:prstGeom prst="cloudCallout">
            <a:avLst>
              <a:gd name="adj1" fmla="val -91176"/>
              <a:gd name="adj2" fmla="val -29028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Parfumnya wangi sekali, pasti harganya mahal</a:t>
            </a:r>
          </a:p>
        </p:txBody>
      </p:sp>
      <p:sp>
        <p:nvSpPr>
          <p:cNvPr id="4110" name="Text Box 24"/>
          <p:cNvSpPr txBox="1">
            <a:spLocks noChangeArrowheads="1"/>
          </p:cNvSpPr>
          <p:nvPr/>
        </p:nvSpPr>
        <p:spPr bwMode="auto">
          <a:xfrm>
            <a:off x="3097213" y="6461125"/>
            <a:ext cx="35591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bg2"/>
                </a:solidFill>
              </a:rPr>
              <a:t>Rollover salah satu gambar di atas untuk melihat penjelasan</a:t>
            </a:r>
          </a:p>
        </p:txBody>
      </p:sp>
      <p:sp>
        <p:nvSpPr>
          <p:cNvPr id="4111" name="Rectangle 26"/>
          <p:cNvSpPr>
            <a:spLocks noChangeArrowheads="1"/>
          </p:cNvSpPr>
          <p:nvPr/>
        </p:nvSpPr>
        <p:spPr bwMode="auto">
          <a:xfrm>
            <a:off x="7543800" y="6324600"/>
            <a:ext cx="609600" cy="3810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800000"/>
                </a:solidFill>
              </a:rPr>
              <a:t>3/6</a:t>
            </a:r>
          </a:p>
        </p:txBody>
      </p:sp>
      <p:sp>
        <p:nvSpPr>
          <p:cNvPr id="4112" name="AutoShape 27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3152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13" name="AutoShape 28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 rot="10800000">
            <a:off x="8153400" y="6324600"/>
            <a:ext cx="228600" cy="381000"/>
          </a:xfrm>
          <a:prstGeom prst="leftArrow">
            <a:avLst>
              <a:gd name="adj1" fmla="val 68750"/>
              <a:gd name="adj2" fmla="val 100000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pic>
        <p:nvPicPr>
          <p:cNvPr id="4114" name="Picture 29" descr="images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2819400"/>
            <a:ext cx="6096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5" name="Picture 30" descr="imageds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05200" y="2743200"/>
            <a:ext cx="6794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6" name="Picture 31" descr="4083389982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819400" y="2743200"/>
            <a:ext cx="5318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7" name="Picture 32" descr="2518617316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219200" y="2697163"/>
            <a:ext cx="673100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8" name="Picture 33" descr="224094762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1910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9" name="Text Box 35"/>
          <p:cNvSpPr txBox="1">
            <a:spLocks noChangeArrowheads="1"/>
          </p:cNvSpPr>
          <p:nvPr/>
        </p:nvSpPr>
        <p:spPr bwMode="auto">
          <a:xfrm>
            <a:off x="1066800" y="1676400"/>
            <a:ext cx="7772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aramond" pitchFamily="18" charset="0"/>
              </a:rPr>
              <a:t>Persepsi sosial terjadi ketika kita menangkap </a:t>
            </a:r>
            <a:r>
              <a:rPr lang="en-US" b="1">
                <a:latin typeface="Garamond" pitchFamily="18" charset="0"/>
              </a:rPr>
              <a:t>stimulus sosial, </a:t>
            </a:r>
            <a:r>
              <a:rPr lang="en-US">
                <a:latin typeface="Garamond" pitchFamily="18" charset="0"/>
              </a:rPr>
              <a:t>baik melalui </a:t>
            </a:r>
            <a:r>
              <a:rPr lang="en-US" b="1">
                <a:latin typeface="Garamond" pitchFamily="18" charset="0"/>
              </a:rPr>
              <a:t>pengindraan</a:t>
            </a:r>
            <a:r>
              <a:rPr lang="en-US">
                <a:latin typeface="Garamond" pitchFamily="18" charset="0"/>
              </a:rPr>
              <a:t> maupun </a:t>
            </a:r>
            <a:r>
              <a:rPr lang="en-US" b="1">
                <a:latin typeface="Garamond" pitchFamily="18" charset="0"/>
              </a:rPr>
              <a:t>komunikasi nonverbal</a:t>
            </a:r>
            <a:r>
              <a:rPr lang="en-US">
                <a:latin typeface="Garamond" pitchFamily="18" charset="0"/>
              </a:rPr>
              <a:t> (ekspresi wajah, kontak mata, </a:t>
            </a:r>
          </a:p>
          <a:p>
            <a:r>
              <a:rPr lang="en-US">
                <a:latin typeface="Garamond" pitchFamily="18" charset="0"/>
              </a:rPr>
              <a:t>postur tubuh, gerakan atau sentuhan).</a:t>
            </a:r>
          </a:p>
        </p:txBody>
      </p:sp>
      <p:pic>
        <p:nvPicPr>
          <p:cNvPr id="4120" name="Picture 36" descr="as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0292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533400"/>
            <a:ext cx="7620000" cy="76200"/>
          </a:xfrm>
          <a:prstGeom prst="rect">
            <a:avLst/>
          </a:prstGeom>
          <a:solidFill>
            <a:srgbClr val="99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124" name="Oval 3"/>
          <p:cNvSpPr>
            <a:spLocks noChangeArrowheads="1"/>
          </p:cNvSpPr>
          <p:nvPr/>
        </p:nvSpPr>
        <p:spPr bwMode="auto">
          <a:xfrm>
            <a:off x="7543800" y="228600"/>
            <a:ext cx="762000" cy="7620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125" name="Oval 4"/>
          <p:cNvSpPr>
            <a:spLocks noChangeArrowheads="1"/>
          </p:cNvSpPr>
          <p:nvPr/>
        </p:nvSpPr>
        <p:spPr bwMode="auto">
          <a:xfrm>
            <a:off x="8153400" y="457200"/>
            <a:ext cx="571500" cy="571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8686800" y="609600"/>
            <a:ext cx="457200" cy="444500"/>
          </a:xfrm>
          <a:prstGeom prst="ellipse">
            <a:avLst/>
          </a:prstGeom>
          <a:solidFill>
            <a:srgbClr val="99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2514600" y="0"/>
            <a:ext cx="40116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d-ID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Proses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Persepsi</a:t>
            </a:r>
            <a:r>
              <a:rPr lang="en-US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Sosial</a:t>
            </a:r>
            <a:endParaRPr lang="en-U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5128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2590800"/>
            <a:ext cx="381000" cy="1295400"/>
          </a:xfrm>
          <a:prstGeom prst="flowChartDelay">
            <a:avLst/>
          </a:prstGeom>
          <a:solidFill>
            <a:srgbClr val="80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rgbClr val="800000"/>
                </a:solidFill>
              </a:rPr>
              <a:t>I</a:t>
            </a:r>
          </a:p>
          <a:p>
            <a:r>
              <a:rPr lang="en-US" sz="1600">
                <a:solidFill>
                  <a:srgbClr val="800000"/>
                </a:solidFill>
              </a:rPr>
              <a:t>N</a:t>
            </a:r>
          </a:p>
          <a:p>
            <a:r>
              <a:rPr lang="en-US" sz="1600">
                <a:solidFill>
                  <a:srgbClr val="800000"/>
                </a:solidFill>
              </a:rPr>
              <a:t>D</a:t>
            </a:r>
          </a:p>
          <a:p>
            <a:r>
              <a:rPr lang="en-US" sz="1600">
                <a:solidFill>
                  <a:srgbClr val="800000"/>
                </a:solidFill>
              </a:rPr>
              <a:t>E</a:t>
            </a:r>
          </a:p>
          <a:p>
            <a:r>
              <a:rPr lang="en-US" sz="1600">
                <a:solidFill>
                  <a:srgbClr val="800000"/>
                </a:solidFill>
              </a:rPr>
              <a:t>X</a:t>
            </a:r>
          </a:p>
        </p:txBody>
      </p:sp>
      <p:sp>
        <p:nvSpPr>
          <p:cNvPr id="5129" name="Text Box 8"/>
          <p:cNvSpPr txBox="1">
            <a:spLocks noChangeArrowheads="1"/>
          </p:cNvSpPr>
          <p:nvPr/>
        </p:nvSpPr>
        <p:spPr bwMode="auto">
          <a:xfrm>
            <a:off x="533400" y="11430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Bagaimana Terjadinya Persepsi Sosial</a:t>
            </a:r>
          </a:p>
        </p:txBody>
      </p:sp>
      <p:sp>
        <p:nvSpPr>
          <p:cNvPr id="5130" name="Rectangle 15"/>
          <p:cNvSpPr>
            <a:spLocks noChangeArrowheads="1"/>
          </p:cNvSpPr>
          <p:nvPr/>
        </p:nvSpPr>
        <p:spPr bwMode="auto">
          <a:xfrm>
            <a:off x="762000" y="3276600"/>
            <a:ext cx="7620000" cy="29718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131" name="AutoShape 16"/>
          <p:cNvSpPr>
            <a:spLocks noChangeArrowheads="1"/>
          </p:cNvSpPr>
          <p:nvPr/>
        </p:nvSpPr>
        <p:spPr bwMode="auto">
          <a:xfrm>
            <a:off x="3657600" y="3048000"/>
            <a:ext cx="304800" cy="381000"/>
          </a:xfrm>
          <a:prstGeom prst="downArrow">
            <a:avLst>
              <a:gd name="adj1" fmla="val 21870"/>
              <a:gd name="adj2" fmla="val 66146"/>
            </a:avLst>
          </a:prstGeom>
          <a:solidFill>
            <a:srgbClr val="80000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pic>
        <p:nvPicPr>
          <p:cNvPr id="5132" name="Picture 17" descr="listening_to_music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3429000"/>
            <a:ext cx="2333625" cy="257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22" name="AutoShape 18"/>
          <p:cNvSpPr>
            <a:spLocks noChangeArrowheads="1"/>
          </p:cNvSpPr>
          <p:nvPr/>
        </p:nvSpPr>
        <p:spPr bwMode="auto">
          <a:xfrm>
            <a:off x="2514600" y="3505200"/>
            <a:ext cx="2514600" cy="1143000"/>
          </a:xfrm>
          <a:prstGeom prst="cloudCallout">
            <a:avLst>
              <a:gd name="adj1" fmla="val -75759"/>
              <a:gd name="adj2" fmla="val 6111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Suaranya merdu, pasti secantik orangnya</a:t>
            </a:r>
          </a:p>
        </p:txBody>
      </p:sp>
      <p:sp>
        <p:nvSpPr>
          <p:cNvPr id="5134" name="Rectangle 20"/>
          <p:cNvSpPr>
            <a:spLocks noChangeArrowheads="1"/>
          </p:cNvSpPr>
          <p:nvPr/>
        </p:nvSpPr>
        <p:spPr bwMode="auto">
          <a:xfrm>
            <a:off x="2819400" y="5334000"/>
            <a:ext cx="1981200" cy="838200"/>
          </a:xfrm>
          <a:prstGeom prst="rect">
            <a:avLst/>
          </a:prstGeom>
          <a:solidFill>
            <a:schemeClr val="accent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/>
              <a:t>Gambar orang lagi </a:t>
            </a:r>
          </a:p>
          <a:p>
            <a:r>
              <a:rPr lang="en-US" sz="1600"/>
              <a:t>dengar lagu</a:t>
            </a:r>
          </a:p>
        </p:txBody>
      </p:sp>
      <p:sp>
        <p:nvSpPr>
          <p:cNvPr id="5139" name="Line 26"/>
          <p:cNvSpPr>
            <a:spLocks noChangeShapeType="1"/>
          </p:cNvSpPr>
          <p:nvPr/>
        </p:nvSpPr>
        <p:spPr bwMode="auto">
          <a:xfrm flipH="1" flipV="1">
            <a:off x="1905000" y="52578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140" name="Picture 27" descr="images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2819400"/>
            <a:ext cx="6096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1" name="Picture 28" descr="imageds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05200" y="2743200"/>
            <a:ext cx="6794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2" name="Picture 29" descr="4083389982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819400" y="2743200"/>
            <a:ext cx="5318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3" name="Picture 30" descr="2518617316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219200" y="2697163"/>
            <a:ext cx="673100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4" name="Picture 31" descr="224094762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1910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5" name="Text Box 33"/>
          <p:cNvSpPr txBox="1">
            <a:spLocks noChangeArrowheads="1"/>
          </p:cNvSpPr>
          <p:nvPr/>
        </p:nvSpPr>
        <p:spPr bwMode="auto">
          <a:xfrm>
            <a:off x="1066800" y="1676400"/>
            <a:ext cx="7772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aramond" pitchFamily="18" charset="0"/>
              </a:rPr>
              <a:t>Persepsi sosial terjadi ketika kita menangkap </a:t>
            </a:r>
            <a:r>
              <a:rPr lang="en-US" b="1">
                <a:latin typeface="Garamond" pitchFamily="18" charset="0"/>
              </a:rPr>
              <a:t>stimulus sosial, </a:t>
            </a:r>
            <a:r>
              <a:rPr lang="en-US">
                <a:latin typeface="Garamond" pitchFamily="18" charset="0"/>
              </a:rPr>
              <a:t>baik melalui </a:t>
            </a:r>
            <a:r>
              <a:rPr lang="en-US" b="1">
                <a:latin typeface="Garamond" pitchFamily="18" charset="0"/>
              </a:rPr>
              <a:t>pengindraan</a:t>
            </a:r>
            <a:r>
              <a:rPr lang="en-US">
                <a:latin typeface="Garamond" pitchFamily="18" charset="0"/>
              </a:rPr>
              <a:t> maupun </a:t>
            </a:r>
            <a:r>
              <a:rPr lang="en-US" b="1">
                <a:latin typeface="Garamond" pitchFamily="18" charset="0"/>
              </a:rPr>
              <a:t>komunikasi nonverbal</a:t>
            </a:r>
            <a:r>
              <a:rPr lang="en-US">
                <a:latin typeface="Garamond" pitchFamily="18" charset="0"/>
              </a:rPr>
              <a:t> (ekspresi wajah, kontak mata, </a:t>
            </a:r>
          </a:p>
          <a:p>
            <a:r>
              <a:rPr lang="en-US">
                <a:latin typeface="Garamond" pitchFamily="18" charset="0"/>
              </a:rPr>
              <a:t>postur tubuh, gerakan atau sentuhan).</a:t>
            </a:r>
          </a:p>
        </p:txBody>
      </p:sp>
      <p:pic>
        <p:nvPicPr>
          <p:cNvPr id="5146" name="Picture 34" descr="as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029200" y="274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175</TotalTime>
  <Words>1508</Words>
  <Application>Microsoft Office PowerPoint</Application>
  <PresentationFormat>On-screen Show (4:3)</PresentationFormat>
  <Paragraphs>235</Paragraphs>
  <Slides>26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Trek</vt:lpstr>
      <vt:lpstr>Flash Document</vt:lpstr>
      <vt:lpstr>PERSEPSI  SOSIAL</vt:lpstr>
      <vt:lpstr>Slide 2</vt:lpstr>
      <vt:lpstr>Slide 3</vt:lpstr>
      <vt:lpstr>Slide 4</vt:lpstr>
      <vt:lpstr>Persepsi Sosial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PENGARUH PERSEPSI SOSIAL  TERHADAP PERILAKU SOSIAL</vt:lpstr>
      <vt:lpstr>Komunikasi Non Verbal : Pesan  melalui  ekspresi, tatapan mata dan bahasa tubuh</vt:lpstr>
      <vt:lpstr>Facial Expression </vt:lpstr>
      <vt:lpstr>Slide 20</vt:lpstr>
      <vt:lpstr>EYE CONTACT</vt:lpstr>
      <vt:lpstr>Body LANGUAGE</vt:lpstr>
      <vt:lpstr>Atribusi : memahami perilaku orang lain</vt:lpstr>
      <vt:lpstr>Pengelolaan kesan : Seni membangun penampilan yang menawan</vt:lpstr>
      <vt:lpstr>Strategi manajemen kesan 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PERSEPSI  SOSIAL</dc:title>
  <dc:creator>hp</dc:creator>
  <cp:lastModifiedBy>hp</cp:lastModifiedBy>
  <cp:revision>19</cp:revision>
  <dcterms:created xsi:type="dcterms:W3CDTF">2021-09-23T16:53:53Z</dcterms:created>
  <dcterms:modified xsi:type="dcterms:W3CDTF">2021-09-23T19:49:30Z</dcterms:modified>
</cp:coreProperties>
</file>