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75" r:id="rId5"/>
    <p:sldId id="276" r:id="rId6"/>
    <p:sldId id="277" r:id="rId7"/>
    <p:sldId id="278" r:id="rId8"/>
    <p:sldId id="280" r:id="rId9"/>
    <p:sldId id="279" r:id="rId10"/>
    <p:sldId id="281" r:id="rId11"/>
    <p:sldId id="292" r:id="rId12"/>
    <p:sldId id="293" r:id="rId13"/>
    <p:sldId id="294" r:id="rId14"/>
    <p:sldId id="29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67" r:id="rId25"/>
    <p:sldId id="271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956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A2740-D3DC-4C15-B2B1-0A68A2AD40EC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0E8FB-E839-4281-BBD5-AA579732DB8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0E8FB-E839-4281-BBD5-AA579732DB8D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0E8FB-E839-4281-BBD5-AA579732DB8D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0E8FB-E839-4281-BBD5-AA579732DB8D}" type="slidenum">
              <a:rPr lang="id-ID" smtClean="0"/>
              <a:pPr/>
              <a:t>3</a:t>
            </a:fld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0E8FB-E839-4281-BBD5-AA579732DB8D}" type="slidenum">
              <a:rPr lang="id-ID" smtClean="0"/>
              <a:pPr/>
              <a:t>24</a:t>
            </a:fld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0E8FB-E839-4281-BBD5-AA579732DB8D}" type="slidenum">
              <a:rPr lang="id-ID" smtClean="0"/>
              <a:pPr/>
              <a:t>25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FADF9-9A6C-447C-82F9-B66B1A6C48BB}" type="datetimeFigureOut">
              <a:rPr lang="id-ID" smtClean="0"/>
              <a:pPr/>
              <a:t>01/10/2021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5F12B-6C5C-4220-B1A8-A8E0E1938FA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571481"/>
            <a:ext cx="7772400" cy="1500198"/>
          </a:xfrm>
        </p:spPr>
        <p:txBody>
          <a:bodyPr/>
          <a:lstStyle/>
          <a:p>
            <a:r>
              <a:rPr lang="id-ID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KOGNISI SOSIAL</a:t>
            </a:r>
          </a:p>
        </p:txBody>
      </p:sp>
      <p:pic>
        <p:nvPicPr>
          <p:cNvPr id="1026" name="Picture 2" descr="D:\kognis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872" y="2278845"/>
            <a:ext cx="2749423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6B9A8-F814-4F97-B2A8-371380D5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D5635-6372-4299-924B-BF3ADB9CE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Agresi</a:t>
            </a:r>
            <a:r>
              <a:rPr lang="en-US" dirty="0"/>
              <a:t> :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/</a:t>
            </a:r>
            <a:r>
              <a:rPr lang="en-US" dirty="0" err="1"/>
              <a:t>melukai</a:t>
            </a:r>
            <a:r>
              <a:rPr lang="en-US" dirty="0"/>
              <a:t> orang lain</a:t>
            </a:r>
            <a:endParaRPr lang="en-ID" dirty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Bandura, orang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meniru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diamatinya</a:t>
            </a:r>
            <a:r>
              <a:rPr lang="en-US" dirty="0"/>
              <a:t>. Stimulus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teladan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perilakunya</a:t>
            </a:r>
            <a:r>
              <a:rPr lang="en-US" dirty="0"/>
              <a:t>. </a:t>
            </a:r>
            <a:endParaRPr lang="en-ID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Misal</a:t>
            </a:r>
            <a:r>
              <a:rPr lang="en-US" dirty="0"/>
              <a:t>: </a:t>
            </a:r>
            <a:endParaRPr lang="en-ID" dirty="0"/>
          </a:p>
          <a:p>
            <a:r>
              <a:rPr lang="en-US" dirty="0"/>
              <a:t>Orang </a:t>
            </a:r>
            <a:r>
              <a:rPr lang="en-US" dirty="0" err="1"/>
              <a:t>mencontoh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rambut</a:t>
            </a:r>
            <a:r>
              <a:rPr lang="en-US" dirty="0"/>
              <a:t> </a:t>
            </a:r>
            <a:r>
              <a:rPr lang="en-US" dirty="0" err="1"/>
              <a:t>Agnez</a:t>
            </a:r>
            <a:r>
              <a:rPr lang="en-US" dirty="0"/>
              <a:t> Mo yang </a:t>
            </a:r>
            <a:r>
              <a:rPr lang="en-US" dirty="0" err="1"/>
              <a:t>dilihatnya</a:t>
            </a:r>
            <a:r>
              <a:rPr lang="en-US" dirty="0"/>
              <a:t> di </a:t>
            </a:r>
            <a:r>
              <a:rPr lang="en-US" dirty="0" err="1"/>
              <a:t>televisi</a:t>
            </a:r>
            <a:endParaRPr lang="en-ID" dirty="0"/>
          </a:p>
          <a:p>
            <a:r>
              <a:rPr lang="en-US" dirty="0" err="1"/>
              <a:t>Adegan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orang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mendorongnya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agresif</a:t>
            </a:r>
            <a:r>
              <a:rPr lang="en-US" dirty="0"/>
              <a:t>.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2215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5A8D0-07CE-4BFF-81FD-D0038FD7C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ECABB-E83A-4B07-B613-69E39A921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empat</a:t>
            </a:r>
            <a:r>
              <a:rPr lang="en-ID" dirty="0"/>
              <a:t> (4)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agresi</a:t>
            </a:r>
            <a:r>
              <a:rPr lang="en-ID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Agresi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perilaku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unsur</a:t>
            </a:r>
            <a:r>
              <a:rPr lang="en-ID" dirty="0"/>
              <a:t> </a:t>
            </a:r>
            <a:r>
              <a:rPr lang="en-ID" dirty="0" err="1"/>
              <a:t>kesengajaan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Sasaran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yakni</a:t>
            </a:r>
            <a:r>
              <a:rPr lang="en-ID" dirty="0"/>
              <a:t> </a:t>
            </a:r>
            <a:r>
              <a:rPr lang="en-ID" dirty="0" err="1"/>
              <a:t>mahluk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, </a:t>
            </a:r>
            <a:r>
              <a:rPr lang="en-ID" dirty="0" err="1"/>
              <a:t>khususnya</a:t>
            </a:r>
            <a:r>
              <a:rPr lang="en-ID" dirty="0"/>
              <a:t> </a:t>
            </a:r>
            <a:r>
              <a:rPr lang="en-ID" dirty="0" err="1"/>
              <a:t>manusia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upaya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menghindar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oleh korban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10123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EC801-A0EB-4578-8B78-B2927CA24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 err="1"/>
              <a:t>Bentuk</a:t>
            </a:r>
            <a:r>
              <a:rPr lang="en-ID" b="1" dirty="0"/>
              <a:t> </a:t>
            </a:r>
            <a:r>
              <a:rPr lang="en-ID" b="1" dirty="0" err="1"/>
              <a:t>Agresi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E1AB0-5E05-4FE4-A706-503684790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D" b="1" dirty="0" err="1"/>
              <a:t>Agresi</a:t>
            </a:r>
            <a:r>
              <a:rPr lang="en-ID" b="1" dirty="0"/>
              <a:t> </a:t>
            </a:r>
            <a:r>
              <a:rPr lang="en-ID" b="1" dirty="0" err="1"/>
              <a:t>Fisik</a:t>
            </a:r>
            <a:r>
              <a:rPr lang="en-ID" dirty="0"/>
              <a:t>, </a:t>
            </a:r>
            <a:r>
              <a:rPr lang="en-ID" dirty="0" err="1"/>
              <a:t>ialah</a:t>
            </a:r>
            <a:r>
              <a:rPr lang="en-ID" dirty="0"/>
              <a:t> </a:t>
            </a:r>
            <a:r>
              <a:rPr lang="en-ID" dirty="0" err="1"/>
              <a:t>agresi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melukai</a:t>
            </a:r>
            <a:r>
              <a:rPr lang="en-ID" dirty="0"/>
              <a:t> orang lain,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memukul</a:t>
            </a:r>
            <a:r>
              <a:rPr lang="en-ID" dirty="0"/>
              <a:t>, </a:t>
            </a:r>
            <a:r>
              <a:rPr lang="en-ID" dirty="0" err="1"/>
              <a:t>menendang</a:t>
            </a:r>
            <a:r>
              <a:rPr lang="en-ID" dirty="0"/>
              <a:t>, </a:t>
            </a:r>
            <a:r>
              <a:rPr lang="en-ID" dirty="0" err="1"/>
              <a:t>melukai</a:t>
            </a:r>
            <a:r>
              <a:rPr lang="en-ID" dirty="0"/>
              <a:t> orang lain.</a:t>
            </a:r>
          </a:p>
          <a:p>
            <a:endParaRPr lang="en-ID" dirty="0"/>
          </a:p>
          <a:p>
            <a:r>
              <a:rPr lang="en-ID" b="1" dirty="0" err="1"/>
              <a:t>Agresi</a:t>
            </a:r>
            <a:r>
              <a:rPr lang="en-ID" b="1" dirty="0"/>
              <a:t> Verbal</a:t>
            </a:r>
            <a:r>
              <a:rPr lang="en-ID" dirty="0"/>
              <a:t>,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menyakiti</a:t>
            </a:r>
            <a:r>
              <a:rPr lang="en-ID" dirty="0"/>
              <a:t> </a:t>
            </a:r>
            <a:r>
              <a:rPr lang="en-ID" dirty="0" err="1"/>
              <a:t>perasaan</a:t>
            </a:r>
            <a:r>
              <a:rPr lang="en-ID" dirty="0"/>
              <a:t> orang lain, </a:t>
            </a:r>
            <a:r>
              <a:rPr lang="en-ID" dirty="0" err="1"/>
              <a:t>mengganggu</a:t>
            </a:r>
            <a:r>
              <a:rPr lang="en-ID" dirty="0"/>
              <a:t>, </a:t>
            </a:r>
            <a:r>
              <a:rPr lang="en-ID" dirty="0" err="1"/>
              <a:t>menolak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mengancam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verbal, (</a:t>
            </a:r>
            <a:r>
              <a:rPr lang="en-ID" dirty="0" err="1"/>
              <a:t>membentak</a:t>
            </a:r>
            <a:r>
              <a:rPr lang="en-ID" dirty="0"/>
              <a:t>, </a:t>
            </a:r>
            <a:r>
              <a:rPr lang="en-ID" dirty="0" err="1"/>
              <a:t>mengejek</a:t>
            </a:r>
            <a:r>
              <a:rPr lang="en-ID" dirty="0"/>
              <a:t>, </a:t>
            </a:r>
            <a:r>
              <a:rPr lang="en-ID" dirty="0" err="1"/>
              <a:t>mengumpat</a:t>
            </a:r>
            <a:r>
              <a:rPr lang="en-ID" dirty="0"/>
              <a:t>, </a:t>
            </a:r>
            <a:r>
              <a:rPr lang="en-ID" dirty="0" err="1"/>
              <a:t>mengancam</a:t>
            </a:r>
            <a:r>
              <a:rPr lang="en-ID" dirty="0"/>
              <a:t>.)</a:t>
            </a:r>
          </a:p>
          <a:p>
            <a:endParaRPr lang="en-ID" dirty="0"/>
          </a:p>
          <a:p>
            <a:r>
              <a:rPr lang="en-ID" b="1" dirty="0" err="1"/>
              <a:t>Agresi</a:t>
            </a:r>
            <a:r>
              <a:rPr lang="en-ID" b="1" dirty="0"/>
              <a:t> </a:t>
            </a:r>
            <a:r>
              <a:rPr lang="en-ID" b="1" dirty="0" err="1"/>
              <a:t>Kemarahan</a:t>
            </a:r>
            <a:r>
              <a:rPr lang="en-ID" dirty="0"/>
              <a:t>, </a:t>
            </a:r>
            <a:r>
              <a:rPr lang="en-ID" dirty="0" err="1"/>
              <a:t>ialah</a:t>
            </a:r>
            <a:r>
              <a:rPr lang="en-ID" dirty="0"/>
              <a:t> </a:t>
            </a:r>
            <a:r>
              <a:rPr lang="en-ID" dirty="0" err="1"/>
              <a:t>emosi</a:t>
            </a:r>
            <a:r>
              <a:rPr lang="en-ID" dirty="0"/>
              <a:t> </a:t>
            </a:r>
            <a:r>
              <a:rPr lang="en-ID" dirty="0" err="1"/>
              <a:t>negatif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ekspresi</a:t>
            </a:r>
            <a:r>
              <a:rPr lang="en-ID" dirty="0"/>
              <a:t> yang </a:t>
            </a:r>
            <a:r>
              <a:rPr lang="en-ID" dirty="0" err="1"/>
              <a:t>disebabkan</a:t>
            </a:r>
            <a:r>
              <a:rPr lang="en-ID" dirty="0"/>
              <a:t> </a:t>
            </a:r>
            <a:r>
              <a:rPr lang="en-ID" dirty="0" err="1"/>
              <a:t>harapan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terpenuhi</a:t>
            </a:r>
            <a:r>
              <a:rPr lang="en-ID" dirty="0"/>
              <a:t>. </a:t>
            </a:r>
            <a:r>
              <a:rPr lang="en-ID" dirty="0" err="1"/>
              <a:t>Kemarahan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menyakiti</a:t>
            </a:r>
            <a:r>
              <a:rPr lang="en-ID" dirty="0"/>
              <a:t> orang lain juga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, </a:t>
            </a:r>
            <a:r>
              <a:rPr lang="en-ID" dirty="0" err="1"/>
              <a:t>contohnya</a:t>
            </a:r>
            <a:r>
              <a:rPr lang="en-ID" dirty="0"/>
              <a:t> </a:t>
            </a:r>
            <a:r>
              <a:rPr lang="en-ID" dirty="0" err="1"/>
              <a:t>kesal</a:t>
            </a:r>
            <a:r>
              <a:rPr lang="en-ID" dirty="0"/>
              <a:t>, </a:t>
            </a:r>
            <a:r>
              <a:rPr lang="en-ID" dirty="0" err="1"/>
              <a:t>sebal</a:t>
            </a:r>
            <a:r>
              <a:rPr lang="en-ID" dirty="0"/>
              <a:t>, temperament,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mengendalikan</a:t>
            </a:r>
            <a:r>
              <a:rPr lang="en-ID" dirty="0"/>
              <a:t> </a:t>
            </a:r>
            <a:r>
              <a:rPr lang="en-ID" dirty="0" err="1"/>
              <a:t>amarah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b="1" dirty="0" err="1"/>
              <a:t>Agresi</a:t>
            </a:r>
            <a:r>
              <a:rPr lang="en-ID" b="1" dirty="0"/>
              <a:t> Hostility</a:t>
            </a:r>
            <a:r>
              <a:rPr lang="en-ID" dirty="0"/>
              <a:t>,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mengekspresikan</a:t>
            </a:r>
            <a:r>
              <a:rPr lang="en-ID" dirty="0"/>
              <a:t> </a:t>
            </a:r>
            <a:r>
              <a:rPr lang="en-ID" dirty="0" err="1"/>
              <a:t>kebencian</a:t>
            </a:r>
            <a:r>
              <a:rPr lang="en-ID" dirty="0"/>
              <a:t>, </a:t>
            </a:r>
            <a:r>
              <a:rPr lang="en-ID" dirty="0" err="1"/>
              <a:t>permusuhan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juga </a:t>
            </a:r>
            <a:r>
              <a:rPr lang="en-ID" dirty="0" err="1"/>
              <a:t>kemarahan</a:t>
            </a:r>
            <a:r>
              <a:rPr lang="en-ID" dirty="0"/>
              <a:t> pada orang lain. </a:t>
            </a:r>
            <a:r>
              <a:rPr lang="en-ID" dirty="0" err="1"/>
              <a:t>Agresi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terlihat</a:t>
            </a:r>
            <a:r>
              <a:rPr lang="en-ID" dirty="0"/>
              <a:t>,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berakibat</a:t>
            </a:r>
            <a:r>
              <a:rPr lang="en-ID" dirty="0"/>
              <a:t> </a:t>
            </a:r>
            <a:r>
              <a:rPr lang="en-ID" dirty="0" err="1"/>
              <a:t>buruk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orang lain.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64420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4D14-9A8F-4D3C-92B5-A88580500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 err="1"/>
              <a:t>Faktor</a:t>
            </a:r>
            <a:r>
              <a:rPr lang="en-ID" b="1" dirty="0"/>
              <a:t> </a:t>
            </a:r>
            <a:r>
              <a:rPr lang="en-ID" b="1" dirty="0" err="1"/>
              <a:t>Penyebab</a:t>
            </a:r>
            <a:r>
              <a:rPr lang="en-ID" b="1" dirty="0"/>
              <a:t> </a:t>
            </a:r>
            <a:r>
              <a:rPr lang="en-ID" b="1" dirty="0" err="1"/>
              <a:t>Agresi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608D1-5680-4BB1-81AF-2F293AFFD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D" b="1" dirty="0" err="1"/>
              <a:t>Faktor</a:t>
            </a:r>
            <a:r>
              <a:rPr lang="en-ID" b="1" dirty="0"/>
              <a:t> </a:t>
            </a:r>
            <a:r>
              <a:rPr lang="en-ID" b="1" dirty="0" err="1"/>
              <a:t>Biologis</a:t>
            </a:r>
            <a:endParaRPr lang="en-ID" b="1" dirty="0"/>
          </a:p>
          <a:p>
            <a:r>
              <a:rPr lang="en-ID" b="1" dirty="0" err="1"/>
              <a:t>Faktor</a:t>
            </a:r>
            <a:r>
              <a:rPr lang="en-ID" b="1" dirty="0"/>
              <a:t> </a:t>
            </a:r>
            <a:r>
              <a:rPr lang="en-ID" b="1" dirty="0" err="1"/>
              <a:t>Naluri</a:t>
            </a:r>
            <a:endParaRPr lang="en-ID" b="1" dirty="0"/>
          </a:p>
          <a:p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2 (</a:t>
            </a:r>
            <a:r>
              <a:rPr lang="en-ID" dirty="0" err="1"/>
              <a:t>dua</a:t>
            </a:r>
            <a:r>
              <a:rPr lang="en-ID" dirty="0"/>
              <a:t>)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insting</a:t>
            </a:r>
            <a:r>
              <a:rPr lang="en-ID" dirty="0"/>
              <a:t>, </a:t>
            </a:r>
            <a:r>
              <a:rPr lang="en-ID" dirty="0" err="1"/>
              <a:t>yakni</a:t>
            </a:r>
            <a:r>
              <a:rPr lang="en-ID" dirty="0"/>
              <a:t> </a:t>
            </a:r>
            <a:r>
              <a:rPr lang="en-ID" dirty="0" err="1"/>
              <a:t>eros</a:t>
            </a:r>
            <a:r>
              <a:rPr lang="en-ID" dirty="0"/>
              <a:t> (</a:t>
            </a:r>
            <a:r>
              <a:rPr lang="en-ID" dirty="0" err="1"/>
              <a:t>insting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)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thanatos</a:t>
            </a:r>
            <a:r>
              <a:rPr lang="en-ID" dirty="0"/>
              <a:t> (</a:t>
            </a:r>
            <a:r>
              <a:rPr lang="en-ID" dirty="0" err="1"/>
              <a:t>insting</a:t>
            </a:r>
            <a:r>
              <a:rPr lang="en-ID" dirty="0"/>
              <a:t> </a:t>
            </a:r>
            <a:r>
              <a:rPr lang="en-ID" dirty="0" err="1"/>
              <a:t>kematian</a:t>
            </a:r>
            <a:r>
              <a:rPr lang="en-ID" dirty="0"/>
              <a:t>). </a:t>
            </a:r>
            <a:r>
              <a:rPr lang="en-ID" dirty="0" err="1"/>
              <a:t>Agresi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ekspresi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naluri</a:t>
            </a:r>
            <a:r>
              <a:rPr lang="en-ID" dirty="0"/>
              <a:t> </a:t>
            </a:r>
            <a:r>
              <a:rPr lang="en-ID" dirty="0" err="1"/>
              <a:t>thanatos</a:t>
            </a:r>
            <a:r>
              <a:rPr lang="en-ID" dirty="0"/>
              <a:t>.</a:t>
            </a:r>
          </a:p>
          <a:p>
            <a:r>
              <a:rPr lang="en-ID" b="1" dirty="0" err="1"/>
              <a:t>Faktor</a:t>
            </a:r>
            <a:r>
              <a:rPr lang="en-ID" b="1" dirty="0"/>
              <a:t> </a:t>
            </a:r>
            <a:r>
              <a:rPr lang="en-ID" b="1" dirty="0" err="1"/>
              <a:t>Emosi</a:t>
            </a:r>
            <a:r>
              <a:rPr lang="en-ID" b="1" dirty="0"/>
              <a:t>/</a:t>
            </a:r>
            <a:r>
              <a:rPr lang="en-ID" b="1" dirty="0" err="1"/>
              <a:t>Amarah</a:t>
            </a:r>
            <a:endParaRPr lang="en-ID" b="1" dirty="0"/>
          </a:p>
          <a:p>
            <a:r>
              <a:rPr lang="en-ID" b="1" dirty="0" err="1"/>
              <a:t>Faktor</a:t>
            </a:r>
            <a:r>
              <a:rPr lang="en-ID" b="1" dirty="0"/>
              <a:t> </a:t>
            </a:r>
            <a:r>
              <a:rPr lang="en-ID" b="1" dirty="0" err="1"/>
              <a:t>Frustasi</a:t>
            </a:r>
            <a:endParaRPr lang="en-ID" b="1" dirty="0"/>
          </a:p>
          <a:p>
            <a:r>
              <a:rPr lang="en-ID" dirty="0"/>
              <a:t>Karena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kebutuhannya</a:t>
            </a:r>
            <a:r>
              <a:rPr lang="en-ID" dirty="0"/>
              <a:t>,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dan </a:t>
            </a:r>
            <a:r>
              <a:rPr lang="en-ID" dirty="0" err="1"/>
              <a:t>keinginan</a:t>
            </a:r>
            <a:r>
              <a:rPr lang="en-ID" dirty="0"/>
              <a:t> </a:t>
            </a:r>
            <a:r>
              <a:rPr lang="en-ID" dirty="0" err="1"/>
              <a:t>memicu</a:t>
            </a:r>
            <a:r>
              <a:rPr lang="en-ID" dirty="0"/>
              <a:t> </a:t>
            </a:r>
            <a:r>
              <a:rPr lang="en-ID" dirty="0" err="1"/>
              <a:t>terjadinya</a:t>
            </a:r>
            <a:r>
              <a:rPr lang="en-ID" dirty="0"/>
              <a:t> </a:t>
            </a:r>
            <a:r>
              <a:rPr lang="en-ID" dirty="0" err="1"/>
              <a:t>agresi</a:t>
            </a:r>
            <a:r>
              <a:rPr lang="en-ID" dirty="0"/>
              <a:t> pada </a:t>
            </a:r>
            <a:r>
              <a:rPr lang="en-ID" dirty="0" err="1"/>
              <a:t>manusia</a:t>
            </a:r>
            <a:r>
              <a:rPr lang="en-ID" dirty="0"/>
              <a:t>.</a:t>
            </a:r>
          </a:p>
          <a:p>
            <a:r>
              <a:rPr lang="en-ID" b="1" dirty="0" err="1"/>
              <a:t>Faktor</a:t>
            </a:r>
            <a:r>
              <a:rPr lang="en-ID" b="1" dirty="0"/>
              <a:t> </a:t>
            </a:r>
            <a:r>
              <a:rPr lang="en-ID" b="1" dirty="0" err="1"/>
              <a:t>Sosial</a:t>
            </a:r>
            <a:r>
              <a:rPr lang="en-ID" b="1" dirty="0"/>
              <a:t> Learning,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adegan</a:t>
            </a:r>
            <a:r>
              <a:rPr lang="en-ID" dirty="0"/>
              <a:t> </a:t>
            </a:r>
            <a:r>
              <a:rPr lang="en-ID" dirty="0" err="1"/>
              <a:t>kekerasan</a:t>
            </a:r>
            <a:r>
              <a:rPr lang="en-ID" dirty="0"/>
              <a:t> yang </a:t>
            </a:r>
            <a:r>
              <a:rPr lang="en-ID" dirty="0" err="1"/>
              <a:t>ditayangkan</a:t>
            </a:r>
            <a:r>
              <a:rPr lang="en-ID" dirty="0"/>
              <a:t> pada </a:t>
            </a:r>
            <a:r>
              <a:rPr lang="en-ID" dirty="0" err="1"/>
              <a:t>televisi</a:t>
            </a:r>
            <a:r>
              <a:rPr lang="en-ID" dirty="0"/>
              <a:t>, games </a:t>
            </a:r>
            <a:r>
              <a:rPr lang="en-ID" dirty="0" err="1"/>
              <a:t>atau</a:t>
            </a:r>
            <a:r>
              <a:rPr lang="en-ID" dirty="0"/>
              <a:t> pada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nyata</a:t>
            </a:r>
            <a:r>
              <a:rPr lang="en-ID" dirty="0"/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27171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E861F-9C50-4191-BC4B-0CC57C822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Agresi</a:t>
            </a:r>
            <a:r>
              <a:rPr lang="en-US" dirty="0"/>
              <a:t> pada </a:t>
            </a:r>
            <a:r>
              <a:rPr lang="en-US" dirty="0" err="1"/>
              <a:t>Tayangan</a:t>
            </a:r>
            <a:r>
              <a:rPr lang="en-US" dirty="0"/>
              <a:t> </a:t>
            </a:r>
            <a:r>
              <a:rPr lang="en-US" dirty="0" err="1"/>
              <a:t>Televisi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81687-F715-4F6C-A7C5-06E99252D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agresi</a:t>
            </a:r>
            <a:r>
              <a:rPr lang="en-US" dirty="0"/>
              <a:t> pada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menaikkan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agresi</a:t>
            </a:r>
            <a:r>
              <a:rPr lang="en-US" dirty="0"/>
              <a:t> </a:t>
            </a:r>
            <a:r>
              <a:rPr lang="en-US" dirty="0" err="1"/>
              <a:t>penontonnya</a:t>
            </a:r>
            <a:r>
              <a:rPr lang="en-US" dirty="0"/>
              <a:t> dan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agresinya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model yang </a:t>
            </a:r>
            <a:r>
              <a:rPr lang="en-US" dirty="0" err="1"/>
              <a:t>merek</a:t>
            </a:r>
            <a:r>
              <a:rPr lang="en-US" dirty="0"/>
              <a:t> </a:t>
            </a:r>
            <a:r>
              <a:rPr lang="en-US" dirty="0" err="1"/>
              <a:t>alihat</a:t>
            </a:r>
            <a:endParaRPr lang="en-US" dirty="0"/>
          </a:p>
          <a:p>
            <a:r>
              <a:rPr lang="en-US" dirty="0"/>
              <a:t>Makin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pada </a:t>
            </a:r>
            <a:r>
              <a:rPr lang="en-US" dirty="0" err="1"/>
              <a:t>agresi</a:t>
            </a:r>
            <a:endParaRPr lang="en-US" dirty="0"/>
          </a:p>
          <a:p>
            <a:r>
              <a:rPr lang="en-US" dirty="0" err="1"/>
              <a:t>Adegan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film dan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agresi</a:t>
            </a:r>
            <a:r>
              <a:rPr lang="en-US" dirty="0"/>
              <a:t> </a:t>
            </a:r>
            <a:r>
              <a:rPr lang="en-US" dirty="0" err="1"/>
              <a:t>penonton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62518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53F8C-F5B6-4D0F-B6E7-BC5803E8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DISONANSI KOGNITIF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E4EE8-B4D6-43BA-AB5F-C605397B5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85000" lnSpcReduction="10000"/>
          </a:bodyPr>
          <a:lstStyle/>
          <a:p>
            <a:r>
              <a:rPr lang="en-ID" dirty="0" err="1"/>
              <a:t>Stres</a:t>
            </a:r>
            <a:r>
              <a:rPr lang="en-ID" dirty="0"/>
              <a:t> mental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ketidaknyamanan</a:t>
            </a:r>
            <a:r>
              <a:rPr lang="en-ID" dirty="0"/>
              <a:t> yang </a:t>
            </a:r>
            <a:r>
              <a:rPr lang="en-ID" dirty="0" err="1"/>
              <a:t>dialami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yang </a:t>
            </a:r>
            <a:r>
              <a:rPr lang="en-ID" dirty="0" err="1"/>
              <a:t>memegang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keyakinan</a:t>
            </a:r>
            <a:r>
              <a:rPr lang="en-ID" dirty="0"/>
              <a:t>, ide,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yang </a:t>
            </a:r>
            <a:r>
              <a:rPr lang="en-ID" dirty="0" err="1"/>
              <a:t>bertentangan</a:t>
            </a:r>
            <a:r>
              <a:rPr lang="en-ID" dirty="0"/>
              <a:t> pada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bersamaan</a:t>
            </a:r>
            <a:endParaRPr lang="en-ID" dirty="0"/>
          </a:p>
          <a:p>
            <a:endParaRPr lang="en-ID" dirty="0"/>
          </a:p>
          <a:p>
            <a:r>
              <a:rPr lang="en-ID" dirty="0"/>
              <a:t>Di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, </a:t>
            </a:r>
            <a:r>
              <a:rPr lang="en-ID" dirty="0" err="1"/>
              <a:t>disonansi</a:t>
            </a:r>
            <a:r>
              <a:rPr lang="en-ID" dirty="0"/>
              <a:t> </a:t>
            </a:r>
            <a:r>
              <a:rPr lang="en-ID" dirty="0" err="1"/>
              <a:t>kognitif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kontradiktif</a:t>
            </a:r>
            <a:r>
              <a:rPr lang="en-ID" dirty="0"/>
              <a:t>. </a:t>
            </a:r>
          </a:p>
          <a:p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, </a:t>
            </a:r>
            <a:r>
              <a:rPr lang="en-ID" dirty="0" err="1"/>
              <a:t>perasaan</a:t>
            </a:r>
            <a:r>
              <a:rPr lang="en-ID" dirty="0"/>
              <a:t>, ide, </a:t>
            </a:r>
            <a:r>
              <a:rPr lang="en-ID" dirty="0" err="1"/>
              <a:t>keyakinan</a:t>
            </a:r>
            <a:r>
              <a:rPr lang="en-ID" dirty="0"/>
              <a:t>, dan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, dan </a:t>
            </a:r>
            <a:r>
              <a:rPr lang="en-ID" dirty="0" err="1"/>
              <a:t>hal-hal</a:t>
            </a:r>
            <a:r>
              <a:rPr lang="en-ID" dirty="0"/>
              <a:t> di </a:t>
            </a:r>
            <a:r>
              <a:rPr lang="en-ID" dirty="0" err="1"/>
              <a:t>lingkungan</a:t>
            </a:r>
            <a:r>
              <a:rPr lang="en-ID" dirty="0"/>
              <a:t>. </a:t>
            </a:r>
          </a:p>
          <a:p>
            <a:r>
              <a:rPr lang="en-ID" dirty="0" err="1"/>
              <a:t>Disonansi</a:t>
            </a:r>
            <a:r>
              <a:rPr lang="en-ID" dirty="0"/>
              <a:t> </a:t>
            </a:r>
            <a:r>
              <a:rPr lang="en-ID" dirty="0" err="1"/>
              <a:t>kognitif</a:t>
            </a:r>
            <a:r>
              <a:rPr lang="en-ID" dirty="0"/>
              <a:t> 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dialami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tekanan</a:t>
            </a:r>
            <a:r>
              <a:rPr lang="en-ID" dirty="0"/>
              <a:t> </a:t>
            </a:r>
            <a:r>
              <a:rPr lang="en-ID" dirty="0" err="1"/>
              <a:t>psikologis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berpartisipasi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yang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5620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C67D-B9B1-45C8-BD85-3D3F760AD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3EFA0-5E4A-4982-8F94-534F70AFB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D" dirty="0" err="1"/>
              <a:t>Disonansi</a:t>
            </a:r>
            <a:r>
              <a:rPr lang="en-ID" dirty="0"/>
              <a:t> </a:t>
            </a:r>
            <a:r>
              <a:rPr lang="en-ID" dirty="0" err="1"/>
              <a:t>kognitif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proses </a:t>
            </a:r>
            <a:r>
              <a:rPr lang="en-ID" dirty="0" err="1"/>
              <a:t>persepsi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:</a:t>
            </a:r>
          </a:p>
          <a:p>
            <a:pPr marL="0" indent="0">
              <a:buNone/>
            </a:pPr>
            <a:endParaRPr lang="en-ID" dirty="0"/>
          </a:p>
          <a:p>
            <a:r>
              <a:rPr lang="en-ID" i="1" dirty="0"/>
              <a:t>Selective exposure </a:t>
            </a:r>
            <a:r>
              <a:rPr lang="en-ID" dirty="0"/>
              <a:t>–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disonansi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konsonan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pemikiran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.</a:t>
            </a:r>
          </a:p>
          <a:p>
            <a:r>
              <a:rPr lang="en-ID" i="1" dirty="0"/>
              <a:t>Selective attention </a:t>
            </a:r>
            <a:r>
              <a:rPr lang="en-ID" dirty="0"/>
              <a:t>–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disonansi</a:t>
            </a:r>
            <a:r>
              <a:rPr lang="en-ID" dirty="0"/>
              <a:t> </a:t>
            </a:r>
            <a:r>
              <a:rPr lang="en-ID" dirty="0" err="1"/>
              <a:t>kognitif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pada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konsonan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, </a:t>
            </a:r>
            <a:r>
              <a:rPr lang="en-ID" dirty="0" err="1"/>
              <a:t>pemikiran</a:t>
            </a:r>
            <a:r>
              <a:rPr lang="en-ID" dirty="0"/>
              <a:t>, dan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.</a:t>
            </a:r>
          </a:p>
          <a:p>
            <a:r>
              <a:rPr lang="en-ID" i="1" dirty="0"/>
              <a:t>Selective interpretation </a:t>
            </a:r>
            <a:r>
              <a:rPr lang="en-ID" dirty="0"/>
              <a:t>–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disonansi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menginterpretasi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ambigu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terlihat</a:t>
            </a:r>
            <a:r>
              <a:rPr lang="en-ID" dirty="0"/>
              <a:t> </a:t>
            </a:r>
            <a:r>
              <a:rPr lang="en-ID" dirty="0" err="1"/>
              <a:t>konsisten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, </a:t>
            </a:r>
            <a:r>
              <a:rPr lang="en-ID" dirty="0" err="1"/>
              <a:t>pemikiran</a:t>
            </a:r>
            <a:r>
              <a:rPr lang="en-ID" dirty="0"/>
              <a:t>, dan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.</a:t>
            </a:r>
          </a:p>
          <a:p>
            <a:r>
              <a:rPr lang="en-ID" i="1" dirty="0"/>
              <a:t>Selective retention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individual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mengingat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konsisten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yang </a:t>
            </a:r>
            <a:r>
              <a:rPr lang="en-ID" dirty="0" err="1"/>
              <a:t>dimiliki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2488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E120F-B85A-4E0B-9AB8-B4C8BD661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Disonansi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0807E-5DE8-443C-B3B3-468040D4A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Menambah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kognisi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rasio</a:t>
            </a:r>
            <a:r>
              <a:rPr lang="en-ID" dirty="0"/>
              <a:t> </a:t>
            </a:r>
            <a:r>
              <a:rPr lang="en-ID" dirty="0" err="1"/>
              <a:t>konsonan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kognisi</a:t>
            </a:r>
            <a:r>
              <a:rPr lang="en-ID" dirty="0"/>
              <a:t> </a:t>
            </a:r>
            <a:r>
              <a:rPr lang="en-ID" dirty="0" err="1"/>
              <a:t>disonan</a:t>
            </a:r>
            <a:r>
              <a:rPr lang="en-ID" dirty="0"/>
              <a:t>.</a:t>
            </a:r>
          </a:p>
          <a:p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kognisi</a:t>
            </a:r>
            <a:r>
              <a:rPr lang="en-ID" dirty="0"/>
              <a:t> </a:t>
            </a:r>
            <a:r>
              <a:rPr lang="en-ID" dirty="0" err="1"/>
              <a:t>disonan</a:t>
            </a:r>
            <a:r>
              <a:rPr lang="en-ID" dirty="0"/>
              <a:t>.</a:t>
            </a:r>
          </a:p>
          <a:p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segala</a:t>
            </a:r>
            <a:r>
              <a:rPr lang="en-ID" dirty="0"/>
              <a:t> </a:t>
            </a:r>
            <a:r>
              <a:rPr lang="en-ID" dirty="0" err="1"/>
              <a:t>sesuatunya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perspektif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24349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E05F5-9556-492D-AE4C-D8C78CD8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TEORI DISONANSI KOGNITIF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B01A7-0AAB-4C69-8EEC-1B3C0E6C4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disonansi</a:t>
            </a:r>
            <a:r>
              <a:rPr lang="en-ID" dirty="0"/>
              <a:t> </a:t>
            </a:r>
            <a:r>
              <a:rPr lang="en-ID" dirty="0" err="1"/>
              <a:t>kognitif</a:t>
            </a:r>
            <a:r>
              <a:rPr lang="en-ID" dirty="0"/>
              <a:t> </a:t>
            </a:r>
            <a:r>
              <a:rPr lang="en-ID" dirty="0" err="1"/>
              <a:t>dibangun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gagasan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berjuang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menuju</a:t>
            </a:r>
            <a:r>
              <a:rPr lang="en-ID" dirty="0"/>
              <a:t> pada </a:t>
            </a:r>
            <a:r>
              <a:rPr lang="en-ID" dirty="0" err="1"/>
              <a:t>konsistensi</a:t>
            </a:r>
            <a:r>
              <a:rPr lang="en-ID" dirty="0"/>
              <a:t>.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mencoba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ketidaknyamanan</a:t>
            </a:r>
            <a:r>
              <a:rPr lang="en-ID" dirty="0"/>
              <a:t> </a:t>
            </a:r>
            <a:r>
              <a:rPr lang="en-ID" dirty="0" err="1"/>
              <a:t>psikologis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31331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27428-8B2C-4797-88EC-2EA9475BB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C2525-8A7E-45E3-9D30-E1122F731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/>
              <a:t>Leon Festinger </a:t>
            </a:r>
            <a:r>
              <a:rPr lang="en-ID" dirty="0" err="1"/>
              <a:t>merumuskan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disonansi</a:t>
            </a:r>
            <a:r>
              <a:rPr lang="en-ID" dirty="0"/>
              <a:t> </a:t>
            </a:r>
            <a:r>
              <a:rPr lang="en-ID" dirty="0" err="1"/>
              <a:t>kognitif</a:t>
            </a:r>
            <a:r>
              <a:rPr lang="en-ID" dirty="0"/>
              <a:t> pada </a:t>
            </a:r>
            <a:r>
              <a:rPr lang="en-ID" dirty="0" err="1"/>
              <a:t>pertengahan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1950an </a:t>
            </a:r>
          </a:p>
          <a:p>
            <a:r>
              <a:rPr lang="en-ID" dirty="0" err="1"/>
              <a:t>Menurut</a:t>
            </a:r>
            <a:r>
              <a:rPr lang="en-ID" dirty="0"/>
              <a:t> Festinger,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elemen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yang </a:t>
            </a:r>
            <a:r>
              <a:rPr lang="en-ID" dirty="0" err="1"/>
              <a:t>relevan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lain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inkonsisten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yang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terciptalah</a:t>
            </a:r>
            <a:r>
              <a:rPr lang="en-ID" dirty="0"/>
              <a:t> </a:t>
            </a:r>
            <a:r>
              <a:rPr lang="en-ID" dirty="0" err="1"/>
              <a:t>perasaan</a:t>
            </a:r>
            <a:r>
              <a:rPr lang="en-ID" dirty="0"/>
              <a:t> </a:t>
            </a:r>
            <a:r>
              <a:rPr lang="en-ID" dirty="0" err="1"/>
              <a:t>ketidaknyamanan</a:t>
            </a:r>
            <a:r>
              <a:rPr lang="en-ID" dirty="0"/>
              <a:t>. Festinger </a:t>
            </a:r>
            <a:r>
              <a:rPr lang="en-ID" dirty="0" err="1"/>
              <a:t>menyebutnya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disonansi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92799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Dunia ini penuh dengan stimulus yang beragam dan kompleks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silih</a:t>
            </a:r>
            <a:r>
              <a:rPr lang="en-US" dirty="0"/>
              <a:t> </a:t>
            </a:r>
            <a:r>
              <a:rPr lang="en-US" dirty="0" err="1"/>
              <a:t>berganti</a:t>
            </a:r>
            <a:endParaRPr lang="id-ID" dirty="0"/>
          </a:p>
          <a:p>
            <a:r>
              <a:rPr lang="id-ID" dirty="0"/>
              <a:t>Manusia diberi kemampuan untuk berpikir, menganalisis segala fenomena sosial.</a:t>
            </a:r>
          </a:p>
          <a:p>
            <a:r>
              <a:rPr lang="id-ID" dirty="0"/>
              <a:t>Manusia berinteraksi difasilitasi oleh sosial kognitif.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511F1-FC95-4606-871F-D4DC1A93D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Asumsi</a:t>
            </a:r>
            <a:r>
              <a:rPr lang="en-US" dirty="0"/>
              <a:t> Dasar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Disonansi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8770D-84C7-44F6-9263-927B42594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sensitif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inkonsistensi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dan </a:t>
            </a:r>
            <a:r>
              <a:rPr lang="en-ID" dirty="0" err="1"/>
              <a:t>kepercayaan</a:t>
            </a:r>
            <a:r>
              <a:rPr lang="en-ID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Pengakuan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inkonsistensi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disonansi</a:t>
            </a:r>
            <a:r>
              <a:rPr lang="en-ID" dirty="0"/>
              <a:t> dan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memotivasi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mengatasi</a:t>
            </a:r>
            <a:r>
              <a:rPr lang="en-ID" dirty="0"/>
              <a:t> </a:t>
            </a:r>
            <a:r>
              <a:rPr lang="en-ID" dirty="0" err="1"/>
              <a:t>disonansi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Disonansi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diatasi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3 (</a:t>
            </a:r>
            <a:r>
              <a:rPr lang="en-ID" dirty="0" err="1"/>
              <a:t>tiga</a:t>
            </a:r>
            <a:r>
              <a:rPr lang="en-ID" dirty="0"/>
              <a:t>)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:</a:t>
            </a:r>
          </a:p>
          <a:p>
            <a:pPr lvl="1"/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91654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695B9-2A62-44AC-AFC8-DBA1F885E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BIAS KOGNITIF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1DA38-1295-4725-8305-096951F1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distorsi</a:t>
            </a:r>
            <a:r>
              <a:rPr lang="en-ID" dirty="0"/>
              <a:t> </a:t>
            </a:r>
            <a:r>
              <a:rPr lang="en-ID" dirty="0" err="1"/>
              <a:t>realitas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pandang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dunia. Bias </a:t>
            </a:r>
            <a:r>
              <a:rPr lang="en-ID" dirty="0" err="1"/>
              <a:t>kognitif</a:t>
            </a:r>
            <a:r>
              <a:rPr lang="en-ID" dirty="0"/>
              <a:t> </a:t>
            </a:r>
            <a:r>
              <a:rPr lang="en-ID" dirty="0" err="1"/>
              <a:t>memengaruhi</a:t>
            </a:r>
            <a:r>
              <a:rPr lang="en-ID" dirty="0"/>
              <a:t> </a:t>
            </a:r>
            <a:r>
              <a:rPr lang="en-ID" dirty="0" err="1"/>
              <a:t>pikiran</a:t>
            </a:r>
            <a:r>
              <a:rPr lang="en-ID" dirty="0"/>
              <a:t> dan </a:t>
            </a:r>
            <a:r>
              <a:rPr lang="en-ID" dirty="0" err="1"/>
              <a:t>perasaan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 </a:t>
            </a:r>
          </a:p>
          <a:p>
            <a:r>
              <a:rPr lang="en-ID" dirty="0" err="1"/>
              <a:t>Istilah</a:t>
            </a:r>
            <a:r>
              <a:rPr lang="en-ID" dirty="0"/>
              <a:t> Bias </a:t>
            </a:r>
            <a:r>
              <a:rPr lang="en-ID" dirty="0" err="1"/>
              <a:t>Kognitif</a:t>
            </a:r>
            <a:r>
              <a:rPr lang="en-ID" dirty="0"/>
              <a:t> </a:t>
            </a:r>
            <a:r>
              <a:rPr lang="en-ID" dirty="0" err="1"/>
              <a:t>dikenalkan</a:t>
            </a:r>
            <a:r>
              <a:rPr lang="en-ID" dirty="0"/>
              <a:t> oleh Amos </a:t>
            </a:r>
            <a:r>
              <a:rPr lang="en-ID" dirty="0" err="1"/>
              <a:t>Tyersky</a:t>
            </a:r>
            <a:r>
              <a:rPr lang="en-ID" dirty="0"/>
              <a:t> dan Daniel Kahneman pada </a:t>
            </a:r>
            <a:r>
              <a:rPr lang="en-ID" dirty="0" err="1"/>
              <a:t>awal</a:t>
            </a:r>
            <a:r>
              <a:rPr lang="en-ID" dirty="0"/>
              <a:t> 1970-an 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</a:t>
            </a:r>
            <a:r>
              <a:rPr lang="en-ID" dirty="0" err="1"/>
              <a:t>respon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yang </a:t>
            </a:r>
            <a:r>
              <a:rPr lang="en-ID" dirty="0" err="1"/>
              <a:t>sistematis</a:t>
            </a:r>
            <a:r>
              <a:rPr lang="en-ID" dirty="0"/>
              <a:t>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</a:t>
            </a:r>
            <a:r>
              <a:rPr lang="en-ID" dirty="0" err="1"/>
              <a:t>respon</a:t>
            </a:r>
            <a:r>
              <a:rPr lang="en-ID" dirty="0"/>
              <a:t> yang </a:t>
            </a:r>
            <a:r>
              <a:rPr lang="en-ID" dirty="0" err="1"/>
              <a:t>cacat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penilaian</a:t>
            </a:r>
            <a:r>
              <a:rPr lang="en-ID" dirty="0"/>
              <a:t> dan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 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07062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F80E2-3F2C-41E2-AE1F-F421642F0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realitas</a:t>
            </a:r>
            <a:r>
              <a:rPr lang="en-ID" dirty="0"/>
              <a:t> </a:t>
            </a:r>
            <a:r>
              <a:rPr lang="en-ID" dirty="0" err="1"/>
              <a:t>subjektifnya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lihat</a:t>
            </a:r>
            <a:r>
              <a:rPr lang="en-ID" dirty="0"/>
              <a:t>, </a:t>
            </a:r>
            <a:r>
              <a:rPr lang="en-ID" dirty="0" err="1"/>
              <a:t>dengar</a:t>
            </a:r>
            <a:r>
              <a:rPr lang="en-ID" dirty="0"/>
              <a:t> dan </a:t>
            </a:r>
            <a:r>
              <a:rPr lang="en-ID" dirty="0" err="1"/>
              <a:t>rasakan</a:t>
            </a:r>
            <a:r>
              <a:rPr lang="en-ID" dirty="0"/>
              <a:t>. </a:t>
            </a:r>
          </a:p>
          <a:p>
            <a:r>
              <a:rPr lang="en-ID" dirty="0"/>
              <a:t>Bias </a:t>
            </a:r>
            <a:r>
              <a:rPr lang="en-ID" dirty="0" err="1"/>
              <a:t>kognitif</a:t>
            </a:r>
            <a:r>
              <a:rPr lang="en-ID" dirty="0"/>
              <a:t> </a:t>
            </a:r>
            <a:r>
              <a:rPr lang="en-ID" dirty="0" err="1"/>
              <a:t>mendikte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di dunia.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/>
              <a:t>Bias </a:t>
            </a:r>
            <a:r>
              <a:rPr lang="en-ID" dirty="0" err="1"/>
              <a:t>Kognitif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 dan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252266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15BCC-FA82-43E4-9272-E4D01A3BD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BIAS NEGATIF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7C7EF-C3D8-4F06-8CA0-EBC572023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pada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. </a:t>
            </a:r>
          </a:p>
          <a:p>
            <a:r>
              <a:rPr lang="en-US" dirty="0" err="1"/>
              <a:t>Mengacu</a:t>
            </a:r>
            <a:r>
              <a:rPr lang="en-US" dirty="0"/>
              <a:t> pada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sensitive pada </a:t>
            </a:r>
            <a:r>
              <a:rPr lang="en-US" dirty="0" err="1"/>
              <a:t>informasi</a:t>
            </a:r>
            <a:r>
              <a:rPr lang="en-US" dirty="0"/>
              <a:t> negative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.</a:t>
            </a:r>
          </a:p>
          <a:p>
            <a:r>
              <a:rPr lang="en-US" dirty="0"/>
              <a:t>Hasil </a:t>
            </a:r>
            <a:r>
              <a:rPr lang="en-US" dirty="0" err="1"/>
              <a:t>penelitian</a:t>
            </a:r>
            <a:r>
              <a:rPr lang="en-US" dirty="0"/>
              <a:t>: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menonjol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ingatan</a:t>
            </a:r>
            <a:r>
              <a:rPr lang="en-US" dirty="0"/>
              <a:t>. </a:t>
            </a:r>
          </a:p>
          <a:p>
            <a:r>
              <a:rPr lang="en-US" dirty="0" err="1"/>
              <a:t>Kenapa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: </a:t>
            </a:r>
            <a:r>
              <a:rPr lang="en-US" dirty="0" err="1"/>
              <a:t>informasi</a:t>
            </a:r>
            <a:r>
              <a:rPr lang="en-US" dirty="0"/>
              <a:t> negative </a:t>
            </a:r>
            <a:r>
              <a:rPr lang="en-US" dirty="0" err="1"/>
              <a:t>merefleksikan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kesejateraan</a:t>
            </a:r>
            <a:r>
              <a:rPr lang="en-US" dirty="0"/>
              <a:t> </a:t>
            </a:r>
            <a:r>
              <a:rPr lang="en-US" dirty="0" err="1"/>
              <a:t>kita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29370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id-ID" b="1" dirty="0"/>
              <a:t>Bias Optimistik</a:t>
            </a:r>
            <a:r>
              <a:rPr lang="id-ID" dirty="0"/>
              <a:t>: 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kaca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optimisme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id-ID" dirty="0"/>
              <a:t>predisposisi kita untuk mengharapkan agar segala sesuatu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id-ID" dirty="0"/>
              <a:t>dengan baik.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positif</a:t>
            </a:r>
            <a:endParaRPr lang="id-ID" dirty="0"/>
          </a:p>
          <a:p>
            <a:pPr algn="just"/>
            <a:r>
              <a:rPr lang="id-ID" dirty="0"/>
              <a:t>Seseorang cenderung menyelesaikan tugas dipengaruhi harapan dan keinginan untuk menyelesaikan  lebih awal/tepat.</a:t>
            </a:r>
          </a:p>
          <a:p>
            <a:pPr>
              <a:buNone/>
            </a:pPr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SUMBER KESALAHAN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Menekan Pikiran</a:t>
            </a:r>
            <a:r>
              <a:rPr lang="id-ID" dirty="0"/>
              <a:t>: usaha untuk mencegah pikiran-pikiran tertentu memasuki alam kesadaran.</a:t>
            </a:r>
          </a:p>
          <a:p>
            <a:r>
              <a:rPr lang="id-ID" dirty="0"/>
              <a:t>Misalkan, orang berdiet, berusaha menekan pikiran akan kelezatan makanan.</a:t>
            </a:r>
          </a:p>
          <a:p>
            <a:r>
              <a:rPr lang="id-ID" dirty="0"/>
              <a:t>Kadang-kadang Usaha menekan pikiran tidak berhasil, karena semakin banyak menekan semakin banyak mengingat pikiran tersebut.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PENGERTIAN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43560" cy="4525963"/>
          </a:xfrm>
        </p:spPr>
        <p:txBody>
          <a:bodyPr/>
          <a:lstStyle/>
          <a:p>
            <a:r>
              <a:rPr lang="id-ID" b="1" dirty="0"/>
              <a:t>Kognisi Sosial: </a:t>
            </a:r>
            <a:r>
              <a:rPr lang="id-ID" dirty="0"/>
              <a:t>bagaimana kita mengi</a:t>
            </a:r>
            <a:r>
              <a:rPr lang="en-US" dirty="0"/>
              <a:t>n</a:t>
            </a:r>
            <a:r>
              <a:rPr lang="id-ID" dirty="0"/>
              <a:t>terpretasi, mengingat, dan menggunakan informasi tentang dunia sosial.</a:t>
            </a:r>
          </a:p>
          <a:p>
            <a:pPr algn="just"/>
            <a:r>
              <a:rPr lang="id-ID" b="1" dirty="0"/>
              <a:t>Kognisi Sosial: </a:t>
            </a:r>
            <a:endParaRPr lang="en-US" b="1" dirty="0"/>
          </a:p>
          <a:p>
            <a:pPr marL="0" indent="0" algn="just">
              <a:buNone/>
            </a:pPr>
            <a:r>
              <a:rPr lang="en-US" dirty="0"/>
              <a:t>    </a:t>
            </a:r>
            <a:r>
              <a:rPr lang="id-ID" dirty="0"/>
              <a:t>berpikir mengenai orang lain.</a:t>
            </a:r>
          </a:p>
        </p:txBody>
      </p:sp>
      <p:pic>
        <p:nvPicPr>
          <p:cNvPr id="1026" name="Picture 2" descr="D:\Gambar\images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1714488"/>
            <a:ext cx="2571768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7F91-7CA4-42FE-958C-9432E1E35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EBE47-07EA-4D53-8954-CE1570768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D" dirty="0" err="1"/>
              <a:t>Interpretasi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penjelasan</a:t>
            </a:r>
            <a:r>
              <a:rPr lang="en-ID" dirty="0"/>
              <a:t> yang </a:t>
            </a:r>
            <a:r>
              <a:rPr lang="en-ID" dirty="0" err="1"/>
              <a:t>memuat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sudut</a:t>
            </a:r>
            <a:r>
              <a:rPr lang="en-ID" dirty="0"/>
              <a:t> </a:t>
            </a:r>
            <a:r>
              <a:rPr lang="en-ID" dirty="0" err="1"/>
              <a:t>pandang</a:t>
            </a:r>
            <a:r>
              <a:rPr lang="en-ID" dirty="0"/>
              <a:t>.  </a:t>
            </a:r>
          </a:p>
          <a:p>
            <a:r>
              <a:rPr lang="en-ID" dirty="0" err="1"/>
              <a:t>Dihasilkan</a:t>
            </a:r>
            <a:r>
              <a:rPr lang="en-ID" dirty="0"/>
              <a:t> </a:t>
            </a:r>
            <a:r>
              <a:rPr lang="en-ID" dirty="0" err="1"/>
              <a:t>dihasilkan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yang </a:t>
            </a:r>
            <a:r>
              <a:rPr lang="en-ID" dirty="0" err="1"/>
              <a:t>cermat</a:t>
            </a:r>
            <a:r>
              <a:rPr lang="en-ID" dirty="0"/>
              <a:t> dan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dipengaruhi</a:t>
            </a:r>
            <a:r>
              <a:rPr lang="en-ID" dirty="0"/>
              <a:t> oleh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 orang yang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r>
              <a:rPr lang="en-ID" dirty="0" err="1"/>
              <a:t>Interpretasi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oleh </a:t>
            </a:r>
            <a:r>
              <a:rPr lang="en-ID" dirty="0" err="1"/>
              <a:t>semua</a:t>
            </a:r>
            <a:r>
              <a:rPr lang="en-ID" dirty="0"/>
              <a:t> orang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penguasaan</a:t>
            </a:r>
            <a:r>
              <a:rPr lang="en-ID" dirty="0"/>
              <a:t> </a:t>
            </a:r>
            <a:r>
              <a:rPr lang="en-ID" dirty="0" err="1"/>
              <a:t>masing-masing</a:t>
            </a:r>
            <a:r>
              <a:rPr lang="en-ID" dirty="0"/>
              <a:t>. </a:t>
            </a:r>
          </a:p>
          <a:p>
            <a:r>
              <a:rPr lang="en-ID" dirty="0" err="1"/>
              <a:t>Interpretasi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gambaran</a:t>
            </a:r>
            <a:r>
              <a:rPr lang="en-ID" dirty="0"/>
              <a:t>, </a:t>
            </a:r>
            <a:r>
              <a:rPr lang="en-ID" dirty="0" err="1"/>
              <a:t>penafsiran</a:t>
            </a:r>
            <a:r>
              <a:rPr lang="en-ID" dirty="0"/>
              <a:t>, dan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memahamkan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50620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5FB80-6EDC-49E7-B74E-800DF6383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9556E-1B96-461F-9AC3-F816DB67D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Interpretasi</a:t>
            </a:r>
            <a:r>
              <a:rPr lang="en-ID" dirty="0"/>
              <a:t>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. </a:t>
            </a:r>
            <a:r>
              <a:rPr lang="en-ID" dirty="0" err="1"/>
              <a:t>Interpetasi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meminimalisir</a:t>
            </a:r>
            <a:r>
              <a:rPr lang="en-ID" dirty="0"/>
              <a:t> </a:t>
            </a:r>
            <a:r>
              <a:rPr lang="en-ID" dirty="0" err="1"/>
              <a:t>kesalahpahaman</a:t>
            </a:r>
            <a:r>
              <a:rPr lang="en-ID" dirty="0"/>
              <a:t> dan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penafsiran</a:t>
            </a:r>
            <a:r>
              <a:rPr lang="en-ID" dirty="0"/>
              <a:t>. </a:t>
            </a:r>
            <a:r>
              <a:rPr lang="en-ID" dirty="0" err="1"/>
              <a:t>Interpretasi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, </a:t>
            </a:r>
            <a:r>
              <a:rPr lang="en-ID" dirty="0" err="1"/>
              <a:t>tulisan</a:t>
            </a:r>
            <a:r>
              <a:rPr lang="en-ID" dirty="0"/>
              <a:t>, dan </a:t>
            </a:r>
            <a:r>
              <a:rPr lang="en-ID" dirty="0" err="1"/>
              <a:t>gerakan</a:t>
            </a:r>
            <a:r>
              <a:rPr lang="en-ID" dirty="0"/>
              <a:t>. </a:t>
            </a:r>
          </a:p>
          <a:p>
            <a:r>
              <a:rPr lang="en-ID" dirty="0" err="1"/>
              <a:t>Jenis-jenis</a:t>
            </a:r>
            <a:r>
              <a:rPr lang="en-ID" dirty="0"/>
              <a:t> </a:t>
            </a:r>
            <a:r>
              <a:rPr lang="en-ID" dirty="0" err="1"/>
              <a:t>interpretasi</a:t>
            </a:r>
            <a:r>
              <a:rPr lang="en-ID" dirty="0"/>
              <a:t>: </a:t>
            </a:r>
            <a:r>
              <a:rPr lang="en-ID" dirty="0" err="1"/>
              <a:t>interpretasi</a:t>
            </a:r>
            <a:r>
              <a:rPr lang="en-ID" dirty="0"/>
              <a:t> </a:t>
            </a:r>
            <a:r>
              <a:rPr lang="en-ID" dirty="0" err="1"/>
              <a:t>cerpen</a:t>
            </a:r>
            <a:r>
              <a:rPr lang="en-ID" dirty="0"/>
              <a:t>, </a:t>
            </a:r>
            <a:r>
              <a:rPr lang="en-ID" dirty="0" err="1"/>
              <a:t>citra</a:t>
            </a:r>
            <a:r>
              <a:rPr lang="en-ID" dirty="0"/>
              <a:t>, </a:t>
            </a:r>
            <a:r>
              <a:rPr lang="en-ID" dirty="0" err="1"/>
              <a:t>sejarah</a:t>
            </a:r>
            <a:r>
              <a:rPr lang="en-ID" dirty="0"/>
              <a:t>, </a:t>
            </a:r>
            <a:r>
              <a:rPr lang="en-ID" dirty="0" err="1"/>
              <a:t>alam</a:t>
            </a:r>
            <a:r>
              <a:rPr lang="en-ID" dirty="0"/>
              <a:t>, data, </a:t>
            </a:r>
            <a:r>
              <a:rPr lang="en-ID" dirty="0" err="1"/>
              <a:t>musik</a:t>
            </a:r>
            <a:r>
              <a:rPr lang="en-ID" dirty="0"/>
              <a:t>, dan peta.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15905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79D4E-283D-4E5F-B628-4FBFA08B9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C79D2-E575-4DA0-9E15-95BC4E8C5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D" b="1" dirty="0"/>
              <a:t>1. </a:t>
            </a:r>
            <a:r>
              <a:rPr lang="en-ID" b="1" dirty="0" err="1"/>
              <a:t>Meningkatkan</a:t>
            </a:r>
            <a:r>
              <a:rPr lang="en-ID" b="1" dirty="0"/>
              <a:t> </a:t>
            </a:r>
            <a:r>
              <a:rPr lang="en-ID" b="1" dirty="0" err="1"/>
              <a:t>Pemahaman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Interpretasi</a:t>
            </a:r>
            <a:r>
              <a:rPr lang="en-ID" dirty="0"/>
              <a:t> </a:t>
            </a:r>
            <a:r>
              <a:rPr lang="en-ID" dirty="0" err="1"/>
              <a:t>ditafsirkan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,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meminimalisir</a:t>
            </a:r>
            <a:r>
              <a:rPr lang="en-ID" dirty="0"/>
              <a:t> </a:t>
            </a:r>
            <a:r>
              <a:rPr lang="en-ID" dirty="0" err="1"/>
              <a:t>ketidaksesuaian</a:t>
            </a:r>
            <a:r>
              <a:rPr lang="en-ID" dirty="0"/>
              <a:t> </a:t>
            </a:r>
            <a:r>
              <a:rPr lang="en-ID" dirty="0" err="1"/>
              <a:t>arti</a:t>
            </a:r>
            <a:r>
              <a:rPr lang="en-ID" dirty="0"/>
              <a:t> dan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2. </a:t>
            </a:r>
            <a:r>
              <a:rPr lang="en-ID" b="1" dirty="0" err="1"/>
              <a:t>Penggunaan</a:t>
            </a:r>
            <a:r>
              <a:rPr lang="en-ID" b="1" dirty="0"/>
              <a:t> Data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data.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bila</a:t>
            </a:r>
            <a:r>
              <a:rPr lang="en-ID" dirty="0"/>
              <a:t> data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ditemukan</a:t>
            </a:r>
            <a:r>
              <a:rPr lang="en-ID" dirty="0"/>
              <a:t> dan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benar</a:t>
            </a:r>
            <a:r>
              <a:rPr lang="en-ID" dirty="0"/>
              <a:t>. </a:t>
            </a:r>
            <a:r>
              <a:rPr lang="en-ID" dirty="0" err="1"/>
              <a:t>Interpretasi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logis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basisnya</a:t>
            </a:r>
            <a:r>
              <a:rPr lang="en-ID" dirty="0"/>
              <a:t> data.</a:t>
            </a:r>
          </a:p>
          <a:p>
            <a:pPr marL="0" indent="0">
              <a:buNone/>
            </a:pPr>
            <a:r>
              <a:rPr lang="en-ID" b="1" dirty="0"/>
              <a:t>3. </a:t>
            </a:r>
            <a:r>
              <a:rPr lang="en-ID" b="1" dirty="0" err="1"/>
              <a:t>Meminimalisir</a:t>
            </a:r>
            <a:r>
              <a:rPr lang="en-ID" b="1" dirty="0"/>
              <a:t> Salah Tafsir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selaras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interpretasi</a:t>
            </a:r>
            <a:r>
              <a:rPr lang="en-ID" dirty="0"/>
              <a:t> yang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seni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, </a:t>
            </a:r>
            <a:r>
              <a:rPr lang="en-ID" dirty="0" err="1"/>
              <a:t>menggambarkan</a:t>
            </a:r>
            <a:r>
              <a:rPr lang="en-ID" dirty="0"/>
              <a:t>, dan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58582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4E51C-5281-4D08-BF94-262F795DB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D917D-E69B-406B-99E8-90A697928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Memori</a:t>
            </a:r>
            <a:r>
              <a:rPr lang="en-US" dirty="0"/>
              <a:t> :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sanggup</a:t>
            </a:r>
            <a:r>
              <a:rPr lang="en-US" dirty="0"/>
              <a:t> </a:t>
            </a:r>
            <a:r>
              <a:rPr lang="en-US" dirty="0" err="1"/>
              <a:t>merekam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dunia dan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pengetahuannya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membimbing</a:t>
            </a:r>
            <a:r>
              <a:rPr lang="en-US" dirty="0"/>
              <a:t> </a:t>
            </a:r>
            <a:r>
              <a:rPr lang="en-US" dirty="0" err="1"/>
              <a:t>perilakunya</a:t>
            </a:r>
            <a:r>
              <a:rPr lang="en-US" dirty="0"/>
              <a:t> (Groves, 1976:352)</a:t>
            </a:r>
            <a:endParaRPr lang="en-ID" dirty="0"/>
          </a:p>
          <a:p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. </a:t>
            </a:r>
            <a:endParaRPr lang="en-ID" dirty="0"/>
          </a:p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kogniif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pada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pengolah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endParaRPr lang="en-ID" dirty="0"/>
          </a:p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dan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6650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22A46-B6DF-41F2-8AA4-9DF070D3C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8D9F6-84EB-4D5A-861C-AEE238A61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Ada 3 proses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: </a:t>
            </a:r>
            <a:endParaRPr lang="en-ID" dirty="0"/>
          </a:p>
          <a:p>
            <a:pPr lvl="0"/>
            <a:r>
              <a:rPr lang="en-US" dirty="0" err="1"/>
              <a:t>Perekaman</a:t>
            </a:r>
            <a:r>
              <a:rPr lang="en-US" dirty="0"/>
              <a:t> (encoding):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reseptor</a:t>
            </a:r>
            <a:r>
              <a:rPr lang="en-US" dirty="0"/>
              <a:t> </a:t>
            </a:r>
            <a:r>
              <a:rPr lang="en-US" dirty="0" err="1"/>
              <a:t>indera</a:t>
            </a:r>
            <a:r>
              <a:rPr lang="en-US" dirty="0"/>
              <a:t> dan </a:t>
            </a:r>
            <a:r>
              <a:rPr lang="en-US" dirty="0" err="1"/>
              <a:t>sirkuit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internal. </a:t>
            </a:r>
            <a:endParaRPr lang="en-ID" dirty="0"/>
          </a:p>
          <a:p>
            <a:pPr lvl="0"/>
            <a:r>
              <a:rPr lang="en-US" dirty="0" err="1"/>
              <a:t>Penyimpanan</a:t>
            </a:r>
            <a:r>
              <a:rPr lang="en-US" dirty="0"/>
              <a:t> (storage):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lama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bantu </a:t>
            </a:r>
            <a:r>
              <a:rPr lang="en-US" dirty="0" err="1"/>
              <a:t>apa</a:t>
            </a:r>
            <a:r>
              <a:rPr lang="en-US" dirty="0"/>
              <a:t> dan </a:t>
            </a:r>
            <a:r>
              <a:rPr lang="en-US" dirty="0" err="1"/>
              <a:t>dimana</a:t>
            </a:r>
            <a:r>
              <a:rPr lang="en-US" dirty="0"/>
              <a:t>.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.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. </a:t>
            </a:r>
            <a:endParaRPr lang="en-ID" dirty="0"/>
          </a:p>
          <a:p>
            <a:pPr lvl="0"/>
            <a:r>
              <a:rPr lang="en-US" dirty="0" err="1"/>
              <a:t>Pemanggilan</a:t>
            </a:r>
            <a:r>
              <a:rPr lang="en-US" dirty="0"/>
              <a:t>: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disimpan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99078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B273F-B673-46F6-9D0B-181A8E959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JENIS MEMORI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9DF5A-0C1D-4739-8EBE-A44B059A1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 err="1"/>
              <a:t>Pengingat</a:t>
            </a:r>
            <a:r>
              <a:rPr lang="en-US" b="1" dirty="0"/>
              <a:t> (recall)</a:t>
            </a:r>
            <a:r>
              <a:rPr lang="en-US" dirty="0"/>
              <a:t>: Proses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dan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verbatim, kata demi kata</a:t>
            </a:r>
            <a:endParaRPr lang="en-ID" dirty="0"/>
          </a:p>
          <a:p>
            <a:pPr lvl="0"/>
            <a:r>
              <a:rPr lang="en-US" b="1" dirty="0" err="1"/>
              <a:t>Pengenalan</a:t>
            </a:r>
            <a:r>
              <a:rPr lang="en-US" b="1" dirty="0"/>
              <a:t> (recognition)</a:t>
            </a:r>
            <a:r>
              <a:rPr lang="en-US" dirty="0"/>
              <a:t>: </a:t>
            </a:r>
            <a:r>
              <a:rPr lang="en-US" dirty="0" err="1"/>
              <a:t>mengingat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fakta</a:t>
            </a:r>
            <a:endParaRPr lang="en-ID" dirty="0"/>
          </a:p>
          <a:p>
            <a:pPr lvl="0"/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pelajaran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 </a:t>
            </a:r>
            <a:r>
              <a:rPr lang="en-US" dirty="0" err="1"/>
              <a:t>diperoleh</a:t>
            </a:r>
            <a:endParaRPr lang="en-ID" dirty="0"/>
          </a:p>
          <a:p>
            <a:pPr lvl="0"/>
            <a:r>
              <a:rPr lang="en-US" b="1" dirty="0" err="1"/>
              <a:t>Reintegrasi</a:t>
            </a:r>
            <a:r>
              <a:rPr lang="en-US" dirty="0"/>
              <a:t>, </a:t>
            </a:r>
            <a:r>
              <a:rPr lang="en-US" dirty="0" err="1"/>
              <a:t>mengkonstruksikan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masa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memorinya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bau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, </a:t>
            </a:r>
            <a:r>
              <a:rPr lang="en-US" dirty="0" err="1"/>
              <a:t>warna</a:t>
            </a:r>
            <a:r>
              <a:rPr lang="en-US" dirty="0"/>
              <a:t>, </a:t>
            </a:r>
            <a:r>
              <a:rPr lang="en-US" dirty="0" err="1"/>
              <a:t>tempat</a:t>
            </a:r>
            <a:r>
              <a:rPr lang="en-US" dirty="0"/>
              <a:t> </a:t>
            </a:r>
            <a:endParaRPr lang="en-ID" dirty="0"/>
          </a:p>
          <a:p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arsip</a:t>
            </a:r>
            <a:r>
              <a:rPr lang="en-US" dirty="0"/>
              <a:t> yang </a:t>
            </a:r>
            <a:r>
              <a:rPr lang="en-US" dirty="0" err="1"/>
              <a:t>murah</a:t>
            </a:r>
            <a:r>
              <a:rPr lang="en-US" dirty="0"/>
              <a:t>, </a:t>
            </a:r>
            <a:r>
              <a:rPr lang="en-US" dirty="0" err="1"/>
              <a:t>praktis</a:t>
            </a:r>
            <a:r>
              <a:rPr lang="en-US" dirty="0"/>
              <a:t>, </a:t>
            </a:r>
            <a:r>
              <a:rPr lang="en-US" dirty="0" err="1"/>
              <a:t>efisien</a:t>
            </a:r>
            <a:r>
              <a:rPr lang="en-US" dirty="0"/>
              <a:t> dan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dibawa-bawa</a:t>
            </a:r>
            <a:r>
              <a:rPr lang="en-US" dirty="0"/>
              <a:t>.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61983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1374</Words>
  <Application>Microsoft Office PowerPoint</Application>
  <PresentationFormat>On-screen Show (4:3)</PresentationFormat>
  <Paragraphs>121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KOGNISI SOSIAL</vt:lpstr>
      <vt:lpstr>PENGANTAR</vt:lpstr>
      <vt:lpstr>PENGERTIAN</vt:lpstr>
      <vt:lpstr>INTERPRETASI</vt:lpstr>
      <vt:lpstr>PowerPoint Presentation</vt:lpstr>
      <vt:lpstr>Tujuan Interpretasi</vt:lpstr>
      <vt:lpstr>MEMORI</vt:lpstr>
      <vt:lpstr>PowerPoint Presentation</vt:lpstr>
      <vt:lpstr>JENIS MEMORI</vt:lpstr>
      <vt:lpstr>AGRESI</vt:lpstr>
      <vt:lpstr>PowerPoint Presentation</vt:lpstr>
      <vt:lpstr>Bentuk Agresi</vt:lpstr>
      <vt:lpstr>Faktor Penyebab Agresi</vt:lpstr>
      <vt:lpstr>Beberapa penelitian tentang efek Agresi pada Tayangan Televisi</vt:lpstr>
      <vt:lpstr>DISONANSI KOGNITIF</vt:lpstr>
      <vt:lpstr>PowerPoint Presentation</vt:lpstr>
      <vt:lpstr>Cara Mengurangi Disonansi</vt:lpstr>
      <vt:lpstr>TEORI DISONANSI KOGNITIF</vt:lpstr>
      <vt:lpstr>PowerPoint Presentation</vt:lpstr>
      <vt:lpstr>Asumsi Dasar Teori Disonansi Kognitif </vt:lpstr>
      <vt:lpstr>BIAS KOGNITIF</vt:lpstr>
      <vt:lpstr>PowerPoint Presentation</vt:lpstr>
      <vt:lpstr> BIAS NEGATIF</vt:lpstr>
      <vt:lpstr>PowerPoint Presentation</vt:lpstr>
      <vt:lpstr>SUMBER KESALAHAN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KOGNITIF SOSIAL</dc:title>
  <dc:creator>DELL</dc:creator>
  <cp:lastModifiedBy>Roni Ramdan</cp:lastModifiedBy>
  <cp:revision>68</cp:revision>
  <dcterms:created xsi:type="dcterms:W3CDTF">2010-10-20T01:51:59Z</dcterms:created>
  <dcterms:modified xsi:type="dcterms:W3CDTF">2021-10-01T00:45:04Z</dcterms:modified>
</cp:coreProperties>
</file>