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8" r:id="rId8"/>
    <p:sldId id="263" r:id="rId9"/>
    <p:sldId id="264" r:id="rId10"/>
    <p:sldId id="266" r:id="rId11"/>
    <p:sldId id="267" r:id="rId12"/>
    <p:sldId id="271" r:id="rId13"/>
    <p:sldId id="272" r:id="rId14"/>
    <p:sldId id="268" r:id="rId15"/>
    <p:sldId id="269" r:id="rId16"/>
    <p:sldId id="270" r:id="rId17"/>
    <p:sldId id="273" r:id="rId18"/>
    <p:sldId id="275" r:id="rId19"/>
    <p:sldId id="276" r:id="rId20"/>
    <p:sldId id="277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420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51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64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64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02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73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96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51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29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1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72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46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98B6-8887-4F0C-8678-70A7B011E042}" type="datetimeFigureOut">
              <a:rPr lang="en-ID" smtClean="0"/>
              <a:t>15/10/2021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5998883-FFB8-49E1-A364-F063B933C653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16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31789-8D67-481C-8B1D-049F7B654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400" dirty="0"/>
              <a:t>IDENTITAS SOSIAL</a:t>
            </a:r>
            <a:endParaRPr lang="en-ID" sz="4400" dirty="0"/>
          </a:p>
        </p:txBody>
      </p:sp>
    </p:spTree>
    <p:extLst>
      <p:ext uri="{BB962C8B-B14F-4D97-AF65-F5344CB8AC3E}">
        <p14:creationId xmlns:p14="http://schemas.microsoft.com/office/powerpoint/2010/main" val="900219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28B89-8280-4BDA-BC5E-4BA690599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27D5D-C46B-48F8-A244-4345C0161E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 </a:t>
            </a:r>
            <a:r>
              <a:rPr lang="en-ID" dirty="0" err="1"/>
              <a:t>didefinisikan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biologis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anatomi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dan </a:t>
            </a:r>
            <a:r>
              <a:rPr lang="en-ID" dirty="0" err="1"/>
              <a:t>perempuan</a:t>
            </a:r>
            <a:r>
              <a:rPr lang="en-ID" dirty="0"/>
              <a:t>. </a:t>
            </a:r>
          </a:p>
          <a:p>
            <a:pPr algn="just"/>
            <a:r>
              <a:rPr lang="en-ID" dirty="0"/>
              <a:t>Gender </a:t>
            </a:r>
            <a:r>
              <a:rPr lang="en-ID" dirty="0" err="1"/>
              <a:t>merujuk</a:t>
            </a:r>
            <a:r>
              <a:rPr lang="en-ID" dirty="0"/>
              <a:t> pada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,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, </a:t>
            </a:r>
            <a:r>
              <a:rPr lang="en-ID" dirty="0" err="1"/>
              <a:t>kecenderungan</a:t>
            </a:r>
            <a:r>
              <a:rPr lang="en-ID" dirty="0"/>
              <a:t>, dan </a:t>
            </a:r>
            <a:r>
              <a:rPr lang="en-ID" dirty="0" err="1"/>
              <a:t>atribut</a:t>
            </a:r>
            <a:r>
              <a:rPr lang="en-ID" dirty="0"/>
              <a:t> lain yang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arti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kebudayaan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.</a:t>
            </a:r>
          </a:p>
          <a:p>
            <a:pPr algn="just"/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dan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gender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observasi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orang </a:t>
            </a:r>
            <a:r>
              <a:rPr lang="en-ID" dirty="0" err="1"/>
              <a:t>tua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dan </a:t>
            </a:r>
            <a:r>
              <a:rPr lang="en-ID" dirty="0" err="1"/>
              <a:t>mencoba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pPr algn="just"/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54372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007DC-C712-4207-9BB5-18C1A343C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SELF–EFFICACY </a:t>
            </a:r>
            <a:br>
              <a:rPr lang="en-ID" b="1" dirty="0"/>
            </a:br>
            <a:r>
              <a:rPr lang="en-ID" b="1" dirty="0"/>
              <a:t>(PERCAYA PADA DIRI SENDIRI)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8D677-1B96-4325-9A5C-2EF9E08B3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dan </a:t>
            </a:r>
            <a:r>
              <a:rPr lang="en-ID" dirty="0" err="1"/>
              <a:t>kompetensinya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,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(Bandura, 1977). </a:t>
            </a:r>
          </a:p>
          <a:p>
            <a:pPr algn="just"/>
            <a:r>
              <a:rPr lang="en-ID" dirty="0"/>
              <a:t>Self-efficacy </a:t>
            </a:r>
            <a:r>
              <a:rPr lang="en-ID" dirty="0" err="1"/>
              <a:t>kolektif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 yang </a:t>
            </a:r>
            <a:r>
              <a:rPr lang="en-ID" dirty="0" err="1"/>
              <a:t>dibagi</a:t>
            </a:r>
            <a:r>
              <a:rPr lang="en-ID" dirty="0"/>
              <a:t> oleh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aksi</a:t>
            </a:r>
            <a:r>
              <a:rPr lang="en-ID" dirty="0"/>
              <a:t> </a:t>
            </a:r>
            <a:r>
              <a:rPr lang="en-ID" dirty="0" err="1"/>
              <a:t>kolektif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efek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. (Bandura, 2000)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65571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BB231-E050-4368-8CF0-377982190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SELF KNOWLEDGE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FDA8-E641-46A1-A262-B977D848B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</a:t>
            </a:r>
          </a:p>
          <a:p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dipengaruhi</a:t>
            </a:r>
            <a:r>
              <a:rPr lang="en-ID" dirty="0"/>
              <a:t> oleh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budaya</a:t>
            </a:r>
            <a:r>
              <a:rPr lang="en-ID" dirty="0"/>
              <a:t>.</a:t>
            </a:r>
          </a:p>
          <a:p>
            <a:r>
              <a:rPr lang="en-ID" dirty="0" err="1"/>
              <a:t>Individu</a:t>
            </a:r>
            <a:r>
              <a:rPr lang="en-ID" dirty="0"/>
              <a:t> yang </a:t>
            </a:r>
            <a:r>
              <a:rPr lang="en-ID" dirty="0" err="1"/>
              <a:t>hidup</a:t>
            </a:r>
            <a:r>
              <a:rPr lang="en-ID" dirty="0"/>
              <a:t> di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Eropa</a:t>
            </a:r>
            <a:r>
              <a:rPr lang="en-ID" dirty="0"/>
              <a:t> dan Amerika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b="1" dirty="0" err="1"/>
              <a:t>Independen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DIRI</a:t>
            </a:r>
          </a:p>
          <a:p>
            <a:r>
              <a:rPr lang="en-ID" dirty="0" err="1"/>
              <a:t>Individu</a:t>
            </a:r>
            <a:r>
              <a:rPr lang="en-ID" dirty="0"/>
              <a:t> yang </a:t>
            </a:r>
            <a:r>
              <a:rPr lang="en-ID" dirty="0" err="1"/>
              <a:t>hiudp</a:t>
            </a:r>
            <a:r>
              <a:rPr lang="en-ID" dirty="0"/>
              <a:t> pada </a:t>
            </a:r>
            <a:r>
              <a:rPr lang="en-ID" dirty="0" err="1"/>
              <a:t>budaya</a:t>
            </a:r>
            <a:r>
              <a:rPr lang="en-ID" dirty="0"/>
              <a:t> Asia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pandangan</a:t>
            </a:r>
            <a:r>
              <a:rPr lang="en-ID" dirty="0"/>
              <a:t> </a:t>
            </a:r>
            <a:r>
              <a:rPr lang="en-ID" b="1" dirty="0" err="1"/>
              <a:t>Interdependen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DIRI. </a:t>
            </a:r>
          </a:p>
        </p:txBody>
      </p:sp>
    </p:spTree>
    <p:extLst>
      <p:ext uri="{BB962C8B-B14F-4D97-AF65-F5344CB8AC3E}">
        <p14:creationId xmlns:p14="http://schemas.microsoft.com/office/powerpoint/2010/main" val="341973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581F6-178E-40B0-B607-90CAB9C6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BUDAYA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1F5A9-018C-48AA-814B-55B0A775C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/>
              <a:t>Konsep</a:t>
            </a:r>
            <a:r>
              <a:rPr lang="en-GB" dirty="0"/>
              <a:t> self </a:t>
            </a:r>
            <a:r>
              <a:rPr lang="en-GB" dirty="0" err="1"/>
              <a:t>berkembang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sebuah</a:t>
            </a:r>
            <a:r>
              <a:rPr lang="en-GB" dirty="0"/>
              <a:t> </a:t>
            </a:r>
            <a:r>
              <a:rPr lang="en-GB" dirty="0" err="1"/>
              <a:t>konteks</a:t>
            </a:r>
            <a:r>
              <a:rPr lang="en-GB" dirty="0"/>
              <a:t> </a:t>
            </a:r>
            <a:r>
              <a:rPr lang="en-GB" dirty="0" err="1"/>
              <a:t>budaya</a:t>
            </a:r>
            <a:r>
              <a:rPr lang="en-GB" dirty="0"/>
              <a:t>. </a:t>
            </a:r>
          </a:p>
          <a:p>
            <a:r>
              <a:rPr lang="en-GB" dirty="0" err="1"/>
              <a:t>Perbedaan</a:t>
            </a:r>
            <a:r>
              <a:rPr lang="en-GB" dirty="0"/>
              <a:t> </a:t>
            </a:r>
            <a:r>
              <a:rPr lang="en-GB" dirty="0" err="1"/>
              <a:t>budaya</a:t>
            </a:r>
            <a:r>
              <a:rPr lang="en-GB" dirty="0"/>
              <a:t> </a:t>
            </a:r>
            <a:r>
              <a:rPr lang="en-GB" dirty="0" err="1"/>
              <a:t>memengaruhi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seseorang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Individualistik</a:t>
            </a:r>
            <a:r>
              <a:rPr lang="en-ID" dirty="0"/>
              <a:t> pada </a:t>
            </a:r>
            <a:r>
              <a:rPr lang="en-ID" dirty="0" err="1"/>
              <a:t>masyarakat</a:t>
            </a:r>
            <a:r>
              <a:rPr lang="en-ID" dirty="0"/>
              <a:t> Amerika dan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kolektivitas</a:t>
            </a:r>
            <a:r>
              <a:rPr lang="en-ID" dirty="0"/>
              <a:t> pada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Jepang</a:t>
            </a:r>
            <a:r>
              <a:rPr lang="en-ID" dirty="0"/>
              <a:t> dan </a:t>
            </a:r>
            <a:r>
              <a:rPr lang="en-ID" dirty="0" err="1"/>
              <a:t>Cina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individualistis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unik</a:t>
            </a:r>
            <a:r>
              <a:rPr lang="en-ID" dirty="0"/>
              <a:t> dan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peduli</a:t>
            </a:r>
            <a:r>
              <a:rPr lang="en-ID" dirty="0"/>
              <a:t> pada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apapun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Misal</a:t>
            </a:r>
            <a:r>
              <a:rPr lang="en-ID" dirty="0"/>
              <a:t>: </a:t>
            </a:r>
            <a:r>
              <a:rPr lang="en-ID" dirty="0" err="1"/>
              <a:t>Keberhasilan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kerasnya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 </a:t>
            </a:r>
            <a:r>
              <a:rPr lang="en-ID" dirty="0" err="1"/>
              <a:t>kolektivis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yang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mendefinisikan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pada </a:t>
            </a:r>
            <a:r>
              <a:rPr lang="en-ID" dirty="0" err="1"/>
              <a:t>situasi</a:t>
            </a:r>
            <a:r>
              <a:rPr lang="en-ID" dirty="0"/>
              <a:t> dan </a:t>
            </a:r>
            <a:r>
              <a:rPr lang="en-ID" dirty="0" err="1"/>
              <a:t>orientasi</a:t>
            </a:r>
            <a:r>
              <a:rPr lang="en-ID" dirty="0"/>
              <a:t> </a:t>
            </a:r>
            <a:r>
              <a:rPr lang="en-ID" dirty="0" err="1"/>
              <a:t>kritik</a:t>
            </a:r>
            <a:r>
              <a:rPr lang="en-ID" dirty="0"/>
              <a:t> pada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 err="1"/>
              <a:t>Misal</a:t>
            </a:r>
            <a:r>
              <a:rPr lang="en-ID" dirty="0"/>
              <a:t>: </a:t>
            </a:r>
            <a:r>
              <a:rPr lang="en-ID" dirty="0" err="1"/>
              <a:t>Keberhasilan</a:t>
            </a:r>
            <a:r>
              <a:rPr lang="en-ID" dirty="0"/>
              <a:t> yang </a:t>
            </a:r>
            <a:r>
              <a:rPr lang="en-ID" dirty="0" err="1"/>
              <a:t>diraih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doa</a:t>
            </a:r>
            <a:r>
              <a:rPr lang="en-ID" dirty="0"/>
              <a:t> dan </a:t>
            </a:r>
            <a:r>
              <a:rPr lang="en-ID" dirty="0" err="1"/>
              <a:t>dukungan</a:t>
            </a:r>
            <a:r>
              <a:rPr lang="en-ID" dirty="0"/>
              <a:t> orang lain.</a:t>
            </a:r>
          </a:p>
        </p:txBody>
      </p:sp>
    </p:spTree>
    <p:extLst>
      <p:ext uri="{BB962C8B-B14F-4D97-AF65-F5344CB8AC3E}">
        <p14:creationId xmlns:p14="http://schemas.microsoft.com/office/powerpoint/2010/main" val="815579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18A4A-72A7-4A1B-ABD6-47BFC252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Peran</a:t>
            </a:r>
            <a:r>
              <a:rPr lang="en-ID" b="1" dirty="0"/>
              <a:t> Gender di </a:t>
            </a:r>
            <a:r>
              <a:rPr lang="en-ID" b="1" dirty="0" err="1"/>
              <a:t>Rumah</a:t>
            </a:r>
            <a:r>
              <a:rPr lang="en-ID" b="1" dirty="0"/>
              <a:t> &amp; </a:t>
            </a:r>
            <a:r>
              <a:rPr lang="en-ID" b="1" dirty="0" err="1"/>
              <a:t>Pekerjaan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1E997-3DCC-45FA-8A6B-D1C7EA8E0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yang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pria</a:t>
            </a:r>
            <a:r>
              <a:rPr lang="en-ID" dirty="0"/>
              <a:t> dan </a:t>
            </a:r>
            <a:r>
              <a:rPr lang="en-ID" dirty="0" err="1"/>
              <a:t>wanita</a:t>
            </a:r>
            <a:r>
              <a:rPr lang="en-ID" dirty="0"/>
              <a:t> </a:t>
            </a:r>
            <a:r>
              <a:rPr lang="en-ID" dirty="0" err="1"/>
              <a:t>bereaksi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(Major,1993).</a:t>
            </a:r>
          </a:p>
          <a:p>
            <a:r>
              <a:rPr lang="en-ID" dirty="0"/>
              <a:t>Biro </a:t>
            </a:r>
            <a:r>
              <a:rPr lang="en-ID" dirty="0" err="1"/>
              <a:t>sensus</a:t>
            </a:r>
            <a:r>
              <a:rPr lang="en-ID" dirty="0"/>
              <a:t> Amerika </a:t>
            </a:r>
            <a:r>
              <a:rPr lang="en-ID" dirty="0" err="1"/>
              <a:t>Serikat</a:t>
            </a:r>
            <a:r>
              <a:rPr lang="en-ID" dirty="0"/>
              <a:t>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mayoritas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 Amerika </a:t>
            </a:r>
            <a:r>
              <a:rPr lang="en-ID" dirty="0" err="1"/>
              <a:t>bekerja</a:t>
            </a:r>
            <a:r>
              <a:rPr lang="en-ID" dirty="0"/>
              <a:t> </a:t>
            </a:r>
            <a:r>
              <a:rPr lang="en-ID" dirty="0" err="1"/>
              <a:t>diluar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.</a:t>
            </a:r>
          </a:p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pria</a:t>
            </a:r>
            <a:r>
              <a:rPr lang="en-ID" dirty="0"/>
              <a:t> </a:t>
            </a:r>
            <a:r>
              <a:rPr lang="en-ID" dirty="0" err="1"/>
              <a:t>memang</a:t>
            </a:r>
            <a:r>
              <a:rPr lang="en-ID" dirty="0"/>
              <a:t> </a:t>
            </a:r>
            <a:r>
              <a:rPr lang="en-ID" dirty="0" err="1"/>
              <a:t>melebihi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. </a:t>
            </a:r>
          </a:p>
          <a:p>
            <a:r>
              <a:rPr lang="en-ID" dirty="0" err="1"/>
              <a:t>Pria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mengevaluasi</a:t>
            </a:r>
            <a:r>
              <a:rPr lang="en-ID" dirty="0"/>
              <a:t> </a:t>
            </a:r>
            <a:r>
              <a:rPr lang="en-ID" dirty="0" err="1"/>
              <a:t>dirinya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berpusat</a:t>
            </a:r>
            <a:r>
              <a:rPr lang="en-ID" dirty="0"/>
              <a:t> pada ego.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2581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67DB-A158-478E-8F80-AE899377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Perbedaan</a:t>
            </a:r>
            <a:r>
              <a:rPr lang="en-ID" b="1" dirty="0"/>
              <a:t> </a:t>
            </a:r>
            <a:r>
              <a:rPr lang="en-ID" b="1" dirty="0" err="1"/>
              <a:t>Jenis</a:t>
            </a:r>
            <a:r>
              <a:rPr lang="en-ID" b="1" dirty="0"/>
              <a:t> </a:t>
            </a:r>
            <a:r>
              <a:rPr lang="en-ID" b="1" dirty="0" err="1"/>
              <a:t>Kelamin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Tingkah</a:t>
            </a:r>
            <a:r>
              <a:rPr lang="en-ID" b="1" dirty="0"/>
              <a:t> </a:t>
            </a:r>
            <a:r>
              <a:rPr lang="en-ID" b="1" dirty="0" err="1"/>
              <a:t>Laku</a:t>
            </a:r>
            <a:r>
              <a:rPr lang="en-ID" b="1" dirty="0"/>
              <a:t> Interpersonal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BEA80-A777-4906-94C8-CF905C251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Laki-laki</a:t>
            </a:r>
            <a:r>
              <a:rPr lang="en-ID" dirty="0"/>
              <a:t> dan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hormon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. </a:t>
            </a:r>
            <a:r>
              <a:rPr lang="en-ID" dirty="0" err="1"/>
              <a:t>Pria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testoteron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dibanding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pria</a:t>
            </a:r>
            <a:r>
              <a:rPr lang="en-ID" dirty="0"/>
              <a:t> </a:t>
            </a:r>
            <a:r>
              <a:rPr lang="en-ID" dirty="0" err="1"/>
              <a:t>bertingkah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dominan</a:t>
            </a:r>
            <a:r>
              <a:rPr lang="en-ID" dirty="0"/>
              <a:t> </a:t>
            </a:r>
            <a:r>
              <a:rPr lang="en-ID" dirty="0" err="1"/>
              <a:t>dibanding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. </a:t>
            </a:r>
          </a:p>
          <a:p>
            <a:r>
              <a:rPr lang="en-ID" dirty="0"/>
              <a:t>Aube (2000)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kesejahteraan</a:t>
            </a:r>
            <a:r>
              <a:rPr lang="en-ID" dirty="0"/>
              <a:t> orang lain dan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bersikap</a:t>
            </a:r>
            <a:r>
              <a:rPr lang="en-ID" dirty="0"/>
              <a:t> </a:t>
            </a:r>
            <a:r>
              <a:rPr lang="en-ID" dirty="0" err="1"/>
              <a:t>asertif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lingkungannya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85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824D-A5C7-49B7-AFA5-F55A1E5FF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 err="1"/>
              <a:t>Perbedaan</a:t>
            </a:r>
            <a:r>
              <a:rPr lang="en-ID" b="1" dirty="0"/>
              <a:t> </a:t>
            </a:r>
            <a:r>
              <a:rPr lang="en-ID" b="1" dirty="0" err="1"/>
              <a:t>Persepsi</a:t>
            </a:r>
            <a:r>
              <a:rPr lang="en-ID" b="1" dirty="0"/>
              <a:t> </a:t>
            </a:r>
            <a:r>
              <a:rPr lang="en-ID" b="1" dirty="0" err="1"/>
              <a:t>Diri</a:t>
            </a:r>
            <a:r>
              <a:rPr lang="en-ID" b="1" dirty="0"/>
              <a:t> </a:t>
            </a:r>
            <a:r>
              <a:rPr lang="en-ID" b="1" dirty="0" err="1"/>
              <a:t>Laki-laki</a:t>
            </a:r>
            <a:r>
              <a:rPr lang="en-ID" b="1" dirty="0"/>
              <a:t> dan Perempuan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D6219-EE49-4EE4-9685-5E071F119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 err="1"/>
              <a:t>Dibanding</a:t>
            </a:r>
            <a:r>
              <a:rPr lang="en-ID" dirty="0"/>
              <a:t> </a:t>
            </a:r>
            <a:r>
              <a:rPr lang="en-ID" dirty="0" err="1"/>
              <a:t>pria</a:t>
            </a:r>
            <a:r>
              <a:rPr lang="en-ID" dirty="0"/>
              <a:t>, </a:t>
            </a:r>
            <a:r>
              <a:rPr lang="en-ID" dirty="0" err="1"/>
              <a:t>wanita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mengekspresikan</a:t>
            </a:r>
            <a:r>
              <a:rPr lang="en-ID" dirty="0"/>
              <a:t> </a:t>
            </a:r>
            <a:r>
              <a:rPr lang="en-ID" dirty="0" err="1"/>
              <a:t>kekhawatiran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ketidakpuasan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dan </a:t>
            </a:r>
            <a:r>
              <a:rPr lang="en-ID" dirty="0" err="1"/>
              <a:t>penampilan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 (</a:t>
            </a:r>
            <a:r>
              <a:rPr lang="en-ID" dirty="0" err="1"/>
              <a:t>Hagborg</a:t>
            </a:r>
            <a:r>
              <a:rPr lang="en-ID" dirty="0"/>
              <a:t>, 1993).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penuaan</a:t>
            </a:r>
            <a:r>
              <a:rPr lang="en-ID" dirty="0"/>
              <a:t> </a:t>
            </a:r>
            <a:r>
              <a:rPr lang="en-ID" dirty="0" err="1"/>
              <a:t>dipandang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pada </a:t>
            </a:r>
            <a:r>
              <a:rPr lang="en-ID" dirty="0" err="1"/>
              <a:t>pria</a:t>
            </a:r>
            <a:r>
              <a:rPr lang="en-ID" dirty="0"/>
              <a:t> (Clark, 1986).</a:t>
            </a:r>
          </a:p>
          <a:p>
            <a:pPr marL="0" indent="0">
              <a:buNone/>
            </a:pPr>
            <a:r>
              <a:rPr lang="en-ID" dirty="0" err="1"/>
              <a:t>Kolumnis</a:t>
            </a:r>
            <a:r>
              <a:rPr lang="en-ID" dirty="0"/>
              <a:t> Dave Barry (1998)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pria</a:t>
            </a:r>
            <a:r>
              <a:rPr lang="en-ID" dirty="0"/>
              <a:t> </a:t>
            </a:r>
            <a:r>
              <a:rPr lang="en-ID" dirty="0" err="1"/>
              <a:t>memandang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penampilan</a:t>
            </a:r>
            <a:r>
              <a:rPr lang="en-ID" dirty="0"/>
              <a:t> </a:t>
            </a:r>
            <a:r>
              <a:rPr lang="en-ID" dirty="0" err="1"/>
              <a:t>biasa-biasa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wanita</a:t>
            </a:r>
            <a:r>
              <a:rPr lang="en-ID" dirty="0"/>
              <a:t>,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penampilan</a:t>
            </a:r>
            <a:r>
              <a:rPr lang="en-ID" dirty="0"/>
              <a:t> </a:t>
            </a:r>
            <a:r>
              <a:rPr lang="en-ID" dirty="0" err="1"/>
              <a:t>biasa-biasa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penampilan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memuaskan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22185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79DC3-975A-442B-AB51-B1EFEAD2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Identitas</a:t>
            </a:r>
            <a:r>
              <a:rPr lang="en-ID" dirty="0"/>
              <a:t> Gender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7AA3D-6E5E-4604-BD05-9C41A61A4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Walaupun</a:t>
            </a:r>
            <a:r>
              <a:rPr lang="en-GB" dirty="0"/>
              <a:t> orang </a:t>
            </a:r>
            <a:r>
              <a:rPr lang="en-GB" dirty="0" err="1"/>
              <a:t>sering</a:t>
            </a:r>
            <a:r>
              <a:rPr lang="en-GB" dirty="0"/>
              <a:t> </a:t>
            </a:r>
            <a:r>
              <a:rPr lang="en-GB" dirty="0" err="1"/>
              <a:t>berusaha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mengubah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self </a:t>
            </a:r>
            <a:r>
              <a:rPr lang="en-GB" dirty="0" err="1"/>
              <a:t>mereka</a:t>
            </a:r>
            <a:r>
              <a:rPr lang="en-GB" dirty="0"/>
              <a:t>,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umumnya</a:t>
            </a:r>
            <a:r>
              <a:rPr lang="en-GB" dirty="0"/>
              <a:t> </a:t>
            </a:r>
            <a:r>
              <a:rPr lang="en-GB" dirty="0" err="1"/>
              <a:t>disebabkan</a:t>
            </a:r>
            <a:r>
              <a:rPr lang="en-GB" dirty="0"/>
              <a:t> </a:t>
            </a:r>
            <a:r>
              <a:rPr lang="en-GB" dirty="0" err="1"/>
              <a:t>berbagai</a:t>
            </a:r>
            <a:r>
              <a:rPr lang="en-GB" dirty="0"/>
              <a:t> </a:t>
            </a:r>
            <a:r>
              <a:rPr lang="en-GB" dirty="0" err="1"/>
              <a:t>faktor</a:t>
            </a:r>
            <a:r>
              <a:rPr lang="en-GB" dirty="0"/>
              <a:t> </a:t>
            </a:r>
            <a:r>
              <a:rPr lang="en-GB" dirty="0" err="1"/>
              <a:t>daripada</a:t>
            </a:r>
            <a:r>
              <a:rPr lang="en-GB" dirty="0"/>
              <a:t> </a:t>
            </a:r>
            <a:r>
              <a:rPr lang="en-GB" dirty="0" err="1"/>
              <a:t>keinginan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memperbaiki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. </a:t>
            </a:r>
            <a:r>
              <a:rPr lang="en-GB" dirty="0" err="1"/>
              <a:t>Perubahan</a:t>
            </a:r>
            <a:r>
              <a:rPr lang="en-GB" dirty="0"/>
              <a:t> </a:t>
            </a:r>
            <a:r>
              <a:rPr lang="en-GB" dirty="0" err="1"/>
              <a:t>sering</a:t>
            </a:r>
            <a:r>
              <a:rPr lang="en-GB" dirty="0"/>
              <a:t> kali </a:t>
            </a:r>
            <a:r>
              <a:rPr lang="en-GB" dirty="0" err="1"/>
              <a:t>terjadi</a:t>
            </a:r>
            <a:r>
              <a:rPr lang="en-GB" dirty="0"/>
              <a:t> pada </a:t>
            </a:r>
            <a:r>
              <a:rPr lang="en-GB" dirty="0" err="1"/>
              <a:t>usia</a:t>
            </a:r>
            <a:r>
              <a:rPr lang="en-GB" dirty="0"/>
              <a:t> </a:t>
            </a:r>
            <a:r>
              <a:rPr lang="en-GB" dirty="0" err="1"/>
              <a:t>usia</a:t>
            </a:r>
            <a:r>
              <a:rPr lang="en-GB" dirty="0"/>
              <a:t> </a:t>
            </a:r>
            <a:r>
              <a:rPr lang="en-GB" dirty="0" err="1"/>
              <a:t>tertentu</a:t>
            </a:r>
            <a:r>
              <a:rPr lang="en-GB" dirty="0"/>
              <a:t>.</a:t>
            </a:r>
            <a:endParaRPr lang="en-ID" dirty="0"/>
          </a:p>
          <a:p>
            <a:r>
              <a:rPr lang="en-ID" dirty="0" err="1"/>
              <a:t>Setiap</a:t>
            </a:r>
            <a:r>
              <a:rPr lang="en-ID" dirty="0"/>
              <a:t> orang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serangkaian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. </a:t>
            </a:r>
            <a:r>
              <a:rPr lang="en-ID" dirty="0" err="1"/>
              <a:t>Diawali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genetik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,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label pada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dan orang lain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, </a:t>
            </a:r>
            <a:r>
              <a:rPr lang="en-ID" dirty="0" err="1"/>
              <a:t>menginternalisasi</a:t>
            </a:r>
            <a:r>
              <a:rPr lang="en-ID" dirty="0"/>
              <a:t> </a:t>
            </a:r>
            <a:r>
              <a:rPr lang="en-ID" dirty="0" err="1"/>
              <a:t>identitas</a:t>
            </a:r>
            <a:r>
              <a:rPr lang="en-ID" dirty="0"/>
              <a:t> gender </a:t>
            </a:r>
          </a:p>
          <a:p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memperoleh</a:t>
            </a:r>
            <a:r>
              <a:rPr lang="en-ID" dirty="0"/>
              <a:t> </a:t>
            </a:r>
            <a:r>
              <a:rPr lang="en-ID" dirty="0" err="1"/>
              <a:t>detai</a:t>
            </a:r>
            <a:r>
              <a:rPr lang="en-ID" dirty="0"/>
              <a:t>-detail </a:t>
            </a:r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stereotip</a:t>
            </a:r>
            <a:r>
              <a:rPr lang="en-ID" dirty="0"/>
              <a:t> gender dan </a:t>
            </a:r>
            <a:r>
              <a:rPr lang="en-ID" dirty="0" err="1"/>
              <a:t>akhirnya</a:t>
            </a:r>
            <a:r>
              <a:rPr lang="en-ID" dirty="0"/>
              <a:t> </a:t>
            </a:r>
            <a:r>
              <a:rPr lang="en-ID" dirty="0" err="1"/>
              <a:t>mengadopsi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gender yang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stereotip</a:t>
            </a:r>
            <a:r>
              <a:rPr lang="en-ID" dirty="0"/>
              <a:t> yang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gender.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95916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E6DF-5BF5-477C-B976-C96AE0FC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D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1FD7-B473-49E7-A6EA-6DDEB2839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bertahap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stereotip</a:t>
            </a:r>
            <a:r>
              <a:rPr lang="en-ID" dirty="0"/>
              <a:t> gender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budayanya</a:t>
            </a:r>
            <a:r>
              <a:rPr lang="en-ID" dirty="0"/>
              <a:t>.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manangis</a:t>
            </a:r>
            <a:r>
              <a:rPr lang="en-ID" dirty="0"/>
              <a:t>,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berpura-pura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boneka</a:t>
            </a:r>
            <a:r>
              <a:rPr lang="en-ID" dirty="0"/>
              <a:t> </a:t>
            </a:r>
            <a:r>
              <a:rPr lang="en-ID" dirty="0" err="1"/>
              <a:t>bayi</a:t>
            </a:r>
            <a:r>
              <a:rPr lang="en-ID" dirty="0"/>
              <a:t>. </a:t>
            </a:r>
          </a:p>
          <a:p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gender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35795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70637-CEE5-4983-9CCC-F48F165BE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827618"/>
          </a:xfrm>
        </p:spPr>
        <p:txBody>
          <a:bodyPr/>
          <a:lstStyle/>
          <a:p>
            <a:r>
              <a:rPr lang="en-US" dirty="0"/>
              <a:t>PERKEMBANGAN ANAK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787A8-5FE5-4171-9BD1-A2311E31D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b="1" dirty="0" err="1"/>
              <a:t>Usia</a:t>
            </a:r>
            <a:r>
              <a:rPr lang="en-ID" b="1" dirty="0"/>
              <a:t> 2-4 </a:t>
            </a:r>
            <a:r>
              <a:rPr lang="en-ID" b="1" dirty="0" err="1"/>
              <a:t>tahun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kategori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pada </a:t>
            </a:r>
            <a:r>
              <a:rPr lang="en-ID" dirty="0" err="1"/>
              <a:t>laki-laki</a:t>
            </a:r>
            <a:r>
              <a:rPr lang="en-ID" dirty="0"/>
              <a:t> dan </a:t>
            </a:r>
            <a:r>
              <a:rPr lang="en-ID" dirty="0" err="1"/>
              <a:t>perempuan</a:t>
            </a:r>
            <a:r>
              <a:rPr lang="en-ID" dirty="0"/>
              <a:t> dan </a:t>
            </a:r>
            <a:r>
              <a:rPr lang="en-ID" dirty="0" err="1"/>
              <a:t>memberi</a:t>
            </a:r>
            <a:r>
              <a:rPr lang="en-ID" dirty="0"/>
              <a:t> label </a:t>
            </a:r>
            <a:r>
              <a:rPr lang="en-ID" dirty="0" err="1"/>
              <a:t>diri</a:t>
            </a:r>
            <a:r>
              <a:rPr lang="en-ID" dirty="0"/>
              <a:t> dan orang </a:t>
            </a:r>
            <a:r>
              <a:rPr lang="en-ID" dirty="0" err="1"/>
              <a:t>laIn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laki-laki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perempuan</a:t>
            </a:r>
            <a:r>
              <a:rPr lang="en-ID" dirty="0"/>
              <a:t>, </a:t>
            </a:r>
            <a:r>
              <a:rPr lang="en-ID" dirty="0" err="1"/>
              <a:t>walau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 yang </a:t>
            </a:r>
            <a:r>
              <a:rPr lang="en-ID" dirty="0" err="1"/>
              <a:t>terbatas</a:t>
            </a:r>
            <a:r>
              <a:rPr lang="en-ID" dirty="0"/>
              <a:t>. </a:t>
            </a:r>
          </a:p>
          <a:p>
            <a:r>
              <a:rPr lang="en-ID" b="1" dirty="0"/>
              <a:t>Masa </a:t>
            </a:r>
            <a:r>
              <a:rPr lang="en-ID" b="1" dirty="0" err="1"/>
              <a:t>kanak-kanak</a:t>
            </a:r>
            <a:r>
              <a:rPr lang="en-ID" b="1" dirty="0"/>
              <a:t> </a:t>
            </a:r>
            <a:r>
              <a:rPr lang="en-ID" b="1" dirty="0" err="1"/>
              <a:t>akhir</a:t>
            </a:r>
            <a:r>
              <a:rPr lang="en-ID" b="1" dirty="0"/>
              <a:t>: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identitas</a:t>
            </a:r>
            <a:r>
              <a:rPr lang="en-ID" dirty="0"/>
              <a:t> gender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. </a:t>
            </a:r>
            <a:r>
              <a:rPr lang="en-ID" dirty="0" err="1"/>
              <a:t>Anak</a:t>
            </a:r>
            <a:r>
              <a:rPr lang="en-ID" dirty="0"/>
              <a:t> juga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gender, yang “</a:t>
            </a:r>
            <a:r>
              <a:rPr lang="en-ID" dirty="0" err="1"/>
              <a:t>pantas</a:t>
            </a:r>
            <a:r>
              <a:rPr lang="en-ID" dirty="0"/>
              <a:t>” dan “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pantas</a:t>
            </a:r>
            <a:r>
              <a:rPr lang="en-ID" dirty="0"/>
              <a:t>”. Pada </a:t>
            </a:r>
            <a:r>
              <a:rPr lang="en-ID" dirty="0" err="1"/>
              <a:t>usia</a:t>
            </a:r>
            <a:r>
              <a:rPr lang="en-ID" dirty="0"/>
              <a:t> lima </a:t>
            </a:r>
            <a:r>
              <a:rPr lang="en-ID" dirty="0" err="1"/>
              <a:t>tahun</a:t>
            </a:r>
            <a:r>
              <a:rPr lang="en-ID" dirty="0"/>
              <a:t>, </a:t>
            </a:r>
            <a:r>
              <a:rPr lang="en-ID" dirty="0" err="1"/>
              <a:t>stereotip</a:t>
            </a:r>
            <a:r>
              <a:rPr lang="en-ID" dirty="0"/>
              <a:t> gender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muncul</a:t>
            </a:r>
            <a:endParaRPr lang="en-ID" dirty="0"/>
          </a:p>
          <a:p>
            <a:r>
              <a:rPr lang="en-ID" b="1" dirty="0" err="1"/>
              <a:t>Remaja</a:t>
            </a:r>
            <a:r>
              <a:rPr lang="en-ID" b="1" dirty="0"/>
              <a:t> dan </a:t>
            </a:r>
            <a:r>
              <a:rPr lang="en-ID" b="1" dirty="0" err="1"/>
              <a:t>Dewasa</a:t>
            </a:r>
            <a:r>
              <a:rPr lang="en-ID" b="1" dirty="0"/>
              <a:t>: </a:t>
            </a:r>
            <a:r>
              <a:rPr lang="en-ID" dirty="0" err="1"/>
              <a:t>Identitas</a:t>
            </a:r>
            <a:r>
              <a:rPr lang="en-ID" dirty="0"/>
              <a:t> gender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tercipta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ajeg</a:t>
            </a:r>
            <a:r>
              <a:rPr lang="en-ID" dirty="0"/>
              <a:t> dan </a:t>
            </a:r>
            <a:r>
              <a:rPr lang="en-ID" dirty="0" err="1"/>
              <a:t>stereotip</a:t>
            </a:r>
            <a:r>
              <a:rPr lang="en-ID" dirty="0"/>
              <a:t> gender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dipahami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stereotip</a:t>
            </a:r>
            <a:r>
              <a:rPr lang="en-ID" dirty="0"/>
              <a:t> gender yang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kelaminnya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seseorang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mengadopsi</a:t>
            </a:r>
            <a:r>
              <a:rPr lang="en-ID" dirty="0"/>
              <a:t> </a:t>
            </a:r>
            <a:r>
              <a:rPr lang="en-ID" dirty="0" err="1"/>
              <a:t>strereotip</a:t>
            </a:r>
            <a:r>
              <a:rPr lang="en-ID" dirty="0"/>
              <a:t> yang </a:t>
            </a:r>
            <a:r>
              <a:rPr lang="en-ID" dirty="0" err="1"/>
              <a:t>berhubungan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kelaminnya</a:t>
            </a:r>
            <a:r>
              <a:rPr lang="en-ID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3203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5C23-38CB-4A72-A63F-2A1DF2DA2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IDENTITAS 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B772B-B4B9-4122-91CE-EE2832BBD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definisi</a:t>
            </a:r>
            <a:r>
              <a:rPr lang="en-GB" dirty="0"/>
              <a:t> </a:t>
            </a:r>
            <a:r>
              <a:rPr lang="en-GB" dirty="0" err="1"/>
              <a:t>seseorang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siapa</a:t>
            </a:r>
            <a:r>
              <a:rPr lang="en-GB" dirty="0"/>
              <a:t> </a:t>
            </a:r>
            <a:r>
              <a:rPr lang="en-GB" dirty="0" err="1"/>
              <a:t>dirinya</a:t>
            </a:r>
            <a:r>
              <a:rPr lang="en-GB" dirty="0"/>
              <a:t>. </a:t>
            </a:r>
            <a:r>
              <a:rPr lang="en-GB" dirty="0" err="1"/>
              <a:t>Termasuk</a:t>
            </a:r>
            <a:r>
              <a:rPr lang="en-GB" dirty="0"/>
              <a:t> di </a:t>
            </a:r>
            <a:r>
              <a:rPr lang="en-GB" dirty="0" err="1"/>
              <a:t>dalamnya</a:t>
            </a:r>
            <a:r>
              <a:rPr lang="en-GB" dirty="0"/>
              <a:t> </a:t>
            </a:r>
            <a:r>
              <a:rPr lang="en-GB" dirty="0" err="1"/>
              <a:t>atribut</a:t>
            </a:r>
            <a:r>
              <a:rPr lang="en-GB" dirty="0"/>
              <a:t> yang </a:t>
            </a:r>
            <a:r>
              <a:rPr lang="en-GB" dirty="0" err="1"/>
              <a:t>dibaginya</a:t>
            </a:r>
            <a:r>
              <a:rPr lang="en-GB" dirty="0"/>
              <a:t> </a:t>
            </a:r>
            <a:r>
              <a:rPr lang="en-GB" dirty="0" err="1"/>
              <a:t>bersama</a:t>
            </a:r>
            <a:r>
              <a:rPr lang="en-GB" dirty="0"/>
              <a:t> orang lain </a:t>
            </a:r>
            <a:r>
              <a:rPr lang="en-GB" dirty="0" err="1"/>
              <a:t>seperti</a:t>
            </a:r>
            <a:r>
              <a:rPr lang="en-GB" dirty="0"/>
              <a:t> gender dan </a:t>
            </a:r>
            <a:r>
              <a:rPr lang="en-GB" dirty="0" err="1"/>
              <a:t>ras</a:t>
            </a:r>
            <a:r>
              <a:rPr lang="en-GB" dirty="0"/>
              <a:t>. </a:t>
            </a:r>
            <a:endParaRPr lang="en-ID" dirty="0"/>
          </a:p>
          <a:p>
            <a:r>
              <a:rPr lang="en-ID" dirty="0" err="1"/>
              <a:t>Menurut</a:t>
            </a:r>
            <a:r>
              <a:rPr lang="en-ID" dirty="0"/>
              <a:t> William James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diartikan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interaksi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dimana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dikatakan</a:t>
            </a:r>
            <a:r>
              <a:rPr lang="en-ID" dirty="0"/>
              <a:t> orang lain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 dan </a:t>
            </a:r>
            <a:r>
              <a:rPr lang="en-ID" dirty="0" err="1"/>
              <a:t>keadaan</a:t>
            </a:r>
            <a:r>
              <a:rPr lang="en-ID" dirty="0"/>
              <a:t> </a:t>
            </a:r>
            <a:r>
              <a:rPr lang="en-ID" dirty="0" err="1"/>
              <a:t>fisikya</a:t>
            </a:r>
            <a:r>
              <a:rPr lang="en-ID" dirty="0"/>
              <a:t>, juga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, </a:t>
            </a:r>
            <a:r>
              <a:rPr lang="en-ID" dirty="0" err="1"/>
              <a:t>pekerjaan</a:t>
            </a:r>
            <a:r>
              <a:rPr lang="en-ID" dirty="0"/>
              <a:t>, </a:t>
            </a:r>
            <a:r>
              <a:rPr lang="en-ID" dirty="0" err="1"/>
              <a:t>rumah</a:t>
            </a:r>
            <a:r>
              <a:rPr lang="en-ID" dirty="0"/>
              <a:t>, </a:t>
            </a:r>
            <a:r>
              <a:rPr lang="en-ID" dirty="0" err="1"/>
              <a:t>teman-teman</a:t>
            </a:r>
            <a:r>
              <a:rPr lang="en-ID" dirty="0"/>
              <a:t>, </a:t>
            </a:r>
            <a:r>
              <a:rPr lang="en-ID" dirty="0" err="1"/>
              <a:t>uang</a:t>
            </a:r>
            <a:r>
              <a:rPr lang="en-ID" dirty="0"/>
              <a:t> dan </a:t>
            </a:r>
            <a:r>
              <a:rPr lang="en-ID" dirty="0" err="1"/>
              <a:t>lainnya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9268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5FECB-B710-4FAA-BEE2-E44AA7CC8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BB83D-DDEF-4861-B59C-1A6C58B9C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orang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dan </a:t>
            </a:r>
            <a:r>
              <a:rPr lang="en-US" dirty="0" err="1"/>
              <a:t>perilakunya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orang lain. </a:t>
            </a:r>
          </a:p>
          <a:p>
            <a:r>
              <a:rPr lang="en-US" dirty="0" err="1"/>
              <a:t>Profesi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orang </a:t>
            </a:r>
            <a:r>
              <a:rPr lang="en-US" dirty="0" err="1"/>
              <a:t>mempersepsi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dan </a:t>
            </a:r>
            <a:r>
              <a:rPr lang="en-US" dirty="0" err="1"/>
              <a:t>caranya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lain. </a:t>
            </a:r>
          </a:p>
          <a:p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</a:p>
          <a:p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orang lain dan </a:t>
            </a:r>
            <a:r>
              <a:rPr lang="en-US" dirty="0" err="1"/>
              <a:t>persepsi-persepsi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pada </a:t>
            </a:r>
            <a:r>
              <a:rPr lang="en-US" dirty="0" err="1"/>
              <a:t>gilirannya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30874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E9F2A-8B33-4D89-AF73-3F0229F98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1543050"/>
            <a:ext cx="9601196" cy="433281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HATUR NUHUN</a:t>
            </a:r>
            <a:endParaRPr lang="en-ID" sz="3600" b="1" dirty="0"/>
          </a:p>
        </p:txBody>
      </p:sp>
    </p:spTree>
    <p:extLst>
      <p:ext uri="{BB962C8B-B14F-4D97-AF65-F5344CB8AC3E}">
        <p14:creationId xmlns:p14="http://schemas.microsoft.com/office/powerpoint/2010/main" val="532810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CECE9-12E4-4299-A8CD-7F00382A2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4 DIMENSI KONSEP IDENTITAS SOSIAL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45EDB-07A9-4898-B464-9AF867265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89200"/>
            <a:ext cx="9601196" cy="3386668"/>
          </a:xfrm>
        </p:spPr>
        <p:txBody>
          <a:bodyPr>
            <a:normAutofit fontScale="92500" lnSpcReduction="20000"/>
          </a:bodyPr>
          <a:lstStyle/>
          <a:p>
            <a:r>
              <a:rPr lang="en-ID" dirty="0" err="1"/>
              <a:t>Menurut</a:t>
            </a:r>
            <a:r>
              <a:rPr lang="en-ID" dirty="0"/>
              <a:t> Jackson and Smith </a:t>
            </a:r>
            <a:r>
              <a:rPr lang="en-ID" dirty="0" err="1"/>
              <a:t>dalam</a:t>
            </a:r>
            <a:r>
              <a:rPr lang="en-ID" dirty="0"/>
              <a:t> Barron and Donn: </a:t>
            </a:r>
          </a:p>
          <a:p>
            <a:pPr marL="457200" indent="-457200">
              <a:buAutoNum type="arabicPeriod"/>
            </a:pP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: </a:t>
            </a:r>
            <a:r>
              <a:rPr lang="en-ID" dirty="0" err="1"/>
              <a:t>Hubungan</a:t>
            </a:r>
            <a:r>
              <a:rPr lang="en-ID" dirty="0"/>
              <a:t> in group </a:t>
            </a:r>
            <a:r>
              <a:rPr lang="en-ID" dirty="0" err="1"/>
              <a:t>seseorangan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grup</a:t>
            </a:r>
            <a:r>
              <a:rPr lang="en-ID" dirty="0"/>
              <a:t> </a:t>
            </a:r>
            <a:r>
              <a:rPr lang="en-ID" dirty="0" err="1"/>
              <a:t>perbandingan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 </a:t>
            </a:r>
          </a:p>
          <a:p>
            <a:pPr marL="457200" indent="-457200">
              <a:buAutoNum type="arabicPeriod"/>
            </a:pP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tarik</a:t>
            </a:r>
            <a:r>
              <a:rPr lang="en-ID" dirty="0"/>
              <a:t> in-group: </a:t>
            </a:r>
            <a:r>
              <a:rPr lang="en-ID" dirty="0" err="1"/>
              <a:t>Efek</a:t>
            </a:r>
            <a:r>
              <a:rPr lang="en-ID" dirty="0"/>
              <a:t> yang </a:t>
            </a:r>
            <a:r>
              <a:rPr lang="en-ID" dirty="0" err="1"/>
              <a:t>ditimbulkan</a:t>
            </a:r>
            <a:r>
              <a:rPr lang="en-ID" dirty="0"/>
              <a:t> oleh in group </a:t>
            </a:r>
            <a:r>
              <a:rPr lang="en-ID" dirty="0" err="1"/>
              <a:t>seseorang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Keyakinan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: Norma dan </a:t>
            </a:r>
            <a:r>
              <a:rPr lang="en-ID" dirty="0" err="1"/>
              <a:t>nilai</a:t>
            </a:r>
            <a:r>
              <a:rPr lang="en-ID" dirty="0"/>
              <a:t> yang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tingkah</a:t>
            </a:r>
            <a:r>
              <a:rPr lang="en-ID" dirty="0"/>
              <a:t> </a:t>
            </a:r>
            <a:r>
              <a:rPr lang="en-ID" dirty="0" err="1"/>
              <a:t>laku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dan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 yang </a:t>
            </a:r>
            <a:r>
              <a:rPr lang="en-ID" dirty="0" err="1"/>
              <a:t>sama</a:t>
            </a:r>
            <a:endParaRPr lang="en-ID" dirty="0"/>
          </a:p>
          <a:p>
            <a:pPr marL="457200" indent="-457200">
              <a:buAutoNum type="arabicPeriod"/>
            </a:pPr>
            <a:r>
              <a:rPr lang="en-ID" dirty="0" err="1"/>
              <a:t>Depersonalisasi</a:t>
            </a:r>
            <a:r>
              <a:rPr lang="en-ID" dirty="0"/>
              <a:t>: </a:t>
            </a:r>
            <a:r>
              <a:rPr lang="en-GB" dirty="0" err="1"/>
              <a:t>memandang</a:t>
            </a:r>
            <a:r>
              <a:rPr lang="en-GB" dirty="0"/>
              <a:t> </a:t>
            </a:r>
            <a:r>
              <a:rPr lang="en-GB" dirty="0" err="1"/>
              <a:t>dirinya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kategori</a:t>
            </a:r>
            <a:r>
              <a:rPr lang="en-GB" dirty="0"/>
              <a:t> </a:t>
            </a:r>
            <a:r>
              <a:rPr lang="en-GB" dirty="0" err="1"/>
              <a:t>sosial</a:t>
            </a:r>
            <a:r>
              <a:rPr lang="en-GB" dirty="0"/>
              <a:t>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digantikan</a:t>
            </a:r>
            <a:r>
              <a:rPr lang="en-GB" dirty="0"/>
              <a:t> dan </a:t>
            </a:r>
            <a:r>
              <a:rPr lang="en-GB" dirty="0" err="1"/>
              <a:t>bukannya</a:t>
            </a:r>
            <a:r>
              <a:rPr lang="en-GB" dirty="0"/>
              <a:t> </a:t>
            </a:r>
            <a:r>
              <a:rPr lang="en-GB" dirty="0" err="1"/>
              <a:t>individu</a:t>
            </a:r>
            <a:r>
              <a:rPr lang="en-GB" dirty="0"/>
              <a:t> yang </a:t>
            </a:r>
            <a:r>
              <a:rPr lang="en-GB" dirty="0" err="1"/>
              <a:t>unik</a:t>
            </a:r>
            <a:endParaRPr lang="en-ID" dirty="0"/>
          </a:p>
          <a:p>
            <a:pPr marL="0" indent="0">
              <a:buNone/>
            </a:pPr>
            <a:r>
              <a:rPr lang="en-ID" dirty="0" err="1"/>
              <a:t>Keempat</a:t>
            </a:r>
            <a:r>
              <a:rPr lang="en-ID" dirty="0"/>
              <a:t> </a:t>
            </a:r>
            <a:r>
              <a:rPr lang="en-ID" dirty="0" err="1"/>
              <a:t>dimensi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,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muncul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berada</a:t>
            </a:r>
            <a:r>
              <a:rPr lang="en-ID" dirty="0"/>
              <a:t> di </a:t>
            </a:r>
            <a:r>
              <a:rPr lang="en-ID" dirty="0" err="1"/>
              <a:t>tengah</a:t>
            </a:r>
            <a:r>
              <a:rPr lang="en-ID" dirty="0"/>
              <a:t> – </a:t>
            </a:r>
            <a:r>
              <a:rPr lang="en-ID" dirty="0" err="1"/>
              <a:t>tengah</a:t>
            </a:r>
            <a:r>
              <a:rPr lang="en-ID" dirty="0"/>
              <a:t> </a:t>
            </a:r>
            <a:r>
              <a:rPr lang="en-ID" dirty="0" err="1"/>
              <a:t>kelompok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2809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90C0C-B1BB-46BA-9D45-47CDDA22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910168"/>
          </a:xfrm>
        </p:spPr>
        <p:txBody>
          <a:bodyPr>
            <a:noAutofit/>
          </a:bodyPr>
          <a:lstStyle/>
          <a:p>
            <a:r>
              <a:rPr lang="en-US" sz="3600" dirty="0"/>
              <a:t>KOMPONEN DALAM IDENTITAS SOSIAL</a:t>
            </a:r>
            <a:endParaRPr lang="en-ID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C46A6-4E55-4F6A-877B-712F6B63D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032000"/>
            <a:ext cx="9601196" cy="3843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</a:p>
          <a:p>
            <a:r>
              <a:rPr lang="en-ID" dirty="0" err="1"/>
              <a:t>Berfikir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yang paling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orang </a:t>
            </a:r>
            <a:r>
              <a:rPr lang="en-ID" dirty="0" err="1"/>
              <a:t>sehingga</a:t>
            </a:r>
            <a:r>
              <a:rPr lang="en-ID" dirty="0"/>
              <a:t>,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pusat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dunia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orang. 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James </a:t>
            </a:r>
            <a:r>
              <a:rPr lang="en-ID" dirty="0" err="1"/>
              <a:t>membagi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. </a:t>
            </a:r>
          </a:p>
          <a:p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“DIRI” :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dipersepsikan</a:t>
            </a:r>
            <a:r>
              <a:rPr lang="en-ID" dirty="0"/>
              <a:t> oleh orang lain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sebagai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objek</a:t>
            </a:r>
            <a:r>
              <a:rPr lang="en-ID" dirty="0"/>
              <a:t>.</a:t>
            </a:r>
          </a:p>
          <a:p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“AKU”. </a:t>
            </a:r>
            <a:r>
              <a:rPr lang="en-ID" dirty="0" err="1"/>
              <a:t>Aku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inti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, </a:t>
            </a:r>
            <a:r>
              <a:rPr lang="en-ID" dirty="0" err="1"/>
              <a:t>mengamati</a:t>
            </a:r>
            <a:r>
              <a:rPr lang="en-ID" dirty="0"/>
              <a:t>, </a:t>
            </a:r>
            <a:r>
              <a:rPr lang="en-ID" dirty="0" err="1"/>
              <a:t>berfikir</a:t>
            </a:r>
            <a:r>
              <a:rPr lang="en-ID" dirty="0"/>
              <a:t> dan </a:t>
            </a:r>
            <a:r>
              <a:rPr lang="en-ID" dirty="0" err="1"/>
              <a:t>berkehendak</a:t>
            </a:r>
            <a:r>
              <a:rPr lang="en-ID" dirty="0"/>
              <a:t>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sebagai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subjek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60293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E56D7-AC2B-47EF-9249-3585AFAC2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046693"/>
          </a:xfrm>
        </p:spPr>
        <p:txBody>
          <a:bodyPr>
            <a:normAutofit/>
          </a:bodyPr>
          <a:lstStyle/>
          <a:p>
            <a:r>
              <a:rPr lang="en-ID" sz="4000" b="1" dirty="0"/>
              <a:t>ASPEK-ASPEK DALAM DIRI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D39CC-B779-4B61-B42B-54D4AF23D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subjektif</a:t>
            </a:r>
            <a:r>
              <a:rPr lang="en-ID" dirty="0"/>
              <a:t>: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dan </a:t>
            </a:r>
            <a:r>
              <a:rPr lang="en-ID" dirty="0" err="1"/>
              <a:t>sosialnya</a:t>
            </a:r>
            <a:r>
              <a:rPr lang="en-ID" dirty="0"/>
              <a:t>. </a:t>
            </a:r>
          </a:p>
          <a:p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objektif</a:t>
            </a:r>
            <a:r>
              <a:rPr lang="en-ID" dirty="0"/>
              <a:t>: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GB" dirty="0" err="1"/>
              <a:t>obyek</a:t>
            </a:r>
            <a:r>
              <a:rPr lang="en-GB" dirty="0"/>
              <a:t> </a:t>
            </a:r>
            <a:r>
              <a:rPr lang="en-GB" dirty="0" err="1"/>
              <a:t>perhatiannya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, </a:t>
            </a:r>
            <a:r>
              <a:rPr lang="en-GB" dirty="0" err="1"/>
              <a:t>kesadaran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keadaan</a:t>
            </a:r>
            <a:r>
              <a:rPr lang="en-GB" dirty="0"/>
              <a:t> </a:t>
            </a:r>
            <a:r>
              <a:rPr lang="en-GB" dirty="0" err="1"/>
              <a:t>pikirannya</a:t>
            </a:r>
            <a:r>
              <a:rPr lang="en-GB" dirty="0"/>
              <a:t> dan </a:t>
            </a:r>
            <a:r>
              <a:rPr lang="en-GB" dirty="0" err="1"/>
              <a:t>mengetahui</a:t>
            </a:r>
            <a:r>
              <a:rPr lang="en-GB" dirty="0"/>
              <a:t> </a:t>
            </a:r>
            <a:r>
              <a:rPr lang="en-GB" dirty="0" err="1"/>
              <a:t>bahwa</a:t>
            </a:r>
            <a:r>
              <a:rPr lang="en-GB" dirty="0"/>
              <a:t> 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tahu</a:t>
            </a:r>
            <a:r>
              <a:rPr lang="en-GB" dirty="0"/>
              <a:t> dan </a:t>
            </a:r>
            <a:r>
              <a:rPr lang="en-GB" dirty="0" err="1"/>
              <a:t>mengingat</a:t>
            </a:r>
            <a:r>
              <a:rPr lang="en-GB" dirty="0"/>
              <a:t> </a:t>
            </a:r>
            <a:r>
              <a:rPr lang="en-GB" dirty="0" err="1"/>
              <a:t>ia</a:t>
            </a:r>
            <a:r>
              <a:rPr lang="en-GB" dirty="0"/>
              <a:t> </a:t>
            </a:r>
            <a:r>
              <a:rPr lang="en-GB" dirty="0" err="1"/>
              <a:t>ingat</a:t>
            </a:r>
            <a:endParaRPr lang="en-ID" dirty="0"/>
          </a:p>
          <a:p>
            <a:r>
              <a:rPr lang="en-ID" dirty="0" err="1"/>
              <a:t>Kesadaran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simbolik</a:t>
            </a:r>
            <a:r>
              <a:rPr lang="en-ID" dirty="0"/>
              <a:t>: K</a:t>
            </a:r>
            <a:r>
              <a:rPr lang="en-GB" dirty="0" err="1"/>
              <a:t>emampuan</a:t>
            </a:r>
            <a:r>
              <a:rPr lang="en-GB" dirty="0"/>
              <a:t> </a:t>
            </a:r>
            <a:r>
              <a:rPr lang="en-GB" dirty="0" err="1"/>
              <a:t>membentuk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abstrak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self </a:t>
            </a:r>
            <a:r>
              <a:rPr lang="en-GB" dirty="0" err="1"/>
              <a:t>melalui</a:t>
            </a:r>
            <a:r>
              <a:rPr lang="en-GB" dirty="0"/>
              <a:t> Bahasa. Bahasa </a:t>
            </a:r>
            <a:r>
              <a:rPr lang="en-GB" dirty="0" err="1"/>
              <a:t>membuat</a:t>
            </a:r>
            <a:r>
              <a:rPr lang="en-GB" dirty="0"/>
              <a:t> </a:t>
            </a:r>
            <a:r>
              <a:rPr lang="en-GB" dirty="0" err="1"/>
              <a:t>manusia</a:t>
            </a:r>
            <a:r>
              <a:rPr lang="en-GB" dirty="0"/>
              <a:t> </a:t>
            </a:r>
            <a:r>
              <a:rPr lang="en-GB" dirty="0" err="1"/>
              <a:t>mampu</a:t>
            </a:r>
            <a:r>
              <a:rPr lang="en-GB" dirty="0"/>
              <a:t> </a:t>
            </a:r>
            <a:r>
              <a:rPr lang="en-GB" dirty="0" err="1"/>
              <a:t>berkomunikasi</a:t>
            </a:r>
            <a:r>
              <a:rPr lang="en-GB" dirty="0"/>
              <a:t>, </a:t>
            </a:r>
            <a:r>
              <a:rPr lang="en-GB" dirty="0" err="1"/>
              <a:t>menjalin</a:t>
            </a:r>
            <a:r>
              <a:rPr lang="en-GB" dirty="0"/>
              <a:t> </a:t>
            </a:r>
            <a:r>
              <a:rPr lang="en-GB" dirty="0" err="1"/>
              <a:t>hubungan</a:t>
            </a:r>
            <a:r>
              <a:rPr lang="en-GB" dirty="0"/>
              <a:t>, </a:t>
            </a:r>
            <a:r>
              <a:rPr lang="en-GB" dirty="0" err="1"/>
              <a:t>menentukan</a:t>
            </a:r>
            <a:r>
              <a:rPr lang="en-GB" dirty="0"/>
              <a:t> </a:t>
            </a:r>
            <a:r>
              <a:rPr lang="en-GB" dirty="0" err="1"/>
              <a:t>tujuan</a:t>
            </a:r>
            <a:r>
              <a:rPr lang="en-GB" dirty="0"/>
              <a:t>, </a:t>
            </a:r>
            <a:r>
              <a:rPr lang="en-GB" dirty="0" err="1"/>
              <a:t>mengevaluasi</a:t>
            </a:r>
            <a:r>
              <a:rPr lang="en-GB" dirty="0"/>
              <a:t> </a:t>
            </a:r>
            <a:r>
              <a:rPr lang="en-GB" dirty="0" err="1"/>
              <a:t>hasil</a:t>
            </a:r>
            <a:r>
              <a:rPr lang="en-GB" dirty="0"/>
              <a:t>, </a:t>
            </a:r>
            <a:r>
              <a:rPr lang="en-GB" dirty="0" err="1"/>
              <a:t>membangun</a:t>
            </a:r>
            <a:r>
              <a:rPr lang="en-GB" dirty="0"/>
              <a:t> </a:t>
            </a:r>
            <a:r>
              <a:rPr lang="en-GB" dirty="0" err="1"/>
              <a:t>sikap</a:t>
            </a:r>
            <a:r>
              <a:rPr lang="en-GB" dirty="0"/>
              <a:t> yang </a:t>
            </a:r>
            <a:r>
              <a:rPr lang="en-GB" dirty="0" err="1"/>
              <a:t>berhubungan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US" dirty="0"/>
              <a:t>self, dan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2731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A9A9-BCD5-42EB-B7A4-83D2DD2DB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70493"/>
          </a:xfrm>
        </p:spPr>
        <p:txBody>
          <a:bodyPr>
            <a:normAutofit/>
          </a:bodyPr>
          <a:lstStyle/>
          <a:p>
            <a:r>
              <a:rPr lang="en-US" b="1" dirty="0"/>
              <a:t>KONSEP DIRI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E5F7-EE68-4022-890C-C58961803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409825"/>
            <a:ext cx="9601196" cy="3629025"/>
          </a:xfrm>
        </p:spPr>
        <p:txBody>
          <a:bodyPr>
            <a:normAutofit fontScale="85000" lnSpcReduction="20000"/>
          </a:bodyPr>
          <a:lstStyle/>
          <a:p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ciri</a:t>
            </a:r>
            <a:r>
              <a:rPr lang="en-ID" dirty="0"/>
              <a:t>,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kelamin</a:t>
            </a:r>
            <a:r>
              <a:rPr lang="en-ID" dirty="0"/>
              <a:t>, </a:t>
            </a:r>
            <a:r>
              <a:rPr lang="en-ID" dirty="0" err="1"/>
              <a:t>pengalaman</a:t>
            </a:r>
            <a:r>
              <a:rPr lang="en-ID" dirty="0"/>
              <a:t>, </a:t>
            </a:r>
            <a:r>
              <a:rPr lang="en-ID" dirty="0" err="1"/>
              <a:t>sifat-sifat</a:t>
            </a:r>
            <a:r>
              <a:rPr lang="en-ID" dirty="0"/>
              <a:t>, </a:t>
            </a:r>
            <a:r>
              <a:rPr lang="en-ID" dirty="0" err="1"/>
              <a:t>latar</a:t>
            </a:r>
            <a:r>
              <a:rPr lang="en-ID" dirty="0"/>
              <a:t> </a:t>
            </a:r>
            <a:r>
              <a:rPr lang="en-ID" dirty="0" err="1"/>
              <a:t>belakang</a:t>
            </a:r>
            <a:r>
              <a:rPr lang="en-ID" dirty="0"/>
              <a:t> </a:t>
            </a:r>
            <a:r>
              <a:rPr lang="en-ID" dirty="0" err="1"/>
              <a:t>budaya</a:t>
            </a:r>
            <a:r>
              <a:rPr lang="en-ID" dirty="0"/>
              <a:t>, </a:t>
            </a:r>
            <a:r>
              <a:rPr lang="en-ID" dirty="0" err="1"/>
              <a:t>pendidikan</a:t>
            </a:r>
            <a:r>
              <a:rPr lang="en-ID" dirty="0"/>
              <a:t>, dan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atribut</a:t>
            </a:r>
            <a:r>
              <a:rPr lang="en-ID" dirty="0"/>
              <a:t> yang </a:t>
            </a:r>
            <a:r>
              <a:rPr lang="en-ID" dirty="0" err="1"/>
              <a:t>melekat</a:t>
            </a:r>
            <a:r>
              <a:rPr lang="en-ID" dirty="0"/>
              <a:t> pada </a:t>
            </a:r>
            <a:r>
              <a:rPr lang="en-ID" dirty="0" err="1"/>
              <a:t>seseorang</a:t>
            </a:r>
            <a:r>
              <a:rPr lang="en-ID" dirty="0"/>
              <a:t>.</a:t>
            </a:r>
          </a:p>
          <a:p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kumpulan</a:t>
            </a:r>
            <a:r>
              <a:rPr lang="en-ID" dirty="0"/>
              <a:t> </a:t>
            </a:r>
            <a:r>
              <a:rPr lang="en-ID" dirty="0" err="1"/>
              <a:t>keyakinan</a:t>
            </a:r>
            <a:r>
              <a:rPr lang="en-ID" dirty="0"/>
              <a:t> dan </a:t>
            </a:r>
            <a:r>
              <a:rPr lang="en-ID" dirty="0" err="1"/>
              <a:t>persepsi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yang </a:t>
            </a:r>
            <a:r>
              <a:rPr lang="en-ID" dirty="0" err="1"/>
              <a:t>teroganisir</a:t>
            </a:r>
            <a:r>
              <a:rPr lang="en-ID" dirty="0"/>
              <a:t>.</a:t>
            </a:r>
          </a:p>
          <a:p>
            <a:r>
              <a:rPr lang="en-ID" dirty="0"/>
              <a:t>Chaplin </a:t>
            </a:r>
            <a:r>
              <a:rPr lang="en-ID" dirty="0" err="1"/>
              <a:t>mengartikan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oleh yang </a:t>
            </a:r>
            <a:r>
              <a:rPr lang="en-ID" dirty="0" err="1"/>
              <a:t>bersangkutan</a:t>
            </a:r>
            <a:r>
              <a:rPr lang="en-ID" dirty="0"/>
              <a:t> </a:t>
            </a:r>
          </a:p>
          <a:p>
            <a:pPr marL="0" indent="0">
              <a:buNone/>
            </a:pPr>
            <a:endParaRPr lang="en-ID" b="1" dirty="0"/>
          </a:p>
          <a:p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bekerja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skema</a:t>
            </a:r>
            <a:r>
              <a:rPr lang="en-GB" dirty="0"/>
              <a:t> </a:t>
            </a:r>
            <a:r>
              <a:rPr lang="en-GB" dirty="0" err="1"/>
              <a:t>dasar</a:t>
            </a:r>
            <a:r>
              <a:rPr lang="en-GB" dirty="0"/>
              <a:t> yang </a:t>
            </a:r>
            <a:r>
              <a:rPr lang="en-GB" dirty="0" err="1"/>
              <a:t>membarikan</a:t>
            </a:r>
            <a:r>
              <a:rPr lang="en-GB" dirty="0"/>
              <a:t> </a:t>
            </a:r>
            <a:r>
              <a:rPr lang="en-GB" dirty="0" err="1"/>
              <a:t>sebuah</a:t>
            </a:r>
            <a:r>
              <a:rPr lang="en-GB" dirty="0"/>
              <a:t> </a:t>
            </a:r>
            <a:r>
              <a:rPr lang="en-GB" dirty="0" err="1"/>
              <a:t>kerangka</a:t>
            </a:r>
            <a:r>
              <a:rPr lang="en-GB" dirty="0"/>
              <a:t> </a:t>
            </a:r>
            <a:r>
              <a:rPr lang="en-GB" dirty="0" err="1"/>
              <a:t>berfikir</a:t>
            </a:r>
            <a:r>
              <a:rPr lang="en-GB" dirty="0"/>
              <a:t> yang </a:t>
            </a:r>
            <a:r>
              <a:rPr lang="en-GB" dirty="0" err="1"/>
              <a:t>menentukan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mengolah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lang="en-GB" dirty="0"/>
              <a:t> </a:t>
            </a:r>
            <a:r>
              <a:rPr lang="en-GB" dirty="0" err="1"/>
              <a:t>tentang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, </a:t>
            </a:r>
            <a:r>
              <a:rPr lang="en-GB" dirty="0" err="1"/>
              <a:t>termasuk</a:t>
            </a:r>
            <a:r>
              <a:rPr lang="en-GB" dirty="0"/>
              <a:t> </a:t>
            </a:r>
            <a:r>
              <a:rPr lang="en-GB" dirty="0" err="1"/>
              <a:t>motivasi</a:t>
            </a:r>
            <a:r>
              <a:rPr lang="en-GB" dirty="0"/>
              <a:t> </a:t>
            </a:r>
            <a:r>
              <a:rPr lang="en-GB" dirty="0" err="1"/>
              <a:t>emosional</a:t>
            </a:r>
            <a:r>
              <a:rPr lang="en-GB" dirty="0"/>
              <a:t> </a:t>
            </a:r>
            <a:r>
              <a:rPr lang="en-GB" dirty="0" err="1"/>
              <a:t>evaluasi</a:t>
            </a:r>
            <a:r>
              <a:rPr lang="en-GB" dirty="0"/>
              <a:t> </a:t>
            </a:r>
            <a:r>
              <a:rPr lang="en-GB" dirty="0" err="1"/>
              <a:t>diri</a:t>
            </a:r>
            <a:endParaRPr lang="en-ID" dirty="0"/>
          </a:p>
          <a:p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bekerja</a:t>
            </a:r>
            <a:r>
              <a:rPr lang="en-GB" dirty="0"/>
              <a:t> </a:t>
            </a:r>
            <a:r>
              <a:rPr lang="en-GB" dirty="0" err="1"/>
              <a:t>sangat</a:t>
            </a:r>
            <a:r>
              <a:rPr lang="en-GB" dirty="0"/>
              <a:t> </a:t>
            </a:r>
            <a:r>
              <a:rPr lang="en-GB" dirty="0" err="1"/>
              <a:t>keras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melindungi</a:t>
            </a:r>
            <a:r>
              <a:rPr lang="en-GB" dirty="0"/>
              <a:t> </a:t>
            </a:r>
            <a:r>
              <a:rPr lang="en-GB" dirty="0" err="1"/>
              <a:t>citra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lang="en-GB" dirty="0"/>
              <a:t> yang </a:t>
            </a:r>
            <a:r>
              <a:rPr lang="en-GB" dirty="0" err="1"/>
              <a:t>mengancam</a:t>
            </a:r>
            <a:r>
              <a:rPr lang="en-GB" dirty="0"/>
              <a:t>,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mempertahankan</a:t>
            </a:r>
            <a:r>
              <a:rPr lang="en-GB" dirty="0"/>
              <a:t> </a:t>
            </a:r>
            <a:r>
              <a:rPr lang="en-GB" dirty="0" err="1"/>
              <a:t>konsistensi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dan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menemukan</a:t>
            </a:r>
            <a:r>
              <a:rPr lang="en-GB" dirty="0"/>
              <a:t> </a:t>
            </a:r>
            <a:r>
              <a:rPr lang="en-GB" dirty="0" err="1"/>
              <a:t>alasan</a:t>
            </a:r>
            <a:r>
              <a:rPr lang="en-GB" dirty="0"/>
              <a:t> pada </a:t>
            </a:r>
            <a:r>
              <a:rPr lang="en-GB" dirty="0" err="1"/>
              <a:t>setiap</a:t>
            </a:r>
            <a:r>
              <a:rPr lang="en-GB" dirty="0"/>
              <a:t> </a:t>
            </a:r>
            <a:r>
              <a:rPr lang="en-GB" dirty="0" err="1"/>
              <a:t>inkonsistensi</a:t>
            </a:r>
            <a:r>
              <a:rPr lang="en-GB" dirty="0"/>
              <a:t>, </a:t>
            </a:r>
            <a:r>
              <a:rPr lang="en-GB" dirty="0" err="1"/>
              <a:t>maka</a:t>
            </a:r>
            <a:r>
              <a:rPr lang="en-GB" dirty="0"/>
              <a:t> orang </a:t>
            </a:r>
            <a:r>
              <a:rPr lang="en-GB" dirty="0" err="1"/>
              <a:t>cenderung</a:t>
            </a:r>
            <a:r>
              <a:rPr lang="en-GB" dirty="0"/>
              <a:t> </a:t>
            </a:r>
            <a:r>
              <a:rPr lang="en-GB" dirty="0" err="1"/>
              <a:t>menolak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 dan salah </a:t>
            </a:r>
            <a:r>
              <a:rPr lang="en-GB" dirty="0" err="1"/>
              <a:t>memahami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berusaha</a:t>
            </a:r>
            <a:r>
              <a:rPr lang="en-GB" dirty="0"/>
              <a:t> </a:t>
            </a:r>
            <a:r>
              <a:rPr lang="en-GB" dirty="0" err="1"/>
              <a:t>meluruskan</a:t>
            </a:r>
            <a:r>
              <a:rPr lang="en-GB" dirty="0"/>
              <a:t> </a:t>
            </a:r>
            <a:r>
              <a:rPr lang="en-GB" dirty="0" err="1"/>
              <a:t>informasi</a:t>
            </a:r>
            <a:r>
              <a:rPr lang="en-GB" dirty="0"/>
              <a:t> yang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konsisten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dirinya</a:t>
            </a:r>
            <a:r>
              <a:rPr lang="en-GB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8534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D6D23-95C9-4901-8B96-DBA1DD50C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STRUKTUR KONSEP DIRI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D9403-FE72-4FE2-B806-05C536E50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Central Self – conception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bisa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lebih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ekstrem</a:t>
            </a:r>
            <a:r>
              <a:rPr lang="en-ID" dirty="0">
                <a:sym typeface="Wingdings" panose="05000000000000000000" pitchFamily="2" charset="2"/>
              </a:rPr>
              <a:t>, </a:t>
            </a:r>
            <a:r>
              <a:rPr lang="en-ID" dirty="0" err="1">
                <a:sym typeface="Wingdings" panose="05000000000000000000" pitchFamily="2" charset="2"/>
              </a:rPr>
              <a:t>bisa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positif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atau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negatif</a:t>
            </a:r>
            <a:endParaRPr lang="en-ID" dirty="0"/>
          </a:p>
          <a:p>
            <a:r>
              <a:rPr lang="en-ID" dirty="0"/>
              <a:t>Peripheral self – conception </a:t>
            </a:r>
            <a:r>
              <a:rPr lang="en-ID" dirty="0">
                <a:sym typeface="Wingdings" panose="05000000000000000000" pitchFamily="2" charset="2"/>
              </a:rPr>
              <a:t> </a:t>
            </a:r>
            <a:r>
              <a:rPr lang="en-ID" dirty="0" err="1">
                <a:sym typeface="Wingdings" panose="05000000000000000000" pitchFamily="2" charset="2"/>
              </a:rPr>
              <a:t>lebih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ke</a:t>
            </a:r>
            <a:r>
              <a:rPr lang="en-ID" dirty="0">
                <a:sym typeface="Wingdings" panose="05000000000000000000" pitchFamily="2" charset="2"/>
              </a:rPr>
              <a:t> </a:t>
            </a:r>
            <a:r>
              <a:rPr lang="en-ID" dirty="0" err="1">
                <a:sym typeface="Wingdings" panose="05000000000000000000" pitchFamily="2" charset="2"/>
              </a:rPr>
              <a:t>fisik</a:t>
            </a:r>
            <a:endParaRPr lang="en-ID" dirty="0"/>
          </a:p>
          <a:p>
            <a:pPr marL="0" indent="0">
              <a:buNone/>
            </a:pPr>
            <a:r>
              <a:rPr lang="en-GB" dirty="0" err="1"/>
              <a:t>Faktor</a:t>
            </a:r>
            <a:r>
              <a:rPr lang="en-GB" dirty="0"/>
              <a:t> </a:t>
            </a:r>
            <a:r>
              <a:rPr lang="en-GB" dirty="0" err="1"/>
              <a:t>genetik</a:t>
            </a:r>
            <a:r>
              <a:rPr lang="en-GB" dirty="0"/>
              <a:t> </a:t>
            </a:r>
            <a:r>
              <a:rPr lang="en-GB" dirty="0" err="1"/>
              <a:t>memainkan</a:t>
            </a:r>
            <a:r>
              <a:rPr lang="en-GB" dirty="0"/>
              <a:t> </a:t>
            </a:r>
            <a:r>
              <a:rPr lang="en-GB" dirty="0" err="1"/>
              <a:t>peran</a:t>
            </a:r>
            <a:r>
              <a:rPr lang="en-GB" dirty="0"/>
              <a:t> pada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konsep</a:t>
            </a:r>
            <a:r>
              <a:rPr lang="en-GB" dirty="0"/>
              <a:t> </a:t>
            </a:r>
            <a:r>
              <a:rPr lang="en-GB" dirty="0" err="1"/>
              <a:t>diri</a:t>
            </a:r>
            <a:r>
              <a:rPr lang="en-GB" dirty="0"/>
              <a:t> yang </a:t>
            </a:r>
            <a:r>
              <a:rPr lang="en-GB" dirty="0" err="1"/>
              <a:t>sebagian</a:t>
            </a:r>
            <a:r>
              <a:rPr lang="en-GB" dirty="0"/>
              <a:t> </a:t>
            </a:r>
            <a:r>
              <a:rPr lang="en-GB" dirty="0" err="1"/>
              <a:t>besar</a:t>
            </a:r>
            <a:r>
              <a:rPr lang="en-GB" dirty="0"/>
              <a:t> </a:t>
            </a:r>
            <a:r>
              <a:rPr lang="en-GB" dirty="0" err="1"/>
              <a:t>didasarkan</a:t>
            </a:r>
            <a:r>
              <a:rPr lang="en-GB" dirty="0"/>
              <a:t> pada </a:t>
            </a:r>
            <a:r>
              <a:rPr lang="en-GB" dirty="0" err="1"/>
              <a:t>interaksi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orang lain, yang </a:t>
            </a:r>
            <a:r>
              <a:rPr lang="en-GB" dirty="0" err="1"/>
              <a:t>dipelajari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anggota</a:t>
            </a:r>
            <a:r>
              <a:rPr lang="en-GB" dirty="0"/>
              <a:t> </a:t>
            </a:r>
            <a:r>
              <a:rPr lang="en-GB" dirty="0" err="1"/>
              <a:t>keluarga</a:t>
            </a:r>
            <a:r>
              <a:rPr lang="en-GB" dirty="0"/>
              <a:t> </a:t>
            </a:r>
            <a:r>
              <a:rPr lang="en-GB" dirty="0" err="1"/>
              <a:t>terdekat</a:t>
            </a:r>
            <a:r>
              <a:rPr lang="en-GB" dirty="0"/>
              <a:t> dan </a:t>
            </a:r>
            <a:r>
              <a:rPr lang="en-GB" dirty="0" err="1"/>
              <a:t>meluas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interaksi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orang lain.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4048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7F1D3-20E3-41EB-8913-98B96BD97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KONSEP DIRI SOSIAL</a:t>
            </a:r>
            <a:endParaRPr lang="en-ID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F06F2-C202-45B7-B64F-E0B2319EC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yang </a:t>
            </a:r>
            <a:r>
              <a:rPr lang="en-ID" dirty="0" err="1"/>
              <a:t>dibagikan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orang lain</a:t>
            </a:r>
          </a:p>
          <a:p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GB" dirty="0" err="1"/>
              <a:t>identitas</a:t>
            </a:r>
            <a:r>
              <a:rPr lang="en-GB" dirty="0"/>
              <a:t> </a:t>
            </a:r>
            <a:r>
              <a:rPr lang="en-GB" dirty="0" err="1"/>
              <a:t>kolektif</a:t>
            </a:r>
            <a:r>
              <a:rPr lang="en-GB" dirty="0"/>
              <a:t> yang </a:t>
            </a:r>
            <a:r>
              <a:rPr lang="en-GB" dirty="0" err="1"/>
              <a:t>meliputi</a:t>
            </a:r>
            <a:r>
              <a:rPr lang="en-GB" dirty="0"/>
              <a:t> </a:t>
            </a:r>
            <a:r>
              <a:rPr lang="en-GB" dirty="0" err="1"/>
              <a:t>hubungan</a:t>
            </a:r>
            <a:r>
              <a:rPr lang="en-GB" dirty="0"/>
              <a:t> interpersonal dan </a:t>
            </a:r>
            <a:r>
              <a:rPr lang="en-GB" dirty="0" err="1"/>
              <a:t>aspek-aspek</a:t>
            </a:r>
            <a:r>
              <a:rPr lang="en-GB" dirty="0"/>
              <a:t> </a:t>
            </a:r>
            <a:r>
              <a:rPr lang="en-GB" dirty="0" err="1"/>
              <a:t>identitas</a:t>
            </a:r>
            <a:r>
              <a:rPr lang="en-GB" dirty="0"/>
              <a:t> yang </a:t>
            </a:r>
            <a:r>
              <a:rPr lang="en-GB" dirty="0" err="1"/>
              <a:t>bersumber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keanggotaan</a:t>
            </a:r>
            <a:r>
              <a:rPr lang="en-GB" dirty="0"/>
              <a:t> pada </a:t>
            </a:r>
            <a:r>
              <a:rPr lang="en-GB" dirty="0" err="1"/>
              <a:t>kelompok-kelompok</a:t>
            </a:r>
            <a:r>
              <a:rPr lang="en-GB" dirty="0"/>
              <a:t> yang </a:t>
            </a:r>
            <a:r>
              <a:rPr lang="en-GB" dirty="0" err="1"/>
              <a:t>lebih</a:t>
            </a:r>
            <a:r>
              <a:rPr lang="en-GB" dirty="0"/>
              <a:t> </a:t>
            </a:r>
            <a:r>
              <a:rPr lang="en-GB" dirty="0" err="1"/>
              <a:t>besar</a:t>
            </a:r>
            <a:r>
              <a:rPr lang="en-GB" dirty="0"/>
              <a:t> dan </a:t>
            </a:r>
            <a:r>
              <a:rPr lang="en-GB" dirty="0" err="1"/>
              <a:t>tidak</a:t>
            </a:r>
            <a:r>
              <a:rPr lang="en-GB" dirty="0"/>
              <a:t> personal yang </a:t>
            </a:r>
            <a:r>
              <a:rPr lang="en-GB" dirty="0" err="1"/>
              <a:t>berdasarkan</a:t>
            </a:r>
            <a:r>
              <a:rPr lang="en-GB" dirty="0"/>
              <a:t> pada </a:t>
            </a:r>
            <a:r>
              <a:rPr lang="en-GB" dirty="0" err="1"/>
              <a:t>ras</a:t>
            </a:r>
            <a:r>
              <a:rPr lang="en-GB" dirty="0"/>
              <a:t> </a:t>
            </a:r>
            <a:r>
              <a:rPr lang="en-GB" dirty="0" err="1"/>
              <a:t>etnis</a:t>
            </a:r>
            <a:r>
              <a:rPr lang="en-GB" dirty="0"/>
              <a:t> dan </a:t>
            </a:r>
            <a:r>
              <a:rPr lang="en-GB" dirty="0" err="1"/>
              <a:t>budaya</a:t>
            </a:r>
            <a:endParaRPr lang="en-ID" dirty="0"/>
          </a:p>
          <a:p>
            <a:r>
              <a:rPr lang="en-ID" dirty="0" err="1"/>
              <a:t>Bbagian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dan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berfikir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ditentukan</a:t>
            </a:r>
            <a:r>
              <a:rPr lang="en-ID" dirty="0"/>
              <a:t> oleh </a:t>
            </a:r>
            <a:r>
              <a:rPr lang="en-ID" dirty="0" err="1"/>
              <a:t>identitas</a:t>
            </a:r>
            <a:r>
              <a:rPr lang="en-ID" dirty="0"/>
              <a:t> </a:t>
            </a:r>
            <a:r>
              <a:rPr lang="en-ID" dirty="0" err="1"/>
              <a:t>kolektif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2997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A45ED-928E-4783-AABA-9A5AFDB20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70493"/>
          </a:xfrm>
        </p:spPr>
        <p:txBody>
          <a:bodyPr>
            <a:noAutofit/>
          </a:bodyPr>
          <a:lstStyle/>
          <a:p>
            <a:r>
              <a:rPr lang="en-US" sz="3200" b="1" dirty="0"/>
              <a:t>FAKTOR EKSTERNAL YANG MEMENGARUHI </a:t>
            </a:r>
            <a:br>
              <a:rPr lang="en-US" sz="3200" b="1" dirty="0"/>
            </a:br>
            <a:r>
              <a:rPr lang="en-US" sz="3200" b="1" dirty="0"/>
              <a:t>KONSEP DIRI</a:t>
            </a:r>
            <a:endParaRPr lang="en-ID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07A1A-D820-426E-BA67-18606F2A0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usia</a:t>
            </a:r>
            <a:endParaRPr lang="en-ID" dirty="0"/>
          </a:p>
          <a:p>
            <a:r>
              <a:rPr lang="en-ID" dirty="0" err="1"/>
              <a:t>Memasuki</a:t>
            </a:r>
            <a:r>
              <a:rPr lang="en-ID" dirty="0"/>
              <a:t> </a:t>
            </a:r>
            <a:r>
              <a:rPr lang="en-ID" dirty="0" err="1"/>
              <a:t>pekerjaan</a:t>
            </a:r>
            <a:r>
              <a:rPr lang="en-ID" dirty="0"/>
              <a:t> </a:t>
            </a:r>
            <a:r>
              <a:rPr lang="en-ID" dirty="0" err="1"/>
              <a:t>baru</a:t>
            </a:r>
            <a:endParaRPr lang="en-ID" dirty="0"/>
          </a:p>
          <a:p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yang </a:t>
            </a:r>
            <a:r>
              <a:rPr lang="en-ID" dirty="0" err="1"/>
              <a:t>besar</a:t>
            </a:r>
            <a:endParaRPr lang="en-ID" dirty="0"/>
          </a:p>
          <a:p>
            <a:r>
              <a:rPr lang="en-ID" dirty="0" err="1"/>
              <a:t>Interaksi</a:t>
            </a:r>
            <a:r>
              <a:rPr lang="en-ID" dirty="0"/>
              <a:t> interpersonal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040925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233</TotalTime>
  <Words>1357</Words>
  <Application>Microsoft Office PowerPoint</Application>
  <PresentationFormat>Widescreen</PresentationFormat>
  <Paragraphs>89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Gill Sans MT</vt:lpstr>
      <vt:lpstr>Gallery</vt:lpstr>
      <vt:lpstr>IDENTITAS SOSIAL</vt:lpstr>
      <vt:lpstr>IDENTITAS SOSIAL</vt:lpstr>
      <vt:lpstr>4 DIMENSI KONSEP IDENTITAS SOSIAL</vt:lpstr>
      <vt:lpstr>KOMPONEN DALAM IDENTITAS SOSIAL</vt:lpstr>
      <vt:lpstr>ASPEK-ASPEK DALAM DIRI</vt:lpstr>
      <vt:lpstr>KONSEP DIRI</vt:lpstr>
      <vt:lpstr>STRUKTUR KONSEP DIRI</vt:lpstr>
      <vt:lpstr>KONSEP DIRI SOSIAL</vt:lpstr>
      <vt:lpstr>FAKTOR EKSTERNAL YANG MEMENGARUHI  KONSEP DIRI</vt:lpstr>
      <vt:lpstr>GENDER</vt:lpstr>
      <vt:lpstr>SELF–EFFICACY  (PERCAYA PADA DIRI SENDIRI)</vt:lpstr>
      <vt:lpstr>SELF KNOWLEDGE </vt:lpstr>
      <vt:lpstr>BUDAYA</vt:lpstr>
      <vt:lpstr>Peran Gender di Rumah &amp; Pekerjaan</vt:lpstr>
      <vt:lpstr>Perbedaan Jenis Kelamin dalam Tingkah Laku Interpersonal</vt:lpstr>
      <vt:lpstr>Perbedaan Persepsi Diri Laki-laki dan Perempuan</vt:lpstr>
      <vt:lpstr>Aspek Perkembangan Identitas Gender</vt:lpstr>
      <vt:lpstr>PowerPoint Presentation</vt:lpstr>
      <vt:lpstr>PERKEMBANGAN ANAK</vt:lpstr>
      <vt:lpstr>PROFESI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KOMUNIKASI MASSA</dc:title>
  <dc:creator>Roni Ramdan</dc:creator>
  <cp:lastModifiedBy>Roni Ramdan</cp:lastModifiedBy>
  <cp:revision>27</cp:revision>
  <dcterms:created xsi:type="dcterms:W3CDTF">2021-10-14T21:01:31Z</dcterms:created>
  <dcterms:modified xsi:type="dcterms:W3CDTF">2021-10-15T00:55:07Z</dcterms:modified>
</cp:coreProperties>
</file>